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58" d="100"/>
          <a:sy n="58" d="100"/>
        </p:scale>
        <p:origin x="34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C4062-48C4-4CDC-BC96-50657EB63A55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812BB-4EE2-41A2-8D3D-334E46BC44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4625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C4062-48C4-4CDC-BC96-50657EB63A55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812BB-4EE2-41A2-8D3D-334E46BC44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16546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C4062-48C4-4CDC-BC96-50657EB63A55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812BB-4EE2-41A2-8D3D-334E46BC4492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842602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C4062-48C4-4CDC-BC96-50657EB63A55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812BB-4EE2-41A2-8D3D-334E46BC44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8946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C4062-48C4-4CDC-BC96-50657EB63A55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812BB-4EE2-41A2-8D3D-334E46BC4492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705663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C4062-48C4-4CDC-BC96-50657EB63A55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812BB-4EE2-41A2-8D3D-334E46BC44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16676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C4062-48C4-4CDC-BC96-50657EB63A55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812BB-4EE2-41A2-8D3D-334E46BC44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3657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C4062-48C4-4CDC-BC96-50657EB63A55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812BB-4EE2-41A2-8D3D-334E46BC44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228841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09600" y="277813"/>
            <a:ext cx="10972800" cy="58531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868866-061E-4E2E-BEED-EFD3E3B0EEED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418278"/>
      </p:ext>
    </p:extLst>
  </p:cSld>
  <p:clrMapOvr>
    <a:masterClrMapping/>
  </p:clrMapOvr>
  <p:transition advTm="3000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C4062-48C4-4CDC-BC96-50657EB63A55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812BB-4EE2-41A2-8D3D-334E46BC44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7960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C4062-48C4-4CDC-BC96-50657EB63A55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812BB-4EE2-41A2-8D3D-334E46BC44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6150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C4062-48C4-4CDC-BC96-50657EB63A55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812BB-4EE2-41A2-8D3D-334E46BC44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67690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C4062-48C4-4CDC-BC96-50657EB63A55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812BB-4EE2-41A2-8D3D-334E46BC44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7378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C4062-48C4-4CDC-BC96-50657EB63A55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812BB-4EE2-41A2-8D3D-334E46BC44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6217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C4062-48C4-4CDC-BC96-50657EB63A55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812BB-4EE2-41A2-8D3D-334E46BC44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4910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C4062-48C4-4CDC-BC96-50657EB63A55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812BB-4EE2-41A2-8D3D-334E46BC44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4351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C4062-48C4-4CDC-BC96-50657EB63A55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812BB-4EE2-41A2-8D3D-334E46BC44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067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6C4062-48C4-4CDC-BC96-50657EB63A55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42812BB-4EE2-41A2-8D3D-334E46BC44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58995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4"/>
          <p:cNvSpPr>
            <a:spLocks noChangeArrowheads="1"/>
          </p:cNvSpPr>
          <p:nvPr/>
        </p:nvSpPr>
        <p:spPr bwMode="auto">
          <a:xfrm>
            <a:off x="1847851" y="260350"/>
            <a:ext cx="8569325" cy="633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fa-IR" sz="3200" b="1" dirty="0">
                <a:latin typeface="Arial" pitchFamily="34" charset="0"/>
                <a:cs typeface="B Titr" pitchFamily="2" charset="-78"/>
              </a:rPr>
              <a:t>فصل سوم :</a:t>
            </a:r>
          </a:p>
          <a:p>
            <a:pPr algn="ctr"/>
            <a:endParaRPr lang="fa-IR" sz="3200" b="1" dirty="0">
              <a:latin typeface="Arial" pitchFamily="34" charset="0"/>
              <a:cs typeface="B Titr" pitchFamily="2" charset="-78"/>
            </a:endParaRPr>
          </a:p>
          <a:p>
            <a:pPr algn="ctr"/>
            <a:endParaRPr lang="fa-IR" sz="3200" b="1" dirty="0">
              <a:latin typeface="Arial" pitchFamily="34" charset="0"/>
              <a:cs typeface="B Titr" pitchFamily="2" charset="-78"/>
            </a:endParaRPr>
          </a:p>
          <a:p>
            <a:pPr algn="ctr"/>
            <a:r>
              <a:rPr lang="fa-IR" sz="2400" dirty="0">
                <a:latin typeface="Arial" pitchFamily="34" charset="0"/>
              </a:rPr>
              <a:t> </a:t>
            </a:r>
            <a:r>
              <a:rPr lang="fa-IR" sz="3200" b="1" dirty="0">
                <a:latin typeface="Arial" pitchFamily="34" charset="0"/>
                <a:cs typeface="B Titr" pitchFamily="2" charset="-78"/>
              </a:rPr>
              <a:t>نشـانه هاي بيمـاري و درد</a:t>
            </a:r>
          </a:p>
          <a:p>
            <a:pPr algn="ctr"/>
            <a:endParaRPr lang="fa-IR" sz="3200" b="1" dirty="0">
              <a:latin typeface="Arial" pitchFamily="34" charset="0"/>
              <a:cs typeface="B Titr" pitchFamily="2" charset="-78"/>
            </a:endParaRPr>
          </a:p>
          <a:p>
            <a:pPr algn="ctr">
              <a:lnSpc>
                <a:spcPct val="150000"/>
              </a:lnSpc>
            </a:pPr>
            <a:r>
              <a:rPr lang="en-US" sz="2800" b="1" dirty="0">
                <a:latin typeface="Arial" pitchFamily="34" charset="0"/>
                <a:cs typeface="Lotus" pitchFamily="2" charset="-78"/>
                <a:sym typeface="Wingdings" pitchFamily="2" charset="2"/>
              </a:rPr>
              <a:t></a:t>
            </a:r>
            <a:r>
              <a:rPr lang="fa-IR" sz="2800" b="1" dirty="0">
                <a:latin typeface="Arial" pitchFamily="34" charset="0"/>
                <a:cs typeface="Lotus" pitchFamily="2" charset="-78"/>
                <a:sym typeface="Wingdings" pitchFamily="2" charset="2"/>
              </a:rPr>
              <a:t> </a:t>
            </a:r>
            <a:r>
              <a:rPr lang="fa-IR" sz="2800" b="1" dirty="0">
                <a:latin typeface="Arial" pitchFamily="34" charset="0"/>
                <a:cs typeface="B Lotus" pitchFamily="2" charset="-78"/>
              </a:rPr>
              <a:t>نشانه ها : اتخاذ رفتار نقش بيمار</a:t>
            </a:r>
          </a:p>
          <a:p>
            <a:pPr algn="ctr">
              <a:lnSpc>
                <a:spcPct val="150000"/>
              </a:lnSpc>
            </a:pPr>
            <a:r>
              <a:rPr lang="fa-IR" sz="2800" b="1" dirty="0">
                <a:latin typeface="Arial" pitchFamily="34" charset="0"/>
                <a:cs typeface="B Lotus" pitchFamily="2" charset="-78"/>
              </a:rPr>
              <a:t> </a:t>
            </a:r>
            <a:r>
              <a:rPr lang="en-US" sz="2800" b="1" dirty="0">
                <a:cs typeface="B Lotus" pitchFamily="2" charset="-78"/>
                <a:sym typeface="Wingdings" pitchFamily="2" charset="2"/>
              </a:rPr>
              <a:t></a:t>
            </a:r>
            <a:r>
              <a:rPr lang="fa-IR" dirty="0">
                <a:cs typeface="B Lotus" pitchFamily="2" charset="-78"/>
              </a:rPr>
              <a:t> </a:t>
            </a:r>
            <a:r>
              <a:rPr lang="fa-IR" sz="2800" b="1" dirty="0">
                <a:latin typeface="Arial" pitchFamily="34" charset="0"/>
                <a:cs typeface="B Lotus" pitchFamily="2" charset="-78"/>
              </a:rPr>
              <a:t>مقدمه اي بر درد                   </a:t>
            </a:r>
          </a:p>
          <a:p>
            <a:pPr algn="ctr">
              <a:lnSpc>
                <a:spcPct val="150000"/>
              </a:lnSpc>
            </a:pPr>
            <a:r>
              <a:rPr lang="fa-IR" sz="2800" b="1" dirty="0">
                <a:latin typeface="Arial" pitchFamily="34" charset="0"/>
                <a:cs typeface="B Lotus" pitchFamily="2" charset="-78"/>
              </a:rPr>
              <a:t> </a:t>
            </a:r>
            <a:r>
              <a:rPr lang="en-US" sz="2800" b="1" dirty="0">
                <a:cs typeface="B Lotus" pitchFamily="2" charset="-78"/>
                <a:sym typeface="Wingdings" pitchFamily="2" charset="2"/>
              </a:rPr>
              <a:t></a:t>
            </a:r>
            <a:r>
              <a:rPr lang="fa-IR" dirty="0">
                <a:cs typeface="B Lotus" pitchFamily="2" charset="-78"/>
              </a:rPr>
              <a:t> </a:t>
            </a:r>
            <a:r>
              <a:rPr lang="fa-IR" sz="2800" b="1" dirty="0">
                <a:latin typeface="Arial" pitchFamily="34" charset="0"/>
                <a:cs typeface="B Lotus" pitchFamily="2" charset="-78"/>
              </a:rPr>
              <a:t>تعريف درد                     </a:t>
            </a:r>
          </a:p>
          <a:p>
            <a:pPr algn="ctr">
              <a:lnSpc>
                <a:spcPct val="150000"/>
              </a:lnSpc>
            </a:pPr>
            <a:r>
              <a:rPr lang="fa-IR" sz="2800" b="1" dirty="0">
                <a:latin typeface="Arial" pitchFamily="34" charset="0"/>
                <a:cs typeface="B Lotus" pitchFamily="2" charset="-78"/>
              </a:rPr>
              <a:t> </a:t>
            </a:r>
            <a:r>
              <a:rPr lang="en-US" sz="2800" b="1" dirty="0">
                <a:cs typeface="B Lotus" pitchFamily="2" charset="-78"/>
                <a:sym typeface="Wingdings" pitchFamily="2" charset="2"/>
              </a:rPr>
              <a:t></a:t>
            </a:r>
            <a:r>
              <a:rPr lang="fa-IR" dirty="0">
                <a:cs typeface="B Lotus" pitchFamily="2" charset="-78"/>
              </a:rPr>
              <a:t> </a:t>
            </a:r>
            <a:r>
              <a:rPr lang="fa-IR" sz="2800" b="1" dirty="0">
                <a:latin typeface="Arial" pitchFamily="34" charset="0"/>
                <a:cs typeface="B Lotus" pitchFamily="2" charset="-78"/>
              </a:rPr>
              <a:t>تاريخچه درد                   </a:t>
            </a:r>
          </a:p>
          <a:p>
            <a:pPr algn="ctr">
              <a:lnSpc>
                <a:spcPct val="150000"/>
              </a:lnSpc>
            </a:pPr>
            <a:r>
              <a:rPr lang="fa-IR" sz="2800" b="1" dirty="0">
                <a:latin typeface="Arial" pitchFamily="34" charset="0"/>
                <a:cs typeface="B Lotus" pitchFamily="2" charset="-78"/>
              </a:rPr>
              <a:t> </a:t>
            </a:r>
            <a:r>
              <a:rPr lang="fa-IR" sz="2800" dirty="0">
                <a:cs typeface="B Lotus" pitchFamily="2" charset="-78"/>
              </a:rPr>
              <a:t> </a:t>
            </a:r>
            <a:r>
              <a:rPr lang="en-US" sz="2800" b="1" dirty="0">
                <a:cs typeface="B Lotus" pitchFamily="2" charset="-78"/>
                <a:sym typeface="Wingdings" pitchFamily="2" charset="2"/>
              </a:rPr>
              <a:t></a:t>
            </a:r>
            <a:r>
              <a:rPr lang="fa-IR" sz="2800" b="1" dirty="0">
                <a:cs typeface="B Lotus" pitchFamily="2" charset="-78"/>
                <a:sym typeface="Wingdings" pitchFamily="2" charset="2"/>
              </a:rPr>
              <a:t> </a:t>
            </a:r>
            <a:r>
              <a:rPr lang="fa-IR" sz="2800" b="1" dirty="0">
                <a:latin typeface="Arial" pitchFamily="34" charset="0"/>
                <a:cs typeface="B Lotus" pitchFamily="2" charset="-78"/>
              </a:rPr>
              <a:t>ويژگي هاي درد               </a:t>
            </a:r>
          </a:p>
          <a:p>
            <a:pPr algn="ctr">
              <a:lnSpc>
                <a:spcPct val="150000"/>
              </a:lnSpc>
            </a:pPr>
            <a:r>
              <a:rPr lang="en-US" sz="2800" b="1" dirty="0">
                <a:cs typeface="B Lotus" pitchFamily="2" charset="-78"/>
                <a:sym typeface="Wingdings" pitchFamily="2" charset="2"/>
              </a:rPr>
              <a:t></a:t>
            </a:r>
            <a:r>
              <a:rPr lang="fa-IR" dirty="0">
                <a:cs typeface="B Lotus" pitchFamily="2" charset="-78"/>
              </a:rPr>
              <a:t> </a:t>
            </a:r>
            <a:r>
              <a:rPr lang="fa-IR" sz="2800" b="1" dirty="0">
                <a:latin typeface="Arial" pitchFamily="34" charset="0"/>
                <a:cs typeface="B Lotus" pitchFamily="2" charset="-78"/>
              </a:rPr>
              <a:t>نظريه هاي درد               </a:t>
            </a:r>
            <a:endParaRPr lang="en-US" sz="2800" b="1" dirty="0">
              <a:latin typeface="Arial" pitchFamily="34" charset="0"/>
              <a:cs typeface="B Lotus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97165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30000"/>
    </mc:Choice>
    <mc:Fallback>
      <p:transition advTm="3000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4"/>
          <p:cNvSpPr>
            <a:spLocks noChangeArrowheads="1"/>
          </p:cNvSpPr>
          <p:nvPr/>
        </p:nvSpPr>
        <p:spPr bwMode="auto">
          <a:xfrm>
            <a:off x="1558926" y="333376"/>
            <a:ext cx="8569325" cy="6335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fa-IR" sz="2800" b="1">
                <a:latin typeface="Arial" pitchFamily="34" charset="0"/>
                <a:cs typeface="Lotus" pitchFamily="2" charset="-78"/>
              </a:rPr>
              <a:t>3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- تداخل نشانه ها با زندگي روزانه :</a:t>
            </a:r>
          </a:p>
          <a:p>
            <a:endParaRPr lang="fa-IR" sz="2800" b="1">
              <a:latin typeface="Arial" pitchFamily="34" charset="0"/>
              <a:cs typeface="B Lotus" pitchFamily="2" charset="-78"/>
            </a:endParaRPr>
          </a:p>
          <a:p>
            <a:r>
              <a:rPr lang="fa-IR" sz="2800" b="1">
                <a:latin typeface="Arial" pitchFamily="34" charset="0"/>
                <a:cs typeface="B Lotus" pitchFamily="2" charset="-78"/>
              </a:rPr>
              <a:t>  - هرچه شخص ناتوان تر          احتمال اين كه درصدد مراقـبتهاي</a:t>
            </a:r>
          </a:p>
          <a:p>
            <a:r>
              <a:rPr lang="fa-IR" sz="2800" b="1">
                <a:latin typeface="Arial" pitchFamily="34" charset="0"/>
                <a:cs typeface="B Lotus" pitchFamily="2" charset="-78"/>
              </a:rPr>
              <a:t>      پزشكي برآيد بيشتر است .</a:t>
            </a:r>
          </a:p>
          <a:p>
            <a:r>
              <a:rPr lang="fa-IR" sz="2800" b="1">
                <a:latin typeface="Arial" pitchFamily="34" charset="0"/>
                <a:cs typeface="B Lotus" pitchFamily="2" charset="-78"/>
              </a:rPr>
              <a:t>  - نظريه ساچمن (1965) ، مؤيد نظـريه مكانيك (1978) : دخـالت</a:t>
            </a:r>
          </a:p>
          <a:p>
            <a:r>
              <a:rPr lang="fa-IR" sz="2800" b="1">
                <a:latin typeface="Arial" pitchFamily="34" charset="0"/>
                <a:cs typeface="B Lotus" pitchFamily="2" charset="-78"/>
              </a:rPr>
              <a:t>      نشانه هايي در زندگي شخص = احتمال تعبير ضرورت و تأئيـد</a:t>
            </a:r>
          </a:p>
          <a:p>
            <a:r>
              <a:rPr lang="fa-IR" sz="2800" b="1">
                <a:latin typeface="Arial" pitchFamily="34" charset="0"/>
                <a:cs typeface="B Lotus" pitchFamily="2" charset="-78"/>
              </a:rPr>
              <a:t>      كمك پـزشكي بيشتر. </a:t>
            </a:r>
          </a:p>
          <a:p>
            <a:endParaRPr lang="fa-IR" sz="2800" b="1">
              <a:latin typeface="Arial" pitchFamily="34" charset="0"/>
              <a:cs typeface="B Lotus" pitchFamily="2" charset="-78"/>
            </a:endParaRPr>
          </a:p>
          <a:p>
            <a:r>
              <a:rPr lang="fa-IR" sz="2800" b="1">
                <a:latin typeface="Arial" pitchFamily="34" charset="0"/>
                <a:cs typeface="B Lotus" pitchFamily="2" charset="-78"/>
              </a:rPr>
              <a:t>4 - فراواني و تداوم نشانـه ها :</a:t>
            </a:r>
          </a:p>
          <a:p>
            <a:endParaRPr lang="fa-IR" sz="2800" b="1">
              <a:latin typeface="Arial" pitchFamily="34" charset="0"/>
              <a:cs typeface="B Lotus" pitchFamily="2" charset="-78"/>
            </a:endParaRP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- درد مداوم ، نسبت به يك درد متنـاوب ، احتمال بيشتري دارد كه </a:t>
            </a: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  به معاينه پـزشكي بيانجـامد .</a:t>
            </a:r>
            <a:endParaRPr lang="en-US" sz="2800" b="1">
              <a:latin typeface="Arial" pitchFamily="34" charset="0"/>
              <a:cs typeface="B Lotus" pitchFamily="2" charset="-78"/>
            </a:endParaRPr>
          </a:p>
        </p:txBody>
      </p:sp>
      <p:sp>
        <p:nvSpPr>
          <p:cNvPr id="62467" name="Line 5"/>
          <p:cNvSpPr>
            <a:spLocks noChangeShapeType="1"/>
          </p:cNvSpPr>
          <p:nvPr/>
        </p:nvSpPr>
        <p:spPr bwMode="auto">
          <a:xfrm flipH="1">
            <a:off x="6096001" y="1773238"/>
            <a:ext cx="7921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6406141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30000"/>
    </mc:Choice>
    <mc:Fallback>
      <p:transition advTm="30000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4"/>
          <p:cNvSpPr>
            <a:spLocks noChangeArrowheads="1"/>
          </p:cNvSpPr>
          <p:nvPr/>
        </p:nvSpPr>
        <p:spPr bwMode="auto">
          <a:xfrm>
            <a:off x="1631950" y="549275"/>
            <a:ext cx="8713788" cy="6408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fa-IR" sz="3200" b="1">
                <a:latin typeface="Arial" pitchFamily="34" charset="0"/>
                <a:cs typeface="B Lotus" pitchFamily="2" charset="-78"/>
              </a:rPr>
              <a:t>ساختار اجتماعي سلامت و بيماري</a:t>
            </a:r>
          </a:p>
          <a:p>
            <a:endParaRPr lang="fa-IR" sz="3200" b="1">
              <a:latin typeface="Arial" pitchFamily="34" charset="0"/>
              <a:cs typeface="B Lotus" pitchFamily="2" charset="-78"/>
            </a:endParaRPr>
          </a:p>
          <a:p>
            <a:pPr>
              <a:lnSpc>
                <a:spcPct val="150000"/>
              </a:lnSpc>
              <a:buFont typeface="Wingdings 2" pitchFamily="18" charset="2"/>
              <a:buChar char="R"/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خوش بيني غيرواقعي ( وين اشتاين ، 1984 ) ، ديدگاه شخصي فرد و</a:t>
            </a:r>
          </a:p>
          <a:p>
            <a:pPr>
              <a:lnSpc>
                <a:spcPct val="150000"/>
              </a:lnSpc>
              <a:buFont typeface="Wingdings 2" pitchFamily="18" charset="2"/>
              <a:buNone/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 آگاهي او از بيمـاري خود ممكن است بـه تحريف افكارش در مـورد </a:t>
            </a:r>
          </a:p>
          <a:p>
            <a:pPr>
              <a:lnSpc>
                <a:spcPct val="150000"/>
              </a:lnSpc>
              <a:buFont typeface="Wingdings 2" pitchFamily="18" charset="2"/>
              <a:buNone/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 علل ، آثار و درمان منجر شود .</a:t>
            </a:r>
          </a:p>
          <a:p>
            <a:pPr>
              <a:lnSpc>
                <a:spcPct val="150000"/>
              </a:lnSpc>
              <a:buFont typeface="Wingdings 2" pitchFamily="18" charset="2"/>
              <a:buChar char="R"/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ناآگاهي و اطلاع ناكافي بيشتر مردم در مورد : چگونگي كـار و بيمـار</a:t>
            </a:r>
          </a:p>
          <a:p>
            <a:pPr>
              <a:lnSpc>
                <a:spcPct val="150000"/>
              </a:lnSpc>
              <a:buFont typeface="Wingdings 2" pitchFamily="18" charset="2"/>
              <a:buNone/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 شدن بدن و....</a:t>
            </a: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 تـوجيه : مطالعه متـن عالي توضيح سلامت و بيمـاري</a:t>
            </a: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          ( اشتاين توين و راجرز ، 1991 )</a:t>
            </a: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</a:t>
            </a:r>
            <a:endParaRPr lang="en-US" sz="2800" b="1">
              <a:latin typeface="Arial" pitchFamily="34" charset="0"/>
              <a:cs typeface="B Lotus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6543609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30000"/>
    </mc:Choice>
    <mc:Fallback>
      <p:transition advTm="30000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4"/>
          <p:cNvSpPr>
            <a:spLocks noChangeArrowheads="1"/>
          </p:cNvSpPr>
          <p:nvPr/>
        </p:nvSpPr>
        <p:spPr bwMode="auto">
          <a:xfrm>
            <a:off x="1630364" y="260350"/>
            <a:ext cx="8713787" cy="633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fa-IR" sz="3200" b="1">
                <a:cs typeface="Lotus" pitchFamily="2" charset="-78"/>
              </a:rPr>
              <a:t> </a:t>
            </a:r>
            <a:r>
              <a:rPr lang="fa-IR" sz="3200" b="1">
                <a:cs typeface="B Lotus" pitchFamily="2" charset="-78"/>
              </a:rPr>
              <a:t>مقدمه اي بر درد :</a:t>
            </a:r>
          </a:p>
          <a:p>
            <a:r>
              <a:rPr lang="fa-IR" sz="2800" b="1">
                <a:cs typeface="B Lotus" pitchFamily="2" charset="-78"/>
              </a:rPr>
              <a:t>  -  علاقـه روانشناسان به مطالعه درد بـدليل اينـكه درد علاوه بـر جنبه</a:t>
            </a:r>
          </a:p>
          <a:p>
            <a:r>
              <a:rPr lang="fa-IR" sz="2800" b="1">
                <a:cs typeface="B Lotus" pitchFamily="2" charset="-78"/>
              </a:rPr>
              <a:t>     جسمي ، جنبه روانشناختي نيز دارد .</a:t>
            </a:r>
          </a:p>
          <a:p>
            <a:r>
              <a:rPr lang="fa-IR" sz="2800" b="1">
                <a:cs typeface="B Lotus" pitchFamily="2" charset="-78"/>
              </a:rPr>
              <a:t> </a:t>
            </a:r>
            <a:r>
              <a:rPr lang="en-US" sz="2400" b="1">
                <a:cs typeface="B Lotus" pitchFamily="2" charset="-78"/>
                <a:sym typeface="Wingdings 2" pitchFamily="18" charset="2"/>
              </a:rPr>
              <a:t></a:t>
            </a:r>
            <a:r>
              <a:rPr lang="fa-IR" sz="2800" b="1">
                <a:cs typeface="B Lotus" pitchFamily="2" charset="-78"/>
              </a:rPr>
              <a:t> درد حتـي وحشتناك تر از مرگ براي انسان است. ( آلبرت شوايتزر )</a:t>
            </a:r>
          </a:p>
          <a:p>
            <a:r>
              <a:rPr lang="fa-IR" sz="2800" b="1">
                <a:cs typeface="B Lotus" pitchFamily="2" charset="-78"/>
              </a:rPr>
              <a:t> </a:t>
            </a:r>
            <a:r>
              <a:rPr lang="en-US" sz="2400" b="1">
                <a:cs typeface="B Lotus" pitchFamily="2" charset="-78"/>
                <a:sym typeface="Wingdings 2" pitchFamily="18" charset="2"/>
              </a:rPr>
              <a:t></a:t>
            </a:r>
            <a:r>
              <a:rPr lang="fa-IR" sz="2800" b="1">
                <a:cs typeface="B Lotus" pitchFamily="2" charset="-78"/>
              </a:rPr>
              <a:t> درد شايـع تريـن علامت پزشكـي است كه بـه هنـگام درخـواست </a:t>
            </a:r>
          </a:p>
          <a:p>
            <a:r>
              <a:rPr lang="fa-IR" sz="2800" b="1">
                <a:cs typeface="B Lotus" pitchFamily="2" charset="-78"/>
              </a:rPr>
              <a:t>     كمك از پزشكان مطرح مي شود.</a:t>
            </a:r>
          </a:p>
          <a:p>
            <a:endParaRPr lang="en-US" sz="2800" b="1">
              <a:cs typeface="B Lotus" pitchFamily="2" charset="-78"/>
            </a:endParaRPr>
          </a:p>
          <a:p>
            <a:r>
              <a:rPr lang="fa-IR" sz="3200" b="1">
                <a:latin typeface="Arial" pitchFamily="34" charset="0"/>
                <a:cs typeface="B Lotus" pitchFamily="2" charset="-78"/>
              </a:rPr>
              <a:t> تعريف درد :</a:t>
            </a:r>
          </a:p>
          <a:p>
            <a:pPr>
              <a:buFont typeface="Wingdings 2" pitchFamily="18" charset="2"/>
              <a:buNone/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</a:t>
            </a:r>
            <a:r>
              <a:rPr lang="en-US" sz="2400" b="1">
                <a:cs typeface="B Lotus" pitchFamily="2" charset="-78"/>
                <a:sym typeface="Wingdings 2" pitchFamily="18" charset="2"/>
              </a:rPr>
              <a:t></a:t>
            </a:r>
            <a:r>
              <a:rPr lang="fa-IR">
                <a:cs typeface="B Lotus" pitchFamily="2" charset="-78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احساس يا تجـربه هيجاني ناخوشايندي كه با آسيب واقعي يا بـالقوه </a:t>
            </a:r>
          </a:p>
          <a:p>
            <a:pPr>
              <a:buFont typeface="Wingdings 2" pitchFamily="18" charset="2"/>
              <a:buNone/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 بافت همراه است يا برحسب چنين آسيبي توصيف مي شود .</a:t>
            </a:r>
          </a:p>
          <a:p>
            <a:r>
              <a:rPr lang="fa-IR" sz="2800" b="1">
                <a:latin typeface="Arial" pitchFamily="34" charset="0"/>
                <a:cs typeface="B Lotus" pitchFamily="2" charset="-78"/>
              </a:rPr>
              <a:t>                                               ( مرسكي و همكاران ، 1979 )</a:t>
            </a:r>
          </a:p>
          <a:p>
            <a:r>
              <a:rPr lang="fa-IR" sz="2800" b="1">
                <a:latin typeface="Arial" pitchFamily="34" charset="0"/>
                <a:cs typeface="B Lotus" pitchFamily="2" charset="-78"/>
              </a:rPr>
              <a:t> </a:t>
            </a:r>
            <a:r>
              <a:rPr lang="en-US" sz="2400" b="1">
                <a:cs typeface="B Lotus" pitchFamily="2" charset="-78"/>
                <a:sym typeface="Wingdings 2" pitchFamily="18" charset="2"/>
              </a:rPr>
              <a:t></a:t>
            </a:r>
            <a:r>
              <a:rPr lang="fa-IR">
                <a:cs typeface="B Lotus" pitchFamily="2" charset="-78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درد هميشه ذهني و ناخوشايند است. ( تجربه هيجاني ) </a:t>
            </a:r>
            <a:endParaRPr lang="en-US" sz="2800" b="1">
              <a:latin typeface="Arial" pitchFamily="34" charset="0"/>
              <a:cs typeface="B Lotus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682293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30000"/>
    </mc:Choice>
    <mc:Fallback>
      <p:transition advTm="30000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4"/>
          <p:cNvSpPr>
            <a:spLocks noChangeArrowheads="1"/>
          </p:cNvSpPr>
          <p:nvPr/>
        </p:nvSpPr>
        <p:spPr bwMode="auto">
          <a:xfrm>
            <a:off x="1558925" y="331788"/>
            <a:ext cx="8713788" cy="633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buFont typeface="Wingdings 2" pitchFamily="18" charset="2"/>
              <a:buChar char="R"/>
            </a:pPr>
            <a:endParaRPr lang="fa-IR" sz="2800" b="1">
              <a:latin typeface="Arial" pitchFamily="34" charset="0"/>
              <a:cs typeface="Lotus" pitchFamily="2" charset="-78"/>
            </a:endParaRPr>
          </a:p>
          <a:p>
            <a:pPr>
              <a:buFont typeface="Wingdings 2" pitchFamily="18" charset="2"/>
              <a:buChar char="R"/>
            </a:pPr>
            <a:r>
              <a:rPr lang="fa-IR" sz="2800" b="1">
                <a:latin typeface="Arial" pitchFamily="34" charset="0"/>
                <a:cs typeface="Lotus" pitchFamily="2" charset="-78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تجربيات شبيه درد ولـي خوشايند و نيز تجـربيات ناخوشايندي كـه</a:t>
            </a:r>
          </a:p>
          <a:p>
            <a:pPr>
              <a:buFont typeface="Wingdings 2" pitchFamily="18" charset="2"/>
              <a:buNone/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كيفيتهاي حسي ندارند ، درد نيستند. ( اسكوينگتـون ، 1995 )</a:t>
            </a:r>
          </a:p>
          <a:p>
            <a:endParaRPr lang="fa-IR" sz="3200" b="1">
              <a:latin typeface="Arial" pitchFamily="34" charset="0"/>
              <a:cs typeface="B Lotus" pitchFamily="2" charset="-78"/>
            </a:endParaRPr>
          </a:p>
          <a:p>
            <a:r>
              <a:rPr lang="fa-IR" sz="3200" b="1">
                <a:latin typeface="Arial" pitchFamily="34" charset="0"/>
                <a:cs typeface="B Lotus" pitchFamily="2" charset="-78"/>
              </a:rPr>
              <a:t>                              تاريخچه درد : </a:t>
            </a:r>
          </a:p>
          <a:p>
            <a:r>
              <a:rPr lang="fa-IR" sz="2400" b="1">
                <a:latin typeface="Arial" pitchFamily="34" charset="0"/>
                <a:cs typeface="B Lotus" pitchFamily="2" charset="-78"/>
                <a:sym typeface="Wingdings 2" pitchFamily="18" charset="2"/>
              </a:rPr>
              <a:t>  </a:t>
            </a:r>
            <a:r>
              <a:rPr lang="en-US" sz="2400" b="1">
                <a:latin typeface="Arial" pitchFamily="34" charset="0"/>
                <a:cs typeface="B Lotus" pitchFamily="2" charset="-78"/>
                <a:sym typeface="Wingdings 2" pitchFamily="18" charset="2"/>
              </a:rPr>
              <a:t></a:t>
            </a:r>
            <a:r>
              <a:rPr lang="fa-IR" sz="2400" b="1">
                <a:latin typeface="Arial" pitchFamily="34" charset="0"/>
                <a:cs typeface="B Lotus" pitchFamily="2" charset="-78"/>
                <a:sym typeface="Wingdings 2" pitchFamily="18" charset="2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قرون وسطي           </a:t>
            </a:r>
          </a:p>
          <a:p>
            <a:pPr>
              <a:buFont typeface="Wingdings 2" pitchFamily="18" charset="2"/>
              <a:buChar char="ô"/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افـراد نظامـي با بي اعتنايي به درد مي نگريستند و آن را حالت زنانه</a:t>
            </a:r>
          </a:p>
          <a:p>
            <a:pPr>
              <a:buFont typeface="Wingdings 2" pitchFamily="18" charset="2"/>
              <a:buNone/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 بي ارزشي تلقي مي كردند. </a:t>
            </a:r>
          </a:p>
          <a:p>
            <a:r>
              <a:rPr lang="en-US" sz="2400" b="1">
                <a:cs typeface="B Lotus" pitchFamily="2" charset="-78"/>
                <a:sym typeface="Wingdings 2" pitchFamily="18" charset="2"/>
              </a:rPr>
              <a:t></a:t>
            </a:r>
            <a:r>
              <a:rPr lang="fa-IR" b="1">
                <a:cs typeface="B Lotus" pitchFamily="2" charset="-78"/>
                <a:sym typeface="Wingdings 2" pitchFamily="18" charset="2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روحانيون درد را علامت تأديب الهي مي ديدند .</a:t>
            </a:r>
          </a:p>
          <a:p>
            <a:r>
              <a:rPr lang="fa-IR" sz="2800" b="1">
                <a:latin typeface="Arial" pitchFamily="34" charset="0"/>
                <a:cs typeface="B Lotus" pitchFamily="2" charset="-78"/>
              </a:rPr>
              <a:t>                                   ( دوبي ، 1993 نقل ازاسكوينگتون 1995 )</a:t>
            </a:r>
          </a:p>
          <a:p>
            <a:pPr>
              <a:buFont typeface="Wingdings 2" pitchFamily="18" charset="2"/>
              <a:buChar char="ô"/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شكل گيري اين نظريه كه : درد چيزي است كه بايد تسكين داده شود</a:t>
            </a:r>
          </a:p>
          <a:p>
            <a:pPr>
              <a:buFont typeface="Wingdings 2" pitchFamily="18" charset="2"/>
              <a:buNone/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( در قرن13 ) به دنبال موضوع محوري رنـج حضـرت مسـيح بـراي</a:t>
            </a:r>
          </a:p>
          <a:p>
            <a:pPr>
              <a:buFont typeface="Wingdings 2" pitchFamily="18" charset="2"/>
              <a:buNone/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آنهايي كه به كليسا مي رفتند . </a:t>
            </a:r>
          </a:p>
          <a:p>
            <a:r>
              <a:rPr lang="fa-IR" sz="2800" b="1">
                <a:latin typeface="Arial" pitchFamily="34" charset="0"/>
                <a:cs typeface="B Lotus" pitchFamily="2" charset="-78"/>
              </a:rPr>
              <a:t> </a:t>
            </a:r>
            <a:endParaRPr lang="en-US" sz="2800" b="1">
              <a:latin typeface="Arial" pitchFamily="34" charset="0"/>
              <a:cs typeface="B Lotus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6431353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30000"/>
    </mc:Choice>
    <mc:Fallback>
      <p:transition advTm="30000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4"/>
          <p:cNvSpPr>
            <a:spLocks noChangeArrowheads="1"/>
          </p:cNvSpPr>
          <p:nvPr/>
        </p:nvSpPr>
        <p:spPr bwMode="auto">
          <a:xfrm>
            <a:off x="1703388" y="0"/>
            <a:ext cx="84963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150000"/>
              </a:lnSpc>
            </a:pPr>
            <a:r>
              <a:rPr lang="en-US" sz="2800" b="1">
                <a:latin typeface="Arial" pitchFamily="34" charset="0"/>
                <a:cs typeface="Lotus" pitchFamily="2" charset="-78"/>
                <a:sym typeface="Wingdings 2" pitchFamily="18" charset="2"/>
              </a:rPr>
              <a:t></a:t>
            </a:r>
            <a:r>
              <a:rPr lang="fa-IR" sz="2800" b="1">
                <a:latin typeface="Arial" pitchFamily="34" charset="0"/>
                <a:cs typeface="Lotus" pitchFamily="2" charset="-78"/>
                <a:sym typeface="Wingdings 2" pitchFamily="18" charset="2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امروزه                                                               </a:t>
            </a: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</a:t>
            </a:r>
            <a:r>
              <a:rPr lang="en-US" sz="2400" b="1">
                <a:latin typeface="Arial" pitchFamily="34" charset="0"/>
                <a:cs typeface="B Lotus" pitchFamily="2" charset="-78"/>
                <a:sym typeface="Wingdings 2" pitchFamily="18" charset="2"/>
              </a:rPr>
              <a:t></a:t>
            </a:r>
            <a:r>
              <a:rPr lang="fa-IR" sz="2400" b="1">
                <a:latin typeface="Arial" pitchFamily="34" charset="0"/>
                <a:cs typeface="B Lotus" pitchFamily="2" charset="-78"/>
                <a:sym typeface="Wingdings 2" pitchFamily="18" charset="2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درد عارضه بيولوژيك در نظر گرفته نـمي شود ، بلكه حالتي است </a:t>
            </a: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 سزاوار مراقبت و تـوجه . </a:t>
            </a: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</a:t>
            </a:r>
            <a:r>
              <a:rPr lang="en-US" sz="2400" b="1">
                <a:cs typeface="B Lotus" pitchFamily="2" charset="-78"/>
                <a:sym typeface="Wingdings 2" pitchFamily="18" charset="2"/>
              </a:rPr>
              <a:t></a:t>
            </a:r>
            <a:r>
              <a:rPr lang="fa-IR">
                <a:cs typeface="B Lotus" pitchFamily="2" charset="-78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تفاوت هاي فرهنگي در آستانه ادراك درد</a:t>
            </a: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 عوامل فرهنگي موجب عوامل اجتماعي و تحولي شده و اين عوامل</a:t>
            </a: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 بر تجـربه و گزارش درد تأثير مي گذارنـد .</a:t>
            </a:r>
            <a:endParaRPr lang="en-US" sz="2800" b="1">
              <a:latin typeface="Arial" pitchFamily="34" charset="0"/>
              <a:cs typeface="B Lotus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8194867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30000"/>
    </mc:Choice>
    <mc:Fallback>
      <p:transition advTm="30000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4"/>
          <p:cNvSpPr>
            <a:spLocks noChangeArrowheads="1"/>
          </p:cNvSpPr>
          <p:nvPr/>
        </p:nvSpPr>
        <p:spPr bwMode="auto">
          <a:xfrm>
            <a:off x="1774825" y="333376"/>
            <a:ext cx="8642350" cy="626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fa-IR" sz="3200" b="1">
              <a:latin typeface="Arial" pitchFamily="34" charset="0"/>
              <a:cs typeface="Lotus" pitchFamily="2" charset="-78"/>
            </a:endParaRPr>
          </a:p>
          <a:p>
            <a:pPr algn="ctr"/>
            <a:r>
              <a:rPr lang="fa-IR" sz="3200" b="1">
                <a:latin typeface="Arial" pitchFamily="34" charset="0"/>
                <a:cs typeface="B Lotus" pitchFamily="2" charset="-78"/>
              </a:rPr>
              <a:t>الگوي اوليه درد</a:t>
            </a:r>
          </a:p>
          <a:p>
            <a:pPr algn="ctr"/>
            <a:r>
              <a:rPr lang="fa-IR" sz="2800" b="1">
                <a:latin typeface="Arial" pitchFamily="34" charset="0"/>
                <a:cs typeface="B Lotus" pitchFamily="2" charset="-78"/>
              </a:rPr>
              <a:t>قديمي ترين تلاش براي توصيف محل درد ، در رساله دكارت ( 1664 )</a:t>
            </a:r>
          </a:p>
          <a:p>
            <a:pPr algn="ctr"/>
            <a:r>
              <a:rPr lang="fa-IR" sz="2800" b="1">
                <a:latin typeface="Arial" pitchFamily="34" charset="0"/>
                <a:cs typeface="B Lotus" pitchFamily="2" charset="-78"/>
              </a:rPr>
              <a:t> درباره انسان</a:t>
            </a:r>
          </a:p>
          <a:p>
            <a:pPr algn="ctr"/>
            <a:endParaRPr lang="fa-IR" sz="2800" b="1">
              <a:latin typeface="Arial" pitchFamily="34" charset="0"/>
              <a:cs typeface="B Lotus" pitchFamily="2" charset="-78"/>
            </a:endParaRPr>
          </a:p>
          <a:p>
            <a:pPr algn="ctr"/>
            <a:endParaRPr lang="fa-IR" sz="2800" b="1">
              <a:latin typeface="Arial" pitchFamily="34" charset="0"/>
              <a:cs typeface="B Lotus" pitchFamily="2" charset="-78"/>
            </a:endParaRPr>
          </a:p>
          <a:p>
            <a:pPr algn="ctr"/>
            <a:endParaRPr lang="fa-IR" sz="2800" b="1">
              <a:latin typeface="Arial" pitchFamily="34" charset="0"/>
              <a:cs typeface="B Lotus" pitchFamily="2" charset="-78"/>
            </a:endParaRPr>
          </a:p>
          <a:p>
            <a:pPr algn="ctr"/>
            <a:endParaRPr lang="fa-IR" sz="2800" b="1">
              <a:latin typeface="Arial" pitchFamily="34" charset="0"/>
              <a:cs typeface="B Lotus" pitchFamily="2" charset="-78"/>
            </a:endParaRPr>
          </a:p>
          <a:p>
            <a:pPr algn="ctr"/>
            <a:endParaRPr lang="fa-IR" sz="2800" b="1">
              <a:latin typeface="Arial" pitchFamily="34" charset="0"/>
              <a:cs typeface="B Lotus" pitchFamily="2" charset="-78"/>
            </a:endParaRPr>
          </a:p>
          <a:p>
            <a:pPr algn="ctr"/>
            <a:r>
              <a:rPr lang="fa-IR" sz="2400">
                <a:latin typeface="Arial" pitchFamily="34" charset="0"/>
                <a:cs typeface="B Lotus" pitchFamily="2" charset="-78"/>
              </a:rPr>
              <a:t> </a:t>
            </a:r>
          </a:p>
          <a:p>
            <a:pPr algn="ctr"/>
            <a:endParaRPr lang="fa-IR" sz="2400">
              <a:latin typeface="Arial" pitchFamily="34" charset="0"/>
              <a:cs typeface="B Lotus" pitchFamily="2" charset="-78"/>
            </a:endParaRPr>
          </a:p>
          <a:p>
            <a:pPr algn="ctr"/>
            <a:endParaRPr lang="fa-IR" sz="2400">
              <a:latin typeface="Arial" pitchFamily="34" charset="0"/>
              <a:cs typeface="B Lotus" pitchFamily="2" charset="-78"/>
            </a:endParaRPr>
          </a:p>
          <a:p>
            <a:pPr algn="ctr"/>
            <a:endParaRPr lang="fa-IR" sz="2400">
              <a:latin typeface="Arial" pitchFamily="34" charset="0"/>
              <a:cs typeface="B Lotus" pitchFamily="2" charset="-78"/>
            </a:endParaRPr>
          </a:p>
          <a:p>
            <a:pPr algn="ctr"/>
            <a:endParaRPr lang="fa-IR" sz="2400">
              <a:latin typeface="Arial" pitchFamily="34" charset="0"/>
              <a:cs typeface="B Lotus" pitchFamily="2" charset="-78"/>
            </a:endParaRPr>
          </a:p>
          <a:p>
            <a:pPr algn="ctr"/>
            <a:endParaRPr lang="fa-IR" sz="2800" b="1">
              <a:latin typeface="Arial" pitchFamily="34" charset="0"/>
              <a:cs typeface="B Lotus" pitchFamily="2" charset="-78"/>
            </a:endParaRPr>
          </a:p>
          <a:p>
            <a:pPr algn="ctr"/>
            <a:endParaRPr lang="fa-IR" sz="2800" b="1">
              <a:latin typeface="Arial" pitchFamily="34" charset="0"/>
              <a:cs typeface="B Lotus" pitchFamily="2" charset="-78"/>
            </a:endParaRPr>
          </a:p>
          <a:p>
            <a:pPr algn="ctr"/>
            <a:r>
              <a:rPr lang="fa-IR" sz="2800" b="1">
                <a:latin typeface="Arial" pitchFamily="34" charset="0"/>
                <a:cs typeface="B Lotus" pitchFamily="2" charset="-78"/>
              </a:rPr>
              <a:t>مسير درد از مركز پا تا مغز امتداد يافته است .</a:t>
            </a:r>
          </a:p>
          <a:p>
            <a:pPr algn="ctr"/>
            <a:endParaRPr lang="en-US" sz="2800" b="1">
              <a:latin typeface="Arial" pitchFamily="34" charset="0"/>
              <a:cs typeface="B Lotus" pitchFamily="2" charset="-78"/>
            </a:endParaRPr>
          </a:p>
        </p:txBody>
      </p:sp>
      <p:sp>
        <p:nvSpPr>
          <p:cNvPr id="67587" name="Rectangle 5"/>
          <p:cNvSpPr>
            <a:spLocks noChangeArrowheads="1"/>
          </p:cNvSpPr>
          <p:nvPr/>
        </p:nvSpPr>
        <p:spPr bwMode="auto">
          <a:xfrm>
            <a:off x="2495550" y="1773239"/>
            <a:ext cx="7056438" cy="374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67588" name="Rectangle 7"/>
          <p:cNvSpPr>
            <a:spLocks noChangeArrowheads="1"/>
          </p:cNvSpPr>
          <p:nvPr/>
        </p:nvSpPr>
        <p:spPr bwMode="auto">
          <a:xfrm>
            <a:off x="3503613" y="1628775"/>
            <a:ext cx="5472112" cy="424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pic>
        <p:nvPicPr>
          <p:cNvPr id="67589" name="Picture 8" descr="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92538" y="1544638"/>
            <a:ext cx="4635500" cy="4260850"/>
          </a:xfrm>
          <a:prstGeom prst="rect">
            <a:avLst/>
          </a:prstGeom>
          <a:noFill/>
          <a:ln w="38100">
            <a:solidFill>
              <a:schemeClr val="tx1"/>
            </a:solidFill>
            <a:prstDash val="lgDash"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644131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30000"/>
    </mc:Choice>
    <mc:Fallback>
      <p:transition advTm="30000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4"/>
          <p:cNvSpPr>
            <a:spLocks noChangeArrowheads="1"/>
          </p:cNvSpPr>
          <p:nvPr/>
        </p:nvSpPr>
        <p:spPr bwMode="auto">
          <a:xfrm>
            <a:off x="1558925" y="620714"/>
            <a:ext cx="8496300" cy="648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fa-IR" sz="3200" b="1">
                <a:latin typeface="Arial" pitchFamily="34" charset="0"/>
                <a:cs typeface="B Lotus" pitchFamily="2" charset="-78"/>
              </a:rPr>
              <a:t>ويژگيهاي درد :</a:t>
            </a:r>
          </a:p>
          <a:p>
            <a:r>
              <a:rPr lang="fa-IR" sz="2400">
                <a:latin typeface="Arial" pitchFamily="34" charset="0"/>
                <a:cs typeface="B Lotus" pitchFamily="2" charset="-78"/>
              </a:rPr>
              <a:t>  </a:t>
            </a: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1- آسيب بـدون درد</a:t>
            </a: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</a:t>
            </a:r>
            <a:r>
              <a:rPr lang="en-US" sz="2400" b="1">
                <a:latin typeface="Arial" pitchFamily="34" charset="0"/>
                <a:cs typeface="B Lotus" pitchFamily="2" charset="-78"/>
                <a:sym typeface="Wingdings 2" pitchFamily="18" charset="2"/>
              </a:rPr>
              <a:t>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 نداشتن حس درد ، فقدان حس درد موضعي</a:t>
            </a: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</a:t>
            </a:r>
            <a:r>
              <a:rPr lang="en-US" sz="2400" b="1">
                <a:cs typeface="B Lotus" pitchFamily="2" charset="-78"/>
                <a:sym typeface="Wingdings 2" pitchFamily="18" charset="2"/>
              </a:rPr>
              <a:t></a:t>
            </a:r>
            <a:r>
              <a:rPr lang="fa-IR">
                <a:cs typeface="B Lotus" pitchFamily="2" charset="-78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توانايي تجربه درد براي بقاي ما مفيد است، زيرا بدن را نسبت به</a:t>
            </a: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  خطرهاي احتمالي آگـاه مي سازد .</a:t>
            </a:r>
          </a:p>
          <a:p>
            <a:pPr>
              <a:lnSpc>
                <a:spcPct val="150000"/>
              </a:lnSpc>
            </a:pPr>
            <a:endParaRPr lang="fa-IR" sz="2800" b="1">
              <a:latin typeface="Arial" pitchFamily="34" charset="0"/>
              <a:cs typeface="B Lotus" pitchFamily="2" charset="-78"/>
            </a:endParaRPr>
          </a:p>
          <a:p>
            <a:endParaRPr lang="fa-IR" sz="2800" b="1">
              <a:latin typeface="Arial" pitchFamily="34" charset="0"/>
              <a:cs typeface="B Lotus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986352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30000"/>
    </mc:Choice>
    <mc:Fallback>
      <p:transition advTm="30000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4"/>
          <p:cNvSpPr>
            <a:spLocks noChangeArrowheads="1"/>
          </p:cNvSpPr>
          <p:nvPr/>
        </p:nvSpPr>
        <p:spPr bwMode="auto">
          <a:xfrm>
            <a:off x="1271587" y="260350"/>
            <a:ext cx="8713788" cy="6408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2- درد تـأخيري پس از آسيـب</a:t>
            </a:r>
          </a:p>
          <a:p>
            <a:pPr>
              <a:lnSpc>
                <a:spcPct val="150000"/>
              </a:lnSpc>
            </a:pPr>
            <a:endParaRPr lang="fa-IR" sz="2800" b="1">
              <a:latin typeface="Arial" pitchFamily="34" charset="0"/>
              <a:cs typeface="B Lotus" pitchFamily="2" charset="-78"/>
            </a:endParaRPr>
          </a:p>
          <a:p>
            <a:pPr>
              <a:lnSpc>
                <a:spcPct val="150000"/>
              </a:lnSpc>
              <a:buFont typeface="Wingdings 2" pitchFamily="18" charset="2"/>
              <a:buChar char="ô"/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متداولترين شكل فقدان حس درد           تجـربه درد پـس از</a:t>
            </a:r>
          </a:p>
          <a:p>
            <a:pPr>
              <a:lnSpc>
                <a:spcPct val="150000"/>
              </a:lnSpc>
              <a:buFont typeface="Wingdings 2" pitchFamily="18" charset="2"/>
              <a:buNone/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 گذشت مـدتي از آسيـب آن .</a:t>
            </a:r>
            <a:endParaRPr lang="en-US" sz="2800" b="1">
              <a:latin typeface="Arial" pitchFamily="34" charset="0"/>
              <a:cs typeface="B Lotus" pitchFamily="2" charset="-78"/>
            </a:endParaRPr>
          </a:p>
        </p:txBody>
      </p:sp>
      <p:sp>
        <p:nvSpPr>
          <p:cNvPr id="69635" name="Line 5"/>
          <p:cNvSpPr>
            <a:spLocks noChangeShapeType="1"/>
          </p:cNvSpPr>
          <p:nvPr/>
        </p:nvSpPr>
        <p:spPr bwMode="auto">
          <a:xfrm flipH="1">
            <a:off x="4873626" y="3789363"/>
            <a:ext cx="7905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4034822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30000"/>
    </mc:Choice>
    <mc:Fallback>
      <p:transition advTm="30000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4"/>
          <p:cNvSpPr>
            <a:spLocks noChangeArrowheads="1"/>
          </p:cNvSpPr>
          <p:nvPr/>
        </p:nvSpPr>
        <p:spPr bwMode="auto">
          <a:xfrm>
            <a:off x="1990725" y="547688"/>
            <a:ext cx="8497888" cy="633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fa-IR" sz="2800" b="1">
              <a:latin typeface="Arial" pitchFamily="34" charset="0"/>
              <a:cs typeface="Lotus" pitchFamily="2" charset="-78"/>
            </a:endParaRPr>
          </a:p>
          <a:p>
            <a:endParaRPr lang="fa-IR" sz="2800" b="1">
              <a:latin typeface="Arial" pitchFamily="34" charset="0"/>
              <a:cs typeface="Lotus" pitchFamily="2" charset="-78"/>
            </a:endParaRPr>
          </a:p>
          <a:p>
            <a:r>
              <a:rPr lang="fa-IR" sz="2800" b="1">
                <a:latin typeface="Arial" pitchFamily="34" charset="0"/>
                <a:cs typeface="Lotus" pitchFamily="2" charset="-78"/>
              </a:rPr>
              <a:t>   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3- درد بـدون آسيب</a:t>
            </a:r>
          </a:p>
          <a:p>
            <a:endParaRPr lang="fa-IR" sz="2800" b="1">
              <a:latin typeface="Arial" pitchFamily="34" charset="0"/>
              <a:cs typeface="B Lotus" pitchFamily="2" charset="-78"/>
            </a:endParaRPr>
          </a:p>
          <a:p>
            <a:r>
              <a:rPr lang="fa-IR" sz="2800" b="1">
                <a:latin typeface="Arial" pitchFamily="34" charset="0"/>
                <a:cs typeface="B Lotus" pitchFamily="2" charset="-78"/>
              </a:rPr>
              <a:t>          – درد عصبـي          درد شديد ناگهاني كه در مسيـر اعصاب</a:t>
            </a:r>
          </a:p>
          <a:p>
            <a:r>
              <a:rPr lang="fa-IR" sz="2800" b="1">
                <a:latin typeface="Arial" pitchFamily="34" charset="0"/>
                <a:cs typeface="B Lotus" pitchFamily="2" charset="-78"/>
              </a:rPr>
              <a:t>             امتداد مي يابد و ممكن است پس از اين كه بيمـاري ضايـعه</a:t>
            </a:r>
          </a:p>
          <a:p>
            <a:r>
              <a:rPr lang="fa-IR" sz="2800" b="1">
                <a:latin typeface="Arial" pitchFamily="34" charset="0"/>
                <a:cs typeface="B Lotus" pitchFamily="2" charset="-78"/>
              </a:rPr>
              <a:t>             عصبي ( مثل تب خال ) تمام شد ، رخ دهد .</a:t>
            </a:r>
          </a:p>
          <a:p>
            <a:r>
              <a:rPr lang="fa-IR" sz="2800" b="1">
                <a:latin typeface="Arial" pitchFamily="34" charset="0"/>
                <a:cs typeface="B Lotus" pitchFamily="2" charset="-78"/>
              </a:rPr>
              <a:t>          - سوزش عصبي        درد سوزنده اي است كه اغلب به دنبال</a:t>
            </a:r>
          </a:p>
          <a:p>
            <a:r>
              <a:rPr lang="fa-IR" sz="2800" b="1">
                <a:latin typeface="Arial" pitchFamily="34" charset="0"/>
                <a:cs typeface="B Lotus" pitchFamily="2" charset="-78"/>
              </a:rPr>
              <a:t>             زخم شديد به وجود مي آيد .</a:t>
            </a:r>
          </a:p>
          <a:p>
            <a:r>
              <a:rPr lang="fa-IR" sz="2800" b="1">
                <a:latin typeface="Arial" pitchFamily="34" charset="0"/>
                <a:cs typeface="B Lotus" pitchFamily="2" charset="-78"/>
              </a:rPr>
              <a:t>          - سر درد</a:t>
            </a:r>
          </a:p>
          <a:p>
            <a:r>
              <a:rPr lang="fa-IR" sz="2800" b="1">
                <a:latin typeface="Arial" pitchFamily="34" charset="0"/>
                <a:cs typeface="B Lotus" pitchFamily="2" charset="-78"/>
              </a:rPr>
              <a:t>          - درد اندام خيالي ( بن يارد ، 1996 ) - بيش از      از افرادي</a:t>
            </a:r>
          </a:p>
          <a:p>
            <a:r>
              <a:rPr lang="fa-IR" sz="2800" b="1">
                <a:latin typeface="Arial" pitchFamily="34" charset="0"/>
                <a:cs typeface="B Lotus" pitchFamily="2" charset="-78"/>
              </a:rPr>
              <a:t>            كـه مبتـلا بـه قطـع عضـو هسـتـند از درد در خيـال خـود</a:t>
            </a:r>
          </a:p>
          <a:p>
            <a:r>
              <a:rPr lang="fa-IR" sz="2800" b="1">
                <a:latin typeface="Arial" pitchFamily="34" charset="0"/>
                <a:cs typeface="B Lotus" pitchFamily="2" charset="-78"/>
              </a:rPr>
              <a:t>            رنـج مـي برند .</a:t>
            </a:r>
          </a:p>
          <a:p>
            <a:endParaRPr lang="fa-IR" sz="2800" b="1">
              <a:latin typeface="Arial" pitchFamily="34" charset="0"/>
              <a:cs typeface="B Lotus" pitchFamily="2" charset="-78"/>
            </a:endParaRPr>
          </a:p>
          <a:p>
            <a:endParaRPr lang="fa-IR" sz="2800" b="1">
              <a:latin typeface="Arial" pitchFamily="34" charset="0"/>
              <a:cs typeface="B Lotus" pitchFamily="2" charset="-78"/>
            </a:endParaRPr>
          </a:p>
          <a:p>
            <a:endParaRPr lang="fa-IR" sz="2800" b="1">
              <a:latin typeface="Arial" pitchFamily="34" charset="0"/>
              <a:cs typeface="B Lotus" pitchFamily="2" charset="-78"/>
            </a:endParaRPr>
          </a:p>
          <a:p>
            <a:endParaRPr lang="en-US" sz="2800" b="1">
              <a:latin typeface="Arial" pitchFamily="34" charset="0"/>
              <a:cs typeface="B Lotus" pitchFamily="2" charset="-78"/>
            </a:endParaRPr>
          </a:p>
        </p:txBody>
      </p:sp>
      <p:sp>
        <p:nvSpPr>
          <p:cNvPr id="70659" name="Line 5"/>
          <p:cNvSpPr>
            <a:spLocks noChangeShapeType="1"/>
          </p:cNvSpPr>
          <p:nvPr/>
        </p:nvSpPr>
        <p:spPr bwMode="auto">
          <a:xfrm flipH="1">
            <a:off x="6816725" y="2060575"/>
            <a:ext cx="7191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a-IR"/>
          </a:p>
        </p:txBody>
      </p:sp>
      <p:sp>
        <p:nvSpPr>
          <p:cNvPr id="70660" name="Line 6"/>
          <p:cNvSpPr>
            <a:spLocks noChangeShapeType="1"/>
          </p:cNvSpPr>
          <p:nvPr/>
        </p:nvSpPr>
        <p:spPr bwMode="auto">
          <a:xfrm flipH="1">
            <a:off x="6743701" y="3284538"/>
            <a:ext cx="5762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a-IR"/>
          </a:p>
        </p:txBody>
      </p:sp>
      <p:sp>
        <p:nvSpPr>
          <p:cNvPr id="70661" name="AutoShape 7"/>
          <p:cNvSpPr>
            <a:spLocks/>
          </p:cNvSpPr>
          <p:nvPr/>
        </p:nvSpPr>
        <p:spPr bwMode="auto">
          <a:xfrm>
            <a:off x="9553576" y="1557339"/>
            <a:ext cx="358775" cy="4103687"/>
          </a:xfrm>
          <a:prstGeom prst="rightBrace">
            <a:avLst>
              <a:gd name="adj1" fmla="val 95317"/>
              <a:gd name="adj2" fmla="val 50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662" name="Rectangle 8"/>
          <p:cNvSpPr>
            <a:spLocks noChangeArrowheads="1"/>
          </p:cNvSpPr>
          <p:nvPr/>
        </p:nvSpPr>
        <p:spPr bwMode="auto">
          <a:xfrm>
            <a:off x="3503613" y="4076701"/>
            <a:ext cx="576262" cy="10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fa-IR" sz="2400" b="1">
                <a:cs typeface="Lotus" pitchFamily="2" charset="-78"/>
              </a:rPr>
              <a:t>2</a:t>
            </a:r>
          </a:p>
          <a:p>
            <a:pPr algn="ctr"/>
            <a:r>
              <a:rPr lang="fa-IR" sz="2400" b="1">
                <a:cs typeface="Lotus" pitchFamily="2" charset="-78"/>
              </a:rPr>
              <a:t>3</a:t>
            </a:r>
            <a:endParaRPr lang="en-US" sz="2400" b="1">
              <a:cs typeface="Lotus" pitchFamily="2" charset="-78"/>
            </a:endParaRPr>
          </a:p>
        </p:txBody>
      </p:sp>
      <p:sp>
        <p:nvSpPr>
          <p:cNvPr id="70663" name="Line 9"/>
          <p:cNvSpPr>
            <a:spLocks noChangeShapeType="1"/>
          </p:cNvSpPr>
          <p:nvPr/>
        </p:nvSpPr>
        <p:spPr bwMode="auto">
          <a:xfrm>
            <a:off x="3648075" y="4508500"/>
            <a:ext cx="28733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262235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30000"/>
    </mc:Choice>
    <mc:Fallback>
      <p:transition advTm="30000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4"/>
          <p:cNvSpPr>
            <a:spLocks noChangeArrowheads="1"/>
          </p:cNvSpPr>
          <p:nvPr/>
        </p:nvSpPr>
        <p:spPr bwMode="auto">
          <a:xfrm>
            <a:off x="1992313" y="404813"/>
            <a:ext cx="8424862" cy="633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fa-IR" sz="2800" b="1">
                <a:latin typeface="Arial" pitchFamily="34" charset="0"/>
                <a:cs typeface="B Lotus" pitchFamily="2" charset="-78"/>
              </a:rPr>
              <a:t>4- درد اندام خيالي </a:t>
            </a:r>
          </a:p>
          <a:p>
            <a:r>
              <a:rPr lang="en-US" sz="2400" b="1">
                <a:latin typeface="Arial" pitchFamily="34" charset="0"/>
                <a:cs typeface="B Lotus" pitchFamily="2" charset="-78"/>
                <a:sym typeface="Wingdings 2" pitchFamily="18" charset="2"/>
              </a:rPr>
              <a:t></a:t>
            </a:r>
            <a:r>
              <a:rPr lang="fa-IR" sz="2400" b="1">
                <a:latin typeface="Arial" pitchFamily="34" charset="0"/>
                <a:cs typeface="B Lotus" pitchFamily="2" charset="-78"/>
                <a:sym typeface="Wingdings 2" pitchFamily="18" charset="2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از دست دادن يك عضو/ تولد بدون يك عضو        ممكن است تمـام</a:t>
            </a:r>
          </a:p>
          <a:p>
            <a:r>
              <a:rPr lang="fa-IR" sz="2800" b="1">
                <a:latin typeface="Arial" pitchFamily="34" charset="0"/>
                <a:cs typeface="B Lotus" pitchFamily="2" charset="-78"/>
              </a:rPr>
              <a:t>   حس هاي آن عضو را احساس نموده و به ميزان زيادي درد بسيار واقعي</a:t>
            </a:r>
          </a:p>
          <a:p>
            <a:r>
              <a:rPr lang="fa-IR" sz="2800" b="1">
                <a:latin typeface="Arial" pitchFamily="34" charset="0"/>
                <a:cs typeface="B Lotus" pitchFamily="2" charset="-78"/>
              </a:rPr>
              <a:t>   از اندام خيالي شان را تجربه كنند. </a:t>
            </a:r>
          </a:p>
          <a:p>
            <a:pPr>
              <a:buFont typeface="Wingdings 2" pitchFamily="18" charset="2"/>
              <a:buNone/>
            </a:pPr>
            <a:r>
              <a:rPr lang="en-US" sz="2400" b="1">
                <a:cs typeface="B Lotus" pitchFamily="2" charset="-78"/>
                <a:sym typeface="Wingdings 2" pitchFamily="18" charset="2"/>
              </a:rPr>
              <a:t></a:t>
            </a:r>
            <a:r>
              <a:rPr lang="fa-IR">
                <a:cs typeface="B Lotus" pitchFamily="2" charset="-78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بيماران با عضو خيالي ، تجربيات مشترك گزارش مي كنند( ملزاك1992</a:t>
            </a:r>
          </a:p>
          <a:p>
            <a:pPr>
              <a:buFont typeface="Wingdings 2" pitchFamily="18" charset="2"/>
              <a:buNone/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نقل از بن يارد 1996 )</a:t>
            </a:r>
          </a:p>
          <a:p>
            <a:r>
              <a:rPr lang="en-US" sz="2400" b="1">
                <a:latin typeface="Arial" pitchFamily="34" charset="0"/>
                <a:cs typeface="B Lotus" pitchFamily="2" charset="-78"/>
                <a:sym typeface="Wingdings 2" pitchFamily="18" charset="2"/>
              </a:rPr>
              <a:t></a:t>
            </a:r>
            <a:r>
              <a:rPr lang="fa-IR" sz="2400" b="1">
                <a:latin typeface="Arial" pitchFamily="34" charset="0"/>
                <a:cs typeface="B Lotus" pitchFamily="2" charset="-78"/>
                <a:sym typeface="Wingdings 2" pitchFamily="18" charset="2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پايه هاي بيولوژيكي درد اندام خيالي</a:t>
            </a:r>
          </a:p>
          <a:p>
            <a:pPr>
              <a:buFont typeface="Wingdings 2" pitchFamily="18" charset="2"/>
              <a:buChar char="ô"/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سخت شدن انتهاي عصب         انتقال به گره ها (نوروما)        توليد</a:t>
            </a:r>
          </a:p>
          <a:p>
            <a:pPr>
              <a:buFont typeface="Wingdings 2" pitchFamily="18" charset="2"/>
              <a:buNone/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تكانه هاي عصبي         تعبير به تكانه هاي عضو ( توسط مغز )</a:t>
            </a:r>
          </a:p>
          <a:p>
            <a:endParaRPr lang="fa-IR" sz="2800" b="1">
              <a:latin typeface="Arial" pitchFamily="34" charset="0"/>
              <a:cs typeface="B Lotus" pitchFamily="2" charset="-78"/>
            </a:endParaRPr>
          </a:p>
          <a:p>
            <a:r>
              <a:rPr lang="fa-IR" sz="2800" b="1">
                <a:latin typeface="Arial" pitchFamily="34" charset="0"/>
                <a:cs typeface="B Lotus" pitchFamily="2" charset="-78"/>
              </a:rPr>
              <a:t>مغز : شبكه اي از نـرون ها يا بـافت نرونـي        پاسخدهي به اطلاعات</a:t>
            </a:r>
          </a:p>
          <a:p>
            <a:r>
              <a:rPr lang="fa-IR" sz="2800" b="1">
                <a:latin typeface="Arial" pitchFamily="34" charset="0"/>
                <a:cs typeface="B Lotus" pitchFamily="2" charset="-78"/>
              </a:rPr>
              <a:t>      حسي و توليد الگوي مشخصي از پيامـهاي عصبي دال بر اين كه بدن</a:t>
            </a:r>
          </a:p>
          <a:p>
            <a:r>
              <a:rPr lang="fa-IR" sz="2800" b="1">
                <a:latin typeface="Arial" pitchFamily="34" charset="0"/>
                <a:cs typeface="B Lotus" pitchFamily="2" charset="-78"/>
              </a:rPr>
              <a:t>      « يكپارچه » است . ( پديده نوروسيگنيچر )</a:t>
            </a:r>
          </a:p>
          <a:p>
            <a:r>
              <a:rPr lang="fa-IR" sz="2800" b="1">
                <a:latin typeface="Arial" pitchFamily="34" charset="0"/>
                <a:cs typeface="B Lotus" pitchFamily="2" charset="-78"/>
              </a:rPr>
              <a:t> </a:t>
            </a:r>
            <a:endParaRPr lang="en-US" sz="2800" b="1">
              <a:latin typeface="Arial" pitchFamily="34" charset="0"/>
              <a:cs typeface="B Lotus" pitchFamily="2" charset="-78"/>
            </a:endParaRPr>
          </a:p>
        </p:txBody>
      </p:sp>
      <p:sp>
        <p:nvSpPr>
          <p:cNvPr id="71683" name="Line 5"/>
          <p:cNvSpPr>
            <a:spLocks noChangeShapeType="1"/>
          </p:cNvSpPr>
          <p:nvPr/>
        </p:nvSpPr>
        <p:spPr bwMode="auto">
          <a:xfrm flipH="1">
            <a:off x="4151313" y="1196975"/>
            <a:ext cx="5762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a-IR"/>
          </a:p>
        </p:txBody>
      </p:sp>
      <p:sp>
        <p:nvSpPr>
          <p:cNvPr id="71684" name="Line 6"/>
          <p:cNvSpPr>
            <a:spLocks noChangeShapeType="1"/>
          </p:cNvSpPr>
          <p:nvPr/>
        </p:nvSpPr>
        <p:spPr bwMode="auto">
          <a:xfrm flipH="1">
            <a:off x="6383339" y="3789363"/>
            <a:ext cx="6492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a-IR"/>
          </a:p>
        </p:txBody>
      </p:sp>
      <p:sp>
        <p:nvSpPr>
          <p:cNvPr id="71685" name="Line 7"/>
          <p:cNvSpPr>
            <a:spLocks noChangeShapeType="1"/>
          </p:cNvSpPr>
          <p:nvPr/>
        </p:nvSpPr>
        <p:spPr bwMode="auto">
          <a:xfrm flipH="1">
            <a:off x="2855913" y="3789363"/>
            <a:ext cx="5762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a-IR"/>
          </a:p>
        </p:txBody>
      </p:sp>
      <p:sp>
        <p:nvSpPr>
          <p:cNvPr id="71686" name="Line 8"/>
          <p:cNvSpPr>
            <a:spLocks noChangeShapeType="1"/>
          </p:cNvSpPr>
          <p:nvPr/>
        </p:nvSpPr>
        <p:spPr bwMode="auto">
          <a:xfrm flipH="1">
            <a:off x="7319964" y="4221163"/>
            <a:ext cx="7207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a-IR"/>
          </a:p>
        </p:txBody>
      </p:sp>
      <p:sp>
        <p:nvSpPr>
          <p:cNvPr id="71687" name="Line 9"/>
          <p:cNvSpPr>
            <a:spLocks noChangeShapeType="1"/>
          </p:cNvSpPr>
          <p:nvPr/>
        </p:nvSpPr>
        <p:spPr bwMode="auto">
          <a:xfrm flipH="1">
            <a:off x="4656138" y="5084763"/>
            <a:ext cx="647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6994277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30000"/>
    </mc:Choice>
    <mc:Fallback>
      <p:transition advTm="3000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4"/>
          <p:cNvSpPr>
            <a:spLocks noChangeArrowheads="1"/>
          </p:cNvSpPr>
          <p:nvPr/>
        </p:nvSpPr>
        <p:spPr bwMode="auto">
          <a:xfrm>
            <a:off x="1919289" y="620714"/>
            <a:ext cx="8569325" cy="6192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150000"/>
              </a:lnSpc>
            </a:pPr>
            <a:r>
              <a:rPr lang="fa-IR" sz="3200" b="1">
                <a:latin typeface="Arial" pitchFamily="34" charset="0"/>
                <a:cs typeface="B Lotus" pitchFamily="2" charset="-78"/>
              </a:rPr>
              <a:t>نشانه هاي بيماري و درد : اتخاذ رفتار نقش بيماري</a:t>
            </a:r>
          </a:p>
          <a:p>
            <a:pPr>
              <a:lnSpc>
                <a:spcPct val="150000"/>
              </a:lnSpc>
            </a:pPr>
            <a:endParaRPr lang="fa-IR" sz="3200" b="1">
              <a:latin typeface="Arial" pitchFamily="34" charset="0"/>
              <a:cs typeface="B Lotus" pitchFamily="2" charset="-78"/>
            </a:endParaRP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بـرانـون و فيست :</a:t>
            </a:r>
          </a:p>
          <a:p>
            <a:pPr>
              <a:lnSpc>
                <a:spcPct val="150000"/>
              </a:lnSpc>
            </a:pPr>
            <a:r>
              <a:rPr lang="en-US" sz="2400">
                <a:latin typeface="Arial" pitchFamily="34" charset="0"/>
                <a:cs typeface="B Lotus" pitchFamily="2" charset="-78"/>
                <a:sym typeface="Wingdings 2" pitchFamily="18" charset="2"/>
              </a:rPr>
              <a:t>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 پزشك       علاوه بر بستري كردن ، دروازه بان مراقبتهاي بهداشتي است.</a:t>
            </a:r>
          </a:p>
          <a:p>
            <a:pPr>
              <a:lnSpc>
                <a:spcPct val="150000"/>
              </a:lnSpc>
              <a:buFont typeface="Wingdings 2" pitchFamily="18" charset="2"/>
              <a:buNone/>
            </a:pPr>
            <a:r>
              <a:rPr lang="en-US" sz="2400">
                <a:cs typeface="B Lotus" pitchFamily="2" charset="-78"/>
                <a:sym typeface="Wingdings 2" pitchFamily="18" charset="2"/>
              </a:rPr>
              <a:t></a:t>
            </a:r>
            <a:r>
              <a:rPr lang="fa-IR">
                <a:cs typeface="B Lotus" pitchFamily="2" charset="-78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تعييـن و تائيد بيمـاري با تشخيص پزشكان</a:t>
            </a:r>
          </a:p>
          <a:p>
            <a:pPr>
              <a:lnSpc>
                <a:spcPct val="150000"/>
              </a:lnSpc>
              <a:buFont typeface="Wingdings 2" pitchFamily="18" charset="2"/>
              <a:buNone/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</a:t>
            </a:r>
          </a:p>
          <a:p>
            <a:pPr>
              <a:lnSpc>
                <a:spcPct val="150000"/>
              </a:lnSpc>
              <a:buFont typeface="Wingdings 2" pitchFamily="18" charset="2"/>
              <a:buNone/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                                           ( برانون و فيست ، 1997 ، ص166 ) </a:t>
            </a:r>
          </a:p>
          <a:p>
            <a:pPr>
              <a:lnSpc>
                <a:spcPct val="150000"/>
              </a:lnSpc>
              <a:buFont typeface="Wingdings 2" pitchFamily="18" charset="2"/>
              <a:buNone/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</a:t>
            </a:r>
            <a:endParaRPr lang="en-US" sz="2800" b="1">
              <a:latin typeface="Arial" pitchFamily="34" charset="0"/>
              <a:cs typeface="B Lotus" pitchFamily="2" charset="-78"/>
            </a:endParaRPr>
          </a:p>
        </p:txBody>
      </p:sp>
      <p:sp>
        <p:nvSpPr>
          <p:cNvPr id="54275" name="Line 5"/>
          <p:cNvSpPr>
            <a:spLocks noChangeShapeType="1"/>
          </p:cNvSpPr>
          <p:nvPr/>
        </p:nvSpPr>
        <p:spPr bwMode="auto">
          <a:xfrm flipH="1">
            <a:off x="8689976" y="3500438"/>
            <a:ext cx="5746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6423951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30000"/>
    </mc:Choice>
    <mc:Fallback>
      <p:transition advTm="30000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4"/>
          <p:cNvSpPr>
            <a:spLocks noChangeArrowheads="1"/>
          </p:cNvSpPr>
          <p:nvPr/>
        </p:nvSpPr>
        <p:spPr bwMode="auto">
          <a:xfrm>
            <a:off x="1558925" y="333376"/>
            <a:ext cx="8713788" cy="626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Lotus" pitchFamily="2" charset="-78"/>
              </a:rPr>
              <a:t>5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- درد بدون تنـاسب</a:t>
            </a:r>
          </a:p>
          <a:p>
            <a:pPr>
              <a:lnSpc>
                <a:spcPct val="150000"/>
              </a:lnSpc>
            </a:pPr>
            <a:endParaRPr lang="fa-IR" sz="2800" b="1">
              <a:latin typeface="Arial" pitchFamily="34" charset="0"/>
              <a:cs typeface="B Lotus" pitchFamily="2" charset="-78"/>
            </a:endParaRPr>
          </a:p>
          <a:p>
            <a:pPr>
              <a:lnSpc>
                <a:spcPct val="150000"/>
              </a:lnSpc>
            </a:pPr>
            <a:r>
              <a:rPr lang="en-US" sz="2400" b="1">
                <a:latin typeface="Arial" pitchFamily="34" charset="0"/>
                <a:cs typeface="B Lotus" pitchFamily="2" charset="-78"/>
                <a:sym typeface="Wingdings 2" pitchFamily="18" charset="2"/>
              </a:rPr>
              <a:t>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 عدم تنـاسب درد گـزارش شده بـا آسيب وارده .</a:t>
            </a: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 مثال : انـواع مختلف سرطان به رغم ايجاد آسيب فـراوان در بـافتهاي </a:t>
            </a: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  بدن ، تا هنگام پيشرفت بيماري درد بسيار كمي ايجاد مي نمايند .</a:t>
            </a:r>
          </a:p>
          <a:p>
            <a:pPr>
              <a:lnSpc>
                <a:spcPct val="150000"/>
              </a:lnSpc>
            </a:pPr>
            <a:endParaRPr lang="fa-IR" sz="2800" b="1">
              <a:latin typeface="Arial" pitchFamily="34" charset="0"/>
              <a:cs typeface="B Lotus" pitchFamily="2" charset="-78"/>
            </a:endParaRPr>
          </a:p>
          <a:p>
            <a:pPr>
              <a:lnSpc>
                <a:spcPct val="150000"/>
              </a:lnSpc>
            </a:pPr>
            <a:r>
              <a:rPr lang="en-US" sz="2400" b="1">
                <a:cs typeface="B Lotus" pitchFamily="2" charset="-78"/>
                <a:sym typeface="Wingdings 2" pitchFamily="18" charset="2"/>
              </a:rPr>
              <a:t></a:t>
            </a:r>
            <a:r>
              <a:rPr lang="fa-IR">
                <a:cs typeface="B Lotus" pitchFamily="2" charset="-78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درد تجربه اي به شدت شخصي و ذهني است و ممكن است به عوامل </a:t>
            </a: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جسمي يا آسيب شناختي مربوط باشد . </a:t>
            </a:r>
            <a:endParaRPr lang="en-US" sz="2800" b="1">
              <a:latin typeface="Arial" pitchFamily="34" charset="0"/>
              <a:cs typeface="B Lotus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817442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30000"/>
    </mc:Choice>
    <mc:Fallback>
      <p:transition advTm="30000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4"/>
          <p:cNvSpPr>
            <a:spLocks noChangeArrowheads="1"/>
          </p:cNvSpPr>
          <p:nvPr/>
        </p:nvSpPr>
        <p:spPr bwMode="auto">
          <a:xfrm>
            <a:off x="1703389" y="549276"/>
            <a:ext cx="8713787" cy="626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Lotus" pitchFamily="2" charset="-78"/>
              </a:rPr>
              <a:t>         </a:t>
            </a:r>
            <a:r>
              <a:rPr lang="en-US" sz="2800">
                <a:latin typeface="Arial" pitchFamily="34" charset="0"/>
                <a:cs typeface="Lotus" pitchFamily="2" charset="-78"/>
                <a:sym typeface="Wingdings 2" pitchFamily="18" charset="2"/>
              </a:rPr>
              <a:t></a:t>
            </a:r>
            <a:r>
              <a:rPr lang="fa-IR" sz="2800">
                <a:latin typeface="Arial" pitchFamily="34" charset="0"/>
                <a:cs typeface="Lotus" pitchFamily="2" charset="-78"/>
                <a:sym typeface="Wingdings 2" pitchFamily="18" charset="2"/>
              </a:rPr>
              <a:t> </a:t>
            </a:r>
            <a:r>
              <a:rPr lang="fa-IR" sz="3200" b="1">
                <a:latin typeface="Arial" pitchFamily="34" charset="0"/>
                <a:cs typeface="B Lotus" pitchFamily="2" charset="-78"/>
              </a:rPr>
              <a:t>نظريه هاي درد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             نظريه ويژه درد</a:t>
            </a: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                                           نظريه هاي الگوي درد</a:t>
            </a: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                                           نظريه مهار دروازه (دكارت ،1664)</a:t>
            </a:r>
          </a:p>
          <a:p>
            <a:pPr>
              <a:lnSpc>
                <a:spcPct val="150000"/>
              </a:lnSpc>
            </a:pPr>
            <a:endParaRPr lang="fa-IR" sz="2800" b="1">
              <a:latin typeface="Arial" pitchFamily="34" charset="0"/>
              <a:cs typeface="B Lotus" pitchFamily="2" charset="-78"/>
            </a:endParaRPr>
          </a:p>
          <a:p>
            <a:pPr>
              <a:lnSpc>
                <a:spcPct val="150000"/>
              </a:lnSpc>
            </a:pPr>
            <a:endParaRPr lang="fa-IR" sz="2800" b="1">
              <a:latin typeface="Arial" pitchFamily="34" charset="0"/>
              <a:cs typeface="B Lotus" pitchFamily="2" charset="-78"/>
            </a:endParaRPr>
          </a:p>
          <a:p>
            <a:pPr>
              <a:lnSpc>
                <a:spcPct val="150000"/>
              </a:lnSpc>
            </a:pPr>
            <a:r>
              <a:rPr lang="en-US" sz="2800">
                <a:cs typeface="B Lotus" pitchFamily="2" charset="-78"/>
                <a:sym typeface="Wingdings 2" pitchFamily="18" charset="2"/>
              </a:rPr>
              <a:t></a:t>
            </a:r>
            <a:r>
              <a:rPr lang="fa-IR">
                <a:cs typeface="B Lotus" pitchFamily="2" charset="-78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سال 1842           روش شناسي پيشرفته           درك ايـن كه درد</a:t>
            </a: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توسط اعصاب درد به مغـز منتقل مي شـود .  </a:t>
            </a: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</a:t>
            </a:r>
            <a:endParaRPr lang="en-US" sz="2800" b="1">
              <a:latin typeface="Arial" pitchFamily="34" charset="0"/>
              <a:cs typeface="B Lotus" pitchFamily="2" charset="-78"/>
            </a:endParaRPr>
          </a:p>
        </p:txBody>
      </p:sp>
      <p:sp>
        <p:nvSpPr>
          <p:cNvPr id="73731" name="Line 5"/>
          <p:cNvSpPr>
            <a:spLocks noChangeShapeType="1"/>
          </p:cNvSpPr>
          <p:nvPr/>
        </p:nvSpPr>
        <p:spPr bwMode="auto">
          <a:xfrm flipH="1">
            <a:off x="6096001" y="1484313"/>
            <a:ext cx="10080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a-IR"/>
          </a:p>
        </p:txBody>
      </p:sp>
      <p:sp>
        <p:nvSpPr>
          <p:cNvPr id="73732" name="Line 6"/>
          <p:cNvSpPr>
            <a:spLocks noChangeShapeType="1"/>
          </p:cNvSpPr>
          <p:nvPr/>
        </p:nvSpPr>
        <p:spPr bwMode="auto">
          <a:xfrm flipH="1">
            <a:off x="6167439" y="1484313"/>
            <a:ext cx="936625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a-IR"/>
          </a:p>
        </p:txBody>
      </p:sp>
      <p:sp>
        <p:nvSpPr>
          <p:cNvPr id="73733" name="Line 7"/>
          <p:cNvSpPr>
            <a:spLocks noChangeShapeType="1"/>
          </p:cNvSpPr>
          <p:nvPr/>
        </p:nvSpPr>
        <p:spPr bwMode="auto">
          <a:xfrm flipH="1">
            <a:off x="6167439" y="1484314"/>
            <a:ext cx="936625" cy="10810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a-IR"/>
          </a:p>
        </p:txBody>
      </p:sp>
      <p:sp>
        <p:nvSpPr>
          <p:cNvPr id="73734" name="Line 8"/>
          <p:cNvSpPr>
            <a:spLocks noChangeShapeType="1"/>
          </p:cNvSpPr>
          <p:nvPr/>
        </p:nvSpPr>
        <p:spPr bwMode="auto">
          <a:xfrm flipH="1">
            <a:off x="7824789" y="4724400"/>
            <a:ext cx="9350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a-IR"/>
          </a:p>
        </p:txBody>
      </p:sp>
      <p:sp>
        <p:nvSpPr>
          <p:cNvPr id="73735" name="Line 9"/>
          <p:cNvSpPr>
            <a:spLocks noChangeShapeType="1"/>
          </p:cNvSpPr>
          <p:nvPr/>
        </p:nvSpPr>
        <p:spPr bwMode="auto">
          <a:xfrm flipH="1">
            <a:off x="4440238" y="4724400"/>
            <a:ext cx="7921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9140460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30000"/>
    </mc:Choice>
    <mc:Fallback>
      <p:transition advTm="30000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4"/>
          <p:cNvSpPr>
            <a:spLocks noChangeArrowheads="1"/>
          </p:cNvSpPr>
          <p:nvPr/>
        </p:nvSpPr>
        <p:spPr bwMode="auto">
          <a:xfrm>
            <a:off x="1558926" y="333376"/>
            <a:ext cx="8785225" cy="6335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fa-IR" sz="3200" b="1">
                <a:latin typeface="Arial" pitchFamily="34" charset="0"/>
                <a:cs typeface="B Lotus" pitchFamily="2" charset="-78"/>
              </a:rPr>
              <a:t>نظريه ويژه درد :</a:t>
            </a:r>
          </a:p>
          <a:p>
            <a:endParaRPr lang="fa-IR" sz="3200" b="1">
              <a:latin typeface="Arial" pitchFamily="34" charset="0"/>
              <a:cs typeface="B Lotus" pitchFamily="2" charset="-78"/>
            </a:endParaRPr>
          </a:p>
          <a:p>
            <a:pPr>
              <a:lnSpc>
                <a:spcPct val="150000"/>
              </a:lnSpc>
            </a:pPr>
            <a:r>
              <a:rPr lang="en-US" sz="2800">
                <a:latin typeface="Arial" pitchFamily="34" charset="0"/>
                <a:cs typeface="B Lotus" pitchFamily="2" charset="-78"/>
                <a:sym typeface="Wingdings 2" pitchFamily="18" charset="2"/>
              </a:rPr>
              <a:t></a:t>
            </a:r>
            <a:r>
              <a:rPr lang="fa-IR" sz="2400" b="1">
                <a:latin typeface="Arial" pitchFamily="34" charset="0"/>
                <a:cs typeface="B Lotus" pitchFamily="2" charset="-78"/>
                <a:sym typeface="Wingdings 2" pitchFamily="18" charset="2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بخش ويژه اي از اعصاب ( گيرنده هاي درد ) پيامها را از گيرنده هاي</a:t>
            </a: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 درد در پـوست به مـركز درد در مغـز انتقال مـي دهنـد .</a:t>
            </a:r>
          </a:p>
          <a:p>
            <a:pPr>
              <a:lnSpc>
                <a:spcPct val="150000"/>
              </a:lnSpc>
            </a:pPr>
            <a:r>
              <a:rPr lang="en-US" sz="2800">
                <a:cs typeface="B Lotus" pitchFamily="2" charset="-78"/>
                <a:sym typeface="Wingdings 2" pitchFamily="18" charset="2"/>
              </a:rPr>
              <a:t></a:t>
            </a:r>
            <a:r>
              <a:rPr lang="fa-IR">
                <a:cs typeface="B Lotus" pitchFamily="2" charset="-78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تـارهاي عصبي فقط درد را ايجـاد مي كنند ، نه حس هاي ديگر را .</a:t>
            </a:r>
          </a:p>
          <a:p>
            <a:pPr>
              <a:lnSpc>
                <a:spcPct val="150000"/>
              </a:lnSpc>
              <a:buFont typeface="Wingdings 2" pitchFamily="18" charset="2"/>
              <a:buChar char="ô"/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بين ساختار عصبي و تجربه روانشناختي ما از درد ارتباط يك به يك</a:t>
            </a:r>
          </a:p>
          <a:p>
            <a:pPr>
              <a:lnSpc>
                <a:spcPct val="150000"/>
              </a:lnSpc>
              <a:buFont typeface="Wingdings 2" pitchFamily="18" charset="2"/>
              <a:buNone/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 است .</a:t>
            </a:r>
            <a:endParaRPr lang="en-US" sz="2800" b="1">
              <a:latin typeface="Arial" pitchFamily="34" charset="0"/>
              <a:cs typeface="B Lotus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1105182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30000"/>
    </mc:Choice>
    <mc:Fallback>
      <p:transition advTm="30000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4"/>
          <p:cNvSpPr>
            <a:spLocks noChangeArrowheads="1"/>
          </p:cNvSpPr>
          <p:nvPr/>
        </p:nvSpPr>
        <p:spPr bwMode="auto">
          <a:xfrm>
            <a:off x="1774825" y="188914"/>
            <a:ext cx="8713788" cy="6408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نرونهاي مؤثر در تشخيص درد :</a:t>
            </a: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</a:t>
            </a: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                           تارهاي عصبي آ - بتا          با پوشش ميليني قوي</a:t>
            </a: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                           ( عملكرد سريع )</a:t>
            </a: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                           تارهاي عصبي آ- دلتا         با پوشش ميليني خيلي </a:t>
            </a: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                           ضعيف ( آهسته تر ) </a:t>
            </a: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                           تـارهاي عصبي سـي          بدون ميلين</a:t>
            </a:r>
          </a:p>
          <a:p>
            <a:pPr>
              <a:lnSpc>
                <a:spcPct val="150000"/>
              </a:lnSpc>
            </a:pPr>
            <a:endParaRPr lang="fa-IR" sz="2800" b="1">
              <a:latin typeface="Arial" pitchFamily="34" charset="0"/>
              <a:cs typeface="B Lotus" pitchFamily="2" charset="-78"/>
            </a:endParaRPr>
          </a:p>
          <a:p>
            <a:pPr>
              <a:lnSpc>
                <a:spcPct val="150000"/>
              </a:lnSpc>
            </a:pPr>
            <a:r>
              <a:rPr lang="en-US" sz="2400" b="1">
                <a:latin typeface="Arial" pitchFamily="34" charset="0"/>
                <a:cs typeface="B Lotus" pitchFamily="2" charset="-78"/>
                <a:sym typeface="Wingdings 2" pitchFamily="18" charset="2"/>
              </a:rPr>
              <a:t></a:t>
            </a:r>
            <a:r>
              <a:rPr lang="fa-IR" sz="2400" b="1">
                <a:latin typeface="Arial" pitchFamily="34" charset="0"/>
                <a:cs typeface="B Lotus" pitchFamily="2" charset="-78"/>
                <a:sym typeface="Wingdings 2" pitchFamily="18" charset="2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با الگوي متفاوت پاسخ به تحريك ناشي از تجربه درد</a:t>
            </a:r>
            <a:endParaRPr lang="en-US" sz="2800" b="1">
              <a:latin typeface="Arial" pitchFamily="34" charset="0"/>
              <a:cs typeface="B Lotus" pitchFamily="2" charset="-78"/>
            </a:endParaRPr>
          </a:p>
        </p:txBody>
      </p:sp>
      <p:sp>
        <p:nvSpPr>
          <p:cNvPr id="75779" name="Line 5"/>
          <p:cNvSpPr>
            <a:spLocks noChangeShapeType="1"/>
          </p:cNvSpPr>
          <p:nvPr/>
        </p:nvSpPr>
        <p:spPr bwMode="auto">
          <a:xfrm flipH="1">
            <a:off x="7680325" y="1125538"/>
            <a:ext cx="1295400" cy="7921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a-IR"/>
          </a:p>
        </p:txBody>
      </p:sp>
      <p:sp>
        <p:nvSpPr>
          <p:cNvPr id="75780" name="Line 6"/>
          <p:cNvSpPr>
            <a:spLocks noChangeShapeType="1"/>
          </p:cNvSpPr>
          <p:nvPr/>
        </p:nvSpPr>
        <p:spPr bwMode="auto">
          <a:xfrm flipH="1">
            <a:off x="7680325" y="1125538"/>
            <a:ext cx="1295400" cy="20875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a-IR"/>
          </a:p>
        </p:txBody>
      </p:sp>
      <p:sp>
        <p:nvSpPr>
          <p:cNvPr id="75781" name="Line 7"/>
          <p:cNvSpPr>
            <a:spLocks noChangeShapeType="1"/>
          </p:cNvSpPr>
          <p:nvPr/>
        </p:nvSpPr>
        <p:spPr bwMode="auto">
          <a:xfrm flipH="1">
            <a:off x="7680325" y="1125538"/>
            <a:ext cx="1295400" cy="33829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a-IR"/>
          </a:p>
        </p:txBody>
      </p:sp>
      <p:sp>
        <p:nvSpPr>
          <p:cNvPr id="75782" name="Line 8"/>
          <p:cNvSpPr>
            <a:spLocks noChangeShapeType="1"/>
          </p:cNvSpPr>
          <p:nvPr/>
        </p:nvSpPr>
        <p:spPr bwMode="auto">
          <a:xfrm flipH="1">
            <a:off x="4367214" y="2133600"/>
            <a:ext cx="7207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a-IR"/>
          </a:p>
        </p:txBody>
      </p:sp>
      <p:sp>
        <p:nvSpPr>
          <p:cNvPr id="75783" name="Line 9"/>
          <p:cNvSpPr>
            <a:spLocks noChangeShapeType="1"/>
          </p:cNvSpPr>
          <p:nvPr/>
        </p:nvSpPr>
        <p:spPr bwMode="auto">
          <a:xfrm flipH="1">
            <a:off x="4440238" y="3429000"/>
            <a:ext cx="647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a-IR"/>
          </a:p>
        </p:txBody>
      </p:sp>
      <p:sp>
        <p:nvSpPr>
          <p:cNvPr id="75784" name="Line 10"/>
          <p:cNvSpPr>
            <a:spLocks noChangeShapeType="1"/>
          </p:cNvSpPr>
          <p:nvPr/>
        </p:nvSpPr>
        <p:spPr bwMode="auto">
          <a:xfrm flipH="1">
            <a:off x="4367214" y="4724400"/>
            <a:ext cx="7207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1908145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30000"/>
    </mc:Choice>
    <mc:Fallback>
      <p:transition advTm="30000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4"/>
          <p:cNvSpPr>
            <a:spLocks noChangeArrowheads="1"/>
          </p:cNvSpPr>
          <p:nvPr/>
        </p:nvSpPr>
        <p:spPr bwMode="auto">
          <a:xfrm>
            <a:off x="1631950" y="404814"/>
            <a:ext cx="8713788" cy="6408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fa-IR" sz="3200" b="1">
                <a:latin typeface="Arial" pitchFamily="34" charset="0"/>
                <a:cs typeface="B Lotus" pitchFamily="2" charset="-78"/>
              </a:rPr>
              <a:t>نظريه هاي الگوي درد</a:t>
            </a:r>
          </a:p>
          <a:p>
            <a:endParaRPr lang="fa-IR" sz="3200" b="1">
              <a:latin typeface="Arial" pitchFamily="34" charset="0"/>
              <a:cs typeface="B Lotus" pitchFamily="2" charset="-78"/>
            </a:endParaRPr>
          </a:p>
          <a:p>
            <a:pPr>
              <a:buFont typeface="Wingdings 2" pitchFamily="18" charset="2"/>
              <a:buChar char="ô"/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نظام جداگانه اي براي ادراك درد وجود ندارد ، بلكه اعصاب در ساير</a:t>
            </a:r>
          </a:p>
          <a:p>
            <a:pPr>
              <a:buFont typeface="Wingdings 2" pitchFamily="18" charset="2"/>
              <a:buNone/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حس ها سهيم انـد ، تـارهاي عصبي درد از اندام ها به مغز و از آنجا به </a:t>
            </a:r>
          </a:p>
          <a:p>
            <a:r>
              <a:rPr lang="fa-IR" sz="2800" b="1">
                <a:latin typeface="Arial" pitchFamily="34" charset="0"/>
                <a:cs typeface="B Lotus" pitchFamily="2" charset="-78"/>
              </a:rPr>
              <a:t>   اندام ها مي روند .</a:t>
            </a:r>
          </a:p>
          <a:p>
            <a:r>
              <a:rPr lang="en-US" sz="2400" b="1">
                <a:latin typeface="Arial" pitchFamily="34" charset="0"/>
                <a:cs typeface="B Lotus" pitchFamily="2" charset="-78"/>
                <a:sym typeface="Wingdings 2" pitchFamily="18" charset="2"/>
              </a:rPr>
              <a:t></a:t>
            </a:r>
            <a:r>
              <a:rPr lang="fa-IR" sz="2400" b="1">
                <a:latin typeface="Arial" pitchFamily="34" charset="0"/>
                <a:cs typeface="B Lotus" pitchFamily="2" charset="-78"/>
                <a:sym typeface="Wingdings 2" pitchFamily="18" charset="2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نظريه مهار دروازه :</a:t>
            </a:r>
          </a:p>
          <a:p>
            <a:r>
              <a:rPr lang="fa-IR" sz="2800" b="1">
                <a:latin typeface="Arial" pitchFamily="34" charset="0"/>
                <a:cs typeface="B Lotus" pitchFamily="2" charset="-78"/>
              </a:rPr>
              <a:t>    اولين بار توسط ملزاك و وال در سال 1965 طي مقاله مشهور « مكانيزم </a:t>
            </a:r>
          </a:p>
          <a:p>
            <a:r>
              <a:rPr lang="fa-IR" sz="2800" b="1">
                <a:latin typeface="Arial" pitchFamily="34" charset="0"/>
                <a:cs typeface="B Lotus" pitchFamily="2" charset="-78"/>
              </a:rPr>
              <a:t>    درد : نظريه اي نوين » در « مجله سانيس » طرح شد .</a:t>
            </a:r>
          </a:p>
          <a:p>
            <a:pPr>
              <a:buFont typeface="Wingdings 2" pitchFamily="18" charset="2"/>
              <a:buChar char="ô"/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رويـكرد پـزشكي نظريـه هاي قبلـي را با جديدترين الگـوي زيستي ،</a:t>
            </a:r>
          </a:p>
          <a:p>
            <a:pPr>
              <a:buFont typeface="Wingdings 2" pitchFamily="18" charset="2"/>
              <a:buNone/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 رواني ، اجتماعي ، سلامت تلفيق كرد . </a:t>
            </a:r>
          </a:p>
          <a:p>
            <a:r>
              <a:rPr lang="en-US" sz="2400" b="1">
                <a:latin typeface="Arial" pitchFamily="34" charset="0"/>
                <a:cs typeface="B Lotus" pitchFamily="2" charset="-78"/>
                <a:sym typeface="Wingdings 2" pitchFamily="18" charset="2"/>
              </a:rPr>
              <a:t></a:t>
            </a:r>
            <a:r>
              <a:rPr lang="fa-IR" sz="2400" b="1">
                <a:latin typeface="Arial" pitchFamily="34" charset="0"/>
                <a:cs typeface="B Lotus" pitchFamily="2" charset="-78"/>
                <a:sym typeface="Wingdings 2" pitchFamily="18" charset="2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عـدم توجه صرف به عوامل پـزشكي بلكه در نـظر گرفتن بين عوامـل</a:t>
            </a:r>
          </a:p>
          <a:p>
            <a:r>
              <a:rPr lang="fa-IR" sz="2800" b="1">
                <a:latin typeface="Arial" pitchFamily="34" charset="0"/>
                <a:cs typeface="B Lotus" pitchFamily="2" charset="-78"/>
              </a:rPr>
              <a:t>    زيست شناختي ، روانشناختي و اجتماعي در رابطه با درد .</a:t>
            </a:r>
          </a:p>
          <a:p>
            <a:endParaRPr lang="en-US" sz="2800" b="1">
              <a:latin typeface="Arial" pitchFamily="34" charset="0"/>
              <a:cs typeface="B Lotus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9038218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30000"/>
    </mc:Choice>
    <mc:Fallback>
      <p:transition advTm="30000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4"/>
          <p:cNvSpPr>
            <a:spLocks noChangeArrowheads="1"/>
          </p:cNvSpPr>
          <p:nvPr/>
        </p:nvSpPr>
        <p:spPr bwMode="auto">
          <a:xfrm>
            <a:off x="1524000" y="4445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fa-IR" sz="2400">
              <a:latin typeface="Arial" pitchFamily="34" charset="0"/>
            </a:endParaRPr>
          </a:p>
          <a:p>
            <a:pPr algn="ctr"/>
            <a:endParaRPr lang="fa-IR" sz="2400">
              <a:latin typeface="Arial" pitchFamily="34" charset="0"/>
            </a:endParaRPr>
          </a:p>
          <a:p>
            <a:pPr algn="ctr"/>
            <a:endParaRPr lang="fa-IR" sz="2400">
              <a:latin typeface="Arial" pitchFamily="34" charset="0"/>
            </a:endParaRPr>
          </a:p>
          <a:p>
            <a:pPr algn="ctr"/>
            <a:r>
              <a:rPr lang="fa-IR">
                <a:latin typeface="Arial" pitchFamily="34" charset="0"/>
              </a:rPr>
              <a:t>    </a:t>
            </a:r>
          </a:p>
          <a:p>
            <a:pPr algn="ctr"/>
            <a:endParaRPr lang="fa-IR">
              <a:latin typeface="Arial" pitchFamily="34" charset="0"/>
            </a:endParaRPr>
          </a:p>
          <a:p>
            <a:pPr algn="ctr"/>
            <a:r>
              <a:rPr lang="fa-IR">
                <a:latin typeface="Arial" pitchFamily="34" charset="0"/>
              </a:rPr>
              <a:t>       </a:t>
            </a:r>
            <a:r>
              <a:rPr lang="fa-IR" b="1">
                <a:latin typeface="Arial" pitchFamily="34" charset="0"/>
                <a:cs typeface="B Lotus" pitchFamily="2" charset="-78"/>
              </a:rPr>
              <a:t>عصب هاي درد، به طور فعال                                                                                                               </a:t>
            </a:r>
          </a:p>
          <a:p>
            <a:pPr algn="ctr"/>
            <a:r>
              <a:rPr lang="fa-IR" b="1">
                <a:latin typeface="Arial" pitchFamily="34" charset="0"/>
                <a:cs typeface="B Lotus" pitchFamily="2" charset="-78"/>
              </a:rPr>
              <a:t>     دروازه را باز مي كنند و به پيام هاي درد                                                                                                 </a:t>
            </a:r>
          </a:p>
          <a:p>
            <a:pPr algn="ctr"/>
            <a:r>
              <a:rPr lang="fa-IR" b="1">
                <a:latin typeface="Arial" pitchFamily="34" charset="0"/>
                <a:cs typeface="B Lotus" pitchFamily="2" charset="-78"/>
              </a:rPr>
              <a:t>                    اجازه ورود به سلولهاي انتقال دهنده  را مي دهند</a:t>
            </a:r>
            <a:r>
              <a:rPr lang="fa-IR">
                <a:latin typeface="Arial" pitchFamily="34" charset="0"/>
                <a:cs typeface="B Lotus" pitchFamily="2" charset="-78"/>
              </a:rPr>
              <a:t>                                                                                                       </a:t>
            </a:r>
          </a:p>
          <a:p>
            <a:pPr algn="ctr"/>
            <a:endParaRPr lang="fa-IR">
              <a:latin typeface="Arial" pitchFamily="34" charset="0"/>
              <a:cs typeface="B Lotus" pitchFamily="2" charset="-78"/>
            </a:endParaRPr>
          </a:p>
          <a:p>
            <a:pPr algn="ctr"/>
            <a:endParaRPr lang="fa-IR">
              <a:latin typeface="Arial" pitchFamily="34" charset="0"/>
              <a:cs typeface="B Lotus" pitchFamily="2" charset="-78"/>
            </a:endParaRPr>
          </a:p>
          <a:p>
            <a:pPr algn="ctr"/>
            <a:r>
              <a:rPr lang="fa-IR">
                <a:latin typeface="Arial" pitchFamily="34" charset="0"/>
                <a:cs typeface="B Lotus" pitchFamily="2" charset="-78"/>
              </a:rPr>
              <a:t>                                                                                                                             </a:t>
            </a:r>
          </a:p>
          <a:p>
            <a:pPr algn="ctr"/>
            <a:endParaRPr lang="fa-IR">
              <a:latin typeface="Arial" pitchFamily="34" charset="0"/>
              <a:cs typeface="B Lotus" pitchFamily="2" charset="-78"/>
            </a:endParaRPr>
          </a:p>
          <a:p>
            <a:pPr algn="ctr"/>
            <a:endParaRPr lang="fa-IR" sz="2400">
              <a:latin typeface="Arial" pitchFamily="34" charset="0"/>
              <a:cs typeface="B Lotus" pitchFamily="2" charset="-78"/>
            </a:endParaRPr>
          </a:p>
          <a:p>
            <a:pPr algn="ctr"/>
            <a:endParaRPr lang="fa-IR" sz="2400">
              <a:latin typeface="Arial" pitchFamily="34" charset="0"/>
              <a:cs typeface="B Lotus" pitchFamily="2" charset="-78"/>
            </a:endParaRPr>
          </a:p>
          <a:p>
            <a:pPr algn="ctr"/>
            <a:endParaRPr lang="fa-IR" sz="2400">
              <a:latin typeface="Arial" pitchFamily="34" charset="0"/>
              <a:cs typeface="B Lotus" pitchFamily="2" charset="-78"/>
            </a:endParaRPr>
          </a:p>
          <a:p>
            <a:pPr algn="ctr"/>
            <a:endParaRPr lang="fa-IR" sz="2400">
              <a:latin typeface="Arial" pitchFamily="34" charset="0"/>
              <a:cs typeface="B Lotus" pitchFamily="2" charset="-78"/>
            </a:endParaRPr>
          </a:p>
          <a:p>
            <a:pPr algn="ctr"/>
            <a:endParaRPr lang="fa-IR" sz="2400">
              <a:latin typeface="Arial" pitchFamily="34" charset="0"/>
              <a:cs typeface="B Lotus" pitchFamily="2" charset="-78"/>
            </a:endParaRPr>
          </a:p>
          <a:p>
            <a:pPr algn="ctr"/>
            <a:r>
              <a:rPr lang="fa-IR">
                <a:latin typeface="Arial" pitchFamily="34" charset="0"/>
                <a:cs typeface="B Lotus" pitchFamily="2" charset="-78"/>
              </a:rPr>
              <a:t>                           </a:t>
            </a:r>
            <a:r>
              <a:rPr lang="fa-IR" b="1">
                <a:latin typeface="Arial" pitchFamily="34" charset="0"/>
                <a:cs typeface="B Lotus" pitchFamily="2" charset="-78"/>
              </a:rPr>
              <a:t>ساير اعصاب حسي به طور فعال                                                                                    نخاع                                  </a:t>
            </a:r>
          </a:p>
          <a:p>
            <a:pPr algn="ctr"/>
            <a:r>
              <a:rPr lang="fa-IR" b="1">
                <a:latin typeface="Arial" pitchFamily="34" charset="0"/>
                <a:cs typeface="B Lotus" pitchFamily="2" charset="-78"/>
              </a:rPr>
              <a:t>دروازه را مي بندند و از رفتن پيام هاي                                                                                         </a:t>
            </a:r>
          </a:p>
          <a:p>
            <a:pPr algn="ctr"/>
            <a:r>
              <a:rPr lang="fa-IR" b="1">
                <a:latin typeface="Arial" pitchFamily="34" charset="0"/>
                <a:cs typeface="B Lotus" pitchFamily="2" charset="-78"/>
              </a:rPr>
              <a:t>درد به سلول هاي انتقال دهنده جلوگيري مي كنند                                                                               </a:t>
            </a:r>
          </a:p>
          <a:p>
            <a:pPr algn="ctr"/>
            <a:endParaRPr lang="fa-IR" b="1">
              <a:latin typeface="Arial" pitchFamily="34" charset="0"/>
              <a:cs typeface="B Lotus" pitchFamily="2" charset="-78"/>
            </a:endParaRPr>
          </a:p>
          <a:p>
            <a:pPr algn="ctr"/>
            <a:endParaRPr lang="fa-IR" b="1">
              <a:latin typeface="Arial" pitchFamily="34" charset="0"/>
              <a:cs typeface="B Lotus" pitchFamily="2" charset="-78"/>
            </a:endParaRPr>
          </a:p>
          <a:p>
            <a:pPr algn="ctr"/>
            <a:endParaRPr lang="fa-IR">
              <a:latin typeface="Arial" pitchFamily="34" charset="0"/>
              <a:cs typeface="B Lotus" pitchFamily="2" charset="-78"/>
            </a:endParaRPr>
          </a:p>
          <a:p>
            <a:pPr algn="ctr"/>
            <a:endParaRPr lang="fa-IR">
              <a:latin typeface="Arial" pitchFamily="34" charset="0"/>
              <a:cs typeface="B Lotus" pitchFamily="2" charset="-78"/>
            </a:endParaRPr>
          </a:p>
          <a:p>
            <a:pPr algn="ctr"/>
            <a:r>
              <a:rPr lang="fa-IR">
                <a:latin typeface="Arial" pitchFamily="34" charset="0"/>
              </a:rPr>
              <a:t>                                                                             </a:t>
            </a:r>
          </a:p>
          <a:p>
            <a:pPr algn="ctr"/>
            <a:endParaRPr lang="fa-IR">
              <a:latin typeface="Arial" pitchFamily="34" charset="0"/>
            </a:endParaRPr>
          </a:p>
          <a:p>
            <a:pPr algn="ctr"/>
            <a:endParaRPr lang="fa-IR">
              <a:latin typeface="Arial" pitchFamily="34" charset="0"/>
            </a:endParaRPr>
          </a:p>
          <a:p>
            <a:pPr algn="ctr"/>
            <a:r>
              <a:rPr lang="fa-IR">
                <a:latin typeface="Arial" pitchFamily="34" charset="0"/>
              </a:rPr>
              <a:t>.                                                                              </a:t>
            </a:r>
          </a:p>
          <a:p>
            <a:pPr algn="ctr"/>
            <a:endParaRPr lang="fa-IR" sz="2400">
              <a:latin typeface="Arial" pitchFamily="34" charset="0"/>
            </a:endParaRPr>
          </a:p>
          <a:p>
            <a:pPr algn="ctr"/>
            <a:r>
              <a:rPr lang="fa-IR" sz="2400">
                <a:latin typeface="Arial" pitchFamily="34" charset="0"/>
              </a:rPr>
              <a:t> </a:t>
            </a:r>
          </a:p>
          <a:p>
            <a:pPr algn="ctr"/>
            <a:endParaRPr lang="en-US" sz="2400">
              <a:latin typeface="Arial" pitchFamily="34" charset="0"/>
            </a:endParaRPr>
          </a:p>
        </p:txBody>
      </p:sp>
      <p:sp>
        <p:nvSpPr>
          <p:cNvPr id="77827" name="Rectangle 5"/>
          <p:cNvSpPr>
            <a:spLocks noChangeArrowheads="1"/>
          </p:cNvSpPr>
          <p:nvPr/>
        </p:nvSpPr>
        <p:spPr bwMode="auto">
          <a:xfrm>
            <a:off x="3216276" y="3357564"/>
            <a:ext cx="359886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77828" name="Oval 6"/>
          <p:cNvSpPr>
            <a:spLocks noChangeArrowheads="1"/>
          </p:cNvSpPr>
          <p:nvPr/>
        </p:nvSpPr>
        <p:spPr bwMode="auto">
          <a:xfrm>
            <a:off x="3503613" y="2203450"/>
            <a:ext cx="1295400" cy="129698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fa-IR" b="1">
                <a:latin typeface="Arial" pitchFamily="34" charset="0"/>
                <a:cs typeface="B Lotus" pitchFamily="2" charset="-78"/>
              </a:rPr>
              <a:t>سلول هاي</a:t>
            </a:r>
          </a:p>
          <a:p>
            <a:pPr algn="ctr"/>
            <a:r>
              <a:rPr lang="fa-IR" b="1">
                <a:latin typeface="Arial" pitchFamily="34" charset="0"/>
                <a:cs typeface="B Lotus" pitchFamily="2" charset="-78"/>
              </a:rPr>
              <a:t>انتقال دهنده</a:t>
            </a:r>
          </a:p>
          <a:p>
            <a:pPr algn="ctr"/>
            <a:r>
              <a:rPr lang="fa-IR" b="1">
                <a:latin typeface="Arial" pitchFamily="34" charset="0"/>
                <a:cs typeface="B Lotus" pitchFamily="2" charset="-78"/>
              </a:rPr>
              <a:t>عصبي</a:t>
            </a:r>
            <a:endParaRPr lang="en-US" b="1">
              <a:latin typeface="Arial" pitchFamily="34" charset="0"/>
              <a:cs typeface="B Lotus" pitchFamily="2" charset="-78"/>
            </a:endParaRPr>
          </a:p>
        </p:txBody>
      </p:sp>
      <p:sp>
        <p:nvSpPr>
          <p:cNvPr id="77829" name="Oval 7"/>
          <p:cNvSpPr>
            <a:spLocks noChangeArrowheads="1"/>
          </p:cNvSpPr>
          <p:nvPr/>
        </p:nvSpPr>
        <p:spPr bwMode="auto">
          <a:xfrm>
            <a:off x="5232400" y="2203450"/>
            <a:ext cx="1295400" cy="129698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fa-IR" sz="2000" b="1">
                <a:latin typeface="Arial" pitchFamily="34" charset="0"/>
                <a:cs typeface="B Lotus" pitchFamily="2" charset="-78"/>
              </a:rPr>
              <a:t>دروازه</a:t>
            </a:r>
            <a:endParaRPr lang="en-US" sz="2000" b="1">
              <a:latin typeface="Arial" pitchFamily="34" charset="0"/>
              <a:cs typeface="B Lotus" pitchFamily="2" charset="-78"/>
            </a:endParaRPr>
          </a:p>
        </p:txBody>
      </p:sp>
      <p:sp>
        <p:nvSpPr>
          <p:cNvPr id="77830" name="Line 8"/>
          <p:cNvSpPr>
            <a:spLocks noChangeShapeType="1"/>
          </p:cNvSpPr>
          <p:nvPr/>
        </p:nvSpPr>
        <p:spPr bwMode="auto">
          <a:xfrm flipV="1">
            <a:off x="4151313" y="1773238"/>
            <a:ext cx="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a-IR"/>
          </a:p>
        </p:txBody>
      </p:sp>
      <p:sp>
        <p:nvSpPr>
          <p:cNvPr id="77831" name="Line 9"/>
          <p:cNvSpPr>
            <a:spLocks noChangeShapeType="1"/>
          </p:cNvSpPr>
          <p:nvPr/>
        </p:nvSpPr>
        <p:spPr bwMode="auto">
          <a:xfrm>
            <a:off x="5880100" y="1773238"/>
            <a:ext cx="0" cy="86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a-IR"/>
          </a:p>
        </p:txBody>
      </p:sp>
      <p:sp>
        <p:nvSpPr>
          <p:cNvPr id="77832" name="Line 10"/>
          <p:cNvSpPr>
            <a:spLocks noChangeShapeType="1"/>
          </p:cNvSpPr>
          <p:nvPr/>
        </p:nvSpPr>
        <p:spPr bwMode="auto">
          <a:xfrm flipH="1">
            <a:off x="6600825" y="1412876"/>
            <a:ext cx="1582738" cy="936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a-IR"/>
          </a:p>
        </p:txBody>
      </p:sp>
      <p:sp>
        <p:nvSpPr>
          <p:cNvPr id="77833" name="Line 11"/>
          <p:cNvSpPr>
            <a:spLocks noChangeShapeType="1"/>
          </p:cNvSpPr>
          <p:nvPr/>
        </p:nvSpPr>
        <p:spPr bwMode="auto">
          <a:xfrm flipH="1" flipV="1">
            <a:off x="6743700" y="3429000"/>
            <a:ext cx="719138" cy="86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a-IR"/>
          </a:p>
        </p:txBody>
      </p:sp>
      <p:sp>
        <p:nvSpPr>
          <p:cNvPr id="77834" name="Line 12"/>
          <p:cNvSpPr>
            <a:spLocks noChangeShapeType="1"/>
          </p:cNvSpPr>
          <p:nvPr/>
        </p:nvSpPr>
        <p:spPr bwMode="auto">
          <a:xfrm flipV="1">
            <a:off x="2855913" y="3429001"/>
            <a:ext cx="64770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a-IR"/>
          </a:p>
        </p:txBody>
      </p:sp>
      <p:sp>
        <p:nvSpPr>
          <p:cNvPr id="77835" name="Rectangle 13"/>
          <p:cNvSpPr>
            <a:spLocks noChangeArrowheads="1"/>
          </p:cNvSpPr>
          <p:nvPr/>
        </p:nvSpPr>
        <p:spPr bwMode="auto">
          <a:xfrm>
            <a:off x="5016501" y="1125538"/>
            <a:ext cx="1800225" cy="6461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fa-IR" sz="1600" b="1">
                <a:latin typeface="Arial" pitchFamily="34" charset="0"/>
                <a:cs typeface="B Lotus" pitchFamily="2" charset="-78"/>
              </a:rPr>
              <a:t>پيام هايي كه از مغز</a:t>
            </a:r>
          </a:p>
          <a:p>
            <a:pPr algn="ctr"/>
            <a:r>
              <a:rPr lang="fa-IR" sz="1600" b="1">
                <a:latin typeface="Arial" pitchFamily="34" charset="0"/>
                <a:cs typeface="B Lotus" pitchFamily="2" charset="-78"/>
              </a:rPr>
              <a:t>مي آيند.</a:t>
            </a:r>
            <a:endParaRPr lang="en-US" sz="1600" b="1">
              <a:latin typeface="Arial" pitchFamily="34" charset="0"/>
              <a:cs typeface="B Lotus" pitchFamily="2" charset="-78"/>
            </a:endParaRPr>
          </a:p>
        </p:txBody>
      </p:sp>
      <p:sp>
        <p:nvSpPr>
          <p:cNvPr id="77836" name="Rectangle 14"/>
          <p:cNvSpPr>
            <a:spLocks noChangeArrowheads="1"/>
          </p:cNvSpPr>
          <p:nvPr/>
        </p:nvSpPr>
        <p:spPr bwMode="auto">
          <a:xfrm>
            <a:off x="2640014" y="1125538"/>
            <a:ext cx="2016125" cy="6477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fa-IR" b="1">
                <a:latin typeface="Arial" pitchFamily="34" charset="0"/>
                <a:cs typeface="B Lotus" pitchFamily="2" charset="-78"/>
              </a:rPr>
              <a:t>پيام هايي كه به مغز </a:t>
            </a:r>
          </a:p>
          <a:p>
            <a:pPr algn="ctr"/>
            <a:r>
              <a:rPr lang="fa-IR" b="1">
                <a:latin typeface="Arial" pitchFamily="34" charset="0"/>
                <a:cs typeface="B Lotus" pitchFamily="2" charset="-78"/>
              </a:rPr>
              <a:t>فرستاده مي شوند.</a:t>
            </a:r>
            <a:endParaRPr lang="en-US" b="1">
              <a:latin typeface="Arial" pitchFamily="34" charset="0"/>
              <a:cs typeface="B Lotus" pitchFamily="2" charset="-78"/>
            </a:endParaRPr>
          </a:p>
        </p:txBody>
      </p:sp>
      <p:sp>
        <p:nvSpPr>
          <p:cNvPr id="77837" name="Rectangle 15"/>
          <p:cNvSpPr>
            <a:spLocks noChangeArrowheads="1"/>
          </p:cNvSpPr>
          <p:nvPr/>
        </p:nvSpPr>
        <p:spPr bwMode="auto">
          <a:xfrm>
            <a:off x="2566989" y="5516563"/>
            <a:ext cx="3457575" cy="6477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fa-IR" b="1">
                <a:latin typeface="Arial" pitchFamily="34" charset="0"/>
                <a:cs typeface="B Lotus" pitchFamily="2" charset="-78"/>
              </a:rPr>
              <a:t>نظريه مهار دروازه</a:t>
            </a:r>
          </a:p>
          <a:p>
            <a:pPr algn="ctr"/>
            <a:r>
              <a:rPr lang="fa-IR" b="1">
                <a:latin typeface="Arial" pitchFamily="34" charset="0"/>
                <a:cs typeface="B Lotus" pitchFamily="2" charset="-78"/>
              </a:rPr>
              <a:t>منبع : كرتيس(1999)به نقل از بن يارد(1996)</a:t>
            </a:r>
            <a:endParaRPr lang="en-US" b="1">
              <a:latin typeface="Arial" pitchFamily="34" charset="0"/>
              <a:cs typeface="B Lotus" pitchFamily="2" charset="-78"/>
            </a:endParaRPr>
          </a:p>
        </p:txBody>
      </p:sp>
      <p:sp>
        <p:nvSpPr>
          <p:cNvPr id="77838" name="Rectangle 18"/>
          <p:cNvSpPr>
            <a:spLocks noChangeArrowheads="1"/>
          </p:cNvSpPr>
          <p:nvPr/>
        </p:nvSpPr>
        <p:spPr bwMode="auto">
          <a:xfrm>
            <a:off x="3143251" y="2060576"/>
            <a:ext cx="3744913" cy="158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42295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30000"/>
    </mc:Choice>
    <mc:Fallback>
      <p:transition advTm="30000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4"/>
          <p:cNvSpPr>
            <a:spLocks noChangeArrowheads="1"/>
          </p:cNvSpPr>
          <p:nvPr/>
        </p:nvSpPr>
        <p:spPr bwMode="auto">
          <a:xfrm>
            <a:off x="1774825" y="333376"/>
            <a:ext cx="8642350" cy="626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150000"/>
              </a:lnSpc>
            </a:pPr>
            <a:r>
              <a:rPr lang="en-US" sz="2400" b="1">
                <a:cs typeface="Lotus" pitchFamily="2" charset="-78"/>
                <a:sym typeface="Wingdings 2" pitchFamily="18" charset="2"/>
              </a:rPr>
              <a:t></a:t>
            </a:r>
            <a:r>
              <a:rPr lang="fa-IR" sz="2800" b="1">
                <a:cs typeface="Lotus" pitchFamily="2" charset="-78"/>
                <a:sym typeface="Wingdings 2" pitchFamily="18" charset="2"/>
              </a:rPr>
              <a:t> </a:t>
            </a:r>
            <a:r>
              <a:rPr lang="fa-IR" sz="2800" b="1">
                <a:cs typeface="B Lotus" pitchFamily="2" charset="-78"/>
              </a:rPr>
              <a:t>اعتقاد به وجود يك دروازه يا به عبارت دقيق تر يك مكانيزم دروازه اي</a:t>
            </a:r>
          </a:p>
          <a:p>
            <a:pPr>
              <a:lnSpc>
                <a:spcPct val="150000"/>
              </a:lnSpc>
            </a:pPr>
            <a:r>
              <a:rPr lang="fa-IR" sz="2800" b="1">
                <a:cs typeface="B Lotus" pitchFamily="2" charset="-78"/>
              </a:rPr>
              <a:t>   در نظام عصبي كه در پاسخ به عوامل مختلف باز و بسته مي شود .</a:t>
            </a:r>
          </a:p>
          <a:p>
            <a:pPr>
              <a:lnSpc>
                <a:spcPct val="150000"/>
              </a:lnSpc>
            </a:pPr>
            <a:r>
              <a:rPr lang="en-US" sz="2400" b="1">
                <a:cs typeface="B Lotus" pitchFamily="2" charset="-78"/>
                <a:sym typeface="Wingdings 2" pitchFamily="18" charset="2"/>
              </a:rPr>
              <a:t></a:t>
            </a:r>
            <a:r>
              <a:rPr lang="fa-IR">
                <a:cs typeface="B Lotus" pitchFamily="2" charset="-78"/>
              </a:rPr>
              <a:t> </a:t>
            </a:r>
            <a:r>
              <a:rPr lang="fa-IR" sz="2800" b="1">
                <a:cs typeface="B Lotus" pitchFamily="2" charset="-78"/>
              </a:rPr>
              <a:t>بـاز شـدن دروازه = اجـازه ورود و انتـقـال پيـامهـاي درد بـه مـغـز </a:t>
            </a:r>
          </a:p>
          <a:p>
            <a:pPr>
              <a:lnSpc>
                <a:spcPct val="150000"/>
              </a:lnSpc>
            </a:pPr>
            <a:r>
              <a:rPr lang="en-US" sz="2400" b="1">
                <a:cs typeface="B Lotus" pitchFamily="2" charset="-78"/>
                <a:sym typeface="Wingdings 2" pitchFamily="18" charset="2"/>
              </a:rPr>
              <a:t></a:t>
            </a:r>
            <a:r>
              <a:rPr lang="fa-IR">
                <a:cs typeface="B Lotus" pitchFamily="2" charset="-78"/>
              </a:rPr>
              <a:t> </a:t>
            </a:r>
            <a:r>
              <a:rPr lang="fa-IR" sz="2800" b="1">
                <a:cs typeface="B Lotus" pitchFamily="2" charset="-78"/>
              </a:rPr>
              <a:t>بـسته شدن دروازه = جلوگيري از انتقال پيامها به مغز ( كاهش درد پاي</a:t>
            </a:r>
          </a:p>
          <a:p>
            <a:pPr>
              <a:lnSpc>
                <a:spcPct val="150000"/>
              </a:lnSpc>
            </a:pPr>
            <a:r>
              <a:rPr lang="fa-IR" sz="2800" b="1">
                <a:cs typeface="B Lotus" pitchFamily="2" charset="-78"/>
              </a:rPr>
              <a:t>   آسيب ديده با مالش )</a:t>
            </a:r>
          </a:p>
          <a:p>
            <a:pPr>
              <a:lnSpc>
                <a:spcPct val="150000"/>
              </a:lnSpc>
            </a:pPr>
            <a:r>
              <a:rPr lang="en-US" sz="2400" b="1">
                <a:cs typeface="B Lotus" pitchFamily="2" charset="-78"/>
                <a:sym typeface="Wingdings 2" pitchFamily="18" charset="2"/>
              </a:rPr>
              <a:t></a:t>
            </a:r>
            <a:r>
              <a:rPr lang="fa-IR">
                <a:cs typeface="B Lotus" pitchFamily="2" charset="-78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درد مسيـر دوطـرفه اي از اطلاعـات بـه سمت مـغز و از جـانب مـغز </a:t>
            </a:r>
          </a:p>
          <a:p>
            <a:pPr>
              <a:lnSpc>
                <a:spcPct val="150000"/>
              </a:lnSpc>
            </a:pPr>
            <a:r>
              <a:rPr lang="en-US" sz="2400" b="1">
                <a:cs typeface="B Lotus" pitchFamily="2" charset="-78"/>
                <a:sym typeface="Wingdings 2" pitchFamily="18" charset="2"/>
              </a:rPr>
              <a:t></a:t>
            </a:r>
            <a:r>
              <a:rPr lang="fa-IR">
                <a:cs typeface="B Lotus" pitchFamily="2" charset="-78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مغز          پـردازش اين داده ها + تأثير مستقيم بر مكانيزم دروازه اي .</a:t>
            </a:r>
            <a:endParaRPr lang="en-US" sz="2800" b="1">
              <a:latin typeface="Arial" pitchFamily="34" charset="0"/>
              <a:cs typeface="B Lotus" pitchFamily="2" charset="-78"/>
            </a:endParaRPr>
          </a:p>
        </p:txBody>
      </p:sp>
      <p:sp>
        <p:nvSpPr>
          <p:cNvPr id="78851" name="Line 5"/>
          <p:cNvSpPr>
            <a:spLocks noChangeShapeType="1"/>
          </p:cNvSpPr>
          <p:nvPr/>
        </p:nvSpPr>
        <p:spPr bwMode="auto">
          <a:xfrm flipH="1">
            <a:off x="8759825" y="5373688"/>
            <a:ext cx="863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2884180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30000"/>
    </mc:Choice>
    <mc:Fallback>
      <p:transition advTm="30000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4"/>
          <p:cNvSpPr>
            <a:spLocks noChangeArrowheads="1"/>
          </p:cNvSpPr>
          <p:nvPr/>
        </p:nvSpPr>
        <p:spPr bwMode="auto">
          <a:xfrm>
            <a:off x="1847851" y="188914"/>
            <a:ext cx="8569325" cy="648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fa-IR" sz="3200" b="1">
                <a:latin typeface="Arial" pitchFamily="34" charset="0"/>
                <a:cs typeface="B Lotus" pitchFamily="2" charset="-78"/>
              </a:rPr>
              <a:t>جدول 3-1 ؛ عوامل مؤثر در مكانيزم دروازه اي</a:t>
            </a:r>
          </a:p>
          <a:p>
            <a:pPr algn="ctr"/>
            <a:endParaRPr lang="fa-IR" sz="3200">
              <a:latin typeface="Arial" pitchFamily="34" charset="0"/>
              <a:cs typeface="B Lotus" pitchFamily="2" charset="-78"/>
            </a:endParaRPr>
          </a:p>
          <a:p>
            <a:pPr algn="ctr"/>
            <a:endParaRPr lang="fa-IR" sz="2400">
              <a:latin typeface="Arial" pitchFamily="34" charset="0"/>
            </a:endParaRPr>
          </a:p>
          <a:p>
            <a:pPr algn="ctr"/>
            <a:endParaRPr lang="fa-IR" sz="2400">
              <a:latin typeface="Arial" pitchFamily="34" charset="0"/>
            </a:endParaRPr>
          </a:p>
          <a:p>
            <a:pPr algn="ctr"/>
            <a:endParaRPr lang="fa-IR" sz="2400">
              <a:latin typeface="Arial" pitchFamily="34" charset="0"/>
            </a:endParaRPr>
          </a:p>
          <a:p>
            <a:pPr algn="ctr"/>
            <a:endParaRPr lang="fa-IR" sz="2400">
              <a:latin typeface="Arial" pitchFamily="34" charset="0"/>
            </a:endParaRPr>
          </a:p>
          <a:p>
            <a:pPr algn="ctr"/>
            <a:endParaRPr lang="fa-IR" sz="2400">
              <a:latin typeface="Arial" pitchFamily="34" charset="0"/>
            </a:endParaRPr>
          </a:p>
          <a:p>
            <a:pPr algn="ctr"/>
            <a:endParaRPr lang="fa-IR" sz="2400">
              <a:latin typeface="Arial" pitchFamily="34" charset="0"/>
            </a:endParaRPr>
          </a:p>
          <a:p>
            <a:pPr algn="ctr"/>
            <a:endParaRPr lang="fa-IR" sz="2400">
              <a:latin typeface="Arial" pitchFamily="34" charset="0"/>
            </a:endParaRPr>
          </a:p>
          <a:p>
            <a:pPr algn="ctr"/>
            <a:endParaRPr lang="en-US" sz="2400">
              <a:latin typeface="Arial" pitchFamily="34" charset="0"/>
            </a:endParaRPr>
          </a:p>
        </p:txBody>
      </p:sp>
      <p:graphicFrame>
        <p:nvGraphicFramePr>
          <p:cNvPr id="18484" name="Group 52"/>
          <p:cNvGraphicFramePr>
            <a:graphicFrameLocks noGrp="1"/>
          </p:cNvGraphicFramePr>
          <p:nvPr>
            <p:ph/>
          </p:nvPr>
        </p:nvGraphicFramePr>
        <p:xfrm>
          <a:off x="2279650" y="2711450"/>
          <a:ext cx="7704138" cy="2809876"/>
        </p:xfrm>
        <a:graphic>
          <a:graphicData uri="http://schemas.openxmlformats.org/drawingml/2006/table">
            <a:tbl>
              <a:tblPr rtl="1"/>
              <a:tblGrid>
                <a:gridCol w="2568575"/>
                <a:gridCol w="2566988"/>
                <a:gridCol w="2568575"/>
              </a:tblGrid>
              <a:tr h="758825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B Lotus" pitchFamily="2" charset="-78"/>
                        </a:rPr>
                        <a:t>شرايطي كه موجب باز شدن دروازه مي شوند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B Lotus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B Lotus" pitchFamily="2" charset="-78"/>
                        </a:rPr>
                        <a:t>شرايطي كه موجب بسته شدن دروازه مي شوند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B Lotus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4213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B Lotus" pitchFamily="2" charset="-78"/>
                        </a:rPr>
                        <a:t>         </a:t>
                      </a:r>
                      <a:r>
                        <a:rPr kumimoji="0" lang="fa-I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B Lotus" pitchFamily="2" charset="-78"/>
                        </a:rPr>
                        <a:t>جسمي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B Lotus" pitchFamily="2" charset="-7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B Lotus" pitchFamily="2" charset="-78"/>
                        </a:rPr>
                        <a:t>گستردگي آسيب/آسيب بافتي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B Lotus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B Lotus" pitchFamily="2" charset="-78"/>
                        </a:rPr>
                        <a:t>     </a:t>
                      </a:r>
                      <a:r>
                        <a:rPr kumimoji="0" lang="fa-I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B Lotus" pitchFamily="2" charset="-78"/>
                        </a:rPr>
                        <a:t>ماساژ دادن</a:t>
                      </a: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B Lotus" pitchFamily="2" charset="-78"/>
                        </a:rPr>
                        <a:t> 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B Lotus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4213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B Lotus" pitchFamily="2" charset="-78"/>
                        </a:rPr>
                        <a:t>        </a:t>
                      </a:r>
                      <a:r>
                        <a:rPr kumimoji="0" lang="fa-I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B Lotus" pitchFamily="2" charset="-78"/>
                        </a:rPr>
                        <a:t>هيجاني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B Lotus" pitchFamily="2" charset="-7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B Lotus" pitchFamily="2" charset="-78"/>
                        </a:rPr>
                        <a:t>       </a:t>
                      </a:r>
                      <a:r>
                        <a:rPr kumimoji="0" lang="fa-I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B Lotus" pitchFamily="2" charset="-78"/>
                        </a:rPr>
                        <a:t>اضطراب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B Lotus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B Lotus" pitchFamily="2" charset="-78"/>
                        </a:rPr>
                        <a:t>     </a:t>
                      </a:r>
                      <a:r>
                        <a:rPr kumimoji="0" lang="fa-I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B Lotus" pitchFamily="2" charset="-78"/>
                        </a:rPr>
                        <a:t>تنش زدايي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B Lotus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2625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B Lotus" pitchFamily="2" charset="-78"/>
                        </a:rPr>
                        <a:t>         </a:t>
                      </a:r>
                      <a:r>
                        <a:rPr kumimoji="0" lang="fa-I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B Lotus" pitchFamily="2" charset="-78"/>
                        </a:rPr>
                        <a:t>رواني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B Lotus" pitchFamily="2" charset="-7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B Lotus" pitchFamily="2" charset="-78"/>
                        </a:rPr>
                        <a:t>  </a:t>
                      </a:r>
                      <a:r>
                        <a:rPr kumimoji="0" lang="fa-I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B Lotus" pitchFamily="2" charset="-78"/>
                        </a:rPr>
                        <a:t>تمركز روي درد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B Lotus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B Lotus" pitchFamily="2" charset="-78"/>
                        </a:rPr>
                        <a:t>منحرف كردن حواس از درد 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B Lotus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296519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30000"/>
    </mc:Choice>
    <mc:Fallback>
      <p:transition advTm="30000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4"/>
          <p:cNvSpPr>
            <a:spLocks noChangeArrowheads="1"/>
          </p:cNvSpPr>
          <p:nvPr/>
        </p:nvSpPr>
        <p:spPr bwMode="auto">
          <a:xfrm>
            <a:off x="1557338" y="404813"/>
            <a:ext cx="8642350" cy="6119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150000"/>
              </a:lnSpc>
            </a:pPr>
            <a:r>
              <a:rPr lang="fa-IR" sz="3200" b="1">
                <a:latin typeface="Arial" pitchFamily="34" charset="0"/>
                <a:cs typeface="B Lotus" pitchFamily="2" charset="-78"/>
              </a:rPr>
              <a:t>ارزيابي نظريه مهار دروازه</a:t>
            </a:r>
            <a:r>
              <a:rPr lang="fa-IR" sz="2400">
                <a:latin typeface="Arial" pitchFamily="34" charset="0"/>
                <a:cs typeface="B Lotus" pitchFamily="2" charset="-78"/>
              </a:rPr>
              <a:t> :</a:t>
            </a:r>
          </a:p>
          <a:p>
            <a:pPr>
              <a:lnSpc>
                <a:spcPct val="150000"/>
              </a:lnSpc>
            </a:pPr>
            <a:endParaRPr lang="fa-IR" sz="2400">
              <a:latin typeface="Arial" pitchFamily="34" charset="0"/>
              <a:cs typeface="B Lotus" pitchFamily="2" charset="-78"/>
            </a:endParaRPr>
          </a:p>
          <a:p>
            <a:pPr>
              <a:lnSpc>
                <a:spcPct val="150000"/>
              </a:lnSpc>
              <a:buFont typeface="Wingdings 2" pitchFamily="18" charset="2"/>
              <a:buChar char="ô"/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تـأييد تجـربي زيـاد تحقيقـات</a:t>
            </a:r>
          </a:p>
          <a:p>
            <a:pPr>
              <a:lnSpc>
                <a:spcPct val="150000"/>
              </a:lnSpc>
              <a:buFont typeface="Wingdings 2" pitchFamily="18" charset="2"/>
              <a:buChar char="ô"/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بـهترين راه براي توضيح بسياري از ويـژگي هاي معمـاگونه درد </a:t>
            </a:r>
          </a:p>
          <a:p>
            <a:pPr>
              <a:lnSpc>
                <a:spcPct val="150000"/>
              </a:lnSpc>
              <a:buFont typeface="Wingdings 2" pitchFamily="18" charset="2"/>
              <a:buChar char="ô"/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تجـربه درد مـحصول تـجمـع حـس هاي مـختلـف در نـخـاع </a:t>
            </a:r>
          </a:p>
          <a:p>
            <a:pPr>
              <a:lnSpc>
                <a:spcPct val="150000"/>
              </a:lnSpc>
              <a:buFont typeface="Wingdings 2" pitchFamily="18" charset="2"/>
              <a:buNone/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 ( پديـده تجمع فضايي )</a:t>
            </a:r>
          </a:p>
          <a:p>
            <a:pPr>
              <a:lnSpc>
                <a:spcPct val="150000"/>
              </a:lnSpc>
              <a:buFont typeface="Wingdings 2" pitchFamily="18" charset="2"/>
              <a:buChar char="ô"/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موجه تـرين و هيجان انگيزترين الگوي درد ، هم بـراي درك بيشتر </a:t>
            </a:r>
          </a:p>
          <a:p>
            <a:pPr>
              <a:lnSpc>
                <a:spcPct val="150000"/>
              </a:lnSpc>
              <a:buFont typeface="Wingdings 2" pitchFamily="18" charset="2"/>
              <a:buNone/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 از مكانيزم هاي مربوط و هم به لحاظ كاربرد آن در طراحي درمـان </a:t>
            </a:r>
          </a:p>
          <a:p>
            <a:pPr>
              <a:lnSpc>
                <a:spcPct val="150000"/>
              </a:lnSpc>
              <a:buFont typeface="Wingdings 2" pitchFamily="18" charset="2"/>
              <a:buNone/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 مؤثـر</a:t>
            </a:r>
          </a:p>
        </p:txBody>
      </p:sp>
    </p:spTree>
    <p:extLst>
      <p:ext uri="{BB962C8B-B14F-4D97-AF65-F5344CB8AC3E}">
        <p14:creationId xmlns:p14="http://schemas.microsoft.com/office/powerpoint/2010/main" val="41537438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30000"/>
    </mc:Choice>
    <mc:Fallback>
      <p:transition advTm="3000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4"/>
          <p:cNvSpPr>
            <a:spLocks noChangeArrowheads="1"/>
          </p:cNvSpPr>
          <p:nvPr/>
        </p:nvSpPr>
        <p:spPr bwMode="auto">
          <a:xfrm>
            <a:off x="1703389" y="260350"/>
            <a:ext cx="8713787" cy="633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150000"/>
              </a:lnSpc>
            </a:pPr>
            <a:r>
              <a:rPr lang="fa-IR" sz="3200" b="1">
                <a:latin typeface="Arial" pitchFamily="34" charset="0"/>
                <a:cs typeface="B Lotus" pitchFamily="2" charset="-78"/>
              </a:rPr>
              <a:t>رفتار بيماري در برابر رفتار نقش بيماري :</a:t>
            </a:r>
          </a:p>
          <a:p>
            <a:pPr>
              <a:lnSpc>
                <a:spcPct val="150000"/>
              </a:lnSpc>
            </a:pPr>
            <a:endParaRPr lang="fa-IR" sz="3200" b="1">
              <a:latin typeface="Arial" pitchFamily="34" charset="0"/>
              <a:cs typeface="B Lotus" pitchFamily="2" charset="-78"/>
            </a:endParaRPr>
          </a:p>
          <a:p>
            <a:pPr>
              <a:lnSpc>
                <a:spcPct val="150000"/>
              </a:lnSpc>
            </a:pPr>
            <a:r>
              <a:rPr lang="en-US" sz="2400" b="1">
                <a:latin typeface="Arial" pitchFamily="34" charset="0"/>
                <a:cs typeface="B Lotus" pitchFamily="2" charset="-78"/>
                <a:sym typeface="Wingdings 2" pitchFamily="18" charset="2"/>
              </a:rPr>
              <a:t></a:t>
            </a:r>
            <a:r>
              <a:rPr lang="fa-IR" sz="2400" b="1">
                <a:latin typeface="Arial" pitchFamily="34" charset="0"/>
                <a:cs typeface="B Lotus" pitchFamily="2" charset="-78"/>
                <a:sym typeface="Wingdings 2" pitchFamily="18" charset="2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رفتـار بيمـاري         بـروز قبـل از تـشخـيص</a:t>
            </a:r>
          </a:p>
          <a:p>
            <a:pPr>
              <a:lnSpc>
                <a:spcPct val="150000"/>
              </a:lnSpc>
            </a:pPr>
            <a:r>
              <a:rPr lang="en-US" sz="2400" b="1">
                <a:cs typeface="B Lotus" pitchFamily="2" charset="-78"/>
                <a:sym typeface="Wingdings 2" pitchFamily="18" charset="2"/>
              </a:rPr>
              <a:t></a:t>
            </a:r>
            <a:r>
              <a:rPr lang="fa-IR">
                <a:cs typeface="B Lotus" pitchFamily="2" charset="-78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رفتار نقش بيماري          بروز پس از تشخيص كه معمولا توسط پزشك</a:t>
            </a: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 انجام مي گيرد .</a:t>
            </a:r>
          </a:p>
          <a:p>
            <a:pPr>
              <a:lnSpc>
                <a:spcPct val="150000"/>
              </a:lnSpc>
            </a:pPr>
            <a:r>
              <a:rPr lang="en-US" sz="2400" b="1">
                <a:cs typeface="B Lotus" pitchFamily="2" charset="-78"/>
                <a:sym typeface="Wingdings 2" pitchFamily="18" charset="2"/>
              </a:rPr>
              <a:t></a:t>
            </a:r>
            <a:r>
              <a:rPr lang="fa-IR">
                <a:cs typeface="B Lotus" pitchFamily="2" charset="-78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تـشخـيص عـامـل تـمايـز رفتـار بيمـاري از رفتـار نـقش بيمـاري</a:t>
            </a:r>
          </a:p>
          <a:p>
            <a:pPr>
              <a:lnSpc>
                <a:spcPct val="150000"/>
              </a:lnSpc>
            </a:pPr>
            <a:endParaRPr lang="fa-IR" sz="2800" b="1">
              <a:latin typeface="Arial" pitchFamily="34" charset="0"/>
              <a:cs typeface="B Lotus" pitchFamily="2" charset="-78"/>
            </a:endParaRP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                                                  ( كسل و كوب ، 1966 )</a:t>
            </a:r>
            <a:endParaRPr lang="en-US" sz="2800" b="1">
              <a:latin typeface="Arial" pitchFamily="34" charset="0"/>
              <a:cs typeface="B Lotus" pitchFamily="2" charset="-78"/>
            </a:endParaRPr>
          </a:p>
        </p:txBody>
      </p:sp>
      <p:sp>
        <p:nvSpPr>
          <p:cNvPr id="55299" name="Line 5"/>
          <p:cNvSpPr>
            <a:spLocks noChangeShapeType="1"/>
          </p:cNvSpPr>
          <p:nvPr/>
        </p:nvSpPr>
        <p:spPr bwMode="auto">
          <a:xfrm flipH="1">
            <a:off x="7535863" y="2565400"/>
            <a:ext cx="647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a-IR"/>
          </a:p>
        </p:txBody>
      </p:sp>
      <p:sp>
        <p:nvSpPr>
          <p:cNvPr id="55300" name="Line 6"/>
          <p:cNvSpPr>
            <a:spLocks noChangeShapeType="1"/>
          </p:cNvSpPr>
          <p:nvPr/>
        </p:nvSpPr>
        <p:spPr bwMode="auto">
          <a:xfrm flipH="1">
            <a:off x="7175501" y="3213100"/>
            <a:ext cx="7207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6386332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30000"/>
    </mc:Choice>
    <mc:Fallback>
      <p:transition advTm="3000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4"/>
          <p:cNvSpPr>
            <a:spLocks noChangeArrowheads="1"/>
          </p:cNvSpPr>
          <p:nvPr/>
        </p:nvSpPr>
        <p:spPr bwMode="auto">
          <a:xfrm>
            <a:off x="1703389" y="260350"/>
            <a:ext cx="8569325" cy="633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علل مؤثر در زمان ، مكان و نحوه كمك خواهي مردم در هر دو بيماري :</a:t>
            </a:r>
          </a:p>
          <a:p>
            <a:pPr>
              <a:lnSpc>
                <a:spcPct val="150000"/>
              </a:lnSpc>
            </a:pPr>
            <a:endParaRPr lang="fa-IR" sz="2800" b="1">
              <a:latin typeface="Arial" pitchFamily="34" charset="0"/>
              <a:cs typeface="B Lotus" pitchFamily="2" charset="-78"/>
            </a:endParaRP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1- عوامل اجتماعي و جمعيت شناختي</a:t>
            </a: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2- ويـژگيـهاي نـشانـه هاي بيمـار</a:t>
            </a:r>
            <a:endParaRPr lang="en-US" sz="2800" b="1">
              <a:latin typeface="Arial" pitchFamily="34" charset="0"/>
              <a:cs typeface="B Lotus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9614019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30000"/>
    </mc:Choice>
    <mc:Fallback>
      <p:transition advTm="3000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4"/>
          <p:cNvSpPr>
            <a:spLocks noChangeArrowheads="1"/>
          </p:cNvSpPr>
          <p:nvPr/>
        </p:nvSpPr>
        <p:spPr bwMode="auto">
          <a:xfrm>
            <a:off x="1703389" y="115889"/>
            <a:ext cx="8353425" cy="6408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fa-IR" sz="3200" b="1">
                <a:latin typeface="Arial" pitchFamily="34" charset="0"/>
                <a:cs typeface="B Lotus" pitchFamily="2" charset="-78"/>
              </a:rPr>
              <a:t>عوامل اجتماعي و جمعيت شناختي</a:t>
            </a:r>
          </a:p>
          <a:p>
            <a:r>
              <a:rPr lang="en-US" sz="2800">
                <a:latin typeface="Arial" pitchFamily="34" charset="0"/>
                <a:cs typeface="B Lotus" pitchFamily="2" charset="-78"/>
                <a:sym typeface="Wingdings 2" pitchFamily="18" charset="2"/>
              </a:rPr>
              <a:t></a:t>
            </a:r>
            <a:r>
              <a:rPr lang="fa-IR" sz="2800">
                <a:latin typeface="Arial" pitchFamily="34" charset="0"/>
                <a:cs typeface="B Lotus" pitchFamily="2" charset="-78"/>
                <a:sym typeface="Wingdings 2" pitchFamily="18" charset="2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جنـس :</a:t>
            </a: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</a:t>
            </a:r>
            <a:r>
              <a:rPr lang="en-US" sz="2800" b="1">
                <a:latin typeface="Arial" pitchFamily="34" charset="0"/>
                <a:cs typeface="B Lotus" pitchFamily="2" charset="-78"/>
                <a:sym typeface="Wingdings 2" pitchFamily="18" charset="2"/>
              </a:rPr>
              <a:t></a:t>
            </a:r>
            <a:r>
              <a:rPr lang="fa-IR" sz="2800" b="1">
                <a:latin typeface="Arial" pitchFamily="34" charset="0"/>
                <a:cs typeface="B Lotus" pitchFamily="2" charset="-78"/>
                <a:sym typeface="Wingdings 2" pitchFamily="18" charset="2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مراجعه زنـان به طور متوسط به پزشك عمومي دو برابر مـردان .</a:t>
            </a: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</a:t>
            </a:r>
            <a:r>
              <a:rPr lang="en-US" sz="2800" b="1">
                <a:cs typeface="B Lotus" pitchFamily="2" charset="-78"/>
                <a:sym typeface="Wingdings 2" pitchFamily="18" charset="2"/>
              </a:rPr>
              <a:t></a:t>
            </a:r>
            <a:r>
              <a:rPr lang="fa-IR">
                <a:cs typeface="B Lotus" pitchFamily="2" charset="-78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بيشتريـن خطر تـهديد كننده مـردان          مشكلات مربوط به  </a:t>
            </a: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  مشروبات الكلي و نـاامني شغلي .</a:t>
            </a: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</a:t>
            </a:r>
            <a:r>
              <a:rPr lang="en-US" sz="2800" b="1">
                <a:cs typeface="B Lotus" pitchFamily="2" charset="-78"/>
                <a:sym typeface="Wingdings 2" pitchFamily="18" charset="2"/>
              </a:rPr>
              <a:t></a:t>
            </a:r>
            <a:r>
              <a:rPr lang="fa-IR">
                <a:cs typeface="B Lotus" pitchFamily="2" charset="-78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بيشتريـن خطر تهديـد كننده زنـان           بي تحركي جسمي ،  </a:t>
            </a: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  بيكاري و استرس .</a:t>
            </a: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</a:t>
            </a:r>
            <a:r>
              <a:rPr lang="en-US" sz="2800" b="1">
                <a:cs typeface="B Lotus" pitchFamily="2" charset="-78"/>
                <a:sym typeface="Wingdings 2" pitchFamily="18" charset="2"/>
              </a:rPr>
              <a:t></a:t>
            </a:r>
            <a:r>
              <a:rPr lang="fa-IR">
                <a:cs typeface="B Lotus" pitchFamily="2" charset="-78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مـردان به دليل انتظار داشتن ديدگاه اجتماعـي قوي ، از پذيرش</a:t>
            </a: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  بيمـاري و اقـدام براي مراقبت هاي پـزشكي سر بـاز مي زنند .</a:t>
            </a:r>
            <a:endParaRPr lang="en-US" sz="2800" b="1">
              <a:latin typeface="Arial" pitchFamily="34" charset="0"/>
              <a:cs typeface="B Lotus" pitchFamily="2" charset="-78"/>
            </a:endParaRPr>
          </a:p>
        </p:txBody>
      </p:sp>
      <p:sp>
        <p:nvSpPr>
          <p:cNvPr id="57347" name="Line 5"/>
          <p:cNvSpPr>
            <a:spLocks noChangeShapeType="1"/>
          </p:cNvSpPr>
          <p:nvPr/>
        </p:nvSpPr>
        <p:spPr bwMode="auto">
          <a:xfrm flipH="1">
            <a:off x="4583113" y="2492375"/>
            <a:ext cx="7921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a-IR"/>
          </a:p>
        </p:txBody>
      </p:sp>
      <p:sp>
        <p:nvSpPr>
          <p:cNvPr id="57348" name="Line 6"/>
          <p:cNvSpPr>
            <a:spLocks noChangeShapeType="1"/>
          </p:cNvSpPr>
          <p:nvPr/>
        </p:nvSpPr>
        <p:spPr bwMode="auto">
          <a:xfrm flipH="1">
            <a:off x="4656138" y="3789363"/>
            <a:ext cx="863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9714437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30000"/>
    </mc:Choice>
    <mc:Fallback>
      <p:transition advTm="3000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4"/>
          <p:cNvSpPr>
            <a:spLocks noChangeArrowheads="1"/>
          </p:cNvSpPr>
          <p:nvPr/>
        </p:nvSpPr>
        <p:spPr bwMode="auto">
          <a:xfrm>
            <a:off x="1631950" y="188914"/>
            <a:ext cx="8713788" cy="648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fa-IR" sz="2800" b="1">
                <a:latin typeface="Arial" pitchFamily="34" charset="0"/>
                <a:cs typeface="Lotus" pitchFamily="2" charset="-78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وضعيت اجتماعي- اقتصادي :</a:t>
            </a:r>
          </a:p>
          <a:p>
            <a:endParaRPr lang="fa-IR" sz="2800" b="1">
              <a:latin typeface="Arial" pitchFamily="34" charset="0"/>
              <a:cs typeface="B Lotus" pitchFamily="2" charset="-78"/>
            </a:endParaRPr>
          </a:p>
          <a:p>
            <a:pPr>
              <a:lnSpc>
                <a:spcPct val="150000"/>
              </a:lnSpc>
            </a:pPr>
            <a:r>
              <a:rPr lang="en-US" sz="2800" b="1">
                <a:latin typeface="Arial" pitchFamily="34" charset="0"/>
                <a:cs typeface="B Lotus" pitchFamily="2" charset="-78"/>
                <a:sym typeface="Wingdings 2" pitchFamily="18" charset="2"/>
              </a:rPr>
              <a:t></a:t>
            </a:r>
            <a:r>
              <a:rPr lang="fa-IR" sz="2800" b="1">
                <a:latin typeface="Arial" pitchFamily="34" charset="0"/>
                <a:cs typeface="B Lotus" pitchFamily="2" charset="-78"/>
                <a:sym typeface="Wingdings 2" pitchFamily="18" charset="2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طبقه اجتماعي و اقتصادي بـالاتر        داراي پذيرش بيشتر در مـورد </a:t>
            </a: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 رفتارهاي پيشگيرانه سلامت</a:t>
            </a:r>
          </a:p>
          <a:p>
            <a:pPr>
              <a:lnSpc>
                <a:spcPct val="150000"/>
              </a:lnSpc>
            </a:pPr>
            <a:r>
              <a:rPr lang="en-US" sz="2800" b="1">
                <a:cs typeface="B Lotus" pitchFamily="2" charset="-78"/>
                <a:sym typeface="Wingdings 2" pitchFamily="18" charset="2"/>
              </a:rPr>
              <a:t></a:t>
            </a:r>
            <a:r>
              <a:rPr lang="fa-IR">
                <a:cs typeface="B Lotus" pitchFamily="2" charset="-78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نقش عوامل فرهنگي و اجتماعي در پاسخدهي به نشانه هاي بيمـاري .</a:t>
            </a: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 مثال: صبورترين افراد در انكار درد          آمريكاييهاي ايرلندي</a:t>
            </a:r>
          </a:p>
          <a:p>
            <a:pPr>
              <a:lnSpc>
                <a:spcPct val="150000"/>
              </a:lnSpc>
            </a:pPr>
            <a:r>
              <a:rPr lang="en-US" sz="2800" b="1">
                <a:cs typeface="B Lotus" pitchFamily="2" charset="-78"/>
                <a:sym typeface="Wingdings 2" pitchFamily="18" charset="2"/>
              </a:rPr>
              <a:t></a:t>
            </a:r>
            <a:r>
              <a:rPr lang="fa-IR">
                <a:cs typeface="B Lotus" pitchFamily="2" charset="-78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آمريكاييهاي يهودي ، بيشتر درصدد دريافت كمك هاي تخصصي اند ،</a:t>
            </a: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نقش بيماري را قبول مي كنند و درگير رفتارهاي پيشگيرانـه مي شونـد</a:t>
            </a: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( برعكس آمـريكاييـهاي مكـزيكي )</a:t>
            </a:r>
          </a:p>
          <a:p>
            <a:r>
              <a:rPr lang="fa-IR" sz="2800" b="1">
                <a:latin typeface="Arial" pitchFamily="34" charset="0"/>
                <a:cs typeface="B Lotus" pitchFamily="2" charset="-78"/>
              </a:rPr>
              <a:t>                                                          ( مكانيـك 1978 )</a:t>
            </a:r>
            <a:endParaRPr lang="en-US" sz="2800" b="1">
              <a:latin typeface="Arial" pitchFamily="34" charset="0"/>
              <a:cs typeface="B Lotus" pitchFamily="2" charset="-78"/>
            </a:endParaRPr>
          </a:p>
        </p:txBody>
      </p:sp>
      <p:sp>
        <p:nvSpPr>
          <p:cNvPr id="58371" name="Line 5"/>
          <p:cNvSpPr>
            <a:spLocks noChangeShapeType="1"/>
          </p:cNvSpPr>
          <p:nvPr/>
        </p:nvSpPr>
        <p:spPr bwMode="auto">
          <a:xfrm flipH="1">
            <a:off x="5519738" y="1700213"/>
            <a:ext cx="647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a-IR"/>
          </a:p>
        </p:txBody>
      </p:sp>
      <p:sp>
        <p:nvSpPr>
          <p:cNvPr id="58372" name="Line 6"/>
          <p:cNvSpPr>
            <a:spLocks noChangeShapeType="1"/>
          </p:cNvSpPr>
          <p:nvPr/>
        </p:nvSpPr>
        <p:spPr bwMode="auto">
          <a:xfrm flipH="1">
            <a:off x="5159376" y="3644900"/>
            <a:ext cx="7207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8738118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30000"/>
    </mc:Choice>
    <mc:Fallback>
      <p:transition advTm="3000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4"/>
          <p:cNvSpPr>
            <a:spLocks noChangeArrowheads="1"/>
          </p:cNvSpPr>
          <p:nvPr/>
        </p:nvSpPr>
        <p:spPr bwMode="auto">
          <a:xfrm>
            <a:off x="1847851" y="260350"/>
            <a:ext cx="8640763" cy="633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150000"/>
              </a:lnSpc>
            </a:pPr>
            <a:r>
              <a:rPr lang="en-US" sz="2800" b="1">
                <a:latin typeface="Arial" pitchFamily="34" charset="0"/>
                <a:cs typeface="Lotus" pitchFamily="2" charset="-78"/>
                <a:sym typeface="Wingdings 2" pitchFamily="18" charset="2"/>
              </a:rPr>
              <a:t></a:t>
            </a:r>
            <a:r>
              <a:rPr lang="fa-IR" sz="2800" b="1">
                <a:latin typeface="Arial" pitchFamily="34" charset="0"/>
                <a:cs typeface="Lotus" pitchFamily="2" charset="-78"/>
                <a:sym typeface="Wingdings 2" pitchFamily="18" charset="2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جوانان و ميانسالان          بيشترين اكراه براي دريافت مراقبت از سلامت</a:t>
            </a:r>
          </a:p>
          <a:p>
            <a:pPr>
              <a:lnSpc>
                <a:spcPct val="150000"/>
              </a:lnSpc>
            </a:pPr>
            <a:r>
              <a:rPr lang="en-US" sz="2800" b="1">
                <a:cs typeface="B Lotus" pitchFamily="2" charset="-78"/>
                <a:sym typeface="Wingdings 2" pitchFamily="18" charset="2"/>
              </a:rPr>
              <a:t></a:t>
            </a:r>
            <a:r>
              <a:rPr lang="fa-IR">
                <a:cs typeface="B Lotus" pitchFamily="2" charset="-78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نـوجـوانـان پسـر           بيشترين نارضايتي و ناخشنودي</a:t>
            </a: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                                                    ( گارلند و زيگلر ، 1994 )</a:t>
            </a:r>
          </a:p>
          <a:p>
            <a:pPr>
              <a:lnSpc>
                <a:spcPct val="150000"/>
              </a:lnSpc>
            </a:pPr>
            <a:endParaRPr lang="fa-IR" sz="2800" b="1">
              <a:latin typeface="Arial" pitchFamily="34" charset="0"/>
              <a:cs typeface="B Lotus" pitchFamily="2" charset="-78"/>
            </a:endParaRPr>
          </a:p>
          <a:p>
            <a:pPr>
              <a:lnSpc>
                <a:spcPct val="150000"/>
              </a:lnSpc>
            </a:pPr>
            <a:r>
              <a:rPr lang="en-US" sz="2800" b="1">
                <a:cs typeface="B Lotus" pitchFamily="2" charset="-78"/>
                <a:sym typeface="Wingdings 2" pitchFamily="18" charset="2"/>
              </a:rPr>
              <a:t></a:t>
            </a:r>
            <a:r>
              <a:rPr lang="fa-IR">
                <a:cs typeface="B Lotus" pitchFamily="2" charset="-78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سـالمنـدان همانند ميانسالان تحت تأثير اين جمله كه « بـايد مربـوط</a:t>
            </a: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 به سنـم باشد » قرار نـمي گيرنـد و حتي در بيماريهاي مشابه زودتـر</a:t>
            </a: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 درصدد دريافت توصيه هاي پـزشكي برمي آينـد .</a:t>
            </a: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                                                 ( لونتال و دايفن باخ ، 1991 )</a:t>
            </a:r>
            <a:endParaRPr lang="en-US" sz="2800" b="1">
              <a:latin typeface="Arial" pitchFamily="34" charset="0"/>
              <a:cs typeface="B Lotus" pitchFamily="2" charset="-78"/>
            </a:endParaRPr>
          </a:p>
        </p:txBody>
      </p:sp>
      <p:sp>
        <p:nvSpPr>
          <p:cNvPr id="59395" name="Line 5"/>
          <p:cNvSpPr>
            <a:spLocks noChangeShapeType="1"/>
          </p:cNvSpPr>
          <p:nvPr/>
        </p:nvSpPr>
        <p:spPr bwMode="auto">
          <a:xfrm flipH="1">
            <a:off x="7032626" y="1196975"/>
            <a:ext cx="7921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a-IR"/>
          </a:p>
        </p:txBody>
      </p:sp>
      <p:sp>
        <p:nvSpPr>
          <p:cNvPr id="59396" name="Line 6"/>
          <p:cNvSpPr>
            <a:spLocks noChangeShapeType="1"/>
          </p:cNvSpPr>
          <p:nvPr/>
        </p:nvSpPr>
        <p:spPr bwMode="auto">
          <a:xfrm flipH="1">
            <a:off x="7104064" y="1844675"/>
            <a:ext cx="7905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6127277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30000"/>
    </mc:Choice>
    <mc:Fallback>
      <p:transition advTm="30000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4"/>
          <p:cNvSpPr>
            <a:spLocks noChangeArrowheads="1"/>
          </p:cNvSpPr>
          <p:nvPr/>
        </p:nvSpPr>
        <p:spPr bwMode="auto">
          <a:xfrm>
            <a:off x="1487487" y="260350"/>
            <a:ext cx="8569326" cy="6408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150000"/>
              </a:lnSpc>
            </a:pPr>
            <a:r>
              <a:rPr lang="en-US" sz="2400">
                <a:latin typeface="Arial" pitchFamily="34" charset="0"/>
                <a:cs typeface="Lotus" pitchFamily="2" charset="-78"/>
                <a:sym typeface="Wingdings 2" pitchFamily="18" charset="2"/>
              </a:rPr>
              <a:t></a:t>
            </a:r>
            <a:r>
              <a:rPr lang="fa-IR" sz="2400">
                <a:latin typeface="Arial" pitchFamily="34" charset="0"/>
                <a:cs typeface="Lotus" pitchFamily="2" charset="-78"/>
                <a:sym typeface="Wingdings 2" pitchFamily="18" charset="2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ويژگي هاي نشانه هاي بيماري             قابل مشاهده بودن</a:t>
            </a: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                                                  شدت</a:t>
            </a: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                                                  تداخل با زندگي روزانه</a:t>
            </a: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                                                  فراواني و تداوم</a:t>
            </a:r>
          </a:p>
          <a:p>
            <a:pPr>
              <a:lnSpc>
                <a:spcPct val="150000"/>
              </a:lnSpc>
            </a:pPr>
            <a:endParaRPr lang="fa-IR" sz="2800" b="1">
              <a:latin typeface="Arial" pitchFamily="34" charset="0"/>
              <a:cs typeface="B Lotus" pitchFamily="2" charset="-78"/>
            </a:endParaRP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             ( مكانيك ،  1978، نقل از برانون و فيست ، 1997 ) </a:t>
            </a:r>
            <a:endParaRPr lang="en-US" sz="2800" b="1">
              <a:latin typeface="Arial" pitchFamily="34" charset="0"/>
              <a:cs typeface="B Lotus" pitchFamily="2" charset="-78"/>
            </a:endParaRPr>
          </a:p>
        </p:txBody>
      </p:sp>
      <p:sp>
        <p:nvSpPr>
          <p:cNvPr id="60419" name="Line 5"/>
          <p:cNvSpPr>
            <a:spLocks noChangeShapeType="1"/>
          </p:cNvSpPr>
          <p:nvPr/>
        </p:nvSpPr>
        <p:spPr bwMode="auto">
          <a:xfrm flipH="1">
            <a:off x="5087939" y="1844675"/>
            <a:ext cx="10810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a-IR"/>
          </a:p>
        </p:txBody>
      </p:sp>
      <p:sp>
        <p:nvSpPr>
          <p:cNvPr id="60420" name="Line 6"/>
          <p:cNvSpPr>
            <a:spLocks noChangeShapeType="1"/>
          </p:cNvSpPr>
          <p:nvPr/>
        </p:nvSpPr>
        <p:spPr bwMode="auto">
          <a:xfrm flipH="1">
            <a:off x="5087938" y="1844676"/>
            <a:ext cx="1079500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a-IR"/>
          </a:p>
        </p:txBody>
      </p:sp>
      <p:sp>
        <p:nvSpPr>
          <p:cNvPr id="60421" name="Line 7"/>
          <p:cNvSpPr>
            <a:spLocks noChangeShapeType="1"/>
          </p:cNvSpPr>
          <p:nvPr/>
        </p:nvSpPr>
        <p:spPr bwMode="auto">
          <a:xfrm flipH="1">
            <a:off x="5087938" y="1844675"/>
            <a:ext cx="1079500" cy="1079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a-IR"/>
          </a:p>
        </p:txBody>
      </p:sp>
      <p:sp>
        <p:nvSpPr>
          <p:cNvPr id="60422" name="Line 8"/>
          <p:cNvSpPr>
            <a:spLocks noChangeShapeType="1"/>
          </p:cNvSpPr>
          <p:nvPr/>
        </p:nvSpPr>
        <p:spPr bwMode="auto">
          <a:xfrm flipH="1">
            <a:off x="5087938" y="1844675"/>
            <a:ext cx="1079500" cy="17287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5203329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30000"/>
    </mc:Choice>
    <mc:Fallback>
      <p:transition advTm="30000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4"/>
          <p:cNvSpPr>
            <a:spLocks noChangeArrowheads="1"/>
          </p:cNvSpPr>
          <p:nvPr/>
        </p:nvSpPr>
        <p:spPr bwMode="auto">
          <a:xfrm>
            <a:off x="1631950" y="333376"/>
            <a:ext cx="8642350" cy="648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fa-IR" sz="2800" b="1">
                <a:latin typeface="Arial" pitchFamily="34" charset="0"/>
                <a:cs typeface="B Lotus" pitchFamily="2" charset="-78"/>
              </a:rPr>
              <a:t>1- قابل مشاهده بودن نشانه ها :</a:t>
            </a:r>
          </a:p>
          <a:p>
            <a:r>
              <a:rPr lang="fa-IR" sz="2800" b="1">
                <a:latin typeface="Arial" pitchFamily="34" charset="0"/>
                <a:cs typeface="B Lotus" pitchFamily="2" charset="-78"/>
              </a:rPr>
              <a:t> - سهولت آشكار شدن به فرد و ديگران </a:t>
            </a:r>
          </a:p>
          <a:p>
            <a:r>
              <a:rPr lang="fa-IR" sz="2800" b="1">
                <a:latin typeface="Arial" pitchFamily="34" charset="0"/>
                <a:cs typeface="B Lotus" pitchFamily="2" charset="-78"/>
              </a:rPr>
              <a:t> - افراد براي نشانه هاي قابل مشاهـده احتمالا درصدد دريافت كمك </a:t>
            </a:r>
          </a:p>
          <a:p>
            <a:r>
              <a:rPr lang="fa-IR" sz="2800" b="1">
                <a:latin typeface="Arial" pitchFamily="34" charset="0"/>
                <a:cs typeface="B Lotus" pitchFamily="2" charset="-78"/>
              </a:rPr>
              <a:t>    برمي آيند تا علايم ناآشكار </a:t>
            </a:r>
          </a:p>
          <a:p>
            <a:r>
              <a:rPr lang="fa-IR" sz="2800" b="1">
                <a:latin typeface="Arial" pitchFamily="34" charset="0"/>
                <a:cs typeface="B Lotus" pitchFamily="2" charset="-78"/>
              </a:rPr>
              <a:t>2- شدت نشانه ها :</a:t>
            </a:r>
          </a:p>
          <a:p>
            <a:r>
              <a:rPr lang="fa-IR" sz="2800" b="1">
                <a:latin typeface="Arial" pitchFamily="34" charset="0"/>
                <a:cs typeface="B Lotus" pitchFamily="2" charset="-78"/>
              </a:rPr>
              <a:t> - شدت ادراك شده نشانه ها با درخواست كمك ارتباط دارد ( يعني </a:t>
            </a:r>
          </a:p>
          <a:p>
            <a:r>
              <a:rPr lang="fa-IR" sz="2800" b="1">
                <a:latin typeface="Arial" pitchFamily="34" charset="0"/>
                <a:cs typeface="B Lotus" pitchFamily="2" charset="-78"/>
              </a:rPr>
              <a:t>   هر چه نشانه هاي ادراك شده شديدتر باشد ، احتمال بيشتري بـراي </a:t>
            </a:r>
          </a:p>
          <a:p>
            <a:r>
              <a:rPr lang="fa-IR" sz="2800" b="1">
                <a:latin typeface="Arial" pitchFamily="34" charset="0"/>
                <a:cs typeface="B Lotus" pitchFamily="2" charset="-78"/>
              </a:rPr>
              <a:t>   درخواست كمك وجود دارد . ( مكانيك ، 1978 )</a:t>
            </a:r>
          </a:p>
          <a:p>
            <a:r>
              <a:rPr lang="fa-IR" sz="2800" b="1">
                <a:latin typeface="Arial" pitchFamily="34" charset="0"/>
                <a:cs typeface="B Lotus" pitchFamily="2" charset="-78"/>
              </a:rPr>
              <a:t> - علايمي كه جدي تلقي مي شوند         ايجاد دلمشغولي بيشتر +</a:t>
            </a:r>
          </a:p>
          <a:p>
            <a:r>
              <a:rPr lang="fa-IR" sz="2800" b="1">
                <a:latin typeface="Arial" pitchFamily="34" charset="0"/>
                <a:cs typeface="B Lotus" pitchFamily="2" charset="-78"/>
              </a:rPr>
              <a:t>   تعبير به بيماري (ساچمن ، 1965 )</a:t>
            </a:r>
          </a:p>
          <a:p>
            <a:r>
              <a:rPr lang="fa-IR" sz="2800" b="1">
                <a:latin typeface="Arial" pitchFamily="34" charset="0"/>
                <a:cs typeface="B Lotus" pitchFamily="2" charset="-78"/>
              </a:rPr>
              <a:t> - شدت ادراك شده از علايم ، مهمتر از نشانه هاي قابل مشاهده در :</a:t>
            </a:r>
          </a:p>
          <a:p>
            <a:r>
              <a:rPr lang="fa-IR" sz="2800" b="1">
                <a:latin typeface="Arial" pitchFamily="34" charset="0"/>
                <a:cs typeface="B Lotus" pitchFamily="2" charset="-78"/>
              </a:rPr>
              <a:t>   تصميم براي دريافت مراقبت از سلامت (كامرون و همكاران ،1993)</a:t>
            </a:r>
          </a:p>
          <a:p>
            <a:r>
              <a:rPr lang="fa-IR" sz="2800" b="1">
                <a:latin typeface="Arial" pitchFamily="34" charset="0"/>
                <a:cs typeface="B Lotus" pitchFamily="2" charset="-78"/>
              </a:rPr>
              <a:t>   توجيه : توسعه شيوه هايي بـراي درك واقع بينـانه و منطبق بر نظـر </a:t>
            </a:r>
          </a:p>
          <a:p>
            <a:r>
              <a:rPr lang="fa-IR" sz="2800" b="1">
                <a:latin typeface="Arial" pitchFamily="34" charset="0"/>
                <a:cs typeface="B Lotus" pitchFamily="2" charset="-78"/>
              </a:rPr>
              <a:t>   متخصصان پـزشكي تـوسط بيمار از نشانه هاي خـودش . </a:t>
            </a:r>
          </a:p>
          <a:p>
            <a:endParaRPr lang="en-US" sz="2800" b="1">
              <a:latin typeface="Arial" pitchFamily="34" charset="0"/>
              <a:cs typeface="B Lotus" pitchFamily="2" charset="-78"/>
            </a:endParaRPr>
          </a:p>
        </p:txBody>
      </p:sp>
      <p:sp>
        <p:nvSpPr>
          <p:cNvPr id="61443" name="Line 5"/>
          <p:cNvSpPr>
            <a:spLocks noChangeShapeType="1"/>
          </p:cNvSpPr>
          <p:nvPr/>
        </p:nvSpPr>
        <p:spPr bwMode="auto">
          <a:xfrm flipH="1">
            <a:off x="5448300" y="4005263"/>
            <a:ext cx="647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97532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30000"/>
    </mc:Choice>
    <mc:Fallback>
      <p:transition advTm="3000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2009</Words>
  <Application>Microsoft Office PowerPoint</Application>
  <PresentationFormat>Widescreen</PresentationFormat>
  <Paragraphs>309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9" baseType="lpstr">
      <vt:lpstr>Arial</vt:lpstr>
      <vt:lpstr>B Lotus</vt:lpstr>
      <vt:lpstr>B Titr</vt:lpstr>
      <vt:lpstr>Lotus</vt:lpstr>
      <vt:lpstr>Tahoma</vt:lpstr>
      <vt:lpstr>Times New Roman</vt:lpstr>
      <vt:lpstr>Trebuchet MS</vt:lpstr>
      <vt:lpstr>Wingdings</vt:lpstr>
      <vt:lpstr>Wingdings 2</vt:lpstr>
      <vt:lpstr>Wingdings 3</vt:lpstr>
      <vt:lpstr>Facet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omid arzi</dc:creator>
  <cp:lastModifiedBy>omid arzi</cp:lastModifiedBy>
  <cp:revision>1</cp:revision>
  <dcterms:created xsi:type="dcterms:W3CDTF">2022-01-17T18:41:55Z</dcterms:created>
  <dcterms:modified xsi:type="dcterms:W3CDTF">2022-01-17T18:42:14Z</dcterms:modified>
</cp:coreProperties>
</file>