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5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426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94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5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67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65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88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8866-061E-4E2E-BEED-EFD3E3B0EE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18278"/>
      </p:ext>
    </p:extLst>
  </p:cSld>
  <p:clrMapOvr>
    <a:masterClrMapping/>
  </p:clrMapOvr>
  <p:transition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6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3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1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9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4062-48C4-4CDC-BC96-50657EB63A55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2812BB-4EE2-41A2-8D3D-334E46BC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9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1847851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فصل سوم :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2400" dirty="0">
                <a:latin typeface="Arial" pitchFamily="34" charset="0"/>
              </a:rPr>
              <a:t> </a:t>
            </a:r>
            <a:r>
              <a:rPr lang="fa-IR" sz="3200" b="1" dirty="0">
                <a:latin typeface="Arial" pitchFamily="34" charset="0"/>
                <a:cs typeface="B Titr" pitchFamily="2" charset="-78"/>
              </a:rPr>
              <a:t>نشـانه هاي بيمـاري و درد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نشانه ها : اتخاذ رفتار نقش بيمار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مقدمه اي بر درد                   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تعريف درد                     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تاريخچه درد                   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ويژگي هاي درد               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نظريه هاي درد               </a:t>
            </a:r>
            <a:endParaRPr lang="en-US" sz="2800" b="1" dirty="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971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ChangeArrowheads="1"/>
          </p:cNvSpPr>
          <p:nvPr/>
        </p:nvSpPr>
        <p:spPr bwMode="auto">
          <a:xfrm>
            <a:off x="1558926" y="333376"/>
            <a:ext cx="8569325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Lotus" pitchFamily="2" charset="-78"/>
              </a:rPr>
              <a:t>3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- تداخل نشانه ها با زندگي روزانه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- هرچه شخص ناتوان تر          احتمال اين كه درصدد مراقـبتهاي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پزشكي برآيد بيشتر است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- نظريه ساچمن (1965) ، مؤيد نظـريه مكانيك (1978) : دخـالت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نشانه هايي در زندگي شخص = احتمال تعبير ضرورت و تأئيـد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كمك پـزشكي بيشتر. 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4 - فراواني و تداوم نشانـه ها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- درد مداوم ، نسبت به يك درد متنـاوب ، احتمال بيشتري دارد كه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به معاينه پـزشكي بيانجـامد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62467" name="Line 5"/>
          <p:cNvSpPr>
            <a:spLocks noChangeShapeType="1"/>
          </p:cNvSpPr>
          <p:nvPr/>
        </p:nvSpPr>
        <p:spPr bwMode="auto">
          <a:xfrm flipH="1">
            <a:off x="6096001" y="17732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0614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1631950" y="549275"/>
            <a:ext cx="87137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ساختار اجتماعي سلامت و بيماري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خوش بيني غيرواقعي ( وين اشتاين ، 1984 ) ، ديدگاه شخصي فرد و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آگاهي او از بيمـاري خود ممكن است بـه تحريف افكارش در مـورد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علل ، آثار و درمان منجر شود .</a:t>
            </a:r>
          </a:p>
          <a:p>
            <a:pPr>
              <a:lnSpc>
                <a:spcPct val="150000"/>
              </a:lnSpc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ناآگاهي و اطلاع ناكافي بيشتر مردم در مورد : چگونگي كـار و بيمـار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شدن بدن و....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تـوجيه : مطالعه متـن عالي توضيح سلامت و بيمـاري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( اشتاين توين و راجرز ، 1991 )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436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ChangeArrowheads="1"/>
          </p:cNvSpPr>
          <p:nvPr/>
        </p:nvSpPr>
        <p:spPr bwMode="auto">
          <a:xfrm>
            <a:off x="1630364" y="260350"/>
            <a:ext cx="8713787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cs typeface="Lotus" pitchFamily="2" charset="-78"/>
              </a:rPr>
              <a:t> </a:t>
            </a:r>
            <a:r>
              <a:rPr lang="fa-IR" sz="3200" b="1">
                <a:cs typeface="B Lotus" pitchFamily="2" charset="-78"/>
              </a:rPr>
              <a:t>مقدمه اي بر درد :</a:t>
            </a:r>
          </a:p>
          <a:p>
            <a:r>
              <a:rPr lang="fa-IR" sz="2800" b="1">
                <a:cs typeface="B Lotus" pitchFamily="2" charset="-78"/>
              </a:rPr>
              <a:t>  -  علاقـه روانشناسان به مطالعه درد بـدليل اينـكه درد علاوه بـر جنبه</a:t>
            </a:r>
          </a:p>
          <a:p>
            <a:r>
              <a:rPr lang="fa-IR" sz="2800" b="1">
                <a:cs typeface="B Lotus" pitchFamily="2" charset="-78"/>
              </a:rPr>
              <a:t>     جسمي ، جنبه روانشناختي نيز دارد .</a:t>
            </a:r>
          </a:p>
          <a:p>
            <a:r>
              <a:rPr lang="fa-IR" sz="2800" b="1">
                <a:cs typeface="B Lotus" pitchFamily="2" charset="-78"/>
              </a:rPr>
              <a:t> </a:t>
            </a: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cs typeface="B Lotus" pitchFamily="2" charset="-78"/>
              </a:rPr>
              <a:t> درد حتـي وحشتناك تر از مرگ براي انسان است. ( آلبرت شوايتزر )</a:t>
            </a:r>
          </a:p>
          <a:p>
            <a:r>
              <a:rPr lang="fa-IR" sz="2800" b="1">
                <a:cs typeface="B Lotus" pitchFamily="2" charset="-78"/>
              </a:rPr>
              <a:t> </a:t>
            </a: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cs typeface="B Lotus" pitchFamily="2" charset="-78"/>
              </a:rPr>
              <a:t> درد شايـع تريـن علامت پزشكـي است كه بـه هنـگام درخـواست </a:t>
            </a:r>
          </a:p>
          <a:p>
            <a:r>
              <a:rPr lang="fa-IR" sz="2800" b="1">
                <a:cs typeface="B Lotus" pitchFamily="2" charset="-78"/>
              </a:rPr>
              <a:t>     كمك از پزشكان مطرح مي شود.</a:t>
            </a:r>
          </a:p>
          <a:p>
            <a:endParaRPr lang="en-US" sz="2800" b="1">
              <a:cs typeface="B 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 تعريف درد :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احساس يا تجـربه هيجاني ناخوشايندي كه با آسيب واقعي يا بـالقوه 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بافت همراه است يا برحسب چنين آسيبي توصيف مي شود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( مرسكي و همكاران ، 1979 )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درد هميشه ذهني و ناخوشايند است. ( تجربه هيجاني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2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1558925" y="331788"/>
            <a:ext cx="8713788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 2" pitchFamily="18" charset="2"/>
              <a:buChar char="R"/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تجربيات شبيه درد ولـي خوشايند و نيز تجـربيات ناخوشايندي كـه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كيفيتهاي حسي ندارند ، درد نيستند. ( اسكوينگتـون ، 1995 )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                              تاريخچه درد : </a:t>
            </a:r>
          </a:p>
          <a:p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 </a:t>
            </a: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قرون وسطي           </a:t>
            </a:r>
          </a:p>
          <a:p>
            <a:pPr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افـراد نظامـي با بي اعتنايي به درد مي نگريستند و آن را حالت زنانه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بي ارزشي تلقي مي كردند. </a:t>
            </a:r>
          </a:p>
          <a:p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 b="1"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روحانيون درد را علامت تأديب الهي مي ديدند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( دوبي ، 1993 نقل ازاسكوينگتون 1995 )</a:t>
            </a:r>
          </a:p>
          <a:p>
            <a:pPr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شكل گيري اين نظريه كه : درد چيزي است كه بايد تسكين داده شود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( در قرن13 ) به دنبال موضوع محوري رنـج حضـرت مسـيح بـراي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آنهايي كه به كليسا مي رفتند .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313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1703388" y="0"/>
            <a:ext cx="849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امروزه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درد عارضه بيولوژيك در نظر گرفته نـمي شود ، بلكه حالتي است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سزاوار مراقبت و تـوجه .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تفاوت هاي فرهنگي در آستانه ادراك درد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عوامل فرهنگي موجب عوامل اجتماعي و تحولي شده و اين عوامل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بر تجـربه و گزارش درد تأثير مي گذارنـد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94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1774825" y="333376"/>
            <a:ext cx="8642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3200" b="1">
              <a:latin typeface="Arial" pitchFamily="34" charset="0"/>
              <a:cs typeface="Lotus" pitchFamily="2" charset="-78"/>
            </a:endParaRPr>
          </a:p>
          <a:p>
            <a:pPr algn="ctr"/>
            <a:r>
              <a:rPr lang="fa-IR" sz="3200" b="1">
                <a:latin typeface="Arial" pitchFamily="34" charset="0"/>
                <a:cs typeface="B Lotus" pitchFamily="2" charset="-78"/>
              </a:rPr>
              <a:t>الگوي اوليه درد</a:t>
            </a: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قديمي ترين تلاش براي توصيف محل درد ، در رساله دكارت ( 1664 )</a:t>
            </a: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 درباره انسان</a:t>
            </a: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 sz="2400">
                <a:latin typeface="Arial" pitchFamily="34" charset="0"/>
                <a:cs typeface="B Lotus" pitchFamily="2" charset="-78"/>
              </a:rPr>
              <a:t> </a:t>
            </a: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 sz="2800" b="1">
                <a:latin typeface="Arial" pitchFamily="34" charset="0"/>
                <a:cs typeface="B Lotus" pitchFamily="2" charset="-78"/>
              </a:rPr>
              <a:t>مسير درد از مركز پا تا مغز امتداد يافته است .</a:t>
            </a:r>
          </a:p>
          <a:p>
            <a:pPr algn="ctr"/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2495550" y="1773239"/>
            <a:ext cx="70564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7588" name="Rectangle 7"/>
          <p:cNvSpPr>
            <a:spLocks noChangeArrowheads="1"/>
          </p:cNvSpPr>
          <p:nvPr/>
        </p:nvSpPr>
        <p:spPr bwMode="auto">
          <a:xfrm>
            <a:off x="3503613" y="1628775"/>
            <a:ext cx="54721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67589" name="Picture 8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1544638"/>
            <a:ext cx="4635500" cy="4260850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441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1558925" y="620714"/>
            <a:ext cx="849630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ويژگيهاي درد :</a:t>
            </a:r>
          </a:p>
          <a:p>
            <a:r>
              <a:rPr lang="fa-IR" sz="2400">
                <a:latin typeface="Arial" pitchFamily="34" charset="0"/>
                <a:cs typeface="B Lotus" pitchFamily="2" charset="-78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1- آسيب بـدون درد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نداشتن حس درد ، فقدان حس درد موضعي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توانايي تجربه درد براي بقاي ما مفيد است، زيرا بدن را نسبت به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خطرهاي احتمالي آگـاه مي سازد .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863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ChangeArrowheads="1"/>
          </p:cNvSpPr>
          <p:nvPr/>
        </p:nvSpPr>
        <p:spPr bwMode="auto">
          <a:xfrm>
            <a:off x="1271587" y="260350"/>
            <a:ext cx="87137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2- درد تـأخيري پس از آسيـب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متداولترين شكل فقدان حس درد           تجـربه درد پـس از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گذشت مـدتي از آسيـب آن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69635" name="Line 5"/>
          <p:cNvSpPr>
            <a:spLocks noChangeShapeType="1"/>
          </p:cNvSpPr>
          <p:nvPr/>
        </p:nvSpPr>
        <p:spPr bwMode="auto">
          <a:xfrm flipH="1">
            <a:off x="4873626" y="3789363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348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ChangeArrowheads="1"/>
          </p:cNvSpPr>
          <p:nvPr/>
        </p:nvSpPr>
        <p:spPr bwMode="auto">
          <a:xfrm>
            <a:off x="1990725" y="547688"/>
            <a:ext cx="8497888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r>
              <a:rPr lang="fa-IR" sz="2800" b="1">
                <a:latin typeface="Arial" pitchFamily="34" charset="0"/>
                <a:cs typeface="Lotus" pitchFamily="2" charset="-78"/>
              </a:rPr>
              <a:t>  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3- درد بـدون آسيب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– درد عصبـي          درد شديد ناگهاني كه در مسيـر اعصاب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امتداد مي يابد و ممكن است پس از اين كه بيمـاري ضايـعه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عصبي ( مثل تب خال ) تمام شد ، رخ دهد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- سوزش عصبي        درد سوزنده اي است كه اغلب به دنبال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زخم شديد به وجود مي آيد 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- سر درد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- درد اندام خيالي ( بن يارد ، 1996 ) - بيش از      از افرادي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كـه مبتـلا بـه قطـع عضـو هسـتـند از درد در خيـال خـود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رنـج مـي برند .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0659" name="Line 5"/>
          <p:cNvSpPr>
            <a:spLocks noChangeShapeType="1"/>
          </p:cNvSpPr>
          <p:nvPr/>
        </p:nvSpPr>
        <p:spPr bwMode="auto">
          <a:xfrm flipH="1">
            <a:off x="6816725" y="20605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0660" name="Line 6"/>
          <p:cNvSpPr>
            <a:spLocks noChangeShapeType="1"/>
          </p:cNvSpPr>
          <p:nvPr/>
        </p:nvSpPr>
        <p:spPr bwMode="auto">
          <a:xfrm flipH="1">
            <a:off x="6743701" y="32845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0661" name="AutoShape 7"/>
          <p:cNvSpPr>
            <a:spLocks/>
          </p:cNvSpPr>
          <p:nvPr/>
        </p:nvSpPr>
        <p:spPr bwMode="auto">
          <a:xfrm>
            <a:off x="9553576" y="1557339"/>
            <a:ext cx="358775" cy="4103687"/>
          </a:xfrm>
          <a:prstGeom prst="rightBrace">
            <a:avLst>
              <a:gd name="adj1" fmla="val 9531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8"/>
          <p:cNvSpPr>
            <a:spLocks noChangeArrowheads="1"/>
          </p:cNvSpPr>
          <p:nvPr/>
        </p:nvSpPr>
        <p:spPr bwMode="auto">
          <a:xfrm>
            <a:off x="3503613" y="4076701"/>
            <a:ext cx="5762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cs typeface="Lotus" pitchFamily="2" charset="-78"/>
              </a:rPr>
              <a:t>2</a:t>
            </a:r>
          </a:p>
          <a:p>
            <a:pPr algn="ctr"/>
            <a:r>
              <a:rPr lang="fa-IR" sz="2400" b="1">
                <a:cs typeface="Lotus" pitchFamily="2" charset="-78"/>
              </a:rPr>
              <a:t>3</a:t>
            </a:r>
            <a:endParaRPr lang="en-US" sz="2400" b="1">
              <a:cs typeface="Lotus" pitchFamily="2" charset="-78"/>
            </a:endParaRPr>
          </a:p>
        </p:txBody>
      </p:sp>
      <p:sp>
        <p:nvSpPr>
          <p:cNvPr id="70663" name="Line 9"/>
          <p:cNvSpPr>
            <a:spLocks noChangeShapeType="1"/>
          </p:cNvSpPr>
          <p:nvPr/>
        </p:nvSpPr>
        <p:spPr bwMode="auto">
          <a:xfrm>
            <a:off x="3648075" y="4508500"/>
            <a:ext cx="2873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6223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992313" y="404813"/>
            <a:ext cx="8424862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B Lotus" pitchFamily="2" charset="-78"/>
              </a:rPr>
              <a:t>4- درد اندام خيالي </a:t>
            </a: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از دست دادن يك عضو/ تولد بدون يك عضو        ممكن است تمـام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حس هاي آن عضو را احساس نموده و به ميزان زيادي درد بسيار واقعي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از اندام خيالي شان را تجربه كنند. </a:t>
            </a:r>
          </a:p>
          <a:p>
            <a:pPr>
              <a:buFont typeface="Wingdings 2" pitchFamily="18" charset="2"/>
              <a:buNone/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بيماران با عضو خيالي ، تجربيات مشترك گزارش مي كنند( ملزاك1992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نقل از بن يارد 1996 )</a:t>
            </a: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پايه هاي بيولوژيكي درد اندام خيالي</a:t>
            </a:r>
          </a:p>
          <a:p>
            <a:pPr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سخت شدن انتهاي عصب         انتقال به گره ها (نوروما)        توليد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تكانه هاي عصبي         تعبير به تكانه هاي عضو ( توسط مغز )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مغز : شبكه اي از نـرون ها يا بـافت نرونـي        پاسخدهي به اطلاعات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حسي و توليد الگوي مشخصي از پيامـهاي عصبي دال بر اين كه بدن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« يكپارچه » است . ( پديده نوروسيگنيچر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1683" name="Line 5"/>
          <p:cNvSpPr>
            <a:spLocks noChangeShapeType="1"/>
          </p:cNvSpPr>
          <p:nvPr/>
        </p:nvSpPr>
        <p:spPr bwMode="auto">
          <a:xfrm flipH="1">
            <a:off x="4151313" y="11969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684" name="Line 6"/>
          <p:cNvSpPr>
            <a:spLocks noChangeShapeType="1"/>
          </p:cNvSpPr>
          <p:nvPr/>
        </p:nvSpPr>
        <p:spPr bwMode="auto">
          <a:xfrm flipH="1">
            <a:off x="6383339" y="3789363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685" name="Line 7"/>
          <p:cNvSpPr>
            <a:spLocks noChangeShapeType="1"/>
          </p:cNvSpPr>
          <p:nvPr/>
        </p:nvSpPr>
        <p:spPr bwMode="auto">
          <a:xfrm flipH="1">
            <a:off x="2855913" y="37893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686" name="Line 8"/>
          <p:cNvSpPr>
            <a:spLocks noChangeShapeType="1"/>
          </p:cNvSpPr>
          <p:nvPr/>
        </p:nvSpPr>
        <p:spPr bwMode="auto">
          <a:xfrm flipH="1">
            <a:off x="7319964" y="42211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687" name="Line 9"/>
          <p:cNvSpPr>
            <a:spLocks noChangeShapeType="1"/>
          </p:cNvSpPr>
          <p:nvPr/>
        </p:nvSpPr>
        <p:spPr bwMode="auto">
          <a:xfrm flipH="1">
            <a:off x="4656138" y="50847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9427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1919289" y="620714"/>
            <a:ext cx="8569325" cy="61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نشانه هاي بيماري و درد : اتخاذ رفتار نقش بيماري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بـرانـون و فيست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پزشك       علاوه بر بستري كردن ، دروازه بان مراقبتهاي بهداشتي است.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تعييـن و تائيد بيمـاري با تشخيص پزشكان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( برانون و فيست ، 1997 ، ص166 )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54275" name="Line 5"/>
          <p:cNvSpPr>
            <a:spLocks noChangeShapeType="1"/>
          </p:cNvSpPr>
          <p:nvPr/>
        </p:nvSpPr>
        <p:spPr bwMode="auto">
          <a:xfrm flipH="1">
            <a:off x="8689976" y="35004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2395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ChangeArrowheads="1"/>
          </p:cNvSpPr>
          <p:nvPr/>
        </p:nvSpPr>
        <p:spPr bwMode="auto">
          <a:xfrm>
            <a:off x="1558925" y="333376"/>
            <a:ext cx="8713788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Lotus" pitchFamily="2" charset="-78"/>
              </a:rPr>
              <a:t>5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- درد بدون تنـاسب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عدم تنـاسب درد گـزارش شده بـا آسيب وارده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مثال : انـواع مختلف سرطان به رغم ايجاد آسيب فـراوان در بـافتهاي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بدن ، تا هنگام پيشرفت بيماري درد بسيار كمي ايجاد مي نمايند .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درد تجربه اي به شدت شخصي و ذهني است و ممكن است به عوامل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جسمي يا آسيب شناختي مربوط باشد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174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ChangeArrowheads="1"/>
          </p:cNvSpPr>
          <p:nvPr/>
        </p:nvSpPr>
        <p:spPr bwMode="auto">
          <a:xfrm>
            <a:off x="1703389" y="549276"/>
            <a:ext cx="87137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Lotus" pitchFamily="2" charset="-78"/>
              </a:rPr>
              <a:t>         </a:t>
            </a: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نظريه هاي درد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نظريه ويژه درد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نظريه هاي الگوي درد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نظريه مهار دروازه (دكارت ،1664)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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سال 1842           روش شناسي پيشرفته           درك ايـن كه درد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توسط اعصاب درد به مغـز منتقل مي شـود .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3731" name="Line 5"/>
          <p:cNvSpPr>
            <a:spLocks noChangeShapeType="1"/>
          </p:cNvSpPr>
          <p:nvPr/>
        </p:nvSpPr>
        <p:spPr bwMode="auto">
          <a:xfrm flipH="1">
            <a:off x="6096001" y="148431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3732" name="Line 6"/>
          <p:cNvSpPr>
            <a:spLocks noChangeShapeType="1"/>
          </p:cNvSpPr>
          <p:nvPr/>
        </p:nvSpPr>
        <p:spPr bwMode="auto">
          <a:xfrm flipH="1">
            <a:off x="6167439" y="1484313"/>
            <a:ext cx="9366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3733" name="Line 7"/>
          <p:cNvSpPr>
            <a:spLocks noChangeShapeType="1"/>
          </p:cNvSpPr>
          <p:nvPr/>
        </p:nvSpPr>
        <p:spPr bwMode="auto">
          <a:xfrm flipH="1">
            <a:off x="6167439" y="1484314"/>
            <a:ext cx="93662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3734" name="Line 8"/>
          <p:cNvSpPr>
            <a:spLocks noChangeShapeType="1"/>
          </p:cNvSpPr>
          <p:nvPr/>
        </p:nvSpPr>
        <p:spPr bwMode="auto">
          <a:xfrm flipH="1">
            <a:off x="7824789" y="47244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35" name="Line 9"/>
          <p:cNvSpPr>
            <a:spLocks noChangeShapeType="1"/>
          </p:cNvSpPr>
          <p:nvPr/>
        </p:nvSpPr>
        <p:spPr bwMode="auto">
          <a:xfrm flipH="1">
            <a:off x="4440238" y="47244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404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1558926" y="333376"/>
            <a:ext cx="8785225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نظريه ويژه درد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بخش ويژه اي از اعصاب ( گيرنده هاي درد ) پيامها را از گيرنده هاي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درد در پـوست به مـركز درد در مغـز انتقال مـي دهنـد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تـارهاي عصبي فقط درد را ايجـاد مي كنند ، نه حس هاي ديگر را .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بين ساختار عصبي و تجربه روانشناختي ما از درد ارتباط يك به يك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است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0518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1774825" y="188914"/>
            <a:ext cx="87137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نرونهاي مؤثر در تشخيص درد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تارهاي عصبي آ - بتا          با پوشش ميليني قوي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( عملكرد سريع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تارهاي عصبي آ- دلتا         با پوشش ميليني خيلي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ضعيف ( آهسته تر )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تـارهاي عصبي سـي          بدون ميلين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با الگوي متفاوت پاسخ به تحريك ناشي از تجربه درد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5779" name="Line 5"/>
          <p:cNvSpPr>
            <a:spLocks noChangeShapeType="1"/>
          </p:cNvSpPr>
          <p:nvPr/>
        </p:nvSpPr>
        <p:spPr bwMode="auto">
          <a:xfrm flipH="1">
            <a:off x="7680325" y="1125538"/>
            <a:ext cx="12954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5780" name="Line 6"/>
          <p:cNvSpPr>
            <a:spLocks noChangeShapeType="1"/>
          </p:cNvSpPr>
          <p:nvPr/>
        </p:nvSpPr>
        <p:spPr bwMode="auto">
          <a:xfrm flipH="1">
            <a:off x="7680325" y="1125538"/>
            <a:ext cx="129540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5781" name="Line 7"/>
          <p:cNvSpPr>
            <a:spLocks noChangeShapeType="1"/>
          </p:cNvSpPr>
          <p:nvPr/>
        </p:nvSpPr>
        <p:spPr bwMode="auto">
          <a:xfrm flipH="1">
            <a:off x="7680325" y="1125538"/>
            <a:ext cx="1295400" cy="338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5782" name="Line 8"/>
          <p:cNvSpPr>
            <a:spLocks noChangeShapeType="1"/>
          </p:cNvSpPr>
          <p:nvPr/>
        </p:nvSpPr>
        <p:spPr bwMode="auto">
          <a:xfrm flipH="1">
            <a:off x="4367214" y="21336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5783" name="Line 9"/>
          <p:cNvSpPr>
            <a:spLocks noChangeShapeType="1"/>
          </p:cNvSpPr>
          <p:nvPr/>
        </p:nvSpPr>
        <p:spPr bwMode="auto">
          <a:xfrm flipH="1">
            <a:off x="4440238" y="3429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5784" name="Line 10"/>
          <p:cNvSpPr>
            <a:spLocks noChangeShapeType="1"/>
          </p:cNvSpPr>
          <p:nvPr/>
        </p:nvSpPr>
        <p:spPr bwMode="auto">
          <a:xfrm flipH="1">
            <a:off x="4367214" y="47244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081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1631950" y="404814"/>
            <a:ext cx="87137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نظريه هاي الگوي درد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نظام جداگانه اي براي ادراك درد وجود ندارد ، بلكه اعصاب در ساير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حس ها سهيم انـد ، تـارهاي عصبي درد از اندام ها به مغز و از آنجا به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اندام ها مي روند .</a:t>
            </a: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نظريه مهار دروازه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اولين بار توسط ملزاك و وال در سال 1965 طي مقاله مشهور « مكانيزم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درد : نظريه اي نوين » در « مجله سانيس » طرح شد .</a:t>
            </a:r>
          </a:p>
          <a:p>
            <a:pPr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رويـكرد پـزشكي نظريـه هاي قبلـي را با جديدترين الگـوي زيستي ،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رواني ، اجتماعي ، سلامت تلفيق كرد . </a:t>
            </a:r>
          </a:p>
          <a:p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عـدم توجه صرف به عوامل پـزشكي بلكه در نـظر گرفتن بين عوامـل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زيست شناختي ، روانشناختي و اجتماعي در رابطه با درد .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382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ChangeArrowheads="1"/>
          </p:cNvSpPr>
          <p:nvPr/>
        </p:nvSpPr>
        <p:spPr bwMode="auto">
          <a:xfrm>
            <a:off x="1524000" y="4445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r>
              <a:rPr lang="fa-IR">
                <a:latin typeface="Arial" pitchFamily="34" charset="0"/>
              </a:rPr>
              <a:t>    </a:t>
            </a: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r>
              <a:rPr lang="fa-IR">
                <a:latin typeface="Arial" pitchFamily="34" charset="0"/>
              </a:rPr>
              <a:t>       </a:t>
            </a:r>
            <a:r>
              <a:rPr lang="fa-IR" b="1">
                <a:latin typeface="Arial" pitchFamily="34" charset="0"/>
                <a:cs typeface="B Lotus" pitchFamily="2" charset="-78"/>
              </a:rPr>
              <a:t>عصب هاي درد، به طور فعال                                                                                                               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     دروازه را باز مي كنند و به پيام هاي درد                                                                                                 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                    اجازه ورود به سلولهاي انتقال دهنده  را مي دهند</a:t>
            </a:r>
            <a:r>
              <a:rPr lang="fa-IR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              </a:t>
            </a: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                                    </a:t>
            </a: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>
                <a:latin typeface="Arial" pitchFamily="34" charset="0"/>
                <a:cs typeface="B Lotus" pitchFamily="2" charset="-78"/>
              </a:rPr>
              <a:t>                           </a:t>
            </a:r>
            <a:r>
              <a:rPr lang="fa-IR" b="1">
                <a:latin typeface="Arial" pitchFamily="34" charset="0"/>
                <a:cs typeface="B Lotus" pitchFamily="2" charset="-78"/>
              </a:rPr>
              <a:t>ساير اعصاب حسي به طور فعال                                                                                    نخاع                                  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دروازه را مي بندند و از رفتن پيام هاي                                                                                         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درد به سلول هاي انتقال دهنده جلوگيري مي كنند                                                                               </a:t>
            </a:r>
          </a:p>
          <a:p>
            <a:pPr algn="ctr"/>
            <a:endParaRPr lang="fa-IR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endParaRPr lang="fa-IR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>
                <a:latin typeface="Arial" pitchFamily="34" charset="0"/>
              </a:rPr>
              <a:t>                                                                             </a:t>
            </a: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endParaRPr lang="fa-IR">
              <a:latin typeface="Arial" pitchFamily="34" charset="0"/>
            </a:endParaRPr>
          </a:p>
          <a:p>
            <a:pPr algn="ctr"/>
            <a:r>
              <a:rPr lang="fa-IR">
                <a:latin typeface="Arial" pitchFamily="34" charset="0"/>
              </a:rPr>
              <a:t>.                                                                              </a:t>
            </a: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r>
              <a:rPr lang="fa-IR" sz="2400">
                <a:latin typeface="Arial" pitchFamily="34" charset="0"/>
              </a:rPr>
              <a:t> </a:t>
            </a:r>
          </a:p>
          <a:p>
            <a:pPr algn="ctr"/>
            <a:endParaRPr lang="en-US" sz="2400">
              <a:latin typeface="Arial" pitchFamily="34" charset="0"/>
            </a:endParaRPr>
          </a:p>
        </p:txBody>
      </p:sp>
      <p:sp>
        <p:nvSpPr>
          <p:cNvPr id="77827" name="Rectangle 5"/>
          <p:cNvSpPr>
            <a:spLocks noChangeArrowheads="1"/>
          </p:cNvSpPr>
          <p:nvPr/>
        </p:nvSpPr>
        <p:spPr bwMode="auto">
          <a:xfrm>
            <a:off x="3216276" y="3357564"/>
            <a:ext cx="35988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7828" name="Oval 6"/>
          <p:cNvSpPr>
            <a:spLocks noChangeArrowheads="1"/>
          </p:cNvSpPr>
          <p:nvPr/>
        </p:nvSpPr>
        <p:spPr bwMode="auto">
          <a:xfrm>
            <a:off x="3503613" y="2203450"/>
            <a:ext cx="1295400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سلول هاي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انتقال دهنده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عصبي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7829" name="Oval 7"/>
          <p:cNvSpPr>
            <a:spLocks noChangeArrowheads="1"/>
          </p:cNvSpPr>
          <p:nvPr/>
        </p:nvSpPr>
        <p:spPr bwMode="auto">
          <a:xfrm>
            <a:off x="5232400" y="2203450"/>
            <a:ext cx="1295400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000" b="1">
                <a:latin typeface="Arial" pitchFamily="34" charset="0"/>
                <a:cs typeface="B Lotus" pitchFamily="2" charset="-78"/>
              </a:rPr>
              <a:t>دروازه</a:t>
            </a:r>
            <a:endParaRPr lang="en-US" sz="20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7830" name="Line 8"/>
          <p:cNvSpPr>
            <a:spLocks noChangeShapeType="1"/>
          </p:cNvSpPr>
          <p:nvPr/>
        </p:nvSpPr>
        <p:spPr bwMode="auto">
          <a:xfrm flipV="1">
            <a:off x="4151313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>
            <a:off x="5880100" y="17732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7832" name="Line 10"/>
          <p:cNvSpPr>
            <a:spLocks noChangeShapeType="1"/>
          </p:cNvSpPr>
          <p:nvPr/>
        </p:nvSpPr>
        <p:spPr bwMode="auto">
          <a:xfrm flipH="1">
            <a:off x="6600825" y="1412876"/>
            <a:ext cx="15827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7833" name="Line 11"/>
          <p:cNvSpPr>
            <a:spLocks noChangeShapeType="1"/>
          </p:cNvSpPr>
          <p:nvPr/>
        </p:nvSpPr>
        <p:spPr bwMode="auto">
          <a:xfrm flipH="1" flipV="1">
            <a:off x="6743700" y="3429000"/>
            <a:ext cx="71913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7834" name="Line 12"/>
          <p:cNvSpPr>
            <a:spLocks noChangeShapeType="1"/>
          </p:cNvSpPr>
          <p:nvPr/>
        </p:nvSpPr>
        <p:spPr bwMode="auto">
          <a:xfrm flipV="1">
            <a:off x="2855913" y="3429001"/>
            <a:ext cx="6477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7835" name="Rectangle 13"/>
          <p:cNvSpPr>
            <a:spLocks noChangeArrowheads="1"/>
          </p:cNvSpPr>
          <p:nvPr/>
        </p:nvSpPr>
        <p:spPr bwMode="auto">
          <a:xfrm>
            <a:off x="5016501" y="1125538"/>
            <a:ext cx="1800225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600" b="1">
                <a:latin typeface="Arial" pitchFamily="34" charset="0"/>
                <a:cs typeface="B Lotus" pitchFamily="2" charset="-78"/>
              </a:rPr>
              <a:t>پيام هايي كه از مغز</a:t>
            </a:r>
          </a:p>
          <a:p>
            <a:pPr algn="ctr"/>
            <a:r>
              <a:rPr lang="fa-IR" sz="1600" b="1">
                <a:latin typeface="Arial" pitchFamily="34" charset="0"/>
                <a:cs typeface="B Lotus" pitchFamily="2" charset="-78"/>
              </a:rPr>
              <a:t>مي آيند.</a:t>
            </a:r>
            <a:endParaRPr lang="en-US" sz="16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7836" name="Rectangle 14"/>
          <p:cNvSpPr>
            <a:spLocks noChangeArrowheads="1"/>
          </p:cNvSpPr>
          <p:nvPr/>
        </p:nvSpPr>
        <p:spPr bwMode="auto">
          <a:xfrm>
            <a:off x="2640014" y="1125538"/>
            <a:ext cx="20161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پيام هايي كه به مغز 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فرستاده مي شوند.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7837" name="Rectangle 15"/>
          <p:cNvSpPr>
            <a:spLocks noChangeArrowheads="1"/>
          </p:cNvSpPr>
          <p:nvPr/>
        </p:nvSpPr>
        <p:spPr bwMode="auto">
          <a:xfrm>
            <a:off x="2566989" y="5516563"/>
            <a:ext cx="34575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نظريه مهار دروازه</a:t>
            </a:r>
          </a:p>
          <a:p>
            <a:pPr algn="ctr"/>
            <a:r>
              <a:rPr lang="fa-IR" b="1">
                <a:latin typeface="Arial" pitchFamily="34" charset="0"/>
                <a:cs typeface="B Lotus" pitchFamily="2" charset="-78"/>
              </a:rPr>
              <a:t>منبع : كرتيس(1999)به نقل از بن يارد(1996)</a:t>
            </a:r>
            <a:endParaRPr lang="en-US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7838" name="Rectangle 18"/>
          <p:cNvSpPr>
            <a:spLocks noChangeArrowheads="1"/>
          </p:cNvSpPr>
          <p:nvPr/>
        </p:nvSpPr>
        <p:spPr bwMode="auto">
          <a:xfrm>
            <a:off x="3143251" y="2060576"/>
            <a:ext cx="3744913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29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1774825" y="333376"/>
            <a:ext cx="8642350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 b="1"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 b="1"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cs typeface="B Lotus" pitchFamily="2" charset="-78"/>
              </a:rPr>
              <a:t>اعتقاد به وجود يك دروازه يا به عبارت دقيق تر يك مكانيزم دروازه اي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در نظام عصبي كه در پاسخ به عوامل مختلف باز و بسته مي شود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بـاز شـدن دروازه = اجـازه ورود و انتـقـال پيـامهـاي درد بـه مـغـز 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بـسته شدن دروازه = جلوگيري از انتقال پيامها به مغز ( كاهش درد پاي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آسيب ديده با مالش )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درد مسيـر دوطـرفه اي از اطلاعـات بـه سمت مـغز و از جـانب مـغز 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مغز          پـردازش اين داده ها + تأثير مستقيم بر مكانيزم دروازه اي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8851" name="Line 5"/>
          <p:cNvSpPr>
            <a:spLocks noChangeShapeType="1"/>
          </p:cNvSpPr>
          <p:nvPr/>
        </p:nvSpPr>
        <p:spPr bwMode="auto">
          <a:xfrm flipH="1">
            <a:off x="8759825" y="53736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841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1847851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>
                <a:latin typeface="Arial" pitchFamily="34" charset="0"/>
                <a:cs typeface="B Lotus" pitchFamily="2" charset="-78"/>
              </a:rPr>
              <a:t>جدول 3-1 ؛ عوامل مؤثر در مكانيزم دروازه اي</a:t>
            </a:r>
          </a:p>
          <a:p>
            <a:pPr algn="ctr"/>
            <a:endParaRPr lang="fa-IR" sz="32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fa-IR" sz="2400">
              <a:latin typeface="Arial" pitchFamily="34" charset="0"/>
            </a:endParaRPr>
          </a:p>
          <a:p>
            <a:pPr algn="ctr"/>
            <a:endParaRPr lang="en-US" sz="2400">
              <a:latin typeface="Arial" pitchFamily="34" charset="0"/>
            </a:endParaRPr>
          </a:p>
        </p:txBody>
      </p:sp>
      <p:graphicFrame>
        <p:nvGraphicFramePr>
          <p:cNvPr id="18484" name="Group 52"/>
          <p:cNvGraphicFramePr>
            <a:graphicFrameLocks noGrp="1"/>
          </p:cNvGraphicFramePr>
          <p:nvPr>
            <p:ph/>
          </p:nvPr>
        </p:nvGraphicFramePr>
        <p:xfrm>
          <a:off x="2279650" y="2711450"/>
          <a:ext cx="7704138" cy="2809876"/>
        </p:xfrm>
        <a:graphic>
          <a:graphicData uri="http://schemas.openxmlformats.org/drawingml/2006/table">
            <a:tbl>
              <a:tblPr rtl="1"/>
              <a:tblGrid>
                <a:gridCol w="2568575"/>
                <a:gridCol w="2566988"/>
                <a:gridCol w="2568575"/>
              </a:tblGrid>
              <a:tr h="7588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شرايطي كه موجب باز شدن دروازه مي شوند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شرايطي كه موجب بسته شدن دروازه مي شوند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جسمي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گستردگي آسيب/آسيب بافتي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ماساژ دادن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هيجاني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اضطراب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تنش زدايي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رواني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تمركز روي درد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منحرف كردن حواس از درد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65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ChangeArrowheads="1"/>
          </p:cNvSpPr>
          <p:nvPr/>
        </p:nvSpPr>
        <p:spPr bwMode="auto">
          <a:xfrm>
            <a:off x="1557338" y="404813"/>
            <a:ext cx="8642350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ارزيابي نظريه مهار دروازه</a:t>
            </a:r>
            <a:r>
              <a:rPr lang="fa-IR" sz="2400">
                <a:latin typeface="Arial" pitchFamily="34" charset="0"/>
                <a:cs typeface="B Lotus" pitchFamily="2" charset="-78"/>
              </a:rPr>
              <a:t> :</a:t>
            </a:r>
          </a:p>
          <a:p>
            <a:pPr>
              <a:lnSpc>
                <a:spcPct val="150000"/>
              </a:lnSpc>
            </a:pPr>
            <a:endParaRPr lang="fa-IR" sz="2400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تـأييد تجـربي زيـاد تحقيقـات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بـهترين راه براي توضيح بسياري از ويـژگي هاي معمـاگونه درد 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تجـربه درد مـحصول تـجمـع حـس هاي مـختلـف در نـخـاع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( پديـده تجمع فضايي )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موجه تـرين و هيجان انگيزترين الگوي درد ، هم بـراي درك بيشتر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از مكانيزم هاي مربوط و هم به لحاظ كاربرد آن در طراحي درمـان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مؤثـر</a:t>
            </a:r>
          </a:p>
        </p:txBody>
      </p:sp>
    </p:spTree>
    <p:extLst>
      <p:ext uri="{BB962C8B-B14F-4D97-AF65-F5344CB8AC3E}">
        <p14:creationId xmlns:p14="http://schemas.microsoft.com/office/powerpoint/2010/main" val="415374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1703389" y="260350"/>
            <a:ext cx="8713787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رفتار بيماري در برابر رفتار نقش بيماري :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رفتـار بيمـاري         بـروز قبـل از تـشخـيص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رفتار نقش بيماري          بروز پس از تشخيص كه معمولا توسط پزشك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انجام مي گيرد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تـشخـيص عـامـل تـمايـز رفتـار بيمـاري از رفتـار نـقش بيمـاري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( كسل و كوب ، 1966 )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55299" name="Line 5"/>
          <p:cNvSpPr>
            <a:spLocks noChangeShapeType="1"/>
          </p:cNvSpPr>
          <p:nvPr/>
        </p:nvSpPr>
        <p:spPr bwMode="auto">
          <a:xfrm flipH="1">
            <a:off x="7535863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5300" name="Line 6"/>
          <p:cNvSpPr>
            <a:spLocks noChangeShapeType="1"/>
          </p:cNvSpPr>
          <p:nvPr/>
        </p:nvSpPr>
        <p:spPr bwMode="auto">
          <a:xfrm flipH="1">
            <a:off x="7175501" y="32131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863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>
            <a:off x="1703389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علل مؤثر در زمان ، مكان و نحوه كمك خواهي مردم در هر دو بيماري :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1- عوامل اجتماعي و جمعيت شناختي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2- ويـژگيـهاي نـشانـه هاي بيمـار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140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1703389" y="115889"/>
            <a:ext cx="83534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عوامل اجتماعي و جمعيت شناختي</a:t>
            </a:r>
          </a:p>
          <a:p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جنـس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مراجعه زنـان به طور متوسط به پزشك عمومي دو برابر مـردان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بيشتريـن خطر تـهديد كننده مـردان          مشكلات مربوط به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مشروبات الكلي و نـاامني شغلي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بيشتريـن خطر تهديـد كننده زنـان           بي تحركي جسمي ،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بيكاري و استرس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مـردان به دليل انتظار داشتن ديدگاه اجتماعـي قوي ، از پذيرش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بيمـاري و اقـدام براي مراقبت هاي پـزشكي سر بـاز مي زنند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57347" name="Line 5"/>
          <p:cNvSpPr>
            <a:spLocks noChangeShapeType="1"/>
          </p:cNvSpPr>
          <p:nvPr/>
        </p:nvSpPr>
        <p:spPr bwMode="auto">
          <a:xfrm flipH="1">
            <a:off x="4583113" y="24923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7348" name="Line 6"/>
          <p:cNvSpPr>
            <a:spLocks noChangeShapeType="1"/>
          </p:cNvSpPr>
          <p:nvPr/>
        </p:nvSpPr>
        <p:spPr bwMode="auto">
          <a:xfrm flipH="1">
            <a:off x="4656138" y="37893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71443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1631950" y="188914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وضعيت اجتماعي- اقتصادي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طبقه اجتماعي و اقتصادي بـالاتر        داراي پذيرش بيشتر در مـورد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رفتارهاي پيشگيرانه سلامت</a:t>
            </a:r>
          </a:p>
          <a:p>
            <a:pPr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نقش عوامل فرهنگي و اجتماعي در پاسخدهي به نشانه هاي بيمـاري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مثال: صبورترين افراد در انكار درد          آمريكاييهاي ايرلندي</a:t>
            </a:r>
          </a:p>
          <a:p>
            <a:pPr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آمريكاييهاي يهودي ، بيشتر درصدد دريافت كمك هاي تخصصي اند ،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نقش بيماري را قبول مي كنند و درگير رفتارهاي پيشگيرانـه مي شونـد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( برعكس آمـريكاييـهاي مكـزيكي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( مكانيـك 1978 )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58371" name="Line 5"/>
          <p:cNvSpPr>
            <a:spLocks noChangeShapeType="1"/>
          </p:cNvSpPr>
          <p:nvPr/>
        </p:nvSpPr>
        <p:spPr bwMode="auto">
          <a:xfrm flipH="1">
            <a:off x="5519738" y="17002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8372" name="Line 6"/>
          <p:cNvSpPr>
            <a:spLocks noChangeShapeType="1"/>
          </p:cNvSpPr>
          <p:nvPr/>
        </p:nvSpPr>
        <p:spPr bwMode="auto">
          <a:xfrm flipH="1">
            <a:off x="5159376" y="36449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3811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ChangeArrowheads="1"/>
          </p:cNvSpPr>
          <p:nvPr/>
        </p:nvSpPr>
        <p:spPr bwMode="auto">
          <a:xfrm>
            <a:off x="1847851" y="260350"/>
            <a:ext cx="864076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جوانان و ميانسالان          بيشترين اكراه براي دريافت مراقبت از سلامت</a:t>
            </a:r>
          </a:p>
          <a:p>
            <a:pPr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نـوجـوانـان پسـر           بيشترين نارضايتي و ناخشنودي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( گارلند و زيگلر ، 1994 )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سـالمنـدان همانند ميانسالان تحت تأثير اين جمله كه « بـايد مربـوط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به سنـم باشد » قرار نـمي گيرنـد و حتي در بيماريهاي مشابه زودتـر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درصدد دريافت توصيه هاي پـزشكي برمي آينـد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( لونتال و دايفن باخ ، 1991 )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59395" name="Line 5"/>
          <p:cNvSpPr>
            <a:spLocks noChangeShapeType="1"/>
          </p:cNvSpPr>
          <p:nvPr/>
        </p:nvSpPr>
        <p:spPr bwMode="auto">
          <a:xfrm flipH="1">
            <a:off x="7032626" y="119697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9396" name="Line 6"/>
          <p:cNvSpPr>
            <a:spLocks noChangeShapeType="1"/>
          </p:cNvSpPr>
          <p:nvPr/>
        </p:nvSpPr>
        <p:spPr bwMode="auto">
          <a:xfrm flipH="1">
            <a:off x="7104064" y="1844675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272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1487487" y="260350"/>
            <a:ext cx="8569326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</a:t>
            </a:r>
            <a:r>
              <a:rPr lang="fa-IR" sz="24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ويژگي هاي نشانه هاي بيماري             قابل مشاهده بودن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شدت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تداخل با زندگي روزانه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فراواني و تداوم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( مكانيك ،  1978، نقل از برانون و فيست ، 1997 )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60419" name="Line 5"/>
          <p:cNvSpPr>
            <a:spLocks noChangeShapeType="1"/>
          </p:cNvSpPr>
          <p:nvPr/>
        </p:nvSpPr>
        <p:spPr bwMode="auto">
          <a:xfrm flipH="1">
            <a:off x="5087939" y="184467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0420" name="Line 6"/>
          <p:cNvSpPr>
            <a:spLocks noChangeShapeType="1"/>
          </p:cNvSpPr>
          <p:nvPr/>
        </p:nvSpPr>
        <p:spPr bwMode="auto">
          <a:xfrm flipH="1">
            <a:off x="5087938" y="1844676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0421" name="Line 7"/>
          <p:cNvSpPr>
            <a:spLocks noChangeShapeType="1"/>
          </p:cNvSpPr>
          <p:nvPr/>
        </p:nvSpPr>
        <p:spPr bwMode="auto">
          <a:xfrm flipH="1">
            <a:off x="5087938" y="1844675"/>
            <a:ext cx="10795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60422" name="Line 8"/>
          <p:cNvSpPr>
            <a:spLocks noChangeShapeType="1"/>
          </p:cNvSpPr>
          <p:nvPr/>
        </p:nvSpPr>
        <p:spPr bwMode="auto">
          <a:xfrm flipH="1">
            <a:off x="5087938" y="1844675"/>
            <a:ext cx="107950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033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ChangeArrowheads="1"/>
          </p:cNvSpPr>
          <p:nvPr/>
        </p:nvSpPr>
        <p:spPr bwMode="auto">
          <a:xfrm>
            <a:off x="1631950" y="333376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B Lotus" pitchFamily="2" charset="-78"/>
              </a:rPr>
              <a:t>1- قابل مشاهده بودن نشانه ها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- سهولت آشكار شدن به فرد و ديگران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- افراد براي نشانه هاي قابل مشاهـده احتمالا درصدد دريافت كمك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برمي آيند تا علايم ناآشكار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2- شدت نشانه ها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- شدت ادراك شده نشانه ها با درخواست كمك ارتباط دارد ( يعني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هر چه نشانه هاي ادراك شده شديدتر باشد ، احتمال بيشتري بـراي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درخواست كمك وجود دارد . ( مكانيك ، 1978 )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- علايمي كه جدي تلقي مي شوند         ايجاد دلمشغولي بيشتر +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تعبير به بيماري (ساچمن ، 1965 )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- شدت ادراك شده از علايم ، مهمتر از نشانه هاي قابل مشاهده در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تصميم براي دريافت مراقبت از سلامت (كامرون و همكاران ،1993)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توجيه : توسعه شيوه هايي بـراي درك واقع بينـانه و منطبق بر نظـر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متخصصان پـزشكي تـوسط بيمار از نشانه هاي خـودش . 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43" name="Line 5"/>
          <p:cNvSpPr>
            <a:spLocks noChangeShapeType="1"/>
          </p:cNvSpPr>
          <p:nvPr/>
        </p:nvSpPr>
        <p:spPr bwMode="auto">
          <a:xfrm flipH="1">
            <a:off x="5448300" y="40052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5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2009</Words>
  <Application>Microsoft Office PowerPoint</Application>
  <PresentationFormat>Widescreen</PresentationFormat>
  <Paragraphs>309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B Lotus</vt:lpstr>
      <vt:lpstr>B Titr</vt:lpstr>
      <vt:lpstr>Lotus</vt:lpstr>
      <vt:lpstr>Tahoma</vt:lpstr>
      <vt:lpstr>Times New Roman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2022-01-17T18:41:55Z</dcterms:created>
  <dcterms:modified xsi:type="dcterms:W3CDTF">2022-01-17T18:42:14Z</dcterms:modified>
</cp:coreProperties>
</file>