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80" r:id="rId1"/>
    <p:sldMasterId id="2147483792" r:id="rId2"/>
    <p:sldMasterId id="2147483804" r:id="rId3"/>
    <p:sldMasterId id="2147483816" r:id="rId4"/>
    <p:sldMasterId id="2147483876" r:id="rId5"/>
  </p:sldMasterIdLst>
  <p:notesMasterIdLst>
    <p:notesMasterId r:id="rId161"/>
  </p:notesMasterIdLst>
  <p:sldIdLst>
    <p:sldId id="256" r:id="rId6"/>
    <p:sldId id="423" r:id="rId7"/>
    <p:sldId id="263" r:id="rId8"/>
    <p:sldId id="261" r:id="rId9"/>
    <p:sldId id="260" r:id="rId10"/>
    <p:sldId id="258" r:id="rId11"/>
    <p:sldId id="419" r:id="rId12"/>
    <p:sldId id="420"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9" r:id="rId28"/>
    <p:sldId id="280" r:id="rId29"/>
    <p:sldId id="281" r:id="rId30"/>
    <p:sldId id="282" r:id="rId31"/>
    <p:sldId id="283" r:id="rId32"/>
    <p:sldId id="285" r:id="rId33"/>
    <p:sldId id="286" r:id="rId34"/>
    <p:sldId id="402"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24" r:id="rId72"/>
    <p:sldId id="325" r:id="rId73"/>
    <p:sldId id="326" r:id="rId74"/>
    <p:sldId id="327" r:id="rId75"/>
    <p:sldId id="328" r:id="rId76"/>
    <p:sldId id="329" r:id="rId77"/>
    <p:sldId id="330" r:id="rId78"/>
    <p:sldId id="331" r:id="rId79"/>
    <p:sldId id="332" r:id="rId80"/>
    <p:sldId id="333" r:id="rId81"/>
    <p:sldId id="334" r:id="rId82"/>
    <p:sldId id="335" r:id="rId83"/>
    <p:sldId id="336" r:id="rId84"/>
    <p:sldId id="337" r:id="rId85"/>
    <p:sldId id="338" r:id="rId86"/>
    <p:sldId id="339" r:id="rId87"/>
    <p:sldId id="340" r:id="rId88"/>
    <p:sldId id="341" r:id="rId89"/>
    <p:sldId id="342" r:id="rId90"/>
    <p:sldId id="343" r:id="rId91"/>
    <p:sldId id="344" r:id="rId92"/>
    <p:sldId id="345" r:id="rId93"/>
    <p:sldId id="346" r:id="rId94"/>
    <p:sldId id="347" r:id="rId95"/>
    <p:sldId id="348" r:id="rId96"/>
    <p:sldId id="349" r:id="rId97"/>
    <p:sldId id="350" r:id="rId98"/>
    <p:sldId id="351" r:id="rId99"/>
    <p:sldId id="352" r:id="rId100"/>
    <p:sldId id="353" r:id="rId101"/>
    <p:sldId id="354" r:id="rId102"/>
    <p:sldId id="355" r:id="rId103"/>
    <p:sldId id="356" r:id="rId104"/>
    <p:sldId id="407" r:id="rId105"/>
    <p:sldId id="412" r:id="rId106"/>
    <p:sldId id="411" r:id="rId107"/>
    <p:sldId id="410" r:id="rId108"/>
    <p:sldId id="408" r:id="rId109"/>
    <p:sldId id="413" r:id="rId110"/>
    <p:sldId id="414" r:id="rId111"/>
    <p:sldId id="409" r:id="rId112"/>
    <p:sldId id="417" r:id="rId113"/>
    <p:sldId id="357" r:id="rId114"/>
    <p:sldId id="358" r:id="rId115"/>
    <p:sldId id="406" r:id="rId116"/>
    <p:sldId id="359" r:id="rId117"/>
    <p:sldId id="360" r:id="rId118"/>
    <p:sldId id="361" r:id="rId119"/>
    <p:sldId id="362" r:id="rId120"/>
    <p:sldId id="363" r:id="rId121"/>
    <p:sldId id="364" r:id="rId122"/>
    <p:sldId id="365" r:id="rId123"/>
    <p:sldId id="366" r:id="rId124"/>
    <p:sldId id="367" r:id="rId125"/>
    <p:sldId id="368" r:id="rId126"/>
    <p:sldId id="369" r:id="rId127"/>
    <p:sldId id="370" r:id="rId128"/>
    <p:sldId id="371" r:id="rId129"/>
    <p:sldId id="403" r:id="rId130"/>
    <p:sldId id="372" r:id="rId131"/>
    <p:sldId id="373" r:id="rId132"/>
    <p:sldId id="374" r:id="rId133"/>
    <p:sldId id="375" r:id="rId134"/>
    <p:sldId id="376" r:id="rId135"/>
    <p:sldId id="377" r:id="rId136"/>
    <p:sldId id="378" r:id="rId137"/>
    <p:sldId id="379" r:id="rId138"/>
    <p:sldId id="380" r:id="rId139"/>
    <p:sldId id="381" r:id="rId140"/>
    <p:sldId id="382" r:id="rId141"/>
    <p:sldId id="383" r:id="rId142"/>
    <p:sldId id="384" r:id="rId143"/>
    <p:sldId id="385" r:id="rId144"/>
    <p:sldId id="386" r:id="rId145"/>
    <p:sldId id="387" r:id="rId146"/>
    <p:sldId id="388" r:id="rId147"/>
    <p:sldId id="389" r:id="rId148"/>
    <p:sldId id="390" r:id="rId149"/>
    <p:sldId id="391" r:id="rId150"/>
    <p:sldId id="392" r:id="rId151"/>
    <p:sldId id="393" r:id="rId152"/>
    <p:sldId id="394" r:id="rId153"/>
    <p:sldId id="395" r:id="rId154"/>
    <p:sldId id="396" r:id="rId155"/>
    <p:sldId id="397" r:id="rId156"/>
    <p:sldId id="404" r:id="rId157"/>
    <p:sldId id="405" r:id="rId158"/>
    <p:sldId id="398" r:id="rId159"/>
    <p:sldId id="424" r:id="rId1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54" d="100"/>
          <a:sy n="54" d="100"/>
        </p:scale>
        <p:origin x="99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38" Type="http://schemas.openxmlformats.org/officeDocument/2006/relationships/slide" Target="slides/slide133.xml"/><Relationship Id="rId154" Type="http://schemas.openxmlformats.org/officeDocument/2006/relationships/slide" Target="slides/slide149.xml"/><Relationship Id="rId159" Type="http://schemas.openxmlformats.org/officeDocument/2006/relationships/slide" Target="slides/slide154.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28" Type="http://schemas.openxmlformats.org/officeDocument/2006/relationships/slide" Target="slides/slide123.xml"/><Relationship Id="rId144" Type="http://schemas.openxmlformats.org/officeDocument/2006/relationships/slide" Target="slides/slide139.xml"/><Relationship Id="rId149" Type="http://schemas.openxmlformats.org/officeDocument/2006/relationships/slide" Target="slides/slide144.xml"/><Relationship Id="rId5" Type="http://schemas.openxmlformats.org/officeDocument/2006/relationships/slideMaster" Target="slideMasters/slideMaster5.xml"/><Relationship Id="rId90" Type="http://schemas.openxmlformats.org/officeDocument/2006/relationships/slide" Target="slides/slide85.xml"/><Relationship Id="rId95" Type="http://schemas.openxmlformats.org/officeDocument/2006/relationships/slide" Target="slides/slide90.xml"/><Relationship Id="rId160" Type="http://schemas.openxmlformats.org/officeDocument/2006/relationships/slide" Target="slides/slide155.xml"/><Relationship Id="rId165" Type="http://schemas.openxmlformats.org/officeDocument/2006/relationships/tableStyles" Target="tableStyles.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134" Type="http://schemas.openxmlformats.org/officeDocument/2006/relationships/slide" Target="slides/slide129.xml"/><Relationship Id="rId139" Type="http://schemas.openxmlformats.org/officeDocument/2006/relationships/slide" Target="slides/slide134.xml"/><Relationship Id="rId80" Type="http://schemas.openxmlformats.org/officeDocument/2006/relationships/slide" Target="slides/slide75.xml"/><Relationship Id="rId85" Type="http://schemas.openxmlformats.org/officeDocument/2006/relationships/slide" Target="slides/slide80.xml"/><Relationship Id="rId150" Type="http://schemas.openxmlformats.org/officeDocument/2006/relationships/slide" Target="slides/slide145.xml"/><Relationship Id="rId155" Type="http://schemas.openxmlformats.org/officeDocument/2006/relationships/slide" Target="slides/slide15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124" Type="http://schemas.openxmlformats.org/officeDocument/2006/relationships/slide" Target="slides/slide119.xml"/><Relationship Id="rId129" Type="http://schemas.openxmlformats.org/officeDocument/2006/relationships/slide" Target="slides/slide124.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40" Type="http://schemas.openxmlformats.org/officeDocument/2006/relationships/slide" Target="slides/slide135.xml"/><Relationship Id="rId145" Type="http://schemas.openxmlformats.org/officeDocument/2006/relationships/slide" Target="slides/slide140.xml"/><Relationship Id="rId16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14" Type="http://schemas.openxmlformats.org/officeDocument/2006/relationships/slide" Target="slides/slide109.xml"/><Relationship Id="rId119" Type="http://schemas.openxmlformats.org/officeDocument/2006/relationships/slide" Target="slides/slide114.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30" Type="http://schemas.openxmlformats.org/officeDocument/2006/relationships/slide" Target="slides/slide125.xml"/><Relationship Id="rId135" Type="http://schemas.openxmlformats.org/officeDocument/2006/relationships/slide" Target="slides/slide130.xml"/><Relationship Id="rId143" Type="http://schemas.openxmlformats.org/officeDocument/2006/relationships/slide" Target="slides/slide138.xml"/><Relationship Id="rId148" Type="http://schemas.openxmlformats.org/officeDocument/2006/relationships/slide" Target="slides/slide143.xml"/><Relationship Id="rId151" Type="http://schemas.openxmlformats.org/officeDocument/2006/relationships/slide" Target="slides/slide146.xml"/><Relationship Id="rId156" Type="http://schemas.openxmlformats.org/officeDocument/2006/relationships/slide" Target="slides/slide151.xml"/><Relationship Id="rId16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141" Type="http://schemas.openxmlformats.org/officeDocument/2006/relationships/slide" Target="slides/slide136.xml"/><Relationship Id="rId146" Type="http://schemas.openxmlformats.org/officeDocument/2006/relationships/slide" Target="slides/slide14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162" Type="http://schemas.openxmlformats.org/officeDocument/2006/relationships/presProps" Target="presProps.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slide" Target="slides/slide131.xml"/><Relationship Id="rId157" Type="http://schemas.openxmlformats.org/officeDocument/2006/relationships/slide" Target="slides/slide152.xml"/><Relationship Id="rId61" Type="http://schemas.openxmlformats.org/officeDocument/2006/relationships/slide" Target="slides/slide56.xml"/><Relationship Id="rId82" Type="http://schemas.openxmlformats.org/officeDocument/2006/relationships/slide" Target="slides/slide77.xml"/><Relationship Id="rId152" Type="http://schemas.openxmlformats.org/officeDocument/2006/relationships/slide" Target="slides/slide14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slide" Target="slides/slide14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slide" Target="slides/slide137.xml"/><Relationship Id="rId163" Type="http://schemas.openxmlformats.org/officeDocument/2006/relationships/viewProps" Target="viewProps.xml"/><Relationship Id="rId3" Type="http://schemas.openxmlformats.org/officeDocument/2006/relationships/slideMaster" Target="slideMasters/slideMaster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137" Type="http://schemas.openxmlformats.org/officeDocument/2006/relationships/slide" Target="slides/slide132.xml"/><Relationship Id="rId158" Type="http://schemas.openxmlformats.org/officeDocument/2006/relationships/slide" Target="slides/slide153.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slide" Target="slides/slide127.xml"/><Relationship Id="rId153" Type="http://schemas.openxmlformats.org/officeDocument/2006/relationships/slide" Target="slides/slide1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3F3DE0B7-FE49-409B-B3BE-2B8164EC57A1}" type="datetimeFigureOut">
              <a:rPr lang="fa-IR" smtClean="0"/>
              <a:t>06/11/1443</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11A8EEE1-D3DF-46A9-A661-0FAAB40917ED}" type="slidenum">
              <a:rPr lang="fa-IR" smtClean="0"/>
              <a:t>‹#›</a:t>
            </a:fld>
            <a:endParaRPr lang="fa-IR"/>
          </a:p>
        </p:txBody>
      </p:sp>
    </p:spTree>
    <p:extLst>
      <p:ext uri="{BB962C8B-B14F-4D97-AF65-F5344CB8AC3E}">
        <p14:creationId xmlns:p14="http://schemas.microsoft.com/office/powerpoint/2010/main" val="223683637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C4920AA-CFC1-4429-A71D-392CAE0FD523}" type="datetime1">
              <a:rPr lang="en-US" smtClean="0">
                <a:solidFill>
                  <a:prstClr val="white">
                    <a:lumMod val="50000"/>
                    <a:lumOff val="50000"/>
                  </a:prstClr>
                </a:solidFill>
              </a:rPr>
              <a:t>1/14/2022</a:t>
            </a:fld>
            <a:endParaRPr lang="en-US">
              <a:solidFill>
                <a:prstClr val="white">
                  <a:lumMod val="50000"/>
                  <a:lumOff val="50000"/>
                </a:prstClr>
              </a:solidFill>
            </a:endParaRPr>
          </a:p>
        </p:txBody>
      </p:sp>
      <p:sp>
        <p:nvSpPr>
          <p:cNvPr id="5" name="Footer Placeholder 4"/>
          <p:cNvSpPr>
            <a:spLocks noGrp="1"/>
          </p:cNvSpPr>
          <p:nvPr>
            <p:ph type="ftr" sz="quarter" idx="11"/>
          </p:nvPr>
        </p:nvSpPr>
        <p:spPr/>
        <p:txBody>
          <a:bodyPr/>
          <a:lstStyle/>
          <a:p>
            <a:r>
              <a:rPr lang="en-US" smtClean="0">
                <a:solidFill>
                  <a:prstClr val="white">
                    <a:lumMod val="50000"/>
                    <a:lumOff val="50000"/>
                  </a:prstClr>
                </a:solidFill>
              </a:rPr>
              <a:t>www.parsdigishop.ir</a:t>
            </a:r>
            <a:endParaRPr lang="en-US">
              <a:solidFill>
                <a:prstClr val="white">
                  <a:lumMod val="50000"/>
                  <a:lumOff val="50000"/>
                </a:prstClr>
              </a:solidFill>
            </a:endParaRPr>
          </a:p>
        </p:txBody>
      </p:sp>
      <p:sp>
        <p:nvSpPr>
          <p:cNvPr id="6" name="Slide Number Placeholder 5"/>
          <p:cNvSpPr>
            <a:spLocks noGrp="1"/>
          </p:cNvSpPr>
          <p:nvPr>
            <p:ph type="sldNum" sz="quarter" idx="12"/>
          </p:nvPr>
        </p:nvSpPr>
        <p:spPr/>
        <p:txBody>
          <a:bodyPr/>
          <a:lstStyle/>
          <a:p>
            <a:fld id="{FACC6FA3-3D70-436E-B614-66BD8D5CA3CA}" type="slidenum">
              <a:rPr lang="en-US" smtClean="0">
                <a:solidFill>
                  <a:prstClr val="white">
                    <a:lumMod val="50000"/>
                    <a:lumOff val="50000"/>
                  </a:prstClr>
                </a:solidFill>
              </a:rPr>
              <a:pPr/>
              <a:t>‹#›</a:t>
            </a:fld>
            <a:endParaRPr lang="en-US">
              <a:solidFill>
                <a:prstClr val="white">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extLst>
      <p:ext uri="{BB962C8B-B14F-4D97-AF65-F5344CB8AC3E}">
        <p14:creationId xmlns:p14="http://schemas.microsoft.com/office/powerpoint/2010/main" val="84451559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3C742C-9535-47B8-9153-B686D7FD2BD2}" type="datetime1">
              <a:rPr lang="en-US" smtClean="0">
                <a:solidFill>
                  <a:prstClr val="white">
                    <a:lumMod val="50000"/>
                    <a:lumOff val="50000"/>
                  </a:prstClr>
                </a:solidFill>
              </a:rPr>
              <a:t>1/14/2022</a:t>
            </a:fld>
            <a:endParaRPr lang="en-US">
              <a:solidFill>
                <a:prstClr val="white">
                  <a:lumMod val="50000"/>
                  <a:lumOff val="50000"/>
                </a:prstClr>
              </a:solidFill>
            </a:endParaRPr>
          </a:p>
        </p:txBody>
      </p:sp>
      <p:sp>
        <p:nvSpPr>
          <p:cNvPr id="5" name="Footer Placeholder 4"/>
          <p:cNvSpPr>
            <a:spLocks noGrp="1"/>
          </p:cNvSpPr>
          <p:nvPr>
            <p:ph type="ftr" sz="quarter" idx="11"/>
          </p:nvPr>
        </p:nvSpPr>
        <p:spPr/>
        <p:txBody>
          <a:bodyPr/>
          <a:lstStyle/>
          <a:p>
            <a:r>
              <a:rPr lang="en-US" smtClean="0">
                <a:solidFill>
                  <a:prstClr val="white">
                    <a:lumMod val="50000"/>
                    <a:lumOff val="50000"/>
                  </a:prstClr>
                </a:solidFill>
              </a:rPr>
              <a:t>www.parsdigishop.ir</a:t>
            </a:r>
            <a:endParaRPr lang="en-US">
              <a:solidFill>
                <a:prstClr val="white">
                  <a:lumMod val="50000"/>
                  <a:lumOff val="50000"/>
                </a:prstClr>
              </a:solidFill>
            </a:endParaRPr>
          </a:p>
        </p:txBody>
      </p:sp>
      <p:sp>
        <p:nvSpPr>
          <p:cNvPr id="6" name="Slide Number Placeholder 5"/>
          <p:cNvSpPr>
            <a:spLocks noGrp="1"/>
          </p:cNvSpPr>
          <p:nvPr>
            <p:ph type="sldNum" sz="quarter" idx="12"/>
          </p:nvPr>
        </p:nvSpPr>
        <p:spPr/>
        <p:txBody>
          <a:bodyPr/>
          <a:lstStyle/>
          <a:p>
            <a:fld id="{FACC6FA3-3D70-436E-B614-66BD8D5CA3CA}" type="slidenum">
              <a:rPr lang="en-US" smtClean="0">
                <a:solidFill>
                  <a:prstClr val="white">
                    <a:lumMod val="50000"/>
                    <a:lumOff val="50000"/>
                  </a:prstClr>
                </a:solidFill>
              </a:rPr>
              <a:pPr/>
              <a:t>‹#›</a:t>
            </a:fld>
            <a:endParaRPr lang="en-US">
              <a:solidFill>
                <a:prstClr val="white">
                  <a:lumMod val="50000"/>
                  <a:lumOff val="50000"/>
                </a:prstClr>
              </a:solidFill>
            </a:endParaRPr>
          </a:p>
        </p:txBody>
      </p:sp>
    </p:spTree>
    <p:extLst>
      <p:ext uri="{BB962C8B-B14F-4D97-AF65-F5344CB8AC3E}">
        <p14:creationId xmlns:p14="http://schemas.microsoft.com/office/powerpoint/2010/main" val="322433699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631E7A3-8F12-4A91-A5E4-261C80107797}" type="datetime1">
              <a:rPr lang="en-US" smtClean="0">
                <a:solidFill>
                  <a:prstClr val="white">
                    <a:lumMod val="50000"/>
                    <a:lumOff val="50000"/>
                  </a:prstClr>
                </a:solidFill>
              </a:rPr>
              <a:t>1/14/2022</a:t>
            </a:fld>
            <a:endParaRPr lang="en-US">
              <a:solidFill>
                <a:prstClr val="white">
                  <a:lumMod val="50000"/>
                  <a:lumOff val="50000"/>
                </a:prstClr>
              </a:solidFill>
            </a:endParaRPr>
          </a:p>
        </p:txBody>
      </p:sp>
      <p:sp>
        <p:nvSpPr>
          <p:cNvPr id="5" name="Footer Placeholder 4"/>
          <p:cNvSpPr>
            <a:spLocks noGrp="1"/>
          </p:cNvSpPr>
          <p:nvPr>
            <p:ph type="ftr" sz="quarter" idx="11"/>
          </p:nvPr>
        </p:nvSpPr>
        <p:spPr/>
        <p:txBody>
          <a:bodyPr/>
          <a:lstStyle/>
          <a:p>
            <a:r>
              <a:rPr lang="en-US" smtClean="0">
                <a:solidFill>
                  <a:prstClr val="white">
                    <a:lumMod val="50000"/>
                    <a:lumOff val="50000"/>
                  </a:prstClr>
                </a:solidFill>
              </a:rPr>
              <a:t>www.parsdigishop.ir</a:t>
            </a:r>
            <a:endParaRPr lang="en-US">
              <a:solidFill>
                <a:prstClr val="white">
                  <a:lumMod val="50000"/>
                  <a:lumOff val="50000"/>
                </a:prstClr>
              </a:solidFill>
            </a:endParaRPr>
          </a:p>
        </p:txBody>
      </p:sp>
      <p:sp>
        <p:nvSpPr>
          <p:cNvPr id="6" name="Slide Number Placeholder 5"/>
          <p:cNvSpPr>
            <a:spLocks noGrp="1"/>
          </p:cNvSpPr>
          <p:nvPr>
            <p:ph type="sldNum" sz="quarter" idx="12"/>
          </p:nvPr>
        </p:nvSpPr>
        <p:spPr/>
        <p:txBody>
          <a:bodyPr/>
          <a:lstStyle/>
          <a:p>
            <a:fld id="{FACC6FA3-3D70-436E-B614-66BD8D5CA3CA}" type="slidenum">
              <a:rPr lang="en-US" smtClean="0">
                <a:solidFill>
                  <a:prstClr val="white">
                    <a:lumMod val="50000"/>
                    <a:lumOff val="50000"/>
                  </a:prstClr>
                </a:solidFill>
              </a:rPr>
              <a:pPr/>
              <a:t>‹#›</a:t>
            </a:fld>
            <a:endParaRPr lang="en-US">
              <a:solidFill>
                <a:prstClr val="white">
                  <a:lumMod val="50000"/>
                  <a:lumOff val="50000"/>
                </a:prstClr>
              </a:solidFill>
            </a:endParaRPr>
          </a:p>
        </p:txBody>
      </p:sp>
    </p:spTree>
    <p:extLst>
      <p:ext uri="{BB962C8B-B14F-4D97-AF65-F5344CB8AC3E}">
        <p14:creationId xmlns:p14="http://schemas.microsoft.com/office/powerpoint/2010/main" val="164846087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D8FF08A-632C-47FB-BCCD-C0C1B948B69F}" type="datetime1">
              <a:rPr lang="en-US" smtClean="0">
                <a:solidFill>
                  <a:prstClr val="white">
                    <a:lumMod val="50000"/>
                    <a:lumOff val="50000"/>
                  </a:prstClr>
                </a:solidFill>
              </a:rPr>
              <a:t>1/14/2022</a:t>
            </a:fld>
            <a:endParaRPr lang="en-US">
              <a:solidFill>
                <a:prstClr val="white">
                  <a:lumMod val="50000"/>
                  <a:lumOff val="50000"/>
                </a:prstClr>
              </a:solidFill>
            </a:endParaRPr>
          </a:p>
        </p:txBody>
      </p:sp>
      <p:sp>
        <p:nvSpPr>
          <p:cNvPr id="5" name="Footer Placeholder 4"/>
          <p:cNvSpPr>
            <a:spLocks noGrp="1"/>
          </p:cNvSpPr>
          <p:nvPr>
            <p:ph type="ftr" sz="quarter" idx="11"/>
          </p:nvPr>
        </p:nvSpPr>
        <p:spPr/>
        <p:txBody>
          <a:bodyPr/>
          <a:lstStyle/>
          <a:p>
            <a:r>
              <a:rPr lang="en-US" smtClean="0">
                <a:solidFill>
                  <a:prstClr val="white">
                    <a:lumMod val="50000"/>
                    <a:lumOff val="50000"/>
                  </a:prstClr>
                </a:solidFill>
              </a:rPr>
              <a:t>www.parsdigishop.ir</a:t>
            </a:r>
            <a:endParaRPr lang="en-US">
              <a:solidFill>
                <a:prstClr val="white">
                  <a:lumMod val="50000"/>
                  <a:lumOff val="50000"/>
                </a:prstClr>
              </a:solidFill>
            </a:endParaRPr>
          </a:p>
        </p:txBody>
      </p:sp>
      <p:sp>
        <p:nvSpPr>
          <p:cNvPr id="6" name="Slide Number Placeholder 5"/>
          <p:cNvSpPr>
            <a:spLocks noGrp="1"/>
          </p:cNvSpPr>
          <p:nvPr>
            <p:ph type="sldNum" sz="quarter" idx="12"/>
          </p:nvPr>
        </p:nvSpPr>
        <p:spPr/>
        <p:txBody>
          <a:bodyPr/>
          <a:lstStyle/>
          <a:p>
            <a:fld id="{FACC6FA3-3D70-436E-B614-66BD8D5CA3CA}" type="slidenum">
              <a:rPr lang="en-US" smtClean="0">
                <a:solidFill>
                  <a:prstClr val="white">
                    <a:lumMod val="50000"/>
                    <a:lumOff val="50000"/>
                  </a:prstClr>
                </a:solidFill>
              </a:rPr>
              <a:pPr/>
              <a:t>‹#›</a:t>
            </a:fld>
            <a:endParaRPr lang="en-US">
              <a:solidFill>
                <a:prstClr val="white">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extLst>
      <p:ext uri="{BB962C8B-B14F-4D97-AF65-F5344CB8AC3E}">
        <p14:creationId xmlns:p14="http://schemas.microsoft.com/office/powerpoint/2010/main" val="84451559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769DC64-94E8-411C-A29E-D7839301E878}" type="datetime1">
              <a:rPr lang="en-US" smtClean="0">
                <a:solidFill>
                  <a:prstClr val="white">
                    <a:lumMod val="50000"/>
                    <a:lumOff val="50000"/>
                  </a:prstClr>
                </a:solidFill>
              </a:rPr>
              <a:t>1/14/2022</a:t>
            </a:fld>
            <a:endParaRPr lang="en-US">
              <a:solidFill>
                <a:prstClr val="white">
                  <a:lumMod val="50000"/>
                  <a:lumOff val="50000"/>
                </a:prstClr>
              </a:solidFill>
            </a:endParaRPr>
          </a:p>
        </p:txBody>
      </p:sp>
      <p:sp>
        <p:nvSpPr>
          <p:cNvPr id="5" name="Footer Placeholder 4"/>
          <p:cNvSpPr>
            <a:spLocks noGrp="1"/>
          </p:cNvSpPr>
          <p:nvPr>
            <p:ph type="ftr" sz="quarter" idx="11"/>
          </p:nvPr>
        </p:nvSpPr>
        <p:spPr/>
        <p:txBody>
          <a:bodyPr/>
          <a:lstStyle/>
          <a:p>
            <a:r>
              <a:rPr lang="en-US" smtClean="0">
                <a:solidFill>
                  <a:prstClr val="white">
                    <a:lumMod val="50000"/>
                    <a:lumOff val="50000"/>
                  </a:prstClr>
                </a:solidFill>
              </a:rPr>
              <a:t>www.parsdigishop.ir</a:t>
            </a:r>
            <a:endParaRPr lang="en-US">
              <a:solidFill>
                <a:prstClr val="white">
                  <a:lumMod val="50000"/>
                  <a:lumOff val="50000"/>
                </a:prstClr>
              </a:solidFill>
            </a:endParaRPr>
          </a:p>
        </p:txBody>
      </p:sp>
      <p:sp>
        <p:nvSpPr>
          <p:cNvPr id="6" name="Slide Number Placeholder 5"/>
          <p:cNvSpPr>
            <a:spLocks noGrp="1"/>
          </p:cNvSpPr>
          <p:nvPr>
            <p:ph type="sldNum" sz="quarter" idx="12"/>
          </p:nvPr>
        </p:nvSpPr>
        <p:spPr/>
        <p:txBody>
          <a:bodyPr/>
          <a:lstStyle/>
          <a:p>
            <a:fld id="{FACC6FA3-3D70-436E-B614-66BD8D5CA3CA}" type="slidenum">
              <a:rPr lang="en-US" smtClean="0">
                <a:solidFill>
                  <a:prstClr val="white">
                    <a:lumMod val="50000"/>
                    <a:lumOff val="50000"/>
                  </a:prstClr>
                </a:solidFill>
              </a:rPr>
              <a:pPr/>
              <a:t>‹#›</a:t>
            </a:fld>
            <a:endParaRPr lang="en-US">
              <a:solidFill>
                <a:prstClr val="white">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8155817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4A40D7-484E-4781-9954-15971E49BF26}" type="datetime1">
              <a:rPr lang="en-US" smtClean="0">
                <a:solidFill>
                  <a:prstClr val="white">
                    <a:lumMod val="50000"/>
                    <a:lumOff val="50000"/>
                  </a:prstClr>
                </a:solidFill>
              </a:rPr>
              <a:t>1/14/2022</a:t>
            </a:fld>
            <a:endParaRPr lang="en-US">
              <a:solidFill>
                <a:prstClr val="white">
                  <a:lumMod val="50000"/>
                  <a:lumOff val="50000"/>
                </a:prstClr>
              </a:solidFill>
            </a:endParaRPr>
          </a:p>
        </p:txBody>
      </p:sp>
      <p:sp>
        <p:nvSpPr>
          <p:cNvPr id="5" name="Footer Placeholder 4"/>
          <p:cNvSpPr>
            <a:spLocks noGrp="1"/>
          </p:cNvSpPr>
          <p:nvPr>
            <p:ph type="ftr" sz="quarter" idx="11"/>
          </p:nvPr>
        </p:nvSpPr>
        <p:spPr/>
        <p:txBody>
          <a:bodyPr/>
          <a:lstStyle/>
          <a:p>
            <a:r>
              <a:rPr lang="en-US" smtClean="0">
                <a:solidFill>
                  <a:prstClr val="white">
                    <a:lumMod val="50000"/>
                    <a:lumOff val="50000"/>
                  </a:prstClr>
                </a:solidFill>
              </a:rPr>
              <a:t>www.parsdigishop.ir</a:t>
            </a:r>
            <a:endParaRPr lang="en-US">
              <a:solidFill>
                <a:prstClr val="white">
                  <a:lumMod val="50000"/>
                  <a:lumOff val="50000"/>
                </a:prstClr>
              </a:solidFill>
            </a:endParaRPr>
          </a:p>
        </p:txBody>
      </p:sp>
      <p:sp>
        <p:nvSpPr>
          <p:cNvPr id="6" name="Slide Number Placeholder 5"/>
          <p:cNvSpPr>
            <a:spLocks noGrp="1"/>
          </p:cNvSpPr>
          <p:nvPr>
            <p:ph type="sldNum" sz="quarter" idx="12"/>
          </p:nvPr>
        </p:nvSpPr>
        <p:spPr/>
        <p:txBody>
          <a:bodyPr/>
          <a:lstStyle/>
          <a:p>
            <a:fld id="{FACC6FA3-3D70-436E-B614-66BD8D5CA3CA}" type="slidenum">
              <a:rPr lang="en-US" smtClean="0">
                <a:solidFill>
                  <a:prstClr val="white">
                    <a:lumMod val="50000"/>
                    <a:lumOff val="50000"/>
                  </a:prstClr>
                </a:solidFill>
              </a:rPr>
              <a:pPr/>
              <a:t>‹#›</a:t>
            </a:fld>
            <a:endParaRPr lang="en-US">
              <a:solidFill>
                <a:prstClr val="white">
                  <a:lumMod val="50000"/>
                  <a:lumOff val="50000"/>
                </a:prstClr>
              </a:solidFill>
            </a:endParaRPr>
          </a:p>
        </p:txBody>
      </p:sp>
    </p:spTree>
    <p:extLst>
      <p:ext uri="{BB962C8B-B14F-4D97-AF65-F5344CB8AC3E}">
        <p14:creationId xmlns:p14="http://schemas.microsoft.com/office/powerpoint/2010/main" val="246953327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3974231-FAA5-4E65-9AE4-926C67824AAA}" type="datetime1">
              <a:rPr lang="en-US" smtClean="0">
                <a:solidFill>
                  <a:prstClr val="white">
                    <a:lumMod val="50000"/>
                    <a:lumOff val="50000"/>
                  </a:prstClr>
                </a:solidFill>
              </a:rPr>
              <a:t>1/14/2022</a:t>
            </a:fld>
            <a:endParaRPr lang="en-US">
              <a:solidFill>
                <a:prstClr val="white">
                  <a:lumMod val="50000"/>
                  <a:lumOff val="50000"/>
                </a:prstClr>
              </a:solidFill>
            </a:endParaRPr>
          </a:p>
        </p:txBody>
      </p:sp>
      <p:sp>
        <p:nvSpPr>
          <p:cNvPr id="6" name="Footer Placeholder 5"/>
          <p:cNvSpPr>
            <a:spLocks noGrp="1"/>
          </p:cNvSpPr>
          <p:nvPr>
            <p:ph type="ftr" sz="quarter" idx="11"/>
          </p:nvPr>
        </p:nvSpPr>
        <p:spPr/>
        <p:txBody>
          <a:bodyPr/>
          <a:lstStyle/>
          <a:p>
            <a:r>
              <a:rPr lang="en-US" smtClean="0">
                <a:solidFill>
                  <a:prstClr val="white">
                    <a:lumMod val="50000"/>
                    <a:lumOff val="50000"/>
                  </a:prstClr>
                </a:solidFill>
              </a:rPr>
              <a:t>www.parsdigishop.ir</a:t>
            </a:r>
            <a:endParaRPr lang="en-US">
              <a:solidFill>
                <a:prstClr val="white">
                  <a:lumMod val="50000"/>
                  <a:lumOff val="50000"/>
                </a:prstClr>
              </a:solidFill>
            </a:endParaRPr>
          </a:p>
        </p:txBody>
      </p:sp>
      <p:sp>
        <p:nvSpPr>
          <p:cNvPr id="7" name="Slide Number Placeholder 6"/>
          <p:cNvSpPr>
            <a:spLocks noGrp="1"/>
          </p:cNvSpPr>
          <p:nvPr>
            <p:ph type="sldNum" sz="quarter" idx="12"/>
          </p:nvPr>
        </p:nvSpPr>
        <p:spPr/>
        <p:txBody>
          <a:bodyPr/>
          <a:lstStyle/>
          <a:p>
            <a:fld id="{FACC6FA3-3D70-436E-B614-66BD8D5CA3CA}" type="slidenum">
              <a:rPr lang="en-US" smtClean="0">
                <a:solidFill>
                  <a:prstClr val="white">
                    <a:lumMod val="50000"/>
                    <a:lumOff val="50000"/>
                  </a:prstClr>
                </a:solidFill>
              </a:rPr>
              <a:pPr/>
              <a:t>‹#›</a:t>
            </a:fld>
            <a:endParaRPr lang="en-US">
              <a:solidFill>
                <a:prstClr val="white">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7742476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3AD30AE-3BEA-406A-AFAE-908DA2F1E020}" type="datetime1">
              <a:rPr lang="en-US" smtClean="0">
                <a:solidFill>
                  <a:prstClr val="white">
                    <a:lumMod val="50000"/>
                    <a:lumOff val="50000"/>
                  </a:prstClr>
                </a:solidFill>
              </a:rPr>
              <a:t>1/14/2022</a:t>
            </a:fld>
            <a:endParaRPr lang="en-US">
              <a:solidFill>
                <a:prstClr val="white">
                  <a:lumMod val="50000"/>
                  <a:lumOff val="50000"/>
                </a:prstClr>
              </a:solidFill>
            </a:endParaRPr>
          </a:p>
        </p:txBody>
      </p:sp>
      <p:sp>
        <p:nvSpPr>
          <p:cNvPr id="8" name="Footer Placeholder 7"/>
          <p:cNvSpPr>
            <a:spLocks noGrp="1"/>
          </p:cNvSpPr>
          <p:nvPr>
            <p:ph type="ftr" sz="quarter" idx="11"/>
          </p:nvPr>
        </p:nvSpPr>
        <p:spPr/>
        <p:txBody>
          <a:bodyPr/>
          <a:lstStyle/>
          <a:p>
            <a:r>
              <a:rPr lang="en-US" smtClean="0">
                <a:solidFill>
                  <a:prstClr val="white">
                    <a:lumMod val="50000"/>
                    <a:lumOff val="50000"/>
                  </a:prstClr>
                </a:solidFill>
              </a:rPr>
              <a:t>www.parsdigishop.ir</a:t>
            </a:r>
            <a:endParaRPr lang="en-US">
              <a:solidFill>
                <a:prstClr val="white">
                  <a:lumMod val="50000"/>
                  <a:lumOff val="50000"/>
                </a:prstClr>
              </a:solidFill>
            </a:endParaRPr>
          </a:p>
        </p:txBody>
      </p:sp>
      <p:sp>
        <p:nvSpPr>
          <p:cNvPr id="9" name="Slide Number Placeholder 8"/>
          <p:cNvSpPr>
            <a:spLocks noGrp="1"/>
          </p:cNvSpPr>
          <p:nvPr>
            <p:ph type="sldNum" sz="quarter" idx="12"/>
          </p:nvPr>
        </p:nvSpPr>
        <p:spPr/>
        <p:txBody>
          <a:bodyPr/>
          <a:lstStyle/>
          <a:p>
            <a:fld id="{FACC6FA3-3D70-436E-B614-66BD8D5CA3CA}" type="slidenum">
              <a:rPr lang="en-US" smtClean="0">
                <a:solidFill>
                  <a:prstClr val="white">
                    <a:lumMod val="50000"/>
                    <a:lumOff val="50000"/>
                  </a:prstClr>
                </a:solidFill>
              </a:rPr>
              <a:pPr/>
              <a:t>‹#›</a:t>
            </a:fld>
            <a:endParaRPr lang="en-US">
              <a:solidFill>
                <a:prstClr val="white">
                  <a:lumMod val="50000"/>
                  <a:lumOff val="50000"/>
                </a:prstClr>
              </a:solidFill>
            </a:endParaRPr>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49193231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89C3455-DC3C-41B0-BF02-A093A042A239}" type="datetime1">
              <a:rPr lang="en-US" smtClean="0">
                <a:solidFill>
                  <a:prstClr val="white">
                    <a:lumMod val="50000"/>
                    <a:lumOff val="50000"/>
                  </a:prstClr>
                </a:solidFill>
              </a:rPr>
              <a:t>1/14/2022</a:t>
            </a:fld>
            <a:endParaRPr lang="en-US">
              <a:solidFill>
                <a:prstClr val="white">
                  <a:lumMod val="50000"/>
                  <a:lumOff val="50000"/>
                </a:prstClr>
              </a:solidFill>
            </a:endParaRPr>
          </a:p>
        </p:txBody>
      </p:sp>
      <p:sp>
        <p:nvSpPr>
          <p:cNvPr id="4" name="Footer Placeholder 3"/>
          <p:cNvSpPr>
            <a:spLocks noGrp="1"/>
          </p:cNvSpPr>
          <p:nvPr>
            <p:ph type="ftr" sz="quarter" idx="11"/>
          </p:nvPr>
        </p:nvSpPr>
        <p:spPr/>
        <p:txBody>
          <a:bodyPr/>
          <a:lstStyle/>
          <a:p>
            <a:r>
              <a:rPr lang="en-US" smtClean="0">
                <a:solidFill>
                  <a:prstClr val="white">
                    <a:lumMod val="50000"/>
                    <a:lumOff val="50000"/>
                  </a:prstClr>
                </a:solidFill>
              </a:rPr>
              <a:t>www.parsdigishop.ir</a:t>
            </a:r>
            <a:endParaRPr lang="en-US">
              <a:solidFill>
                <a:prstClr val="white">
                  <a:lumMod val="50000"/>
                  <a:lumOff val="50000"/>
                </a:prstClr>
              </a:solidFill>
            </a:endParaRPr>
          </a:p>
        </p:txBody>
      </p:sp>
      <p:sp>
        <p:nvSpPr>
          <p:cNvPr id="5" name="Slide Number Placeholder 4"/>
          <p:cNvSpPr>
            <a:spLocks noGrp="1"/>
          </p:cNvSpPr>
          <p:nvPr>
            <p:ph type="sldNum" sz="quarter" idx="12"/>
          </p:nvPr>
        </p:nvSpPr>
        <p:spPr/>
        <p:txBody>
          <a:bodyPr/>
          <a:lstStyle/>
          <a:p>
            <a:fld id="{FACC6FA3-3D70-436E-B614-66BD8D5CA3CA}" type="slidenum">
              <a:rPr lang="en-US" smtClean="0">
                <a:solidFill>
                  <a:prstClr val="white">
                    <a:lumMod val="50000"/>
                    <a:lumOff val="50000"/>
                  </a:prstClr>
                </a:solidFill>
              </a:rPr>
              <a:pPr/>
              <a:t>‹#›</a:t>
            </a:fld>
            <a:endParaRPr lang="en-US">
              <a:solidFill>
                <a:prstClr val="white">
                  <a:lumMod val="50000"/>
                  <a:lumOff val="50000"/>
                </a:prstClr>
              </a:solidFill>
            </a:endParaRPr>
          </a:p>
        </p:txBody>
      </p:sp>
    </p:spTree>
    <p:extLst>
      <p:ext uri="{BB962C8B-B14F-4D97-AF65-F5344CB8AC3E}">
        <p14:creationId xmlns:p14="http://schemas.microsoft.com/office/powerpoint/2010/main" val="51312985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F8753F-2B7A-4954-BC32-EBED8CAA9FD0}" type="datetime1">
              <a:rPr lang="en-US" smtClean="0">
                <a:solidFill>
                  <a:prstClr val="white">
                    <a:lumMod val="50000"/>
                    <a:lumOff val="50000"/>
                  </a:prstClr>
                </a:solidFill>
              </a:rPr>
              <a:t>1/14/2022</a:t>
            </a:fld>
            <a:endParaRPr lang="en-US">
              <a:solidFill>
                <a:prstClr val="white">
                  <a:lumMod val="50000"/>
                  <a:lumOff val="50000"/>
                </a:prstClr>
              </a:solidFill>
            </a:endParaRPr>
          </a:p>
        </p:txBody>
      </p:sp>
      <p:sp>
        <p:nvSpPr>
          <p:cNvPr id="3" name="Footer Placeholder 2"/>
          <p:cNvSpPr>
            <a:spLocks noGrp="1"/>
          </p:cNvSpPr>
          <p:nvPr>
            <p:ph type="ftr" sz="quarter" idx="11"/>
          </p:nvPr>
        </p:nvSpPr>
        <p:spPr/>
        <p:txBody>
          <a:bodyPr/>
          <a:lstStyle/>
          <a:p>
            <a:r>
              <a:rPr lang="en-US" smtClean="0">
                <a:solidFill>
                  <a:prstClr val="white">
                    <a:lumMod val="50000"/>
                    <a:lumOff val="50000"/>
                  </a:prstClr>
                </a:solidFill>
              </a:rPr>
              <a:t>www.parsdigishop.ir</a:t>
            </a:r>
            <a:endParaRPr lang="en-US">
              <a:solidFill>
                <a:prstClr val="white">
                  <a:lumMod val="50000"/>
                  <a:lumOff val="50000"/>
                </a:prstClr>
              </a:solidFill>
            </a:endParaRPr>
          </a:p>
        </p:txBody>
      </p:sp>
      <p:sp>
        <p:nvSpPr>
          <p:cNvPr id="4" name="Slide Number Placeholder 3"/>
          <p:cNvSpPr>
            <a:spLocks noGrp="1"/>
          </p:cNvSpPr>
          <p:nvPr>
            <p:ph type="sldNum" sz="quarter" idx="12"/>
          </p:nvPr>
        </p:nvSpPr>
        <p:spPr/>
        <p:txBody>
          <a:bodyPr/>
          <a:lstStyle/>
          <a:p>
            <a:fld id="{FACC6FA3-3D70-436E-B614-66BD8D5CA3CA}" type="slidenum">
              <a:rPr lang="en-US" smtClean="0">
                <a:solidFill>
                  <a:prstClr val="white">
                    <a:lumMod val="50000"/>
                    <a:lumOff val="50000"/>
                  </a:prstClr>
                </a:solidFill>
              </a:rPr>
              <a:pPr/>
              <a:t>‹#›</a:t>
            </a:fld>
            <a:endParaRPr lang="en-US">
              <a:solidFill>
                <a:prstClr val="white">
                  <a:lumMod val="50000"/>
                  <a:lumOff val="50000"/>
                </a:prstClr>
              </a:solidFill>
            </a:endParaRPr>
          </a:p>
        </p:txBody>
      </p:sp>
    </p:spTree>
    <p:extLst>
      <p:ext uri="{BB962C8B-B14F-4D97-AF65-F5344CB8AC3E}">
        <p14:creationId xmlns:p14="http://schemas.microsoft.com/office/powerpoint/2010/main" val="62188460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8ED10C-FD70-4573-9B1F-A15F2EE1AACB}" type="datetime1">
              <a:rPr lang="en-US" smtClean="0">
                <a:solidFill>
                  <a:prstClr val="white">
                    <a:lumMod val="50000"/>
                    <a:lumOff val="50000"/>
                  </a:prstClr>
                </a:solidFill>
              </a:rPr>
              <a:t>1/14/2022</a:t>
            </a:fld>
            <a:endParaRPr lang="en-US">
              <a:solidFill>
                <a:prstClr val="white">
                  <a:lumMod val="50000"/>
                  <a:lumOff val="50000"/>
                </a:prstClr>
              </a:solidFill>
            </a:endParaRPr>
          </a:p>
        </p:txBody>
      </p:sp>
      <p:sp>
        <p:nvSpPr>
          <p:cNvPr id="6" name="Footer Placeholder 5"/>
          <p:cNvSpPr>
            <a:spLocks noGrp="1"/>
          </p:cNvSpPr>
          <p:nvPr>
            <p:ph type="ftr" sz="quarter" idx="11"/>
          </p:nvPr>
        </p:nvSpPr>
        <p:spPr/>
        <p:txBody>
          <a:bodyPr/>
          <a:lstStyle/>
          <a:p>
            <a:r>
              <a:rPr lang="en-US" smtClean="0">
                <a:solidFill>
                  <a:prstClr val="white">
                    <a:lumMod val="50000"/>
                    <a:lumOff val="50000"/>
                  </a:prstClr>
                </a:solidFill>
              </a:rPr>
              <a:t>www.parsdigishop.ir</a:t>
            </a:r>
            <a:endParaRPr lang="en-US">
              <a:solidFill>
                <a:prstClr val="white">
                  <a:lumMod val="50000"/>
                  <a:lumOff val="50000"/>
                </a:prstClr>
              </a:solidFill>
            </a:endParaRPr>
          </a:p>
        </p:txBody>
      </p:sp>
      <p:sp>
        <p:nvSpPr>
          <p:cNvPr id="7" name="Slide Number Placeholder 6"/>
          <p:cNvSpPr>
            <a:spLocks noGrp="1"/>
          </p:cNvSpPr>
          <p:nvPr>
            <p:ph type="sldNum" sz="quarter" idx="12"/>
          </p:nvPr>
        </p:nvSpPr>
        <p:spPr/>
        <p:txBody>
          <a:bodyPr/>
          <a:lstStyle/>
          <a:p>
            <a:fld id="{FACC6FA3-3D70-436E-B614-66BD8D5CA3CA}" type="slidenum">
              <a:rPr lang="en-US" smtClean="0">
                <a:solidFill>
                  <a:prstClr val="white">
                    <a:lumMod val="50000"/>
                    <a:lumOff val="50000"/>
                  </a:prstClr>
                </a:solidFill>
              </a:rPr>
              <a:pPr/>
              <a:t>‹#›</a:t>
            </a:fld>
            <a:endParaRPr lang="en-US">
              <a:solidFill>
                <a:prstClr val="white">
                  <a:lumMod val="50000"/>
                  <a:lumOff val="50000"/>
                </a:prstClr>
              </a:solidFill>
            </a:endParaRPr>
          </a:p>
        </p:txBody>
      </p:sp>
    </p:spTree>
    <p:extLst>
      <p:ext uri="{BB962C8B-B14F-4D97-AF65-F5344CB8AC3E}">
        <p14:creationId xmlns:p14="http://schemas.microsoft.com/office/powerpoint/2010/main" val="203120870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455B806-77C8-4D2B-A885-7CA532E8C433}" type="datetime1">
              <a:rPr lang="en-US" smtClean="0">
                <a:solidFill>
                  <a:prstClr val="white">
                    <a:lumMod val="50000"/>
                    <a:lumOff val="50000"/>
                  </a:prstClr>
                </a:solidFill>
              </a:rPr>
              <a:t>1/14/2022</a:t>
            </a:fld>
            <a:endParaRPr lang="en-US">
              <a:solidFill>
                <a:prstClr val="white">
                  <a:lumMod val="50000"/>
                  <a:lumOff val="50000"/>
                </a:prstClr>
              </a:solidFill>
            </a:endParaRPr>
          </a:p>
        </p:txBody>
      </p:sp>
      <p:sp>
        <p:nvSpPr>
          <p:cNvPr id="5" name="Footer Placeholder 4"/>
          <p:cNvSpPr>
            <a:spLocks noGrp="1"/>
          </p:cNvSpPr>
          <p:nvPr>
            <p:ph type="ftr" sz="quarter" idx="11"/>
          </p:nvPr>
        </p:nvSpPr>
        <p:spPr/>
        <p:txBody>
          <a:bodyPr/>
          <a:lstStyle/>
          <a:p>
            <a:r>
              <a:rPr lang="en-US" smtClean="0">
                <a:solidFill>
                  <a:prstClr val="white">
                    <a:lumMod val="50000"/>
                    <a:lumOff val="50000"/>
                  </a:prstClr>
                </a:solidFill>
              </a:rPr>
              <a:t>www.parsdigishop.ir</a:t>
            </a:r>
            <a:endParaRPr lang="en-US">
              <a:solidFill>
                <a:prstClr val="white">
                  <a:lumMod val="50000"/>
                  <a:lumOff val="50000"/>
                </a:prstClr>
              </a:solidFill>
            </a:endParaRPr>
          </a:p>
        </p:txBody>
      </p:sp>
      <p:sp>
        <p:nvSpPr>
          <p:cNvPr id="6" name="Slide Number Placeholder 5"/>
          <p:cNvSpPr>
            <a:spLocks noGrp="1"/>
          </p:cNvSpPr>
          <p:nvPr>
            <p:ph type="sldNum" sz="quarter" idx="12"/>
          </p:nvPr>
        </p:nvSpPr>
        <p:spPr/>
        <p:txBody>
          <a:bodyPr/>
          <a:lstStyle/>
          <a:p>
            <a:fld id="{FACC6FA3-3D70-436E-B614-66BD8D5CA3CA}" type="slidenum">
              <a:rPr lang="en-US" smtClean="0">
                <a:solidFill>
                  <a:prstClr val="white">
                    <a:lumMod val="50000"/>
                    <a:lumOff val="50000"/>
                  </a:prstClr>
                </a:solidFill>
              </a:rPr>
              <a:pPr/>
              <a:t>‹#›</a:t>
            </a:fld>
            <a:endParaRPr lang="en-US">
              <a:solidFill>
                <a:prstClr val="white">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8155817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BD539B-720C-44C0-9C48-75CB65951DD3}" type="datetime1">
              <a:rPr lang="en-US" smtClean="0">
                <a:solidFill>
                  <a:prstClr val="white">
                    <a:lumMod val="50000"/>
                    <a:lumOff val="50000"/>
                  </a:prstClr>
                </a:solidFill>
              </a:rPr>
              <a:t>1/14/2022</a:t>
            </a:fld>
            <a:endParaRPr lang="en-US">
              <a:solidFill>
                <a:prstClr val="white">
                  <a:lumMod val="50000"/>
                  <a:lumOff val="50000"/>
                </a:prstClr>
              </a:solidFill>
            </a:endParaRPr>
          </a:p>
        </p:txBody>
      </p:sp>
      <p:sp>
        <p:nvSpPr>
          <p:cNvPr id="6" name="Footer Placeholder 5"/>
          <p:cNvSpPr>
            <a:spLocks noGrp="1"/>
          </p:cNvSpPr>
          <p:nvPr>
            <p:ph type="ftr" sz="quarter" idx="11"/>
          </p:nvPr>
        </p:nvSpPr>
        <p:spPr/>
        <p:txBody>
          <a:bodyPr/>
          <a:lstStyle/>
          <a:p>
            <a:r>
              <a:rPr lang="en-US" smtClean="0">
                <a:solidFill>
                  <a:prstClr val="white">
                    <a:lumMod val="50000"/>
                    <a:lumOff val="50000"/>
                  </a:prstClr>
                </a:solidFill>
              </a:rPr>
              <a:t>www.parsdigishop.ir</a:t>
            </a:r>
            <a:endParaRPr lang="en-US">
              <a:solidFill>
                <a:prstClr val="white">
                  <a:lumMod val="50000"/>
                  <a:lumOff val="50000"/>
                </a:prstClr>
              </a:solidFill>
            </a:endParaRPr>
          </a:p>
        </p:txBody>
      </p:sp>
      <p:sp>
        <p:nvSpPr>
          <p:cNvPr id="7" name="Slide Number Placeholder 6"/>
          <p:cNvSpPr>
            <a:spLocks noGrp="1"/>
          </p:cNvSpPr>
          <p:nvPr>
            <p:ph type="sldNum" sz="quarter" idx="12"/>
          </p:nvPr>
        </p:nvSpPr>
        <p:spPr/>
        <p:txBody>
          <a:bodyPr/>
          <a:lstStyle/>
          <a:p>
            <a:fld id="{FACC6FA3-3D70-436E-B614-66BD8D5CA3CA}" type="slidenum">
              <a:rPr lang="en-US" smtClean="0">
                <a:solidFill>
                  <a:prstClr val="white">
                    <a:lumMod val="50000"/>
                    <a:lumOff val="50000"/>
                  </a:prstClr>
                </a:solidFill>
              </a:rPr>
              <a:pPr/>
              <a:t>‹#›</a:t>
            </a:fld>
            <a:endParaRPr lang="en-US">
              <a:solidFill>
                <a:prstClr val="white">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extLst>
      <p:ext uri="{BB962C8B-B14F-4D97-AF65-F5344CB8AC3E}">
        <p14:creationId xmlns:p14="http://schemas.microsoft.com/office/powerpoint/2010/main" val="304322363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0532EE-5843-457D-A2C0-B058DAF4856F}" type="datetime1">
              <a:rPr lang="en-US" smtClean="0">
                <a:solidFill>
                  <a:prstClr val="white">
                    <a:lumMod val="50000"/>
                    <a:lumOff val="50000"/>
                  </a:prstClr>
                </a:solidFill>
              </a:rPr>
              <a:t>1/14/2022</a:t>
            </a:fld>
            <a:endParaRPr lang="en-US">
              <a:solidFill>
                <a:prstClr val="white">
                  <a:lumMod val="50000"/>
                  <a:lumOff val="50000"/>
                </a:prstClr>
              </a:solidFill>
            </a:endParaRPr>
          </a:p>
        </p:txBody>
      </p:sp>
      <p:sp>
        <p:nvSpPr>
          <p:cNvPr id="5" name="Footer Placeholder 4"/>
          <p:cNvSpPr>
            <a:spLocks noGrp="1"/>
          </p:cNvSpPr>
          <p:nvPr>
            <p:ph type="ftr" sz="quarter" idx="11"/>
          </p:nvPr>
        </p:nvSpPr>
        <p:spPr/>
        <p:txBody>
          <a:bodyPr/>
          <a:lstStyle/>
          <a:p>
            <a:r>
              <a:rPr lang="en-US" smtClean="0">
                <a:solidFill>
                  <a:prstClr val="white">
                    <a:lumMod val="50000"/>
                    <a:lumOff val="50000"/>
                  </a:prstClr>
                </a:solidFill>
              </a:rPr>
              <a:t>www.parsdigishop.ir</a:t>
            </a:r>
            <a:endParaRPr lang="en-US">
              <a:solidFill>
                <a:prstClr val="white">
                  <a:lumMod val="50000"/>
                  <a:lumOff val="50000"/>
                </a:prstClr>
              </a:solidFill>
            </a:endParaRPr>
          </a:p>
        </p:txBody>
      </p:sp>
      <p:sp>
        <p:nvSpPr>
          <p:cNvPr id="6" name="Slide Number Placeholder 5"/>
          <p:cNvSpPr>
            <a:spLocks noGrp="1"/>
          </p:cNvSpPr>
          <p:nvPr>
            <p:ph type="sldNum" sz="quarter" idx="12"/>
          </p:nvPr>
        </p:nvSpPr>
        <p:spPr/>
        <p:txBody>
          <a:bodyPr/>
          <a:lstStyle/>
          <a:p>
            <a:fld id="{FACC6FA3-3D70-436E-B614-66BD8D5CA3CA}" type="slidenum">
              <a:rPr lang="en-US" smtClean="0">
                <a:solidFill>
                  <a:prstClr val="white">
                    <a:lumMod val="50000"/>
                    <a:lumOff val="50000"/>
                  </a:prstClr>
                </a:solidFill>
              </a:rPr>
              <a:pPr/>
              <a:t>‹#›</a:t>
            </a:fld>
            <a:endParaRPr lang="en-US">
              <a:solidFill>
                <a:prstClr val="white">
                  <a:lumMod val="50000"/>
                  <a:lumOff val="50000"/>
                </a:prstClr>
              </a:solidFill>
            </a:endParaRPr>
          </a:p>
        </p:txBody>
      </p:sp>
    </p:spTree>
    <p:extLst>
      <p:ext uri="{BB962C8B-B14F-4D97-AF65-F5344CB8AC3E}">
        <p14:creationId xmlns:p14="http://schemas.microsoft.com/office/powerpoint/2010/main" val="322433699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0F9DADF-5D0F-410F-9733-BD390D0A38E6}" type="datetime1">
              <a:rPr lang="en-US" smtClean="0">
                <a:solidFill>
                  <a:prstClr val="white">
                    <a:lumMod val="50000"/>
                    <a:lumOff val="50000"/>
                  </a:prstClr>
                </a:solidFill>
              </a:rPr>
              <a:t>1/14/2022</a:t>
            </a:fld>
            <a:endParaRPr lang="en-US">
              <a:solidFill>
                <a:prstClr val="white">
                  <a:lumMod val="50000"/>
                  <a:lumOff val="50000"/>
                </a:prstClr>
              </a:solidFill>
            </a:endParaRPr>
          </a:p>
        </p:txBody>
      </p:sp>
      <p:sp>
        <p:nvSpPr>
          <p:cNvPr id="5" name="Footer Placeholder 4"/>
          <p:cNvSpPr>
            <a:spLocks noGrp="1"/>
          </p:cNvSpPr>
          <p:nvPr>
            <p:ph type="ftr" sz="quarter" idx="11"/>
          </p:nvPr>
        </p:nvSpPr>
        <p:spPr/>
        <p:txBody>
          <a:bodyPr/>
          <a:lstStyle/>
          <a:p>
            <a:r>
              <a:rPr lang="en-US" smtClean="0">
                <a:solidFill>
                  <a:prstClr val="white">
                    <a:lumMod val="50000"/>
                    <a:lumOff val="50000"/>
                  </a:prstClr>
                </a:solidFill>
              </a:rPr>
              <a:t>www.parsdigishop.ir</a:t>
            </a:r>
            <a:endParaRPr lang="en-US">
              <a:solidFill>
                <a:prstClr val="white">
                  <a:lumMod val="50000"/>
                  <a:lumOff val="50000"/>
                </a:prstClr>
              </a:solidFill>
            </a:endParaRPr>
          </a:p>
        </p:txBody>
      </p:sp>
      <p:sp>
        <p:nvSpPr>
          <p:cNvPr id="6" name="Slide Number Placeholder 5"/>
          <p:cNvSpPr>
            <a:spLocks noGrp="1"/>
          </p:cNvSpPr>
          <p:nvPr>
            <p:ph type="sldNum" sz="quarter" idx="12"/>
          </p:nvPr>
        </p:nvSpPr>
        <p:spPr/>
        <p:txBody>
          <a:bodyPr/>
          <a:lstStyle/>
          <a:p>
            <a:fld id="{FACC6FA3-3D70-436E-B614-66BD8D5CA3CA}" type="slidenum">
              <a:rPr lang="en-US" smtClean="0">
                <a:solidFill>
                  <a:prstClr val="white">
                    <a:lumMod val="50000"/>
                    <a:lumOff val="50000"/>
                  </a:prstClr>
                </a:solidFill>
              </a:rPr>
              <a:pPr/>
              <a:t>‹#›</a:t>
            </a:fld>
            <a:endParaRPr lang="en-US">
              <a:solidFill>
                <a:prstClr val="white">
                  <a:lumMod val="50000"/>
                  <a:lumOff val="50000"/>
                </a:prstClr>
              </a:solidFill>
            </a:endParaRPr>
          </a:p>
        </p:txBody>
      </p:sp>
    </p:spTree>
    <p:extLst>
      <p:ext uri="{BB962C8B-B14F-4D97-AF65-F5344CB8AC3E}">
        <p14:creationId xmlns:p14="http://schemas.microsoft.com/office/powerpoint/2010/main" val="164846087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866FC61-A807-43B8-86E2-A2616CE0ADE7}" type="datetime1">
              <a:rPr lang="en-US" smtClean="0">
                <a:solidFill>
                  <a:prstClr val="white">
                    <a:tint val="75000"/>
                  </a:prstClr>
                </a:solidFill>
              </a:rPr>
              <a:t>1/14/2022</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6B89A851-C0A8-4011-8416-F9B5C595353E}"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892924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00DF81-9DB5-4E6E-9C24-BE6FF875CD11}" type="datetime1">
              <a:rPr lang="en-US" smtClean="0">
                <a:solidFill>
                  <a:prstClr val="white">
                    <a:tint val="75000"/>
                  </a:prstClr>
                </a:solidFill>
              </a:rPr>
              <a:t>1/14/2022</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6B89A851-C0A8-4011-8416-F9B5C595353E}"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8781081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23C149-62A3-45D7-82C2-D1BAD05980A4}" type="datetime1">
              <a:rPr lang="en-US" smtClean="0">
                <a:solidFill>
                  <a:prstClr val="white">
                    <a:tint val="75000"/>
                  </a:prstClr>
                </a:solidFill>
              </a:rPr>
              <a:t>1/14/2022</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6B89A851-C0A8-4011-8416-F9B5C595353E}"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454658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9AA323-C346-4D7F-9CED-340073A1D80B}" type="datetime1">
              <a:rPr lang="en-US" smtClean="0">
                <a:solidFill>
                  <a:prstClr val="white">
                    <a:tint val="75000"/>
                  </a:prstClr>
                </a:solidFill>
              </a:rPr>
              <a:t>1/14/2022</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6B89A851-C0A8-4011-8416-F9B5C595353E}"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6771552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32ADF6-461F-4E4F-B58E-9E2FF38693D5}" type="datetime1">
              <a:rPr lang="en-US" smtClean="0">
                <a:solidFill>
                  <a:prstClr val="white">
                    <a:tint val="75000"/>
                  </a:prstClr>
                </a:solidFill>
              </a:rPr>
              <a:t>1/14/2022</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6B89A851-C0A8-4011-8416-F9B5C595353E}"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7562183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D486AD-11E8-4FA9-9BA9-4273646523E9}" type="datetime1">
              <a:rPr lang="en-US" smtClean="0">
                <a:solidFill>
                  <a:prstClr val="white">
                    <a:tint val="75000"/>
                  </a:prstClr>
                </a:solidFill>
              </a:rPr>
              <a:t>1/14/2022</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6B89A851-C0A8-4011-8416-F9B5C595353E}"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1805751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094AEF-BC9C-4CFE-840F-8D9EF486A2C8}" type="datetime1">
              <a:rPr lang="en-US" smtClean="0">
                <a:solidFill>
                  <a:prstClr val="white">
                    <a:tint val="75000"/>
                  </a:prstClr>
                </a:solidFill>
              </a:rPr>
              <a:t>1/14/2022</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6B89A851-C0A8-4011-8416-F9B5C595353E}"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998136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0BE6A6-A353-4429-AC92-2E0CD8AC732A}" type="datetime1">
              <a:rPr lang="en-US" smtClean="0">
                <a:solidFill>
                  <a:prstClr val="white">
                    <a:lumMod val="50000"/>
                    <a:lumOff val="50000"/>
                  </a:prstClr>
                </a:solidFill>
              </a:rPr>
              <a:t>1/14/2022</a:t>
            </a:fld>
            <a:endParaRPr lang="en-US">
              <a:solidFill>
                <a:prstClr val="white">
                  <a:lumMod val="50000"/>
                  <a:lumOff val="50000"/>
                </a:prstClr>
              </a:solidFill>
            </a:endParaRPr>
          </a:p>
        </p:txBody>
      </p:sp>
      <p:sp>
        <p:nvSpPr>
          <p:cNvPr id="5" name="Footer Placeholder 4"/>
          <p:cNvSpPr>
            <a:spLocks noGrp="1"/>
          </p:cNvSpPr>
          <p:nvPr>
            <p:ph type="ftr" sz="quarter" idx="11"/>
          </p:nvPr>
        </p:nvSpPr>
        <p:spPr/>
        <p:txBody>
          <a:bodyPr/>
          <a:lstStyle/>
          <a:p>
            <a:r>
              <a:rPr lang="en-US" smtClean="0">
                <a:solidFill>
                  <a:prstClr val="white">
                    <a:lumMod val="50000"/>
                    <a:lumOff val="50000"/>
                  </a:prstClr>
                </a:solidFill>
              </a:rPr>
              <a:t>www.parsdigishop.ir</a:t>
            </a:r>
            <a:endParaRPr lang="en-US">
              <a:solidFill>
                <a:prstClr val="white">
                  <a:lumMod val="50000"/>
                  <a:lumOff val="50000"/>
                </a:prstClr>
              </a:solidFill>
            </a:endParaRPr>
          </a:p>
        </p:txBody>
      </p:sp>
      <p:sp>
        <p:nvSpPr>
          <p:cNvPr id="6" name="Slide Number Placeholder 5"/>
          <p:cNvSpPr>
            <a:spLocks noGrp="1"/>
          </p:cNvSpPr>
          <p:nvPr>
            <p:ph type="sldNum" sz="quarter" idx="12"/>
          </p:nvPr>
        </p:nvSpPr>
        <p:spPr/>
        <p:txBody>
          <a:bodyPr/>
          <a:lstStyle/>
          <a:p>
            <a:fld id="{FACC6FA3-3D70-436E-B614-66BD8D5CA3CA}" type="slidenum">
              <a:rPr lang="en-US" smtClean="0">
                <a:solidFill>
                  <a:prstClr val="white">
                    <a:lumMod val="50000"/>
                    <a:lumOff val="50000"/>
                  </a:prstClr>
                </a:solidFill>
              </a:rPr>
              <a:pPr/>
              <a:t>‹#›</a:t>
            </a:fld>
            <a:endParaRPr lang="en-US">
              <a:solidFill>
                <a:prstClr val="white">
                  <a:lumMod val="50000"/>
                  <a:lumOff val="50000"/>
                </a:prstClr>
              </a:solidFill>
            </a:endParaRPr>
          </a:p>
        </p:txBody>
      </p:sp>
    </p:spTree>
    <p:extLst>
      <p:ext uri="{BB962C8B-B14F-4D97-AF65-F5344CB8AC3E}">
        <p14:creationId xmlns:p14="http://schemas.microsoft.com/office/powerpoint/2010/main" val="2469533271"/>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7A34A6-6E19-4F93-89B9-9AF1C0CA814E}" type="datetime1">
              <a:rPr lang="en-US" smtClean="0">
                <a:solidFill>
                  <a:prstClr val="white">
                    <a:tint val="75000"/>
                  </a:prstClr>
                </a:solidFill>
              </a:rPr>
              <a:t>1/14/2022</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6B89A851-C0A8-4011-8416-F9B5C595353E}"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1124069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4894E7-3C25-44DE-A015-7B81815AA3EF}" type="datetime1">
              <a:rPr lang="en-US" smtClean="0">
                <a:solidFill>
                  <a:prstClr val="white">
                    <a:tint val="75000"/>
                  </a:prstClr>
                </a:solidFill>
              </a:rPr>
              <a:t>1/14/2022</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6B89A851-C0A8-4011-8416-F9B5C595353E}"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3233889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084A37-FB7A-49FE-8A4D-B634CDCDA151}" type="datetime1">
              <a:rPr lang="en-US" smtClean="0">
                <a:solidFill>
                  <a:prstClr val="white">
                    <a:tint val="75000"/>
                  </a:prstClr>
                </a:solidFill>
              </a:rPr>
              <a:t>1/14/2022</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6B89A851-C0A8-4011-8416-F9B5C595353E}"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9155716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1FC72A-2AB2-4106-8715-FC3907C0E4AC}" type="datetime1">
              <a:rPr lang="en-US" smtClean="0">
                <a:solidFill>
                  <a:prstClr val="white">
                    <a:tint val="75000"/>
                  </a:prstClr>
                </a:solidFill>
              </a:rPr>
              <a:t>1/14/2022</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6B89A851-C0A8-4011-8416-F9B5C595353E}"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3761387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B13B49-A9E4-440D-92E3-A650B78393BF}" type="datetime1">
              <a:rPr lang="en-US" smtClean="0">
                <a:solidFill>
                  <a:prstClr val="white">
                    <a:tint val="75000"/>
                  </a:prstClr>
                </a:solidFill>
              </a:rPr>
              <a:t>1/14/2022</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6B89A851-C0A8-4011-8416-F9B5C595353E}"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3168936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E30FA0-7A28-4CF0-AE3B-0BE8FD1A8F0D}" type="datetime1">
              <a:rPr lang="en-US" smtClean="0">
                <a:solidFill>
                  <a:prstClr val="white">
                    <a:tint val="75000"/>
                  </a:prstClr>
                </a:solidFill>
              </a:rPr>
              <a:t>1/14/2022</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6B89A851-C0A8-4011-8416-F9B5C595353E}"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6086330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DCF4A4-034D-4A5E-91BC-D35EEA58E6B1}" type="datetime1">
              <a:rPr lang="en-US" smtClean="0">
                <a:solidFill>
                  <a:prstClr val="white">
                    <a:tint val="75000"/>
                  </a:prstClr>
                </a:solidFill>
              </a:rPr>
              <a:t>1/14/2022</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6B89A851-C0A8-4011-8416-F9B5C595353E}"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8799093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EFD525C-4C87-405E-B81B-D2FFA98D158D}" type="datetime1">
              <a:rPr lang="en-US" smtClean="0">
                <a:solidFill>
                  <a:prstClr val="white">
                    <a:tint val="75000"/>
                  </a:prstClr>
                </a:solidFill>
              </a:rPr>
              <a:t>1/14/2022</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6B89A851-C0A8-4011-8416-F9B5C595353E}"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5260383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6BCB5E-25AC-44E3-BEDB-CF3FA62BA69E}" type="datetime1">
              <a:rPr lang="en-US" smtClean="0">
                <a:solidFill>
                  <a:prstClr val="white">
                    <a:tint val="75000"/>
                  </a:prstClr>
                </a:solidFill>
              </a:rPr>
              <a:t>1/14/2022</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6B89A851-C0A8-4011-8416-F9B5C595353E}"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5442070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1E9516-FB0F-4383-BADF-ED3CF385D55A}" type="datetime1">
              <a:rPr lang="en-US" smtClean="0">
                <a:solidFill>
                  <a:prstClr val="white">
                    <a:tint val="75000"/>
                  </a:prstClr>
                </a:solidFill>
              </a:rPr>
              <a:t>1/14/2022</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6B89A851-C0A8-4011-8416-F9B5C595353E}"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682766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35A1CCF-ADE8-4775-8372-BE796E3A2DBD}" type="datetime1">
              <a:rPr lang="en-US" smtClean="0">
                <a:solidFill>
                  <a:prstClr val="white">
                    <a:lumMod val="50000"/>
                    <a:lumOff val="50000"/>
                  </a:prstClr>
                </a:solidFill>
              </a:rPr>
              <a:t>1/14/2022</a:t>
            </a:fld>
            <a:endParaRPr lang="en-US">
              <a:solidFill>
                <a:prstClr val="white">
                  <a:lumMod val="50000"/>
                  <a:lumOff val="50000"/>
                </a:prstClr>
              </a:solidFill>
            </a:endParaRPr>
          </a:p>
        </p:txBody>
      </p:sp>
      <p:sp>
        <p:nvSpPr>
          <p:cNvPr id="6" name="Footer Placeholder 5"/>
          <p:cNvSpPr>
            <a:spLocks noGrp="1"/>
          </p:cNvSpPr>
          <p:nvPr>
            <p:ph type="ftr" sz="quarter" idx="11"/>
          </p:nvPr>
        </p:nvSpPr>
        <p:spPr/>
        <p:txBody>
          <a:bodyPr/>
          <a:lstStyle/>
          <a:p>
            <a:r>
              <a:rPr lang="en-US" smtClean="0">
                <a:solidFill>
                  <a:prstClr val="white">
                    <a:lumMod val="50000"/>
                    <a:lumOff val="50000"/>
                  </a:prstClr>
                </a:solidFill>
              </a:rPr>
              <a:t>www.parsdigishop.ir</a:t>
            </a:r>
            <a:endParaRPr lang="en-US">
              <a:solidFill>
                <a:prstClr val="white">
                  <a:lumMod val="50000"/>
                  <a:lumOff val="50000"/>
                </a:prstClr>
              </a:solidFill>
            </a:endParaRPr>
          </a:p>
        </p:txBody>
      </p:sp>
      <p:sp>
        <p:nvSpPr>
          <p:cNvPr id="7" name="Slide Number Placeholder 6"/>
          <p:cNvSpPr>
            <a:spLocks noGrp="1"/>
          </p:cNvSpPr>
          <p:nvPr>
            <p:ph type="sldNum" sz="quarter" idx="12"/>
          </p:nvPr>
        </p:nvSpPr>
        <p:spPr/>
        <p:txBody>
          <a:bodyPr/>
          <a:lstStyle/>
          <a:p>
            <a:fld id="{FACC6FA3-3D70-436E-B614-66BD8D5CA3CA}" type="slidenum">
              <a:rPr lang="en-US" smtClean="0">
                <a:solidFill>
                  <a:prstClr val="white">
                    <a:lumMod val="50000"/>
                    <a:lumOff val="50000"/>
                  </a:prstClr>
                </a:solidFill>
              </a:rPr>
              <a:pPr/>
              <a:t>‹#›</a:t>
            </a:fld>
            <a:endParaRPr lang="en-US">
              <a:solidFill>
                <a:prstClr val="white">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77424769"/>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AA797-A2CA-4539-A5C3-89C3DDB79EE0}" type="datetime1">
              <a:rPr lang="en-US" smtClean="0">
                <a:solidFill>
                  <a:prstClr val="white">
                    <a:tint val="75000"/>
                  </a:prstClr>
                </a:solidFill>
              </a:rPr>
              <a:t>1/14/2022</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6B89A851-C0A8-4011-8416-F9B5C595353E}"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8595089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CEEB18-12DE-4426-8058-34F6F88003FF}" type="datetime1">
              <a:rPr lang="en-US" smtClean="0">
                <a:solidFill>
                  <a:prstClr val="white">
                    <a:tint val="75000"/>
                  </a:prstClr>
                </a:solidFill>
              </a:rPr>
              <a:t>1/14/2022</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6B89A851-C0A8-4011-8416-F9B5C595353E}"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7081359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254493-9505-46BF-81DF-13738C643C64}" type="datetime1">
              <a:rPr lang="en-US" smtClean="0">
                <a:solidFill>
                  <a:prstClr val="white">
                    <a:tint val="75000"/>
                  </a:prstClr>
                </a:solidFill>
              </a:rPr>
              <a:t>1/14/2022</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6B89A851-C0A8-4011-8416-F9B5C595353E}"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6440093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A329AC-71A6-4CF8-9021-9DEBB99B6B2E}" type="datetime1">
              <a:rPr lang="en-US" smtClean="0">
                <a:solidFill>
                  <a:prstClr val="white">
                    <a:tint val="75000"/>
                  </a:prstClr>
                </a:solidFill>
              </a:rPr>
              <a:t>1/14/2022</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6B89A851-C0A8-4011-8416-F9B5C595353E}"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8808300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AEED2F-C818-4F95-971F-19C5A087AB2D}" type="datetime1">
              <a:rPr lang="en-US" smtClean="0">
                <a:solidFill>
                  <a:prstClr val="white">
                    <a:tint val="75000"/>
                  </a:prstClr>
                </a:solidFill>
              </a:rPr>
              <a:t>1/14/2022</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6B89A851-C0A8-4011-8416-F9B5C595353E}"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532486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7D04922-825B-46BA-9C73-EBFCD60700D4}" type="datetime1">
              <a:rPr lang="en-US" smtClean="0">
                <a:solidFill>
                  <a:prstClr val="white">
                    <a:lumMod val="50000"/>
                    <a:lumOff val="50000"/>
                  </a:prstClr>
                </a:solidFill>
              </a:rPr>
              <a:t>1/14/2022</a:t>
            </a:fld>
            <a:endParaRPr lang="en-US">
              <a:solidFill>
                <a:prstClr val="white">
                  <a:lumMod val="50000"/>
                  <a:lumOff val="50000"/>
                </a:prstClr>
              </a:solidFill>
            </a:endParaRPr>
          </a:p>
        </p:txBody>
      </p:sp>
      <p:sp>
        <p:nvSpPr>
          <p:cNvPr id="5" name="Footer Placeholder 4"/>
          <p:cNvSpPr>
            <a:spLocks noGrp="1"/>
          </p:cNvSpPr>
          <p:nvPr>
            <p:ph type="ftr" sz="quarter" idx="11"/>
          </p:nvPr>
        </p:nvSpPr>
        <p:spPr/>
        <p:txBody>
          <a:bodyPr/>
          <a:lstStyle/>
          <a:p>
            <a:r>
              <a:rPr lang="en-US" smtClean="0">
                <a:solidFill>
                  <a:prstClr val="white">
                    <a:lumMod val="50000"/>
                    <a:lumOff val="50000"/>
                  </a:prstClr>
                </a:solidFill>
              </a:rPr>
              <a:t>www.parsdigishop.ir</a:t>
            </a:r>
            <a:endParaRPr lang="en-US">
              <a:solidFill>
                <a:prstClr val="white">
                  <a:lumMod val="50000"/>
                  <a:lumOff val="50000"/>
                </a:prstClr>
              </a:solidFill>
            </a:endParaRPr>
          </a:p>
        </p:txBody>
      </p:sp>
      <p:sp>
        <p:nvSpPr>
          <p:cNvPr id="6" name="Slide Number Placeholder 5"/>
          <p:cNvSpPr>
            <a:spLocks noGrp="1"/>
          </p:cNvSpPr>
          <p:nvPr>
            <p:ph type="sldNum" sz="quarter" idx="12"/>
          </p:nvPr>
        </p:nvSpPr>
        <p:spPr/>
        <p:txBody>
          <a:bodyPr/>
          <a:lstStyle/>
          <a:p>
            <a:fld id="{FACC6FA3-3D70-436E-B614-66BD8D5CA3CA}" type="slidenum">
              <a:rPr lang="en-US" smtClean="0">
                <a:solidFill>
                  <a:prstClr val="white">
                    <a:lumMod val="50000"/>
                    <a:lumOff val="50000"/>
                  </a:prstClr>
                </a:solidFill>
              </a:rPr>
              <a:pPr/>
              <a:t>‹#›</a:t>
            </a:fld>
            <a:endParaRPr lang="en-US">
              <a:solidFill>
                <a:prstClr val="white">
                  <a:lumMod val="50000"/>
                  <a:lumOff val="50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458823-F09C-4D50-A728-A3F8874C5FDB}" type="datetime1">
              <a:rPr lang="en-US" smtClean="0">
                <a:solidFill>
                  <a:prstClr val="white">
                    <a:lumMod val="50000"/>
                    <a:lumOff val="50000"/>
                  </a:prstClr>
                </a:solidFill>
              </a:rPr>
              <a:t>1/14/2022</a:t>
            </a:fld>
            <a:endParaRPr lang="en-US">
              <a:solidFill>
                <a:prstClr val="white">
                  <a:lumMod val="50000"/>
                  <a:lumOff val="50000"/>
                </a:prstClr>
              </a:solidFill>
            </a:endParaRPr>
          </a:p>
        </p:txBody>
      </p:sp>
      <p:sp>
        <p:nvSpPr>
          <p:cNvPr id="5" name="Footer Placeholder 4"/>
          <p:cNvSpPr>
            <a:spLocks noGrp="1"/>
          </p:cNvSpPr>
          <p:nvPr>
            <p:ph type="ftr" sz="quarter" idx="11"/>
          </p:nvPr>
        </p:nvSpPr>
        <p:spPr/>
        <p:txBody>
          <a:bodyPr/>
          <a:lstStyle/>
          <a:p>
            <a:r>
              <a:rPr lang="en-US" smtClean="0">
                <a:solidFill>
                  <a:prstClr val="white">
                    <a:lumMod val="50000"/>
                    <a:lumOff val="50000"/>
                  </a:prstClr>
                </a:solidFill>
              </a:rPr>
              <a:t>www.parsdigishop.ir</a:t>
            </a:r>
            <a:endParaRPr lang="en-US">
              <a:solidFill>
                <a:prstClr val="white">
                  <a:lumMod val="50000"/>
                  <a:lumOff val="50000"/>
                </a:prstClr>
              </a:solidFill>
            </a:endParaRPr>
          </a:p>
        </p:txBody>
      </p:sp>
      <p:sp>
        <p:nvSpPr>
          <p:cNvPr id="6" name="Slide Number Placeholder 5"/>
          <p:cNvSpPr>
            <a:spLocks noGrp="1"/>
          </p:cNvSpPr>
          <p:nvPr>
            <p:ph type="sldNum" sz="quarter" idx="12"/>
          </p:nvPr>
        </p:nvSpPr>
        <p:spPr/>
        <p:txBody>
          <a:bodyPr/>
          <a:lstStyle/>
          <a:p>
            <a:fld id="{FACC6FA3-3D70-436E-B614-66BD8D5CA3CA}" type="slidenum">
              <a:rPr lang="en-US" smtClean="0">
                <a:solidFill>
                  <a:prstClr val="white">
                    <a:lumMod val="50000"/>
                    <a:lumOff val="50000"/>
                  </a:prstClr>
                </a:solidFill>
              </a:rPr>
              <a:pPr/>
              <a:t>‹#›</a:t>
            </a:fld>
            <a:endParaRPr lang="en-US">
              <a:solidFill>
                <a:prstClr val="white">
                  <a:lumMod val="50000"/>
                  <a:lumOff val="50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9D30D1-4534-4776-9B2C-F8663D5763A5}" type="datetime1">
              <a:rPr lang="en-US" smtClean="0">
                <a:solidFill>
                  <a:prstClr val="white">
                    <a:lumMod val="50000"/>
                    <a:lumOff val="50000"/>
                  </a:prstClr>
                </a:solidFill>
              </a:rPr>
              <a:t>1/14/2022</a:t>
            </a:fld>
            <a:endParaRPr lang="en-US">
              <a:solidFill>
                <a:prstClr val="white">
                  <a:lumMod val="50000"/>
                  <a:lumOff val="50000"/>
                </a:prstClr>
              </a:solidFill>
            </a:endParaRPr>
          </a:p>
        </p:txBody>
      </p:sp>
      <p:sp>
        <p:nvSpPr>
          <p:cNvPr id="5" name="Footer Placeholder 4"/>
          <p:cNvSpPr>
            <a:spLocks noGrp="1"/>
          </p:cNvSpPr>
          <p:nvPr>
            <p:ph type="ftr" sz="quarter" idx="11"/>
          </p:nvPr>
        </p:nvSpPr>
        <p:spPr/>
        <p:txBody>
          <a:bodyPr/>
          <a:lstStyle/>
          <a:p>
            <a:r>
              <a:rPr lang="en-US" smtClean="0">
                <a:solidFill>
                  <a:prstClr val="white">
                    <a:lumMod val="50000"/>
                    <a:lumOff val="50000"/>
                  </a:prstClr>
                </a:solidFill>
              </a:rPr>
              <a:t>www.parsdigishop.ir</a:t>
            </a:r>
            <a:endParaRPr lang="en-US">
              <a:solidFill>
                <a:prstClr val="white">
                  <a:lumMod val="50000"/>
                  <a:lumOff val="50000"/>
                </a:prstClr>
              </a:solidFill>
            </a:endParaRPr>
          </a:p>
        </p:txBody>
      </p:sp>
      <p:sp>
        <p:nvSpPr>
          <p:cNvPr id="6" name="Slide Number Placeholder 5"/>
          <p:cNvSpPr>
            <a:spLocks noGrp="1"/>
          </p:cNvSpPr>
          <p:nvPr>
            <p:ph type="sldNum" sz="quarter" idx="12"/>
          </p:nvPr>
        </p:nvSpPr>
        <p:spPr/>
        <p:txBody>
          <a:bodyPr/>
          <a:lstStyle/>
          <a:p>
            <a:fld id="{FACC6FA3-3D70-436E-B614-66BD8D5CA3CA}" type="slidenum">
              <a:rPr lang="en-US" smtClean="0">
                <a:solidFill>
                  <a:prstClr val="white">
                    <a:lumMod val="50000"/>
                    <a:lumOff val="50000"/>
                  </a:prstClr>
                </a:solidFill>
              </a:rPr>
              <a:pPr/>
              <a:t>‹#›</a:t>
            </a:fld>
            <a:endParaRPr lang="en-US">
              <a:solidFill>
                <a:prstClr val="white">
                  <a:lumMod val="50000"/>
                  <a:lumOff val="50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F2474B0-85AF-43E0-A3AB-737468043D50}" type="datetime1">
              <a:rPr lang="en-US" smtClean="0">
                <a:solidFill>
                  <a:prstClr val="white">
                    <a:lumMod val="50000"/>
                    <a:lumOff val="50000"/>
                  </a:prstClr>
                </a:solidFill>
              </a:rPr>
              <a:t>1/14/2022</a:t>
            </a:fld>
            <a:endParaRPr lang="en-US">
              <a:solidFill>
                <a:prstClr val="white">
                  <a:lumMod val="50000"/>
                  <a:lumOff val="50000"/>
                </a:prstClr>
              </a:solidFill>
            </a:endParaRPr>
          </a:p>
        </p:txBody>
      </p:sp>
      <p:sp>
        <p:nvSpPr>
          <p:cNvPr id="6" name="Footer Placeholder 5"/>
          <p:cNvSpPr>
            <a:spLocks noGrp="1"/>
          </p:cNvSpPr>
          <p:nvPr>
            <p:ph type="ftr" sz="quarter" idx="11"/>
          </p:nvPr>
        </p:nvSpPr>
        <p:spPr/>
        <p:txBody>
          <a:bodyPr/>
          <a:lstStyle/>
          <a:p>
            <a:r>
              <a:rPr lang="en-US" smtClean="0">
                <a:solidFill>
                  <a:prstClr val="white">
                    <a:lumMod val="50000"/>
                    <a:lumOff val="50000"/>
                  </a:prstClr>
                </a:solidFill>
              </a:rPr>
              <a:t>www.parsdigishop.ir</a:t>
            </a:r>
            <a:endParaRPr lang="en-US">
              <a:solidFill>
                <a:prstClr val="white">
                  <a:lumMod val="50000"/>
                  <a:lumOff val="50000"/>
                </a:prstClr>
              </a:solidFill>
            </a:endParaRPr>
          </a:p>
        </p:txBody>
      </p:sp>
      <p:sp>
        <p:nvSpPr>
          <p:cNvPr id="7" name="Slide Number Placeholder 6"/>
          <p:cNvSpPr>
            <a:spLocks noGrp="1"/>
          </p:cNvSpPr>
          <p:nvPr>
            <p:ph type="sldNum" sz="quarter" idx="12"/>
          </p:nvPr>
        </p:nvSpPr>
        <p:spPr/>
        <p:txBody>
          <a:bodyPr/>
          <a:lstStyle/>
          <a:p>
            <a:fld id="{FACC6FA3-3D70-436E-B614-66BD8D5CA3CA}" type="slidenum">
              <a:rPr lang="en-US" smtClean="0">
                <a:solidFill>
                  <a:prstClr val="white">
                    <a:lumMod val="50000"/>
                    <a:lumOff val="50000"/>
                  </a:prstClr>
                </a:solidFill>
              </a:rPr>
              <a:pPr/>
              <a:t>‹#›</a:t>
            </a:fld>
            <a:endParaRPr lang="en-US">
              <a:solidFill>
                <a:prstClr val="white">
                  <a:lumMod val="50000"/>
                  <a:lumOff val="50000"/>
                </a:prstClr>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48224" y="1812927"/>
            <a:ext cx="313249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84078" y="1812927"/>
            <a:ext cx="315047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6FACB4-2E28-4BDF-ACED-FF53F7710477}" type="datetime1">
              <a:rPr lang="en-US" smtClean="0">
                <a:solidFill>
                  <a:prstClr val="white">
                    <a:lumMod val="50000"/>
                    <a:lumOff val="50000"/>
                  </a:prstClr>
                </a:solidFill>
              </a:rPr>
              <a:t>1/14/2022</a:t>
            </a:fld>
            <a:endParaRPr lang="en-US">
              <a:solidFill>
                <a:prstClr val="white">
                  <a:lumMod val="50000"/>
                  <a:lumOff val="50000"/>
                </a:prstClr>
              </a:solidFill>
            </a:endParaRPr>
          </a:p>
        </p:txBody>
      </p:sp>
      <p:sp>
        <p:nvSpPr>
          <p:cNvPr id="8" name="Footer Placeholder 7"/>
          <p:cNvSpPr>
            <a:spLocks noGrp="1"/>
          </p:cNvSpPr>
          <p:nvPr>
            <p:ph type="ftr" sz="quarter" idx="11"/>
          </p:nvPr>
        </p:nvSpPr>
        <p:spPr/>
        <p:txBody>
          <a:bodyPr/>
          <a:lstStyle/>
          <a:p>
            <a:r>
              <a:rPr lang="en-US" smtClean="0">
                <a:solidFill>
                  <a:prstClr val="white">
                    <a:lumMod val="50000"/>
                    <a:lumOff val="50000"/>
                  </a:prstClr>
                </a:solidFill>
              </a:rPr>
              <a:t>www.parsdigishop.ir</a:t>
            </a:r>
            <a:endParaRPr lang="en-US">
              <a:solidFill>
                <a:prstClr val="white">
                  <a:lumMod val="50000"/>
                  <a:lumOff val="50000"/>
                </a:prstClr>
              </a:solidFill>
            </a:endParaRPr>
          </a:p>
        </p:txBody>
      </p:sp>
      <p:sp>
        <p:nvSpPr>
          <p:cNvPr id="9" name="Slide Number Placeholder 8"/>
          <p:cNvSpPr>
            <a:spLocks noGrp="1"/>
          </p:cNvSpPr>
          <p:nvPr>
            <p:ph type="sldNum" sz="quarter" idx="12"/>
          </p:nvPr>
        </p:nvSpPr>
        <p:spPr/>
        <p:txBody>
          <a:bodyPr/>
          <a:lstStyle/>
          <a:p>
            <a:fld id="{FACC6FA3-3D70-436E-B614-66BD8D5CA3CA}" type="slidenum">
              <a:rPr lang="en-US" smtClean="0">
                <a:solidFill>
                  <a:prstClr val="white">
                    <a:lumMod val="50000"/>
                    <a:lumOff val="50000"/>
                  </a:prstClr>
                </a:solidFill>
              </a:rPr>
              <a:pPr/>
              <a:t>‹#›</a:t>
            </a:fld>
            <a:endParaRPr lang="en-US">
              <a:solidFill>
                <a:prstClr val="white">
                  <a:lumMod val="50000"/>
                  <a:lumOff val="50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12D6839-4FD4-4A7D-A650-CC35CF4665EE}" type="datetime1">
              <a:rPr lang="en-US" smtClean="0">
                <a:solidFill>
                  <a:prstClr val="white">
                    <a:lumMod val="50000"/>
                    <a:lumOff val="50000"/>
                  </a:prstClr>
                </a:solidFill>
              </a:rPr>
              <a:t>1/14/2022</a:t>
            </a:fld>
            <a:endParaRPr lang="en-US">
              <a:solidFill>
                <a:prstClr val="white">
                  <a:lumMod val="50000"/>
                  <a:lumOff val="50000"/>
                </a:prstClr>
              </a:solidFill>
            </a:endParaRPr>
          </a:p>
        </p:txBody>
      </p:sp>
      <p:sp>
        <p:nvSpPr>
          <p:cNvPr id="8" name="Footer Placeholder 7"/>
          <p:cNvSpPr>
            <a:spLocks noGrp="1"/>
          </p:cNvSpPr>
          <p:nvPr>
            <p:ph type="ftr" sz="quarter" idx="11"/>
          </p:nvPr>
        </p:nvSpPr>
        <p:spPr/>
        <p:txBody>
          <a:bodyPr/>
          <a:lstStyle/>
          <a:p>
            <a:r>
              <a:rPr lang="en-US" smtClean="0">
                <a:solidFill>
                  <a:prstClr val="white">
                    <a:lumMod val="50000"/>
                    <a:lumOff val="50000"/>
                  </a:prstClr>
                </a:solidFill>
              </a:rPr>
              <a:t>www.parsdigishop.ir</a:t>
            </a:r>
            <a:endParaRPr lang="en-US">
              <a:solidFill>
                <a:prstClr val="white">
                  <a:lumMod val="50000"/>
                  <a:lumOff val="50000"/>
                </a:prstClr>
              </a:solidFill>
            </a:endParaRPr>
          </a:p>
        </p:txBody>
      </p:sp>
      <p:sp>
        <p:nvSpPr>
          <p:cNvPr id="9" name="Slide Number Placeholder 8"/>
          <p:cNvSpPr>
            <a:spLocks noGrp="1"/>
          </p:cNvSpPr>
          <p:nvPr>
            <p:ph type="sldNum" sz="quarter" idx="12"/>
          </p:nvPr>
        </p:nvSpPr>
        <p:spPr/>
        <p:txBody>
          <a:bodyPr/>
          <a:lstStyle/>
          <a:p>
            <a:fld id="{FACC6FA3-3D70-436E-B614-66BD8D5CA3CA}" type="slidenum">
              <a:rPr lang="en-US" smtClean="0">
                <a:solidFill>
                  <a:prstClr val="white">
                    <a:lumMod val="50000"/>
                    <a:lumOff val="50000"/>
                  </a:prstClr>
                </a:solidFill>
              </a:rPr>
              <a:pPr/>
              <a:t>‹#›</a:t>
            </a:fld>
            <a:endParaRPr lang="en-US">
              <a:solidFill>
                <a:prstClr val="white">
                  <a:lumMod val="50000"/>
                  <a:lumOff val="50000"/>
                </a:prstClr>
              </a:solidFill>
            </a:endParaRPr>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491932314"/>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09C95D-C877-4BFA-8F66-92D00DB0BC9F}" type="datetime1">
              <a:rPr lang="en-US" smtClean="0">
                <a:solidFill>
                  <a:prstClr val="white">
                    <a:lumMod val="50000"/>
                    <a:lumOff val="50000"/>
                  </a:prstClr>
                </a:solidFill>
              </a:rPr>
              <a:t>1/14/2022</a:t>
            </a:fld>
            <a:endParaRPr lang="en-US">
              <a:solidFill>
                <a:prstClr val="white">
                  <a:lumMod val="50000"/>
                  <a:lumOff val="50000"/>
                </a:prstClr>
              </a:solidFill>
            </a:endParaRPr>
          </a:p>
        </p:txBody>
      </p:sp>
      <p:sp>
        <p:nvSpPr>
          <p:cNvPr id="4" name="Footer Placeholder 3"/>
          <p:cNvSpPr>
            <a:spLocks noGrp="1"/>
          </p:cNvSpPr>
          <p:nvPr>
            <p:ph type="ftr" sz="quarter" idx="11"/>
          </p:nvPr>
        </p:nvSpPr>
        <p:spPr/>
        <p:txBody>
          <a:bodyPr/>
          <a:lstStyle/>
          <a:p>
            <a:r>
              <a:rPr lang="en-US" smtClean="0">
                <a:solidFill>
                  <a:prstClr val="white">
                    <a:lumMod val="50000"/>
                    <a:lumOff val="50000"/>
                  </a:prstClr>
                </a:solidFill>
              </a:rPr>
              <a:t>www.parsdigishop.ir</a:t>
            </a:r>
            <a:endParaRPr lang="en-US">
              <a:solidFill>
                <a:prstClr val="white">
                  <a:lumMod val="50000"/>
                  <a:lumOff val="50000"/>
                </a:prstClr>
              </a:solidFill>
            </a:endParaRPr>
          </a:p>
        </p:txBody>
      </p:sp>
      <p:sp>
        <p:nvSpPr>
          <p:cNvPr id="5" name="Slide Number Placeholder 4"/>
          <p:cNvSpPr>
            <a:spLocks noGrp="1"/>
          </p:cNvSpPr>
          <p:nvPr>
            <p:ph type="sldNum" sz="quarter" idx="12"/>
          </p:nvPr>
        </p:nvSpPr>
        <p:spPr/>
        <p:txBody>
          <a:bodyPr/>
          <a:lstStyle/>
          <a:p>
            <a:fld id="{FACC6FA3-3D70-436E-B614-66BD8D5CA3CA}" type="slidenum">
              <a:rPr lang="en-US" smtClean="0">
                <a:solidFill>
                  <a:prstClr val="white">
                    <a:lumMod val="50000"/>
                    <a:lumOff val="50000"/>
                  </a:prstClr>
                </a:solidFill>
              </a:rPr>
              <a:pPr/>
              <a:t>‹#›</a:t>
            </a:fld>
            <a:endParaRPr lang="en-US">
              <a:solidFill>
                <a:prstClr val="white">
                  <a:lumMod val="50000"/>
                  <a:lumOff val="50000"/>
                </a:prstClr>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1EA0AB-E3C6-47C2-AC8E-DFABFB2C241D}" type="datetime1">
              <a:rPr lang="en-US" smtClean="0">
                <a:solidFill>
                  <a:prstClr val="white">
                    <a:lumMod val="50000"/>
                    <a:lumOff val="50000"/>
                  </a:prstClr>
                </a:solidFill>
              </a:rPr>
              <a:t>1/14/2022</a:t>
            </a:fld>
            <a:endParaRPr lang="en-US">
              <a:solidFill>
                <a:prstClr val="white">
                  <a:lumMod val="50000"/>
                  <a:lumOff val="50000"/>
                </a:prstClr>
              </a:solidFill>
            </a:endParaRPr>
          </a:p>
        </p:txBody>
      </p:sp>
      <p:sp>
        <p:nvSpPr>
          <p:cNvPr id="3" name="Footer Placeholder 2"/>
          <p:cNvSpPr>
            <a:spLocks noGrp="1"/>
          </p:cNvSpPr>
          <p:nvPr>
            <p:ph type="ftr" sz="quarter" idx="11"/>
          </p:nvPr>
        </p:nvSpPr>
        <p:spPr/>
        <p:txBody>
          <a:bodyPr/>
          <a:lstStyle/>
          <a:p>
            <a:r>
              <a:rPr lang="en-US" smtClean="0">
                <a:solidFill>
                  <a:prstClr val="white">
                    <a:lumMod val="50000"/>
                    <a:lumOff val="50000"/>
                  </a:prstClr>
                </a:solidFill>
              </a:rPr>
              <a:t>www.parsdigishop.ir</a:t>
            </a:r>
            <a:endParaRPr lang="en-US">
              <a:solidFill>
                <a:prstClr val="white">
                  <a:lumMod val="50000"/>
                  <a:lumOff val="50000"/>
                </a:prstClr>
              </a:solidFill>
            </a:endParaRPr>
          </a:p>
        </p:txBody>
      </p:sp>
      <p:sp>
        <p:nvSpPr>
          <p:cNvPr id="4" name="Slide Number Placeholder 3"/>
          <p:cNvSpPr>
            <a:spLocks noGrp="1"/>
          </p:cNvSpPr>
          <p:nvPr>
            <p:ph type="sldNum" sz="quarter" idx="12"/>
          </p:nvPr>
        </p:nvSpPr>
        <p:spPr/>
        <p:txBody>
          <a:bodyPr/>
          <a:lstStyle/>
          <a:p>
            <a:fld id="{FACC6FA3-3D70-436E-B614-66BD8D5CA3CA}" type="slidenum">
              <a:rPr lang="en-US" smtClean="0">
                <a:solidFill>
                  <a:prstClr val="white">
                    <a:lumMod val="50000"/>
                    <a:lumOff val="50000"/>
                  </a:prstClr>
                </a:solidFill>
              </a:rPr>
              <a:pPr/>
              <a:t>‹#›</a:t>
            </a:fld>
            <a:endParaRPr lang="en-US">
              <a:solidFill>
                <a:prstClr val="white">
                  <a:lumMod val="50000"/>
                  <a:lumOff val="50000"/>
                </a:prstClr>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488B26-1B54-4D86-938F-EF0F08046DD6}" type="datetime1">
              <a:rPr lang="en-US" smtClean="0">
                <a:solidFill>
                  <a:prstClr val="white">
                    <a:lumMod val="50000"/>
                    <a:lumOff val="50000"/>
                  </a:prstClr>
                </a:solidFill>
              </a:rPr>
              <a:t>1/14/2022</a:t>
            </a:fld>
            <a:endParaRPr lang="en-US">
              <a:solidFill>
                <a:prstClr val="white">
                  <a:lumMod val="50000"/>
                  <a:lumOff val="50000"/>
                </a:prstClr>
              </a:solidFill>
            </a:endParaRPr>
          </a:p>
        </p:txBody>
      </p:sp>
      <p:sp>
        <p:nvSpPr>
          <p:cNvPr id="6" name="Footer Placeholder 5"/>
          <p:cNvSpPr>
            <a:spLocks noGrp="1"/>
          </p:cNvSpPr>
          <p:nvPr>
            <p:ph type="ftr" sz="quarter" idx="11"/>
          </p:nvPr>
        </p:nvSpPr>
        <p:spPr/>
        <p:txBody>
          <a:bodyPr/>
          <a:lstStyle/>
          <a:p>
            <a:r>
              <a:rPr lang="en-US" smtClean="0">
                <a:solidFill>
                  <a:prstClr val="white">
                    <a:lumMod val="50000"/>
                    <a:lumOff val="50000"/>
                  </a:prstClr>
                </a:solidFill>
              </a:rPr>
              <a:t>www.parsdigishop.ir</a:t>
            </a:r>
            <a:endParaRPr lang="en-US">
              <a:solidFill>
                <a:prstClr val="white">
                  <a:lumMod val="50000"/>
                  <a:lumOff val="50000"/>
                </a:prstClr>
              </a:solidFill>
            </a:endParaRPr>
          </a:p>
        </p:txBody>
      </p:sp>
      <p:sp>
        <p:nvSpPr>
          <p:cNvPr id="7" name="Slide Number Placeholder 6"/>
          <p:cNvSpPr>
            <a:spLocks noGrp="1"/>
          </p:cNvSpPr>
          <p:nvPr>
            <p:ph type="sldNum" sz="quarter" idx="12"/>
          </p:nvPr>
        </p:nvSpPr>
        <p:spPr/>
        <p:txBody>
          <a:bodyPr/>
          <a:lstStyle/>
          <a:p>
            <a:fld id="{FACC6FA3-3D70-436E-B614-66BD8D5CA3CA}" type="slidenum">
              <a:rPr lang="en-US" smtClean="0">
                <a:solidFill>
                  <a:prstClr val="white">
                    <a:lumMod val="50000"/>
                    <a:lumOff val="50000"/>
                  </a:prstClr>
                </a:solidFill>
              </a:rPr>
              <a:pPr/>
              <a:t>‹#›</a:t>
            </a:fld>
            <a:endParaRPr lang="en-US">
              <a:solidFill>
                <a:prstClr val="white">
                  <a:lumMod val="50000"/>
                  <a:lumOff val="50000"/>
                </a:prstClr>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4C0CDE-E84A-48EC-8F60-C5CD16B01E9C}" type="datetime1">
              <a:rPr lang="en-US" smtClean="0">
                <a:solidFill>
                  <a:prstClr val="white">
                    <a:lumMod val="50000"/>
                    <a:lumOff val="50000"/>
                  </a:prstClr>
                </a:solidFill>
              </a:rPr>
              <a:t>1/14/2022</a:t>
            </a:fld>
            <a:endParaRPr lang="en-US">
              <a:solidFill>
                <a:prstClr val="white">
                  <a:lumMod val="50000"/>
                  <a:lumOff val="50000"/>
                </a:prstClr>
              </a:solidFill>
            </a:endParaRPr>
          </a:p>
        </p:txBody>
      </p:sp>
      <p:sp>
        <p:nvSpPr>
          <p:cNvPr id="6" name="Footer Placeholder 5"/>
          <p:cNvSpPr>
            <a:spLocks noGrp="1"/>
          </p:cNvSpPr>
          <p:nvPr>
            <p:ph type="ftr" sz="quarter" idx="11"/>
          </p:nvPr>
        </p:nvSpPr>
        <p:spPr/>
        <p:txBody>
          <a:bodyPr/>
          <a:lstStyle/>
          <a:p>
            <a:r>
              <a:rPr lang="en-US" smtClean="0">
                <a:solidFill>
                  <a:prstClr val="white">
                    <a:lumMod val="50000"/>
                    <a:lumOff val="50000"/>
                  </a:prstClr>
                </a:solidFill>
              </a:rPr>
              <a:t>www.parsdigishop.ir</a:t>
            </a:r>
            <a:endParaRPr lang="en-US">
              <a:solidFill>
                <a:prstClr val="white">
                  <a:lumMod val="50000"/>
                  <a:lumOff val="50000"/>
                </a:prstClr>
              </a:solidFill>
            </a:endParaRPr>
          </a:p>
        </p:txBody>
      </p:sp>
      <p:sp>
        <p:nvSpPr>
          <p:cNvPr id="7" name="Slide Number Placeholder 6"/>
          <p:cNvSpPr>
            <a:spLocks noGrp="1"/>
          </p:cNvSpPr>
          <p:nvPr>
            <p:ph type="sldNum" sz="quarter" idx="12"/>
          </p:nvPr>
        </p:nvSpPr>
        <p:spPr/>
        <p:txBody>
          <a:bodyPr/>
          <a:lstStyle/>
          <a:p>
            <a:fld id="{FACC6FA3-3D70-436E-B614-66BD8D5CA3CA}" type="slidenum">
              <a:rPr lang="en-US" smtClean="0">
                <a:solidFill>
                  <a:prstClr val="white">
                    <a:lumMod val="50000"/>
                    <a:lumOff val="50000"/>
                  </a:prstClr>
                </a:solidFill>
              </a:rPr>
              <a:pPr/>
              <a:t>‹#›</a:t>
            </a:fld>
            <a:endParaRPr lang="en-US">
              <a:solidFill>
                <a:prstClr val="white">
                  <a:lumMod val="50000"/>
                  <a:lumOff val="50000"/>
                </a:prstClr>
              </a:solidFill>
            </a:endParaRPr>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tx2">
                <a:lumMod val="75000"/>
              </a:schemeClr>
            </a:solidFill>
          </a:ln>
        </p:spPr>
        <p:txBody>
          <a:bodyPr/>
          <a:lstStyle/>
          <a:p>
            <a:r>
              <a:rPr lang="en-US" smtClean="0"/>
              <a:t>Click icon to add picture</a:t>
            </a:r>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26AB90-888A-4ECE-AB1B-CB4E390AA242}" type="datetime1">
              <a:rPr lang="en-US" smtClean="0">
                <a:solidFill>
                  <a:prstClr val="white">
                    <a:lumMod val="50000"/>
                    <a:lumOff val="50000"/>
                  </a:prstClr>
                </a:solidFill>
              </a:rPr>
              <a:t>1/14/2022</a:t>
            </a:fld>
            <a:endParaRPr lang="en-US">
              <a:solidFill>
                <a:prstClr val="white">
                  <a:lumMod val="50000"/>
                  <a:lumOff val="50000"/>
                </a:prstClr>
              </a:solidFill>
            </a:endParaRPr>
          </a:p>
        </p:txBody>
      </p:sp>
      <p:sp>
        <p:nvSpPr>
          <p:cNvPr id="5" name="Footer Placeholder 4"/>
          <p:cNvSpPr>
            <a:spLocks noGrp="1"/>
          </p:cNvSpPr>
          <p:nvPr>
            <p:ph type="ftr" sz="quarter" idx="11"/>
          </p:nvPr>
        </p:nvSpPr>
        <p:spPr/>
        <p:txBody>
          <a:bodyPr/>
          <a:lstStyle/>
          <a:p>
            <a:r>
              <a:rPr lang="en-US" smtClean="0">
                <a:solidFill>
                  <a:prstClr val="white">
                    <a:lumMod val="50000"/>
                    <a:lumOff val="50000"/>
                  </a:prstClr>
                </a:solidFill>
              </a:rPr>
              <a:t>www.parsdigishop.ir</a:t>
            </a:r>
            <a:endParaRPr lang="en-US">
              <a:solidFill>
                <a:prstClr val="white">
                  <a:lumMod val="50000"/>
                  <a:lumOff val="50000"/>
                </a:prstClr>
              </a:solidFill>
            </a:endParaRPr>
          </a:p>
        </p:txBody>
      </p:sp>
      <p:sp>
        <p:nvSpPr>
          <p:cNvPr id="6" name="Slide Number Placeholder 5"/>
          <p:cNvSpPr>
            <a:spLocks noGrp="1"/>
          </p:cNvSpPr>
          <p:nvPr>
            <p:ph type="sldNum" sz="quarter" idx="12"/>
          </p:nvPr>
        </p:nvSpPr>
        <p:spPr/>
        <p:txBody>
          <a:bodyPr/>
          <a:lstStyle/>
          <a:p>
            <a:fld id="{FACC6FA3-3D70-436E-B614-66BD8D5CA3CA}" type="slidenum">
              <a:rPr lang="en-US" smtClean="0">
                <a:solidFill>
                  <a:prstClr val="white">
                    <a:lumMod val="50000"/>
                    <a:lumOff val="50000"/>
                  </a:prstClr>
                </a:solidFill>
              </a:rPr>
              <a:pPr/>
              <a:t>‹#›</a:t>
            </a:fld>
            <a:endParaRPr lang="en-US">
              <a:solidFill>
                <a:prstClr val="white">
                  <a:lumMod val="50000"/>
                  <a:lumOff val="50000"/>
                </a:prstClr>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3DD423-AA22-4661-86BA-F05FEFF87F0A}" type="datetime1">
              <a:rPr lang="en-US" smtClean="0">
                <a:solidFill>
                  <a:prstClr val="white">
                    <a:lumMod val="50000"/>
                    <a:lumOff val="50000"/>
                  </a:prstClr>
                </a:solidFill>
              </a:rPr>
              <a:t>1/14/2022</a:t>
            </a:fld>
            <a:endParaRPr lang="en-US">
              <a:solidFill>
                <a:prstClr val="white">
                  <a:lumMod val="50000"/>
                  <a:lumOff val="50000"/>
                </a:prstClr>
              </a:solidFill>
            </a:endParaRPr>
          </a:p>
        </p:txBody>
      </p:sp>
      <p:sp>
        <p:nvSpPr>
          <p:cNvPr id="5" name="Footer Placeholder 4"/>
          <p:cNvSpPr>
            <a:spLocks noGrp="1"/>
          </p:cNvSpPr>
          <p:nvPr>
            <p:ph type="ftr" sz="quarter" idx="11"/>
          </p:nvPr>
        </p:nvSpPr>
        <p:spPr/>
        <p:txBody>
          <a:bodyPr/>
          <a:lstStyle/>
          <a:p>
            <a:r>
              <a:rPr lang="en-US" smtClean="0">
                <a:solidFill>
                  <a:prstClr val="white">
                    <a:lumMod val="50000"/>
                    <a:lumOff val="50000"/>
                  </a:prstClr>
                </a:solidFill>
              </a:rPr>
              <a:t>www.parsdigishop.ir</a:t>
            </a:r>
            <a:endParaRPr lang="en-US">
              <a:solidFill>
                <a:prstClr val="white">
                  <a:lumMod val="50000"/>
                  <a:lumOff val="50000"/>
                </a:prstClr>
              </a:solidFill>
            </a:endParaRPr>
          </a:p>
        </p:txBody>
      </p:sp>
      <p:sp>
        <p:nvSpPr>
          <p:cNvPr id="6" name="Slide Number Placeholder 5"/>
          <p:cNvSpPr>
            <a:spLocks noGrp="1"/>
          </p:cNvSpPr>
          <p:nvPr>
            <p:ph type="sldNum" sz="quarter" idx="12"/>
          </p:nvPr>
        </p:nvSpPr>
        <p:spPr/>
        <p:txBody>
          <a:bodyPr/>
          <a:lstStyle/>
          <a:p>
            <a:fld id="{FACC6FA3-3D70-436E-B614-66BD8D5CA3CA}" type="slidenum">
              <a:rPr lang="en-US" smtClean="0">
                <a:solidFill>
                  <a:prstClr val="white">
                    <a:lumMod val="50000"/>
                    <a:lumOff val="50000"/>
                  </a:prstClr>
                </a:solidFill>
              </a:rPr>
              <a:pPr/>
              <a:t>‹#›</a:t>
            </a:fld>
            <a:endParaRPr lang="en-US">
              <a:solidFill>
                <a:prstClr val="white">
                  <a:lumMod val="50000"/>
                  <a:lumOff val="50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9379210-0DF3-4427-9518-30B6A79461CB}" type="datetime1">
              <a:rPr lang="en-US" smtClean="0">
                <a:solidFill>
                  <a:prstClr val="white">
                    <a:lumMod val="50000"/>
                    <a:lumOff val="50000"/>
                  </a:prstClr>
                </a:solidFill>
              </a:rPr>
              <a:t>1/14/2022</a:t>
            </a:fld>
            <a:endParaRPr lang="en-US">
              <a:solidFill>
                <a:prstClr val="white">
                  <a:lumMod val="50000"/>
                  <a:lumOff val="50000"/>
                </a:prstClr>
              </a:solidFill>
            </a:endParaRPr>
          </a:p>
        </p:txBody>
      </p:sp>
      <p:sp>
        <p:nvSpPr>
          <p:cNvPr id="4" name="Footer Placeholder 3"/>
          <p:cNvSpPr>
            <a:spLocks noGrp="1"/>
          </p:cNvSpPr>
          <p:nvPr>
            <p:ph type="ftr" sz="quarter" idx="11"/>
          </p:nvPr>
        </p:nvSpPr>
        <p:spPr/>
        <p:txBody>
          <a:bodyPr/>
          <a:lstStyle/>
          <a:p>
            <a:r>
              <a:rPr lang="en-US" smtClean="0">
                <a:solidFill>
                  <a:prstClr val="white">
                    <a:lumMod val="50000"/>
                    <a:lumOff val="50000"/>
                  </a:prstClr>
                </a:solidFill>
              </a:rPr>
              <a:t>www.parsdigishop.ir</a:t>
            </a:r>
            <a:endParaRPr lang="en-US">
              <a:solidFill>
                <a:prstClr val="white">
                  <a:lumMod val="50000"/>
                  <a:lumOff val="50000"/>
                </a:prstClr>
              </a:solidFill>
            </a:endParaRPr>
          </a:p>
        </p:txBody>
      </p:sp>
      <p:sp>
        <p:nvSpPr>
          <p:cNvPr id="5" name="Slide Number Placeholder 4"/>
          <p:cNvSpPr>
            <a:spLocks noGrp="1"/>
          </p:cNvSpPr>
          <p:nvPr>
            <p:ph type="sldNum" sz="quarter" idx="12"/>
          </p:nvPr>
        </p:nvSpPr>
        <p:spPr/>
        <p:txBody>
          <a:bodyPr/>
          <a:lstStyle/>
          <a:p>
            <a:fld id="{FACC6FA3-3D70-436E-B614-66BD8D5CA3CA}" type="slidenum">
              <a:rPr lang="en-US" smtClean="0">
                <a:solidFill>
                  <a:prstClr val="white">
                    <a:lumMod val="50000"/>
                    <a:lumOff val="50000"/>
                  </a:prstClr>
                </a:solidFill>
              </a:rPr>
              <a:pPr/>
              <a:t>‹#›</a:t>
            </a:fld>
            <a:endParaRPr lang="en-US">
              <a:solidFill>
                <a:prstClr val="white">
                  <a:lumMod val="50000"/>
                  <a:lumOff val="50000"/>
                </a:prstClr>
              </a:solidFill>
            </a:endParaRPr>
          </a:p>
        </p:txBody>
      </p:sp>
    </p:spTree>
    <p:extLst>
      <p:ext uri="{BB962C8B-B14F-4D97-AF65-F5344CB8AC3E}">
        <p14:creationId xmlns:p14="http://schemas.microsoft.com/office/powerpoint/2010/main" val="51312985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5E7EDF-D16F-4A92-9E14-6107242D9469}" type="datetime1">
              <a:rPr lang="en-US" smtClean="0">
                <a:solidFill>
                  <a:prstClr val="white">
                    <a:lumMod val="50000"/>
                    <a:lumOff val="50000"/>
                  </a:prstClr>
                </a:solidFill>
              </a:rPr>
              <a:t>1/14/2022</a:t>
            </a:fld>
            <a:endParaRPr lang="en-US">
              <a:solidFill>
                <a:prstClr val="white">
                  <a:lumMod val="50000"/>
                  <a:lumOff val="50000"/>
                </a:prstClr>
              </a:solidFill>
            </a:endParaRPr>
          </a:p>
        </p:txBody>
      </p:sp>
      <p:sp>
        <p:nvSpPr>
          <p:cNvPr id="3" name="Footer Placeholder 2"/>
          <p:cNvSpPr>
            <a:spLocks noGrp="1"/>
          </p:cNvSpPr>
          <p:nvPr>
            <p:ph type="ftr" sz="quarter" idx="11"/>
          </p:nvPr>
        </p:nvSpPr>
        <p:spPr/>
        <p:txBody>
          <a:bodyPr/>
          <a:lstStyle/>
          <a:p>
            <a:r>
              <a:rPr lang="en-US" smtClean="0">
                <a:solidFill>
                  <a:prstClr val="white">
                    <a:lumMod val="50000"/>
                    <a:lumOff val="50000"/>
                  </a:prstClr>
                </a:solidFill>
              </a:rPr>
              <a:t>www.parsdigishop.ir</a:t>
            </a:r>
            <a:endParaRPr lang="en-US">
              <a:solidFill>
                <a:prstClr val="white">
                  <a:lumMod val="50000"/>
                  <a:lumOff val="50000"/>
                </a:prstClr>
              </a:solidFill>
            </a:endParaRPr>
          </a:p>
        </p:txBody>
      </p:sp>
      <p:sp>
        <p:nvSpPr>
          <p:cNvPr id="4" name="Slide Number Placeholder 3"/>
          <p:cNvSpPr>
            <a:spLocks noGrp="1"/>
          </p:cNvSpPr>
          <p:nvPr>
            <p:ph type="sldNum" sz="quarter" idx="12"/>
          </p:nvPr>
        </p:nvSpPr>
        <p:spPr/>
        <p:txBody>
          <a:bodyPr/>
          <a:lstStyle/>
          <a:p>
            <a:fld id="{FACC6FA3-3D70-436E-B614-66BD8D5CA3CA}" type="slidenum">
              <a:rPr lang="en-US" smtClean="0">
                <a:solidFill>
                  <a:prstClr val="white">
                    <a:lumMod val="50000"/>
                    <a:lumOff val="50000"/>
                  </a:prstClr>
                </a:solidFill>
              </a:rPr>
              <a:pPr/>
              <a:t>‹#›</a:t>
            </a:fld>
            <a:endParaRPr lang="en-US">
              <a:solidFill>
                <a:prstClr val="white">
                  <a:lumMod val="50000"/>
                  <a:lumOff val="50000"/>
                </a:prstClr>
              </a:solidFill>
            </a:endParaRPr>
          </a:p>
        </p:txBody>
      </p:sp>
    </p:spTree>
    <p:extLst>
      <p:ext uri="{BB962C8B-B14F-4D97-AF65-F5344CB8AC3E}">
        <p14:creationId xmlns:p14="http://schemas.microsoft.com/office/powerpoint/2010/main" val="62188460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43967E-3B3B-4781-9F67-FE8C0F4C5EEF}" type="datetime1">
              <a:rPr lang="en-US" smtClean="0">
                <a:solidFill>
                  <a:prstClr val="white">
                    <a:lumMod val="50000"/>
                    <a:lumOff val="50000"/>
                  </a:prstClr>
                </a:solidFill>
              </a:rPr>
              <a:t>1/14/2022</a:t>
            </a:fld>
            <a:endParaRPr lang="en-US">
              <a:solidFill>
                <a:prstClr val="white">
                  <a:lumMod val="50000"/>
                  <a:lumOff val="50000"/>
                </a:prstClr>
              </a:solidFill>
            </a:endParaRPr>
          </a:p>
        </p:txBody>
      </p:sp>
      <p:sp>
        <p:nvSpPr>
          <p:cNvPr id="6" name="Footer Placeholder 5"/>
          <p:cNvSpPr>
            <a:spLocks noGrp="1"/>
          </p:cNvSpPr>
          <p:nvPr>
            <p:ph type="ftr" sz="quarter" idx="11"/>
          </p:nvPr>
        </p:nvSpPr>
        <p:spPr/>
        <p:txBody>
          <a:bodyPr/>
          <a:lstStyle/>
          <a:p>
            <a:r>
              <a:rPr lang="en-US" smtClean="0">
                <a:solidFill>
                  <a:prstClr val="white">
                    <a:lumMod val="50000"/>
                    <a:lumOff val="50000"/>
                  </a:prstClr>
                </a:solidFill>
              </a:rPr>
              <a:t>www.parsdigishop.ir</a:t>
            </a:r>
            <a:endParaRPr lang="en-US">
              <a:solidFill>
                <a:prstClr val="white">
                  <a:lumMod val="50000"/>
                  <a:lumOff val="50000"/>
                </a:prstClr>
              </a:solidFill>
            </a:endParaRPr>
          </a:p>
        </p:txBody>
      </p:sp>
      <p:sp>
        <p:nvSpPr>
          <p:cNvPr id="7" name="Slide Number Placeholder 6"/>
          <p:cNvSpPr>
            <a:spLocks noGrp="1"/>
          </p:cNvSpPr>
          <p:nvPr>
            <p:ph type="sldNum" sz="quarter" idx="12"/>
          </p:nvPr>
        </p:nvSpPr>
        <p:spPr/>
        <p:txBody>
          <a:bodyPr/>
          <a:lstStyle/>
          <a:p>
            <a:fld id="{FACC6FA3-3D70-436E-B614-66BD8D5CA3CA}" type="slidenum">
              <a:rPr lang="en-US" smtClean="0">
                <a:solidFill>
                  <a:prstClr val="white">
                    <a:lumMod val="50000"/>
                    <a:lumOff val="50000"/>
                  </a:prstClr>
                </a:solidFill>
              </a:rPr>
              <a:pPr/>
              <a:t>‹#›</a:t>
            </a:fld>
            <a:endParaRPr lang="en-US">
              <a:solidFill>
                <a:prstClr val="white">
                  <a:lumMod val="50000"/>
                  <a:lumOff val="50000"/>
                </a:prstClr>
              </a:solidFill>
            </a:endParaRPr>
          </a:p>
        </p:txBody>
      </p:sp>
    </p:spTree>
    <p:extLst>
      <p:ext uri="{BB962C8B-B14F-4D97-AF65-F5344CB8AC3E}">
        <p14:creationId xmlns:p14="http://schemas.microsoft.com/office/powerpoint/2010/main" val="203120870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BD7E5E-9869-414C-A26E-9F780AB75C08}" type="datetime1">
              <a:rPr lang="en-US" smtClean="0">
                <a:solidFill>
                  <a:prstClr val="white">
                    <a:lumMod val="50000"/>
                    <a:lumOff val="50000"/>
                  </a:prstClr>
                </a:solidFill>
              </a:rPr>
              <a:t>1/14/2022</a:t>
            </a:fld>
            <a:endParaRPr lang="en-US">
              <a:solidFill>
                <a:prstClr val="white">
                  <a:lumMod val="50000"/>
                  <a:lumOff val="50000"/>
                </a:prstClr>
              </a:solidFill>
            </a:endParaRPr>
          </a:p>
        </p:txBody>
      </p:sp>
      <p:sp>
        <p:nvSpPr>
          <p:cNvPr id="6" name="Footer Placeholder 5"/>
          <p:cNvSpPr>
            <a:spLocks noGrp="1"/>
          </p:cNvSpPr>
          <p:nvPr>
            <p:ph type="ftr" sz="quarter" idx="11"/>
          </p:nvPr>
        </p:nvSpPr>
        <p:spPr/>
        <p:txBody>
          <a:bodyPr/>
          <a:lstStyle/>
          <a:p>
            <a:r>
              <a:rPr lang="en-US" smtClean="0">
                <a:solidFill>
                  <a:prstClr val="white">
                    <a:lumMod val="50000"/>
                    <a:lumOff val="50000"/>
                  </a:prstClr>
                </a:solidFill>
              </a:rPr>
              <a:t>www.parsdigishop.ir</a:t>
            </a:r>
            <a:endParaRPr lang="en-US">
              <a:solidFill>
                <a:prstClr val="white">
                  <a:lumMod val="50000"/>
                  <a:lumOff val="50000"/>
                </a:prstClr>
              </a:solidFill>
            </a:endParaRPr>
          </a:p>
        </p:txBody>
      </p:sp>
      <p:sp>
        <p:nvSpPr>
          <p:cNvPr id="7" name="Slide Number Placeholder 6"/>
          <p:cNvSpPr>
            <a:spLocks noGrp="1"/>
          </p:cNvSpPr>
          <p:nvPr>
            <p:ph type="sldNum" sz="quarter" idx="12"/>
          </p:nvPr>
        </p:nvSpPr>
        <p:spPr/>
        <p:txBody>
          <a:bodyPr/>
          <a:lstStyle/>
          <a:p>
            <a:fld id="{FACC6FA3-3D70-436E-B614-66BD8D5CA3CA}" type="slidenum">
              <a:rPr lang="en-US" smtClean="0">
                <a:solidFill>
                  <a:prstClr val="white">
                    <a:lumMod val="50000"/>
                    <a:lumOff val="50000"/>
                  </a:prstClr>
                </a:solidFill>
              </a:rPr>
              <a:pPr/>
              <a:t>‹#›</a:t>
            </a:fld>
            <a:endParaRPr lang="en-US">
              <a:solidFill>
                <a:prstClr val="white">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extLst>
      <p:ext uri="{BB962C8B-B14F-4D97-AF65-F5344CB8AC3E}">
        <p14:creationId xmlns:p14="http://schemas.microsoft.com/office/powerpoint/2010/main" val="304322363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262140A3-872F-4E71-9196-58A904FC7F5E}" type="datetime1">
              <a:rPr lang="en-US" smtClean="0">
                <a:solidFill>
                  <a:prstClr val="white">
                    <a:lumMod val="50000"/>
                    <a:lumOff val="50000"/>
                  </a:prstClr>
                </a:solidFill>
              </a:rPr>
              <a:t>1/14/2022</a:t>
            </a:fld>
            <a:endParaRPr lang="en-US">
              <a:solidFill>
                <a:prstClr val="white">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r>
              <a:rPr lang="en-US" smtClean="0">
                <a:solidFill>
                  <a:prstClr val="white">
                    <a:lumMod val="50000"/>
                    <a:lumOff val="50000"/>
                  </a:prstClr>
                </a:solidFill>
              </a:rPr>
              <a:t>www.parsdigishop.ir</a:t>
            </a:r>
            <a:endParaRPr lang="en-US">
              <a:solidFill>
                <a:prstClr val="white">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FACC6FA3-3D70-436E-B614-66BD8D5CA3CA}" type="slidenum">
              <a:rPr lang="en-US" smtClean="0">
                <a:solidFill>
                  <a:prstClr val="white">
                    <a:lumMod val="50000"/>
                    <a:lumOff val="50000"/>
                  </a:prstClr>
                </a:solidFill>
              </a:rPr>
              <a:pPr/>
              <a:t>‹#›</a:t>
            </a:fld>
            <a:endParaRPr lang="en-US">
              <a:solidFill>
                <a:prstClr val="white">
                  <a:lumMod val="50000"/>
                  <a:lumOff val="50000"/>
                </a:prstClr>
              </a:solidFill>
            </a:endParaRPr>
          </a:p>
        </p:txBody>
      </p:sp>
    </p:spTree>
    <p:extLst>
      <p:ext uri="{BB962C8B-B14F-4D97-AF65-F5344CB8AC3E}">
        <p14:creationId xmlns:p14="http://schemas.microsoft.com/office/powerpoint/2010/main" val="2139317102"/>
      </p:ext>
    </p:extLst>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iming>
    <p:tnLst>
      <p:par>
        <p:cTn id="1" dur="indefinite" restart="never" nodeType="tmRoot"/>
      </p:par>
    </p:tnLst>
  </p:timing>
  <p:hf hdr="0" dt="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7F39DBFB-7948-48C7-B26D-5B8221D82D52}" type="datetime1">
              <a:rPr lang="en-US" smtClean="0">
                <a:solidFill>
                  <a:prstClr val="white">
                    <a:lumMod val="50000"/>
                    <a:lumOff val="50000"/>
                  </a:prstClr>
                </a:solidFill>
              </a:rPr>
              <a:t>1/14/2022</a:t>
            </a:fld>
            <a:endParaRPr lang="en-US">
              <a:solidFill>
                <a:prstClr val="white">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r>
              <a:rPr lang="en-US" smtClean="0">
                <a:solidFill>
                  <a:prstClr val="white">
                    <a:lumMod val="50000"/>
                    <a:lumOff val="50000"/>
                  </a:prstClr>
                </a:solidFill>
              </a:rPr>
              <a:t>www.parsdigishop.ir</a:t>
            </a:r>
            <a:endParaRPr lang="en-US">
              <a:solidFill>
                <a:prstClr val="white">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FACC6FA3-3D70-436E-B614-66BD8D5CA3CA}" type="slidenum">
              <a:rPr lang="en-US" smtClean="0">
                <a:solidFill>
                  <a:prstClr val="white">
                    <a:lumMod val="50000"/>
                    <a:lumOff val="50000"/>
                  </a:prstClr>
                </a:solidFill>
              </a:rPr>
              <a:pPr/>
              <a:t>‹#›</a:t>
            </a:fld>
            <a:endParaRPr lang="en-US">
              <a:solidFill>
                <a:prstClr val="white">
                  <a:lumMod val="50000"/>
                  <a:lumOff val="50000"/>
                </a:prstClr>
              </a:solidFill>
            </a:endParaRPr>
          </a:p>
        </p:txBody>
      </p:sp>
    </p:spTree>
    <p:extLst>
      <p:ext uri="{BB962C8B-B14F-4D97-AF65-F5344CB8AC3E}">
        <p14:creationId xmlns:p14="http://schemas.microsoft.com/office/powerpoint/2010/main" val="2139317102"/>
      </p:ext>
    </p:extLst>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iming>
    <p:tnLst>
      <p:par>
        <p:cTn id="1" dur="indefinite" restart="never" nodeType="tmRoot"/>
      </p:par>
    </p:tnLst>
  </p:timing>
  <p:hf hdr="0" dt="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BF3F87-FD67-4271-BA9B-FB1FC63F70C1}" type="datetime1">
              <a:rPr lang="en-US" smtClean="0">
                <a:solidFill>
                  <a:prstClr val="white">
                    <a:tint val="75000"/>
                  </a:prstClr>
                </a:solidFill>
              </a:rPr>
              <a:t>1/14/2022</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white">
                    <a:tint val="75000"/>
                  </a:prstClr>
                </a:solidFill>
              </a:rPr>
              <a:t>www.parsdigishop.ir</a:t>
            </a:r>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89A851-C0A8-4011-8416-F9B5C595353E}"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660145776"/>
      </p:ext>
    </p:extLst>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E5E8DB-09D3-4146-9477-9B569A7B72CC}" type="datetime1">
              <a:rPr lang="en-US" smtClean="0">
                <a:solidFill>
                  <a:prstClr val="white">
                    <a:tint val="75000"/>
                  </a:prstClr>
                </a:solidFill>
              </a:rPr>
              <a:t>1/14/2022</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white">
                    <a:tint val="75000"/>
                  </a:prstClr>
                </a:solidFill>
              </a:rPr>
              <a:t>www.parsdigishop.ir</a:t>
            </a:r>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89A851-C0A8-4011-8416-F9B5C595353E}"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599501995"/>
      </p:ext>
    </p:extLst>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2"/>
                </a:solidFill>
              </a:defRPr>
            </a:lvl1pPr>
          </a:lstStyle>
          <a:p>
            <a:fld id="{DB114023-6782-4FEF-A27B-954AAD627270}" type="datetime1">
              <a:rPr lang="en-US" smtClean="0">
                <a:solidFill>
                  <a:prstClr val="white">
                    <a:lumMod val="50000"/>
                    <a:lumOff val="50000"/>
                  </a:prstClr>
                </a:solidFill>
              </a:rPr>
              <a:t>1/14/2022</a:t>
            </a:fld>
            <a:endParaRPr lang="en-US">
              <a:solidFill>
                <a:prstClr val="white">
                  <a:lumMod val="50000"/>
                  <a:lumOff val="50000"/>
                </a:prstClr>
              </a:solidFill>
            </a:endParaRPr>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2"/>
                </a:solidFill>
              </a:defRPr>
            </a:lvl1pPr>
          </a:lstStyle>
          <a:p>
            <a:r>
              <a:rPr lang="en-US" smtClean="0">
                <a:solidFill>
                  <a:prstClr val="white">
                    <a:lumMod val="50000"/>
                    <a:lumOff val="50000"/>
                  </a:prstClr>
                </a:solidFill>
              </a:rPr>
              <a:t>www.parsdigishop.ir</a:t>
            </a:r>
            <a:endParaRPr lang="en-US">
              <a:solidFill>
                <a:prstClr val="white">
                  <a:lumMod val="50000"/>
                  <a:lumOff val="50000"/>
                </a:prstClr>
              </a:solidFill>
            </a:endParaRPr>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2"/>
                </a:solidFill>
              </a:defRPr>
            </a:lvl1pPr>
          </a:lstStyle>
          <a:p>
            <a:fld id="{FACC6FA3-3D70-436E-B614-66BD8D5CA3CA}" type="slidenum">
              <a:rPr lang="en-US" smtClean="0">
                <a:solidFill>
                  <a:prstClr val="white">
                    <a:lumMod val="50000"/>
                    <a:lumOff val="50000"/>
                  </a:prstClr>
                </a:solidFill>
              </a:rPr>
              <a:pPr/>
              <a:t>‹#›</a:t>
            </a:fld>
            <a:endParaRPr lang="en-US">
              <a:solidFill>
                <a:prstClr val="white">
                  <a:lumMod val="50000"/>
                  <a:lumOff val="50000"/>
                </a:prstClr>
              </a:solidFill>
            </a:endParaRPr>
          </a:p>
        </p:txBody>
      </p:sp>
      <p:grpSp>
        <p:nvGrpSpPr>
          <p:cNvPr id="61" name="Group 60"/>
          <p:cNvGrpSpPr/>
          <p:nvPr/>
        </p:nvGrpSpPr>
        <p:grpSpPr>
          <a:xfrm>
            <a:off x="-33595" y="0"/>
            <a:ext cx="9177595" cy="6857999"/>
            <a:chOff x="-33595" y="0"/>
            <a:chExt cx="9177595" cy="6857999"/>
          </a:xfrm>
        </p:grpSpPr>
        <p:grpSp>
          <p:nvGrpSpPr>
            <p:cNvPr id="62" name="Group 182"/>
            <p:cNvGrpSpPr/>
            <p:nvPr/>
          </p:nvGrpSpPr>
          <p:grpSpPr>
            <a:xfrm>
              <a:off x="-33595" y="437091"/>
              <a:ext cx="9074452" cy="6174255"/>
              <a:chOff x="-33595" y="437091"/>
              <a:chExt cx="9074452" cy="6174255"/>
            </a:xfrm>
          </p:grpSpPr>
          <p:sp>
            <p:nvSpPr>
              <p:cNvPr id="92" name="Freeform 12"/>
              <p:cNvSpPr>
                <a:spLocks noChangeAspect="1"/>
              </p:cNvSpPr>
              <p:nvPr/>
            </p:nvSpPr>
            <p:spPr bwMode="auto">
              <a:xfrm rot="8051039">
                <a:off x="-11813" y="3783436"/>
                <a:ext cx="1054883" cy="1098447"/>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3" name="Freeform 28"/>
              <p:cNvSpPr>
                <a:spLocks noChangeAspect="1"/>
              </p:cNvSpPr>
              <p:nvPr/>
            </p:nvSpPr>
            <p:spPr bwMode="auto">
              <a:xfrm rot="7569598">
                <a:off x="558950" y="196683"/>
                <a:ext cx="832668" cy="1313484"/>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4" name="Freeform 36"/>
              <p:cNvSpPr>
                <a:spLocks noChangeAspect="1"/>
              </p:cNvSpPr>
              <p:nvPr/>
            </p:nvSpPr>
            <p:spPr bwMode="auto">
              <a:xfrm rot="11849821">
                <a:off x="7750232" y="597775"/>
                <a:ext cx="1064273" cy="1063143"/>
              </a:xfrm>
              <a:custGeom>
                <a:avLst/>
                <a:gdLst/>
                <a:ahLst/>
                <a:cxnLst>
                  <a:cxn ang="0">
                    <a:pos x="1280" y="874"/>
                  </a:cxn>
                  <a:cxn ang="0">
                    <a:pos x="1142" y="974"/>
                  </a:cxn>
                  <a:cxn ang="0">
                    <a:pos x="1150" y="944"/>
                  </a:cxn>
                  <a:cxn ang="0">
                    <a:pos x="1196" y="832"/>
                  </a:cxn>
                  <a:cxn ang="0">
                    <a:pos x="1194" y="590"/>
                  </a:cxn>
                  <a:cxn ang="0">
                    <a:pos x="1152" y="368"/>
                  </a:cxn>
                  <a:cxn ang="0">
                    <a:pos x="1020" y="148"/>
                  </a:cxn>
                  <a:cxn ang="0">
                    <a:pos x="958" y="62"/>
                  </a:cxn>
                  <a:cxn ang="0">
                    <a:pos x="942" y="0"/>
                  </a:cxn>
                  <a:cxn ang="0">
                    <a:pos x="930" y="44"/>
                  </a:cxn>
                  <a:cxn ang="0">
                    <a:pos x="884" y="120"/>
                  </a:cxn>
                  <a:cxn ang="0">
                    <a:pos x="738" y="346"/>
                  </a:cxn>
                  <a:cxn ang="0">
                    <a:pos x="702" y="516"/>
                  </a:cxn>
                  <a:cxn ang="0">
                    <a:pos x="680" y="794"/>
                  </a:cxn>
                  <a:cxn ang="0">
                    <a:pos x="724" y="930"/>
                  </a:cxn>
                  <a:cxn ang="0">
                    <a:pos x="744" y="972"/>
                  </a:cxn>
                  <a:cxn ang="0">
                    <a:pos x="636" y="896"/>
                  </a:cxn>
                  <a:cxn ang="0">
                    <a:pos x="504" y="826"/>
                  </a:cxn>
                  <a:cxn ang="0">
                    <a:pos x="118" y="794"/>
                  </a:cxn>
                  <a:cxn ang="0">
                    <a:pos x="72" y="836"/>
                  </a:cxn>
                  <a:cxn ang="0">
                    <a:pos x="232" y="986"/>
                  </a:cxn>
                  <a:cxn ang="0">
                    <a:pos x="424" y="1194"/>
                  </a:cxn>
                  <a:cxn ang="0">
                    <a:pos x="608" y="1266"/>
                  </a:cxn>
                  <a:cxn ang="0">
                    <a:pos x="698" y="1248"/>
                  </a:cxn>
                  <a:cxn ang="0">
                    <a:pos x="708" y="1268"/>
                  </a:cxn>
                  <a:cxn ang="0">
                    <a:pos x="558" y="1382"/>
                  </a:cxn>
                  <a:cxn ang="0">
                    <a:pos x="416" y="1562"/>
                  </a:cxn>
                  <a:cxn ang="0">
                    <a:pos x="460" y="1634"/>
                  </a:cxn>
                  <a:cxn ang="0">
                    <a:pos x="628" y="1588"/>
                  </a:cxn>
                  <a:cxn ang="0">
                    <a:pos x="752" y="1516"/>
                  </a:cxn>
                  <a:cxn ang="0">
                    <a:pos x="784" y="1576"/>
                  </a:cxn>
                  <a:cxn ang="0">
                    <a:pos x="816" y="1560"/>
                  </a:cxn>
                  <a:cxn ang="0">
                    <a:pos x="858" y="1422"/>
                  </a:cxn>
                  <a:cxn ang="0">
                    <a:pos x="904" y="1368"/>
                  </a:cxn>
                  <a:cxn ang="0">
                    <a:pos x="878" y="1664"/>
                  </a:cxn>
                  <a:cxn ang="0">
                    <a:pos x="810" y="1824"/>
                  </a:cxn>
                  <a:cxn ang="0">
                    <a:pos x="780" y="1854"/>
                  </a:cxn>
                  <a:cxn ang="0">
                    <a:pos x="806" y="1876"/>
                  </a:cxn>
                  <a:cxn ang="0">
                    <a:pos x="874" y="1868"/>
                  </a:cxn>
                  <a:cxn ang="0">
                    <a:pos x="904" y="1856"/>
                  </a:cxn>
                  <a:cxn ang="0">
                    <a:pos x="952" y="1680"/>
                  </a:cxn>
                  <a:cxn ang="0">
                    <a:pos x="988" y="1342"/>
                  </a:cxn>
                  <a:cxn ang="0">
                    <a:pos x="1062" y="1548"/>
                  </a:cxn>
                  <a:cxn ang="0">
                    <a:pos x="1084" y="1572"/>
                  </a:cxn>
                  <a:cxn ang="0">
                    <a:pos x="1112" y="1566"/>
                  </a:cxn>
                  <a:cxn ang="0">
                    <a:pos x="1162" y="1530"/>
                  </a:cxn>
                  <a:cxn ang="0">
                    <a:pos x="1344" y="1620"/>
                  </a:cxn>
                  <a:cxn ang="0">
                    <a:pos x="1498" y="1638"/>
                  </a:cxn>
                  <a:cxn ang="0">
                    <a:pos x="1402" y="1462"/>
                  </a:cxn>
                  <a:cxn ang="0">
                    <a:pos x="1230" y="1306"/>
                  </a:cxn>
                  <a:cxn ang="0">
                    <a:pos x="1164" y="1252"/>
                  </a:cxn>
                  <a:cxn ang="0">
                    <a:pos x="1216" y="1260"/>
                  </a:cxn>
                  <a:cxn ang="0">
                    <a:pos x="1358" y="1250"/>
                  </a:cxn>
                  <a:cxn ang="0">
                    <a:pos x="1576" y="1076"/>
                  </a:cxn>
                  <a:cxn ang="0">
                    <a:pos x="1744" y="892"/>
                  </a:cxn>
                  <a:cxn ang="0">
                    <a:pos x="1880" y="802"/>
                  </a:cxn>
                  <a:cxn ang="0">
                    <a:pos x="1528" y="798"/>
                  </a:cxn>
                </a:cxnLst>
                <a:rect l="0" t="0" r="r" b="b"/>
                <a:pathLst>
                  <a:path w="1884" h="1882">
                    <a:moveTo>
                      <a:pt x="1380" y="826"/>
                    </a:moveTo>
                    <a:lnTo>
                      <a:pt x="1380" y="826"/>
                    </a:lnTo>
                    <a:lnTo>
                      <a:pt x="1364" y="830"/>
                    </a:lnTo>
                    <a:lnTo>
                      <a:pt x="1348" y="836"/>
                    </a:lnTo>
                    <a:lnTo>
                      <a:pt x="1314" y="852"/>
                    </a:lnTo>
                    <a:lnTo>
                      <a:pt x="1280" y="874"/>
                    </a:lnTo>
                    <a:lnTo>
                      <a:pt x="1248" y="896"/>
                    </a:lnTo>
                    <a:lnTo>
                      <a:pt x="1190" y="940"/>
                    </a:lnTo>
                    <a:lnTo>
                      <a:pt x="1156" y="968"/>
                    </a:lnTo>
                    <a:lnTo>
                      <a:pt x="1156" y="968"/>
                    </a:lnTo>
                    <a:lnTo>
                      <a:pt x="1148" y="972"/>
                    </a:lnTo>
                    <a:lnTo>
                      <a:pt x="1142" y="974"/>
                    </a:lnTo>
                    <a:lnTo>
                      <a:pt x="1140" y="972"/>
                    </a:lnTo>
                    <a:lnTo>
                      <a:pt x="1138" y="968"/>
                    </a:lnTo>
                    <a:lnTo>
                      <a:pt x="1138" y="960"/>
                    </a:lnTo>
                    <a:lnTo>
                      <a:pt x="1138" y="956"/>
                    </a:lnTo>
                    <a:lnTo>
                      <a:pt x="1138" y="956"/>
                    </a:lnTo>
                    <a:lnTo>
                      <a:pt x="1150" y="944"/>
                    </a:lnTo>
                    <a:lnTo>
                      <a:pt x="1160" y="930"/>
                    </a:lnTo>
                    <a:lnTo>
                      <a:pt x="1168" y="916"/>
                    </a:lnTo>
                    <a:lnTo>
                      <a:pt x="1176" y="900"/>
                    </a:lnTo>
                    <a:lnTo>
                      <a:pt x="1182" y="884"/>
                    </a:lnTo>
                    <a:lnTo>
                      <a:pt x="1188" y="868"/>
                    </a:lnTo>
                    <a:lnTo>
                      <a:pt x="1196" y="832"/>
                    </a:lnTo>
                    <a:lnTo>
                      <a:pt x="1202" y="794"/>
                    </a:lnTo>
                    <a:lnTo>
                      <a:pt x="1204" y="754"/>
                    </a:lnTo>
                    <a:lnTo>
                      <a:pt x="1204" y="712"/>
                    </a:lnTo>
                    <a:lnTo>
                      <a:pt x="1202" y="672"/>
                    </a:lnTo>
                    <a:lnTo>
                      <a:pt x="1198" y="630"/>
                    </a:lnTo>
                    <a:lnTo>
                      <a:pt x="1194" y="590"/>
                    </a:lnTo>
                    <a:lnTo>
                      <a:pt x="1182" y="516"/>
                    </a:lnTo>
                    <a:lnTo>
                      <a:pt x="1170" y="454"/>
                    </a:lnTo>
                    <a:lnTo>
                      <a:pt x="1162" y="408"/>
                    </a:lnTo>
                    <a:lnTo>
                      <a:pt x="1162" y="408"/>
                    </a:lnTo>
                    <a:lnTo>
                      <a:pt x="1160" y="388"/>
                    </a:lnTo>
                    <a:lnTo>
                      <a:pt x="1152" y="368"/>
                    </a:lnTo>
                    <a:lnTo>
                      <a:pt x="1144" y="346"/>
                    </a:lnTo>
                    <a:lnTo>
                      <a:pt x="1134" y="324"/>
                    </a:lnTo>
                    <a:lnTo>
                      <a:pt x="1108" y="276"/>
                    </a:lnTo>
                    <a:lnTo>
                      <a:pt x="1078" y="230"/>
                    </a:lnTo>
                    <a:lnTo>
                      <a:pt x="1048" y="186"/>
                    </a:lnTo>
                    <a:lnTo>
                      <a:pt x="1020" y="148"/>
                    </a:lnTo>
                    <a:lnTo>
                      <a:pt x="998" y="120"/>
                    </a:lnTo>
                    <a:lnTo>
                      <a:pt x="984" y="104"/>
                    </a:lnTo>
                    <a:lnTo>
                      <a:pt x="984" y="104"/>
                    </a:lnTo>
                    <a:lnTo>
                      <a:pt x="974" y="94"/>
                    </a:lnTo>
                    <a:lnTo>
                      <a:pt x="966" y="78"/>
                    </a:lnTo>
                    <a:lnTo>
                      <a:pt x="958" y="62"/>
                    </a:lnTo>
                    <a:lnTo>
                      <a:pt x="952" y="44"/>
                    </a:lnTo>
                    <a:lnTo>
                      <a:pt x="944" y="14"/>
                    </a:lnTo>
                    <a:lnTo>
                      <a:pt x="942" y="0"/>
                    </a:lnTo>
                    <a:lnTo>
                      <a:pt x="942" y="0"/>
                    </a:lnTo>
                    <a:lnTo>
                      <a:pt x="942" y="0"/>
                    </a:lnTo>
                    <a:lnTo>
                      <a:pt x="942" y="0"/>
                    </a:lnTo>
                    <a:lnTo>
                      <a:pt x="942" y="0"/>
                    </a:lnTo>
                    <a:lnTo>
                      <a:pt x="942" y="0"/>
                    </a:lnTo>
                    <a:lnTo>
                      <a:pt x="942" y="0"/>
                    </a:lnTo>
                    <a:lnTo>
                      <a:pt x="942" y="0"/>
                    </a:lnTo>
                    <a:lnTo>
                      <a:pt x="938" y="14"/>
                    </a:lnTo>
                    <a:lnTo>
                      <a:pt x="930" y="44"/>
                    </a:lnTo>
                    <a:lnTo>
                      <a:pt x="924" y="62"/>
                    </a:lnTo>
                    <a:lnTo>
                      <a:pt x="918" y="78"/>
                    </a:lnTo>
                    <a:lnTo>
                      <a:pt x="910" y="94"/>
                    </a:lnTo>
                    <a:lnTo>
                      <a:pt x="900" y="104"/>
                    </a:lnTo>
                    <a:lnTo>
                      <a:pt x="900" y="104"/>
                    </a:lnTo>
                    <a:lnTo>
                      <a:pt x="884" y="120"/>
                    </a:lnTo>
                    <a:lnTo>
                      <a:pt x="862" y="148"/>
                    </a:lnTo>
                    <a:lnTo>
                      <a:pt x="834" y="186"/>
                    </a:lnTo>
                    <a:lnTo>
                      <a:pt x="804" y="230"/>
                    </a:lnTo>
                    <a:lnTo>
                      <a:pt x="776" y="276"/>
                    </a:lnTo>
                    <a:lnTo>
                      <a:pt x="750" y="324"/>
                    </a:lnTo>
                    <a:lnTo>
                      <a:pt x="738" y="346"/>
                    </a:lnTo>
                    <a:lnTo>
                      <a:pt x="730" y="368"/>
                    </a:lnTo>
                    <a:lnTo>
                      <a:pt x="724" y="388"/>
                    </a:lnTo>
                    <a:lnTo>
                      <a:pt x="720" y="408"/>
                    </a:lnTo>
                    <a:lnTo>
                      <a:pt x="720" y="408"/>
                    </a:lnTo>
                    <a:lnTo>
                      <a:pt x="712" y="454"/>
                    </a:lnTo>
                    <a:lnTo>
                      <a:pt x="702" y="516"/>
                    </a:lnTo>
                    <a:lnTo>
                      <a:pt x="690" y="590"/>
                    </a:lnTo>
                    <a:lnTo>
                      <a:pt x="684" y="630"/>
                    </a:lnTo>
                    <a:lnTo>
                      <a:pt x="680" y="672"/>
                    </a:lnTo>
                    <a:lnTo>
                      <a:pt x="678" y="712"/>
                    </a:lnTo>
                    <a:lnTo>
                      <a:pt x="678" y="754"/>
                    </a:lnTo>
                    <a:lnTo>
                      <a:pt x="680" y="794"/>
                    </a:lnTo>
                    <a:lnTo>
                      <a:pt x="686" y="832"/>
                    </a:lnTo>
                    <a:lnTo>
                      <a:pt x="694" y="868"/>
                    </a:lnTo>
                    <a:lnTo>
                      <a:pt x="700" y="884"/>
                    </a:lnTo>
                    <a:lnTo>
                      <a:pt x="708" y="900"/>
                    </a:lnTo>
                    <a:lnTo>
                      <a:pt x="714" y="916"/>
                    </a:lnTo>
                    <a:lnTo>
                      <a:pt x="724" y="930"/>
                    </a:lnTo>
                    <a:lnTo>
                      <a:pt x="734" y="944"/>
                    </a:lnTo>
                    <a:lnTo>
                      <a:pt x="744" y="956"/>
                    </a:lnTo>
                    <a:lnTo>
                      <a:pt x="744" y="956"/>
                    </a:lnTo>
                    <a:lnTo>
                      <a:pt x="746" y="960"/>
                    </a:lnTo>
                    <a:lnTo>
                      <a:pt x="746" y="968"/>
                    </a:lnTo>
                    <a:lnTo>
                      <a:pt x="744" y="972"/>
                    </a:lnTo>
                    <a:lnTo>
                      <a:pt x="740" y="974"/>
                    </a:lnTo>
                    <a:lnTo>
                      <a:pt x="736" y="972"/>
                    </a:lnTo>
                    <a:lnTo>
                      <a:pt x="728" y="968"/>
                    </a:lnTo>
                    <a:lnTo>
                      <a:pt x="728" y="968"/>
                    </a:lnTo>
                    <a:lnTo>
                      <a:pt x="694" y="940"/>
                    </a:lnTo>
                    <a:lnTo>
                      <a:pt x="636" y="896"/>
                    </a:lnTo>
                    <a:lnTo>
                      <a:pt x="602" y="874"/>
                    </a:lnTo>
                    <a:lnTo>
                      <a:pt x="568" y="852"/>
                    </a:lnTo>
                    <a:lnTo>
                      <a:pt x="534" y="836"/>
                    </a:lnTo>
                    <a:lnTo>
                      <a:pt x="518" y="830"/>
                    </a:lnTo>
                    <a:lnTo>
                      <a:pt x="504" y="826"/>
                    </a:lnTo>
                    <a:lnTo>
                      <a:pt x="504" y="826"/>
                    </a:lnTo>
                    <a:lnTo>
                      <a:pt x="442" y="812"/>
                    </a:lnTo>
                    <a:lnTo>
                      <a:pt x="402" y="804"/>
                    </a:lnTo>
                    <a:lnTo>
                      <a:pt x="354" y="798"/>
                    </a:lnTo>
                    <a:lnTo>
                      <a:pt x="292" y="794"/>
                    </a:lnTo>
                    <a:lnTo>
                      <a:pt x="216" y="792"/>
                    </a:lnTo>
                    <a:lnTo>
                      <a:pt x="118" y="794"/>
                    </a:lnTo>
                    <a:lnTo>
                      <a:pt x="0" y="800"/>
                    </a:lnTo>
                    <a:lnTo>
                      <a:pt x="0" y="800"/>
                    </a:lnTo>
                    <a:lnTo>
                      <a:pt x="4" y="802"/>
                    </a:lnTo>
                    <a:lnTo>
                      <a:pt x="18" y="806"/>
                    </a:lnTo>
                    <a:lnTo>
                      <a:pt x="40" y="816"/>
                    </a:lnTo>
                    <a:lnTo>
                      <a:pt x="72" y="836"/>
                    </a:lnTo>
                    <a:lnTo>
                      <a:pt x="92" y="850"/>
                    </a:lnTo>
                    <a:lnTo>
                      <a:pt x="114" y="870"/>
                    </a:lnTo>
                    <a:lnTo>
                      <a:pt x="140" y="892"/>
                    </a:lnTo>
                    <a:lnTo>
                      <a:pt x="168" y="918"/>
                    </a:lnTo>
                    <a:lnTo>
                      <a:pt x="198" y="950"/>
                    </a:lnTo>
                    <a:lnTo>
                      <a:pt x="232" y="986"/>
                    </a:lnTo>
                    <a:lnTo>
                      <a:pt x="268" y="1028"/>
                    </a:lnTo>
                    <a:lnTo>
                      <a:pt x="306" y="1076"/>
                    </a:lnTo>
                    <a:lnTo>
                      <a:pt x="306" y="1076"/>
                    </a:lnTo>
                    <a:lnTo>
                      <a:pt x="348" y="1124"/>
                    </a:lnTo>
                    <a:lnTo>
                      <a:pt x="386" y="1162"/>
                    </a:lnTo>
                    <a:lnTo>
                      <a:pt x="424" y="1194"/>
                    </a:lnTo>
                    <a:lnTo>
                      <a:pt x="460" y="1218"/>
                    </a:lnTo>
                    <a:lnTo>
                      <a:pt x="494" y="1238"/>
                    </a:lnTo>
                    <a:lnTo>
                      <a:pt x="526" y="1250"/>
                    </a:lnTo>
                    <a:lnTo>
                      <a:pt x="556" y="1260"/>
                    </a:lnTo>
                    <a:lnTo>
                      <a:pt x="584" y="1264"/>
                    </a:lnTo>
                    <a:lnTo>
                      <a:pt x="608" y="1266"/>
                    </a:lnTo>
                    <a:lnTo>
                      <a:pt x="632" y="1266"/>
                    </a:lnTo>
                    <a:lnTo>
                      <a:pt x="650" y="1264"/>
                    </a:lnTo>
                    <a:lnTo>
                      <a:pt x="668" y="1260"/>
                    </a:lnTo>
                    <a:lnTo>
                      <a:pt x="690" y="1252"/>
                    </a:lnTo>
                    <a:lnTo>
                      <a:pt x="698" y="1248"/>
                    </a:lnTo>
                    <a:lnTo>
                      <a:pt x="698" y="1248"/>
                    </a:lnTo>
                    <a:lnTo>
                      <a:pt x="704" y="1248"/>
                    </a:lnTo>
                    <a:lnTo>
                      <a:pt x="716" y="1250"/>
                    </a:lnTo>
                    <a:lnTo>
                      <a:pt x="720" y="1252"/>
                    </a:lnTo>
                    <a:lnTo>
                      <a:pt x="720" y="1256"/>
                    </a:lnTo>
                    <a:lnTo>
                      <a:pt x="718" y="1260"/>
                    </a:lnTo>
                    <a:lnTo>
                      <a:pt x="708" y="1268"/>
                    </a:lnTo>
                    <a:lnTo>
                      <a:pt x="708" y="1268"/>
                    </a:lnTo>
                    <a:lnTo>
                      <a:pt x="686" y="1282"/>
                    </a:lnTo>
                    <a:lnTo>
                      <a:pt x="652" y="1306"/>
                    </a:lnTo>
                    <a:lnTo>
                      <a:pt x="608" y="1338"/>
                    </a:lnTo>
                    <a:lnTo>
                      <a:pt x="584" y="1360"/>
                    </a:lnTo>
                    <a:lnTo>
                      <a:pt x="558" y="1382"/>
                    </a:lnTo>
                    <a:lnTo>
                      <a:pt x="532" y="1406"/>
                    </a:lnTo>
                    <a:lnTo>
                      <a:pt x="506" y="1434"/>
                    </a:lnTo>
                    <a:lnTo>
                      <a:pt x="482" y="1462"/>
                    </a:lnTo>
                    <a:lnTo>
                      <a:pt x="458" y="1494"/>
                    </a:lnTo>
                    <a:lnTo>
                      <a:pt x="436" y="1526"/>
                    </a:lnTo>
                    <a:lnTo>
                      <a:pt x="416" y="1562"/>
                    </a:lnTo>
                    <a:lnTo>
                      <a:pt x="400" y="1598"/>
                    </a:lnTo>
                    <a:lnTo>
                      <a:pt x="386" y="1638"/>
                    </a:lnTo>
                    <a:lnTo>
                      <a:pt x="386" y="1638"/>
                    </a:lnTo>
                    <a:lnTo>
                      <a:pt x="396" y="1638"/>
                    </a:lnTo>
                    <a:lnTo>
                      <a:pt x="422" y="1638"/>
                    </a:lnTo>
                    <a:lnTo>
                      <a:pt x="460" y="1634"/>
                    </a:lnTo>
                    <a:lnTo>
                      <a:pt x="484" y="1632"/>
                    </a:lnTo>
                    <a:lnTo>
                      <a:pt x="510" y="1626"/>
                    </a:lnTo>
                    <a:lnTo>
                      <a:pt x="538" y="1620"/>
                    </a:lnTo>
                    <a:lnTo>
                      <a:pt x="568" y="1612"/>
                    </a:lnTo>
                    <a:lnTo>
                      <a:pt x="598" y="1602"/>
                    </a:lnTo>
                    <a:lnTo>
                      <a:pt x="628" y="1588"/>
                    </a:lnTo>
                    <a:lnTo>
                      <a:pt x="660" y="1572"/>
                    </a:lnTo>
                    <a:lnTo>
                      <a:pt x="690" y="1552"/>
                    </a:lnTo>
                    <a:lnTo>
                      <a:pt x="720" y="1530"/>
                    </a:lnTo>
                    <a:lnTo>
                      <a:pt x="750" y="1504"/>
                    </a:lnTo>
                    <a:lnTo>
                      <a:pt x="750" y="1504"/>
                    </a:lnTo>
                    <a:lnTo>
                      <a:pt x="752" y="1516"/>
                    </a:lnTo>
                    <a:lnTo>
                      <a:pt x="758" y="1542"/>
                    </a:lnTo>
                    <a:lnTo>
                      <a:pt x="764" y="1556"/>
                    </a:lnTo>
                    <a:lnTo>
                      <a:pt x="770" y="1566"/>
                    </a:lnTo>
                    <a:lnTo>
                      <a:pt x="774" y="1570"/>
                    </a:lnTo>
                    <a:lnTo>
                      <a:pt x="778" y="1574"/>
                    </a:lnTo>
                    <a:lnTo>
                      <a:pt x="784" y="1576"/>
                    </a:lnTo>
                    <a:lnTo>
                      <a:pt x="790" y="1576"/>
                    </a:lnTo>
                    <a:lnTo>
                      <a:pt x="790" y="1576"/>
                    </a:lnTo>
                    <a:lnTo>
                      <a:pt x="798" y="1572"/>
                    </a:lnTo>
                    <a:lnTo>
                      <a:pt x="806" y="1570"/>
                    </a:lnTo>
                    <a:lnTo>
                      <a:pt x="812" y="1564"/>
                    </a:lnTo>
                    <a:lnTo>
                      <a:pt x="816" y="1560"/>
                    </a:lnTo>
                    <a:lnTo>
                      <a:pt x="820" y="1552"/>
                    </a:lnTo>
                    <a:lnTo>
                      <a:pt x="820" y="1548"/>
                    </a:lnTo>
                    <a:lnTo>
                      <a:pt x="820" y="1548"/>
                    </a:lnTo>
                    <a:lnTo>
                      <a:pt x="828" y="1522"/>
                    </a:lnTo>
                    <a:lnTo>
                      <a:pt x="846" y="1458"/>
                    </a:lnTo>
                    <a:lnTo>
                      <a:pt x="858" y="1422"/>
                    </a:lnTo>
                    <a:lnTo>
                      <a:pt x="872" y="1386"/>
                    </a:lnTo>
                    <a:lnTo>
                      <a:pt x="888" y="1354"/>
                    </a:lnTo>
                    <a:lnTo>
                      <a:pt x="896" y="1340"/>
                    </a:lnTo>
                    <a:lnTo>
                      <a:pt x="904" y="1330"/>
                    </a:lnTo>
                    <a:lnTo>
                      <a:pt x="904" y="1330"/>
                    </a:lnTo>
                    <a:lnTo>
                      <a:pt x="904" y="1368"/>
                    </a:lnTo>
                    <a:lnTo>
                      <a:pt x="904" y="1428"/>
                    </a:lnTo>
                    <a:lnTo>
                      <a:pt x="900" y="1500"/>
                    </a:lnTo>
                    <a:lnTo>
                      <a:pt x="896" y="1540"/>
                    </a:lnTo>
                    <a:lnTo>
                      <a:pt x="892" y="1582"/>
                    </a:lnTo>
                    <a:lnTo>
                      <a:pt x="886" y="1622"/>
                    </a:lnTo>
                    <a:lnTo>
                      <a:pt x="878" y="1664"/>
                    </a:lnTo>
                    <a:lnTo>
                      <a:pt x="870" y="1702"/>
                    </a:lnTo>
                    <a:lnTo>
                      <a:pt x="858" y="1738"/>
                    </a:lnTo>
                    <a:lnTo>
                      <a:pt x="844" y="1772"/>
                    </a:lnTo>
                    <a:lnTo>
                      <a:pt x="828" y="1800"/>
                    </a:lnTo>
                    <a:lnTo>
                      <a:pt x="820" y="1814"/>
                    </a:lnTo>
                    <a:lnTo>
                      <a:pt x="810" y="1824"/>
                    </a:lnTo>
                    <a:lnTo>
                      <a:pt x="800" y="1834"/>
                    </a:lnTo>
                    <a:lnTo>
                      <a:pt x="788" y="1842"/>
                    </a:lnTo>
                    <a:lnTo>
                      <a:pt x="788" y="1842"/>
                    </a:lnTo>
                    <a:lnTo>
                      <a:pt x="784" y="1846"/>
                    </a:lnTo>
                    <a:lnTo>
                      <a:pt x="780" y="1850"/>
                    </a:lnTo>
                    <a:lnTo>
                      <a:pt x="780" y="1854"/>
                    </a:lnTo>
                    <a:lnTo>
                      <a:pt x="780" y="1858"/>
                    </a:lnTo>
                    <a:lnTo>
                      <a:pt x="784" y="1862"/>
                    </a:lnTo>
                    <a:lnTo>
                      <a:pt x="788" y="1866"/>
                    </a:lnTo>
                    <a:lnTo>
                      <a:pt x="788" y="1866"/>
                    </a:lnTo>
                    <a:lnTo>
                      <a:pt x="796" y="1872"/>
                    </a:lnTo>
                    <a:lnTo>
                      <a:pt x="806" y="1876"/>
                    </a:lnTo>
                    <a:lnTo>
                      <a:pt x="816" y="1880"/>
                    </a:lnTo>
                    <a:lnTo>
                      <a:pt x="828" y="1882"/>
                    </a:lnTo>
                    <a:lnTo>
                      <a:pt x="842" y="1882"/>
                    </a:lnTo>
                    <a:lnTo>
                      <a:pt x="858" y="1878"/>
                    </a:lnTo>
                    <a:lnTo>
                      <a:pt x="874" y="1868"/>
                    </a:lnTo>
                    <a:lnTo>
                      <a:pt x="874" y="1868"/>
                    </a:lnTo>
                    <a:lnTo>
                      <a:pt x="878" y="1866"/>
                    </a:lnTo>
                    <a:lnTo>
                      <a:pt x="884" y="1864"/>
                    </a:lnTo>
                    <a:lnTo>
                      <a:pt x="892" y="1864"/>
                    </a:lnTo>
                    <a:lnTo>
                      <a:pt x="896" y="1862"/>
                    </a:lnTo>
                    <a:lnTo>
                      <a:pt x="900" y="1860"/>
                    </a:lnTo>
                    <a:lnTo>
                      <a:pt x="904" y="1856"/>
                    </a:lnTo>
                    <a:lnTo>
                      <a:pt x="908" y="1850"/>
                    </a:lnTo>
                    <a:lnTo>
                      <a:pt x="908" y="1850"/>
                    </a:lnTo>
                    <a:lnTo>
                      <a:pt x="920" y="1822"/>
                    </a:lnTo>
                    <a:lnTo>
                      <a:pt x="932" y="1784"/>
                    </a:lnTo>
                    <a:lnTo>
                      <a:pt x="942" y="1738"/>
                    </a:lnTo>
                    <a:lnTo>
                      <a:pt x="952" y="1680"/>
                    </a:lnTo>
                    <a:lnTo>
                      <a:pt x="960" y="1610"/>
                    </a:lnTo>
                    <a:lnTo>
                      <a:pt x="968" y="1530"/>
                    </a:lnTo>
                    <a:lnTo>
                      <a:pt x="974" y="1436"/>
                    </a:lnTo>
                    <a:lnTo>
                      <a:pt x="980" y="1330"/>
                    </a:lnTo>
                    <a:lnTo>
                      <a:pt x="980" y="1330"/>
                    </a:lnTo>
                    <a:lnTo>
                      <a:pt x="988" y="1342"/>
                    </a:lnTo>
                    <a:lnTo>
                      <a:pt x="996" y="1356"/>
                    </a:lnTo>
                    <a:lnTo>
                      <a:pt x="1012" y="1388"/>
                    </a:lnTo>
                    <a:lnTo>
                      <a:pt x="1026" y="1424"/>
                    </a:lnTo>
                    <a:lnTo>
                      <a:pt x="1038" y="1460"/>
                    </a:lnTo>
                    <a:lnTo>
                      <a:pt x="1056" y="1522"/>
                    </a:lnTo>
                    <a:lnTo>
                      <a:pt x="1062" y="1548"/>
                    </a:lnTo>
                    <a:lnTo>
                      <a:pt x="1062" y="1548"/>
                    </a:lnTo>
                    <a:lnTo>
                      <a:pt x="1062" y="1552"/>
                    </a:lnTo>
                    <a:lnTo>
                      <a:pt x="1066" y="1560"/>
                    </a:lnTo>
                    <a:lnTo>
                      <a:pt x="1070" y="1564"/>
                    </a:lnTo>
                    <a:lnTo>
                      <a:pt x="1076" y="1570"/>
                    </a:lnTo>
                    <a:lnTo>
                      <a:pt x="1084" y="1572"/>
                    </a:lnTo>
                    <a:lnTo>
                      <a:pt x="1094" y="1576"/>
                    </a:lnTo>
                    <a:lnTo>
                      <a:pt x="1094" y="1576"/>
                    </a:lnTo>
                    <a:lnTo>
                      <a:pt x="1100" y="1576"/>
                    </a:lnTo>
                    <a:lnTo>
                      <a:pt x="1104" y="1574"/>
                    </a:lnTo>
                    <a:lnTo>
                      <a:pt x="1108" y="1570"/>
                    </a:lnTo>
                    <a:lnTo>
                      <a:pt x="1112" y="1566"/>
                    </a:lnTo>
                    <a:lnTo>
                      <a:pt x="1120" y="1556"/>
                    </a:lnTo>
                    <a:lnTo>
                      <a:pt x="1124" y="1542"/>
                    </a:lnTo>
                    <a:lnTo>
                      <a:pt x="1132" y="1516"/>
                    </a:lnTo>
                    <a:lnTo>
                      <a:pt x="1134" y="1504"/>
                    </a:lnTo>
                    <a:lnTo>
                      <a:pt x="1134" y="1504"/>
                    </a:lnTo>
                    <a:lnTo>
                      <a:pt x="1162" y="1530"/>
                    </a:lnTo>
                    <a:lnTo>
                      <a:pt x="1192" y="1552"/>
                    </a:lnTo>
                    <a:lnTo>
                      <a:pt x="1224" y="1572"/>
                    </a:lnTo>
                    <a:lnTo>
                      <a:pt x="1254" y="1588"/>
                    </a:lnTo>
                    <a:lnTo>
                      <a:pt x="1286" y="1602"/>
                    </a:lnTo>
                    <a:lnTo>
                      <a:pt x="1316" y="1612"/>
                    </a:lnTo>
                    <a:lnTo>
                      <a:pt x="1344" y="1620"/>
                    </a:lnTo>
                    <a:lnTo>
                      <a:pt x="1372" y="1626"/>
                    </a:lnTo>
                    <a:lnTo>
                      <a:pt x="1398" y="1632"/>
                    </a:lnTo>
                    <a:lnTo>
                      <a:pt x="1422" y="1634"/>
                    </a:lnTo>
                    <a:lnTo>
                      <a:pt x="1462" y="1638"/>
                    </a:lnTo>
                    <a:lnTo>
                      <a:pt x="1488" y="1638"/>
                    </a:lnTo>
                    <a:lnTo>
                      <a:pt x="1498" y="1638"/>
                    </a:lnTo>
                    <a:lnTo>
                      <a:pt x="1498" y="1638"/>
                    </a:lnTo>
                    <a:lnTo>
                      <a:pt x="1484" y="1598"/>
                    </a:lnTo>
                    <a:lnTo>
                      <a:pt x="1466" y="1562"/>
                    </a:lnTo>
                    <a:lnTo>
                      <a:pt x="1446" y="1526"/>
                    </a:lnTo>
                    <a:lnTo>
                      <a:pt x="1424" y="1494"/>
                    </a:lnTo>
                    <a:lnTo>
                      <a:pt x="1402" y="1462"/>
                    </a:lnTo>
                    <a:lnTo>
                      <a:pt x="1376" y="1434"/>
                    </a:lnTo>
                    <a:lnTo>
                      <a:pt x="1350" y="1406"/>
                    </a:lnTo>
                    <a:lnTo>
                      <a:pt x="1326" y="1382"/>
                    </a:lnTo>
                    <a:lnTo>
                      <a:pt x="1300" y="1360"/>
                    </a:lnTo>
                    <a:lnTo>
                      <a:pt x="1276" y="1338"/>
                    </a:lnTo>
                    <a:lnTo>
                      <a:pt x="1230" y="1306"/>
                    </a:lnTo>
                    <a:lnTo>
                      <a:pt x="1196" y="1282"/>
                    </a:lnTo>
                    <a:lnTo>
                      <a:pt x="1176" y="1268"/>
                    </a:lnTo>
                    <a:lnTo>
                      <a:pt x="1176" y="1268"/>
                    </a:lnTo>
                    <a:lnTo>
                      <a:pt x="1166" y="1260"/>
                    </a:lnTo>
                    <a:lnTo>
                      <a:pt x="1162" y="1256"/>
                    </a:lnTo>
                    <a:lnTo>
                      <a:pt x="1164" y="1252"/>
                    </a:lnTo>
                    <a:lnTo>
                      <a:pt x="1168" y="1250"/>
                    </a:lnTo>
                    <a:lnTo>
                      <a:pt x="1178" y="1248"/>
                    </a:lnTo>
                    <a:lnTo>
                      <a:pt x="1184" y="1248"/>
                    </a:lnTo>
                    <a:lnTo>
                      <a:pt x="1184" y="1248"/>
                    </a:lnTo>
                    <a:lnTo>
                      <a:pt x="1192" y="1252"/>
                    </a:lnTo>
                    <a:lnTo>
                      <a:pt x="1216" y="1260"/>
                    </a:lnTo>
                    <a:lnTo>
                      <a:pt x="1232" y="1264"/>
                    </a:lnTo>
                    <a:lnTo>
                      <a:pt x="1252" y="1266"/>
                    </a:lnTo>
                    <a:lnTo>
                      <a:pt x="1274" y="1266"/>
                    </a:lnTo>
                    <a:lnTo>
                      <a:pt x="1300" y="1264"/>
                    </a:lnTo>
                    <a:lnTo>
                      <a:pt x="1328" y="1260"/>
                    </a:lnTo>
                    <a:lnTo>
                      <a:pt x="1358" y="1250"/>
                    </a:lnTo>
                    <a:lnTo>
                      <a:pt x="1390" y="1238"/>
                    </a:lnTo>
                    <a:lnTo>
                      <a:pt x="1424" y="1218"/>
                    </a:lnTo>
                    <a:lnTo>
                      <a:pt x="1460" y="1194"/>
                    </a:lnTo>
                    <a:lnTo>
                      <a:pt x="1498" y="1162"/>
                    </a:lnTo>
                    <a:lnTo>
                      <a:pt x="1536" y="1124"/>
                    </a:lnTo>
                    <a:lnTo>
                      <a:pt x="1576" y="1076"/>
                    </a:lnTo>
                    <a:lnTo>
                      <a:pt x="1576" y="1076"/>
                    </a:lnTo>
                    <a:lnTo>
                      <a:pt x="1616" y="1028"/>
                    </a:lnTo>
                    <a:lnTo>
                      <a:pt x="1652" y="986"/>
                    </a:lnTo>
                    <a:lnTo>
                      <a:pt x="1684" y="950"/>
                    </a:lnTo>
                    <a:lnTo>
                      <a:pt x="1716" y="918"/>
                    </a:lnTo>
                    <a:lnTo>
                      <a:pt x="1744" y="892"/>
                    </a:lnTo>
                    <a:lnTo>
                      <a:pt x="1768" y="870"/>
                    </a:lnTo>
                    <a:lnTo>
                      <a:pt x="1790" y="850"/>
                    </a:lnTo>
                    <a:lnTo>
                      <a:pt x="1810" y="836"/>
                    </a:lnTo>
                    <a:lnTo>
                      <a:pt x="1844" y="816"/>
                    </a:lnTo>
                    <a:lnTo>
                      <a:pt x="1866" y="806"/>
                    </a:lnTo>
                    <a:lnTo>
                      <a:pt x="1880" y="802"/>
                    </a:lnTo>
                    <a:lnTo>
                      <a:pt x="1884" y="800"/>
                    </a:lnTo>
                    <a:lnTo>
                      <a:pt x="1884" y="800"/>
                    </a:lnTo>
                    <a:lnTo>
                      <a:pt x="1764" y="794"/>
                    </a:lnTo>
                    <a:lnTo>
                      <a:pt x="1668" y="792"/>
                    </a:lnTo>
                    <a:lnTo>
                      <a:pt x="1590" y="794"/>
                    </a:lnTo>
                    <a:lnTo>
                      <a:pt x="1528" y="798"/>
                    </a:lnTo>
                    <a:lnTo>
                      <a:pt x="1480" y="804"/>
                    </a:lnTo>
                    <a:lnTo>
                      <a:pt x="1442" y="812"/>
                    </a:lnTo>
                    <a:lnTo>
                      <a:pt x="1380" y="826"/>
                    </a:lnTo>
                    <a:lnTo>
                      <a:pt x="1380" y="82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5" name="Freeform 32"/>
              <p:cNvSpPr>
                <a:spLocks noChangeAspect="1"/>
              </p:cNvSpPr>
              <p:nvPr/>
            </p:nvSpPr>
            <p:spPr bwMode="auto">
              <a:xfrm rot="6220444">
                <a:off x="7291403" y="1558152"/>
                <a:ext cx="570505" cy="1349733"/>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6" name="Freeform 16"/>
              <p:cNvSpPr>
                <a:spLocks noChangeAspect="1"/>
              </p:cNvSpPr>
              <p:nvPr/>
            </p:nvSpPr>
            <p:spPr bwMode="auto">
              <a:xfrm rot="6533397">
                <a:off x="7959862" y="4914145"/>
                <a:ext cx="854656" cy="1307334"/>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7" name="Freeform 20"/>
              <p:cNvSpPr>
                <a:spLocks noChangeAspect="1"/>
              </p:cNvSpPr>
              <p:nvPr/>
            </p:nvSpPr>
            <p:spPr bwMode="auto">
              <a:xfrm rot="7604267">
                <a:off x="7426592" y="5451070"/>
                <a:ext cx="795973" cy="1524580"/>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63" name="Group 189"/>
            <p:cNvGrpSpPr/>
            <p:nvPr/>
          </p:nvGrpSpPr>
          <p:grpSpPr>
            <a:xfrm>
              <a:off x="1" y="189385"/>
              <a:ext cx="9143999" cy="6668614"/>
              <a:chOff x="1" y="189385"/>
              <a:chExt cx="9143999" cy="6668614"/>
            </a:xfrm>
          </p:grpSpPr>
          <p:sp>
            <p:nvSpPr>
              <p:cNvPr id="82" name="Freeform 12"/>
              <p:cNvSpPr>
                <a:spLocks noChangeAspect="1"/>
              </p:cNvSpPr>
              <p:nvPr/>
            </p:nvSpPr>
            <p:spPr bwMode="auto">
              <a:xfrm rot="19954067">
                <a:off x="7722899" y="3726444"/>
                <a:ext cx="934359" cy="972946"/>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3" name="Freeform 20"/>
              <p:cNvSpPr>
                <a:spLocks noChangeAspect="1"/>
              </p:cNvSpPr>
              <p:nvPr/>
            </p:nvSpPr>
            <p:spPr bwMode="auto">
              <a:xfrm rot="12859877">
                <a:off x="6911677" y="5192992"/>
                <a:ext cx="658602" cy="1261468"/>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8000"/>
                </a:schemeClr>
              </a:solidFill>
              <a:ln w="9525">
                <a:noFill/>
                <a:round/>
                <a:headEnd/>
                <a:tailEnd/>
              </a:ln>
              <a:effectLst>
                <a:glow rad="50800">
                  <a:schemeClr val="accent1">
                    <a:alpha val="20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4" name="Freeform 12"/>
              <p:cNvSpPr>
                <a:spLocks noChangeAspect="1"/>
              </p:cNvSpPr>
              <p:nvPr/>
            </p:nvSpPr>
            <p:spPr bwMode="auto">
              <a:xfrm rot="1886122">
                <a:off x="7260150" y="2458059"/>
                <a:ext cx="819391" cy="853231"/>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5" name="Freeform 16"/>
              <p:cNvSpPr>
                <a:spLocks noChangeAspect="1"/>
              </p:cNvSpPr>
              <p:nvPr/>
            </p:nvSpPr>
            <p:spPr bwMode="auto">
              <a:xfrm rot="19458545">
                <a:off x="8145717" y="189385"/>
                <a:ext cx="644376" cy="985678"/>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6" name="Freeform 32"/>
              <p:cNvSpPr>
                <a:spLocks noChangeAspect="1"/>
              </p:cNvSpPr>
              <p:nvPr/>
            </p:nvSpPr>
            <p:spPr bwMode="auto">
              <a:xfrm rot="16200000">
                <a:off x="7201560" y="869773"/>
                <a:ext cx="359022" cy="849390"/>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8000"/>
                </a:schemeClr>
              </a:solidFill>
              <a:ln w="9525">
                <a:noFill/>
                <a:round/>
                <a:headEnd/>
                <a:tailEnd/>
              </a:ln>
              <a:effectLst>
                <a:glow rad="50800">
                  <a:schemeClr val="accent1">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7" name="Freeform 28"/>
              <p:cNvSpPr>
                <a:spLocks noChangeAspect="1"/>
              </p:cNvSpPr>
              <p:nvPr/>
            </p:nvSpPr>
            <p:spPr bwMode="auto">
              <a:xfrm rot="2065346">
                <a:off x="782448" y="200491"/>
                <a:ext cx="753489" cy="1188586"/>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8" name="Freeform 39"/>
              <p:cNvSpPr>
                <a:spLocks noChangeAspect="1"/>
              </p:cNvSpPr>
              <p:nvPr/>
            </p:nvSpPr>
            <p:spPr bwMode="auto">
              <a:xfrm>
                <a:off x="8828844" y="1270466"/>
                <a:ext cx="315155" cy="776632"/>
              </a:xfrm>
              <a:custGeom>
                <a:avLst/>
                <a:gdLst>
                  <a:gd name="T0" fmla="*/ 60 w 280"/>
                  <a:gd name="T1" fmla="*/ 500 h 690"/>
                  <a:gd name="T2" fmla="*/ 70 w 280"/>
                  <a:gd name="T3" fmla="*/ 516 h 690"/>
                  <a:gd name="T4" fmla="*/ 78 w 280"/>
                  <a:gd name="T5" fmla="*/ 538 h 690"/>
                  <a:gd name="T6" fmla="*/ 82 w 280"/>
                  <a:gd name="T7" fmla="*/ 594 h 690"/>
                  <a:gd name="T8" fmla="*/ 82 w 280"/>
                  <a:gd name="T9" fmla="*/ 648 h 690"/>
                  <a:gd name="T10" fmla="*/ 78 w 280"/>
                  <a:gd name="T11" fmla="*/ 684 h 690"/>
                  <a:gd name="T12" fmla="*/ 78 w 280"/>
                  <a:gd name="T13" fmla="*/ 690 h 690"/>
                  <a:gd name="T14" fmla="*/ 110 w 280"/>
                  <a:gd name="T15" fmla="*/ 672 h 690"/>
                  <a:gd name="T16" fmla="*/ 158 w 280"/>
                  <a:gd name="T17" fmla="*/ 646 h 690"/>
                  <a:gd name="T18" fmla="*/ 210 w 280"/>
                  <a:gd name="T19" fmla="*/ 628 h 690"/>
                  <a:gd name="T20" fmla="*/ 244 w 280"/>
                  <a:gd name="T21" fmla="*/ 624 h 690"/>
                  <a:gd name="T22" fmla="*/ 252 w 280"/>
                  <a:gd name="T23" fmla="*/ 626 h 690"/>
                  <a:gd name="T24" fmla="*/ 280 w 280"/>
                  <a:gd name="T25" fmla="*/ 582 h 690"/>
                  <a:gd name="T26" fmla="*/ 280 w 280"/>
                  <a:gd name="T27" fmla="*/ 0 h 690"/>
                  <a:gd name="T28" fmla="*/ 250 w 280"/>
                  <a:gd name="T29" fmla="*/ 2 h 690"/>
                  <a:gd name="T30" fmla="*/ 216 w 280"/>
                  <a:gd name="T31" fmla="*/ 8 h 690"/>
                  <a:gd name="T32" fmla="*/ 192 w 280"/>
                  <a:gd name="T33" fmla="*/ 18 h 690"/>
                  <a:gd name="T34" fmla="*/ 174 w 280"/>
                  <a:gd name="T35" fmla="*/ 32 h 690"/>
                  <a:gd name="T36" fmla="*/ 152 w 280"/>
                  <a:gd name="T37" fmla="*/ 60 h 690"/>
                  <a:gd name="T38" fmla="*/ 146 w 280"/>
                  <a:gd name="T39" fmla="*/ 84 h 690"/>
                  <a:gd name="T40" fmla="*/ 168 w 280"/>
                  <a:gd name="T41" fmla="*/ 88 h 690"/>
                  <a:gd name="T42" fmla="*/ 202 w 280"/>
                  <a:gd name="T43" fmla="*/ 98 h 690"/>
                  <a:gd name="T44" fmla="*/ 222 w 280"/>
                  <a:gd name="T45" fmla="*/ 110 h 690"/>
                  <a:gd name="T46" fmla="*/ 230 w 280"/>
                  <a:gd name="T47" fmla="*/ 124 h 690"/>
                  <a:gd name="T48" fmla="*/ 230 w 280"/>
                  <a:gd name="T49" fmla="*/ 138 h 690"/>
                  <a:gd name="T50" fmla="*/ 220 w 280"/>
                  <a:gd name="T51" fmla="*/ 152 h 690"/>
                  <a:gd name="T52" fmla="*/ 192 w 280"/>
                  <a:gd name="T53" fmla="*/ 176 h 690"/>
                  <a:gd name="T54" fmla="*/ 142 w 280"/>
                  <a:gd name="T55" fmla="*/ 206 h 690"/>
                  <a:gd name="T56" fmla="*/ 58 w 280"/>
                  <a:gd name="T57" fmla="*/ 242 h 690"/>
                  <a:gd name="T58" fmla="*/ 0 w 280"/>
                  <a:gd name="T59" fmla="*/ 264 h 690"/>
                  <a:gd name="T60" fmla="*/ 20 w 280"/>
                  <a:gd name="T61" fmla="*/ 266 h 690"/>
                  <a:gd name="T62" fmla="*/ 52 w 280"/>
                  <a:gd name="T63" fmla="*/ 274 h 690"/>
                  <a:gd name="T64" fmla="*/ 78 w 280"/>
                  <a:gd name="T65" fmla="*/ 284 h 690"/>
                  <a:gd name="T66" fmla="*/ 96 w 280"/>
                  <a:gd name="T67" fmla="*/ 298 h 690"/>
                  <a:gd name="T68" fmla="*/ 108 w 280"/>
                  <a:gd name="T69" fmla="*/ 316 h 690"/>
                  <a:gd name="T70" fmla="*/ 116 w 280"/>
                  <a:gd name="T71" fmla="*/ 334 h 690"/>
                  <a:gd name="T72" fmla="*/ 116 w 280"/>
                  <a:gd name="T73" fmla="*/ 366 h 690"/>
                  <a:gd name="T74" fmla="*/ 108 w 280"/>
                  <a:gd name="T75" fmla="*/ 408 h 690"/>
                  <a:gd name="T76" fmla="*/ 90 w 280"/>
                  <a:gd name="T77" fmla="*/ 448 h 690"/>
                  <a:gd name="T78" fmla="*/ 66 w 280"/>
                  <a:gd name="T79" fmla="*/ 490 h 690"/>
                  <a:gd name="T80" fmla="*/ 60 w 280"/>
                  <a:gd name="T81" fmla="*/ 50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 h="690">
                    <a:moveTo>
                      <a:pt x="60" y="500"/>
                    </a:moveTo>
                    <a:lnTo>
                      <a:pt x="60" y="500"/>
                    </a:lnTo>
                    <a:lnTo>
                      <a:pt x="66" y="506"/>
                    </a:lnTo>
                    <a:lnTo>
                      <a:pt x="70" y="516"/>
                    </a:lnTo>
                    <a:lnTo>
                      <a:pt x="74" y="526"/>
                    </a:lnTo>
                    <a:lnTo>
                      <a:pt x="78" y="538"/>
                    </a:lnTo>
                    <a:lnTo>
                      <a:pt x="82" y="566"/>
                    </a:lnTo>
                    <a:lnTo>
                      <a:pt x="82" y="594"/>
                    </a:lnTo>
                    <a:lnTo>
                      <a:pt x="82" y="622"/>
                    </a:lnTo>
                    <a:lnTo>
                      <a:pt x="82" y="648"/>
                    </a:lnTo>
                    <a:lnTo>
                      <a:pt x="78" y="684"/>
                    </a:lnTo>
                    <a:lnTo>
                      <a:pt x="78" y="684"/>
                    </a:lnTo>
                    <a:lnTo>
                      <a:pt x="76" y="690"/>
                    </a:lnTo>
                    <a:lnTo>
                      <a:pt x="78" y="690"/>
                    </a:lnTo>
                    <a:lnTo>
                      <a:pt x="78" y="690"/>
                    </a:lnTo>
                    <a:lnTo>
                      <a:pt x="110" y="672"/>
                    </a:lnTo>
                    <a:lnTo>
                      <a:pt x="132" y="658"/>
                    </a:lnTo>
                    <a:lnTo>
                      <a:pt x="158" y="646"/>
                    </a:lnTo>
                    <a:lnTo>
                      <a:pt x="184" y="636"/>
                    </a:lnTo>
                    <a:lnTo>
                      <a:pt x="210" y="628"/>
                    </a:lnTo>
                    <a:lnTo>
                      <a:pt x="234" y="624"/>
                    </a:lnTo>
                    <a:lnTo>
                      <a:pt x="244" y="624"/>
                    </a:lnTo>
                    <a:lnTo>
                      <a:pt x="252" y="626"/>
                    </a:lnTo>
                    <a:lnTo>
                      <a:pt x="252" y="626"/>
                    </a:lnTo>
                    <a:lnTo>
                      <a:pt x="260" y="612"/>
                    </a:lnTo>
                    <a:lnTo>
                      <a:pt x="280" y="582"/>
                    </a:lnTo>
                    <a:lnTo>
                      <a:pt x="280" y="0"/>
                    </a:lnTo>
                    <a:lnTo>
                      <a:pt x="280" y="0"/>
                    </a:lnTo>
                    <a:lnTo>
                      <a:pt x="250" y="2"/>
                    </a:lnTo>
                    <a:lnTo>
                      <a:pt x="250" y="2"/>
                    </a:lnTo>
                    <a:lnTo>
                      <a:pt x="232" y="4"/>
                    </a:lnTo>
                    <a:lnTo>
                      <a:pt x="216" y="8"/>
                    </a:lnTo>
                    <a:lnTo>
                      <a:pt x="204" y="12"/>
                    </a:lnTo>
                    <a:lnTo>
                      <a:pt x="192" y="18"/>
                    </a:lnTo>
                    <a:lnTo>
                      <a:pt x="182" y="24"/>
                    </a:lnTo>
                    <a:lnTo>
                      <a:pt x="174" y="32"/>
                    </a:lnTo>
                    <a:lnTo>
                      <a:pt x="160" y="46"/>
                    </a:lnTo>
                    <a:lnTo>
                      <a:pt x="152" y="60"/>
                    </a:lnTo>
                    <a:lnTo>
                      <a:pt x="148" y="72"/>
                    </a:lnTo>
                    <a:lnTo>
                      <a:pt x="146" y="84"/>
                    </a:lnTo>
                    <a:lnTo>
                      <a:pt x="146" y="84"/>
                    </a:lnTo>
                    <a:lnTo>
                      <a:pt x="168" y="88"/>
                    </a:lnTo>
                    <a:lnTo>
                      <a:pt x="186" y="94"/>
                    </a:lnTo>
                    <a:lnTo>
                      <a:pt x="202" y="98"/>
                    </a:lnTo>
                    <a:lnTo>
                      <a:pt x="214" y="104"/>
                    </a:lnTo>
                    <a:lnTo>
                      <a:pt x="222" y="110"/>
                    </a:lnTo>
                    <a:lnTo>
                      <a:pt x="228" y="116"/>
                    </a:lnTo>
                    <a:lnTo>
                      <a:pt x="230" y="124"/>
                    </a:lnTo>
                    <a:lnTo>
                      <a:pt x="230" y="130"/>
                    </a:lnTo>
                    <a:lnTo>
                      <a:pt x="230" y="138"/>
                    </a:lnTo>
                    <a:lnTo>
                      <a:pt x="226" y="146"/>
                    </a:lnTo>
                    <a:lnTo>
                      <a:pt x="220" y="152"/>
                    </a:lnTo>
                    <a:lnTo>
                      <a:pt x="212" y="160"/>
                    </a:lnTo>
                    <a:lnTo>
                      <a:pt x="192" y="176"/>
                    </a:lnTo>
                    <a:lnTo>
                      <a:pt x="168" y="190"/>
                    </a:lnTo>
                    <a:lnTo>
                      <a:pt x="142" y="206"/>
                    </a:lnTo>
                    <a:lnTo>
                      <a:pt x="114" y="218"/>
                    </a:lnTo>
                    <a:lnTo>
                      <a:pt x="58" y="242"/>
                    </a:lnTo>
                    <a:lnTo>
                      <a:pt x="16" y="258"/>
                    </a:lnTo>
                    <a:lnTo>
                      <a:pt x="0" y="264"/>
                    </a:lnTo>
                    <a:lnTo>
                      <a:pt x="0" y="264"/>
                    </a:lnTo>
                    <a:lnTo>
                      <a:pt x="20" y="266"/>
                    </a:lnTo>
                    <a:lnTo>
                      <a:pt x="38" y="270"/>
                    </a:lnTo>
                    <a:lnTo>
                      <a:pt x="52" y="274"/>
                    </a:lnTo>
                    <a:lnTo>
                      <a:pt x="66" y="278"/>
                    </a:lnTo>
                    <a:lnTo>
                      <a:pt x="78" y="284"/>
                    </a:lnTo>
                    <a:lnTo>
                      <a:pt x="88" y="290"/>
                    </a:lnTo>
                    <a:lnTo>
                      <a:pt x="96" y="298"/>
                    </a:lnTo>
                    <a:lnTo>
                      <a:pt x="104" y="306"/>
                    </a:lnTo>
                    <a:lnTo>
                      <a:pt x="108" y="316"/>
                    </a:lnTo>
                    <a:lnTo>
                      <a:pt x="112" y="324"/>
                    </a:lnTo>
                    <a:lnTo>
                      <a:pt x="116" y="334"/>
                    </a:lnTo>
                    <a:lnTo>
                      <a:pt x="116" y="344"/>
                    </a:lnTo>
                    <a:lnTo>
                      <a:pt x="116" y="366"/>
                    </a:lnTo>
                    <a:lnTo>
                      <a:pt x="114" y="386"/>
                    </a:lnTo>
                    <a:lnTo>
                      <a:pt x="108" y="408"/>
                    </a:lnTo>
                    <a:lnTo>
                      <a:pt x="100" y="428"/>
                    </a:lnTo>
                    <a:lnTo>
                      <a:pt x="90" y="448"/>
                    </a:lnTo>
                    <a:lnTo>
                      <a:pt x="82" y="464"/>
                    </a:lnTo>
                    <a:lnTo>
                      <a:pt x="66" y="490"/>
                    </a:lnTo>
                    <a:lnTo>
                      <a:pt x="60" y="500"/>
                    </a:lnTo>
                    <a:lnTo>
                      <a:pt x="60" y="500"/>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88"/>
              <p:cNvSpPr>
                <a:spLocks noChangeAspect="1"/>
              </p:cNvSpPr>
              <p:nvPr/>
            </p:nvSpPr>
            <p:spPr bwMode="auto">
              <a:xfrm>
                <a:off x="10820" y="5117153"/>
                <a:ext cx="692706" cy="903148"/>
              </a:xfrm>
              <a:custGeom>
                <a:avLst/>
                <a:gdLst>
                  <a:gd name="T0" fmla="*/ 628 w 632"/>
                  <a:gd name="T1" fmla="*/ 772 h 824"/>
                  <a:gd name="T2" fmla="*/ 572 w 632"/>
                  <a:gd name="T3" fmla="*/ 684 h 824"/>
                  <a:gd name="T4" fmla="*/ 520 w 632"/>
                  <a:gd name="T5" fmla="*/ 616 h 824"/>
                  <a:gd name="T6" fmla="*/ 500 w 632"/>
                  <a:gd name="T7" fmla="*/ 560 h 824"/>
                  <a:gd name="T8" fmla="*/ 486 w 632"/>
                  <a:gd name="T9" fmla="*/ 432 h 824"/>
                  <a:gd name="T10" fmla="*/ 496 w 632"/>
                  <a:gd name="T11" fmla="*/ 306 h 824"/>
                  <a:gd name="T12" fmla="*/ 496 w 632"/>
                  <a:gd name="T13" fmla="*/ 272 h 824"/>
                  <a:gd name="T14" fmla="*/ 486 w 632"/>
                  <a:gd name="T15" fmla="*/ 232 h 824"/>
                  <a:gd name="T16" fmla="*/ 456 w 632"/>
                  <a:gd name="T17" fmla="*/ 196 h 824"/>
                  <a:gd name="T18" fmla="*/ 434 w 632"/>
                  <a:gd name="T19" fmla="*/ 184 h 824"/>
                  <a:gd name="T20" fmla="*/ 408 w 632"/>
                  <a:gd name="T21" fmla="*/ 236 h 824"/>
                  <a:gd name="T22" fmla="*/ 384 w 632"/>
                  <a:gd name="T23" fmla="*/ 260 h 824"/>
                  <a:gd name="T24" fmla="*/ 362 w 632"/>
                  <a:gd name="T25" fmla="*/ 256 h 824"/>
                  <a:gd name="T26" fmla="*/ 344 w 632"/>
                  <a:gd name="T27" fmla="*/ 234 h 824"/>
                  <a:gd name="T28" fmla="*/ 312 w 632"/>
                  <a:gd name="T29" fmla="*/ 154 h 824"/>
                  <a:gd name="T30" fmla="*/ 284 w 632"/>
                  <a:gd name="T31" fmla="*/ 18 h 824"/>
                  <a:gd name="T32" fmla="*/ 276 w 632"/>
                  <a:gd name="T33" fmla="*/ 18 h 824"/>
                  <a:gd name="T34" fmla="*/ 254 w 632"/>
                  <a:gd name="T35" fmla="*/ 64 h 824"/>
                  <a:gd name="T36" fmla="*/ 228 w 632"/>
                  <a:gd name="T37" fmla="*/ 90 h 824"/>
                  <a:gd name="T38" fmla="*/ 198 w 632"/>
                  <a:gd name="T39" fmla="*/ 100 h 824"/>
                  <a:gd name="T40" fmla="*/ 156 w 632"/>
                  <a:gd name="T41" fmla="*/ 96 h 824"/>
                  <a:gd name="T42" fmla="*/ 96 w 632"/>
                  <a:gd name="T43" fmla="*/ 66 h 824"/>
                  <a:gd name="T44" fmla="*/ 42 w 632"/>
                  <a:gd name="T45" fmla="*/ 18 h 824"/>
                  <a:gd name="T46" fmla="*/ 26 w 632"/>
                  <a:gd name="T47" fmla="*/ 14 h 824"/>
                  <a:gd name="T48" fmla="*/ 0 w 632"/>
                  <a:gd name="T49" fmla="*/ 456 h 824"/>
                  <a:gd name="T50" fmla="*/ 80 w 632"/>
                  <a:gd name="T51" fmla="*/ 482 h 824"/>
                  <a:gd name="T52" fmla="*/ 124 w 632"/>
                  <a:gd name="T53" fmla="*/ 506 h 824"/>
                  <a:gd name="T54" fmla="*/ 146 w 632"/>
                  <a:gd name="T55" fmla="*/ 536 h 824"/>
                  <a:gd name="T56" fmla="*/ 134 w 632"/>
                  <a:gd name="T57" fmla="*/ 568 h 824"/>
                  <a:gd name="T58" fmla="*/ 76 w 632"/>
                  <a:gd name="T59" fmla="*/ 604 h 824"/>
                  <a:gd name="T60" fmla="*/ 82 w 632"/>
                  <a:gd name="T61" fmla="*/ 616 h 824"/>
                  <a:gd name="T62" fmla="*/ 122 w 632"/>
                  <a:gd name="T63" fmla="*/ 630 h 824"/>
                  <a:gd name="T64" fmla="*/ 182 w 632"/>
                  <a:gd name="T65" fmla="*/ 626 h 824"/>
                  <a:gd name="T66" fmla="*/ 300 w 632"/>
                  <a:gd name="T67" fmla="*/ 610 h 824"/>
                  <a:gd name="T68" fmla="*/ 422 w 632"/>
                  <a:gd name="T69" fmla="*/ 616 h 824"/>
                  <a:gd name="T70" fmla="*/ 476 w 632"/>
                  <a:gd name="T71" fmla="*/ 630 h 824"/>
                  <a:gd name="T72" fmla="*/ 526 w 632"/>
                  <a:gd name="T73" fmla="*/ 674 h 824"/>
                  <a:gd name="T74" fmla="*/ 576 w 632"/>
                  <a:gd name="T75" fmla="*/ 748 h 824"/>
                  <a:gd name="T76" fmla="*/ 594 w 632"/>
                  <a:gd name="T77" fmla="*/ 796 h 824"/>
                  <a:gd name="T78" fmla="*/ 592 w 632"/>
                  <a:gd name="T79" fmla="*/ 818 h 824"/>
                  <a:gd name="T80" fmla="*/ 598 w 632"/>
                  <a:gd name="T81" fmla="*/ 824 h 824"/>
                  <a:gd name="T82" fmla="*/ 612 w 632"/>
                  <a:gd name="T83" fmla="*/ 822 h 824"/>
                  <a:gd name="T84" fmla="*/ 624 w 632"/>
                  <a:gd name="T85" fmla="*/ 808 h 824"/>
                  <a:gd name="T86" fmla="*/ 630 w 632"/>
                  <a:gd name="T87" fmla="*/ 796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2" h="824">
                    <a:moveTo>
                      <a:pt x="632" y="784"/>
                    </a:moveTo>
                    <a:lnTo>
                      <a:pt x="632" y="784"/>
                    </a:lnTo>
                    <a:lnTo>
                      <a:pt x="628" y="772"/>
                    </a:lnTo>
                    <a:lnTo>
                      <a:pt x="622" y="760"/>
                    </a:lnTo>
                    <a:lnTo>
                      <a:pt x="602" y="726"/>
                    </a:lnTo>
                    <a:lnTo>
                      <a:pt x="572" y="684"/>
                    </a:lnTo>
                    <a:lnTo>
                      <a:pt x="530" y="632"/>
                    </a:lnTo>
                    <a:lnTo>
                      <a:pt x="530" y="632"/>
                    </a:lnTo>
                    <a:lnTo>
                      <a:pt x="520" y="616"/>
                    </a:lnTo>
                    <a:lnTo>
                      <a:pt x="512" y="598"/>
                    </a:lnTo>
                    <a:lnTo>
                      <a:pt x="504" y="580"/>
                    </a:lnTo>
                    <a:lnTo>
                      <a:pt x="500" y="560"/>
                    </a:lnTo>
                    <a:lnTo>
                      <a:pt x="492" y="520"/>
                    </a:lnTo>
                    <a:lnTo>
                      <a:pt x="486" y="476"/>
                    </a:lnTo>
                    <a:lnTo>
                      <a:pt x="486" y="432"/>
                    </a:lnTo>
                    <a:lnTo>
                      <a:pt x="488" y="388"/>
                    </a:lnTo>
                    <a:lnTo>
                      <a:pt x="490" y="346"/>
                    </a:lnTo>
                    <a:lnTo>
                      <a:pt x="496" y="306"/>
                    </a:lnTo>
                    <a:lnTo>
                      <a:pt x="496" y="306"/>
                    </a:lnTo>
                    <a:lnTo>
                      <a:pt x="496" y="288"/>
                    </a:lnTo>
                    <a:lnTo>
                      <a:pt x="496" y="272"/>
                    </a:lnTo>
                    <a:lnTo>
                      <a:pt x="494" y="256"/>
                    </a:lnTo>
                    <a:lnTo>
                      <a:pt x="492" y="244"/>
                    </a:lnTo>
                    <a:lnTo>
                      <a:pt x="486" y="232"/>
                    </a:lnTo>
                    <a:lnTo>
                      <a:pt x="482" y="222"/>
                    </a:lnTo>
                    <a:lnTo>
                      <a:pt x="470" y="206"/>
                    </a:lnTo>
                    <a:lnTo>
                      <a:pt x="456" y="196"/>
                    </a:lnTo>
                    <a:lnTo>
                      <a:pt x="446" y="188"/>
                    </a:lnTo>
                    <a:lnTo>
                      <a:pt x="434" y="184"/>
                    </a:lnTo>
                    <a:lnTo>
                      <a:pt x="434" y="184"/>
                    </a:lnTo>
                    <a:lnTo>
                      <a:pt x="424" y="206"/>
                    </a:lnTo>
                    <a:lnTo>
                      <a:pt x="416" y="222"/>
                    </a:lnTo>
                    <a:lnTo>
                      <a:pt x="408" y="236"/>
                    </a:lnTo>
                    <a:lnTo>
                      <a:pt x="400" y="248"/>
                    </a:lnTo>
                    <a:lnTo>
                      <a:pt x="392" y="254"/>
                    </a:lnTo>
                    <a:lnTo>
                      <a:pt x="384" y="260"/>
                    </a:lnTo>
                    <a:lnTo>
                      <a:pt x="376" y="260"/>
                    </a:lnTo>
                    <a:lnTo>
                      <a:pt x="370" y="260"/>
                    </a:lnTo>
                    <a:lnTo>
                      <a:pt x="362" y="256"/>
                    </a:lnTo>
                    <a:lnTo>
                      <a:pt x="356" y="250"/>
                    </a:lnTo>
                    <a:lnTo>
                      <a:pt x="350" y="244"/>
                    </a:lnTo>
                    <a:lnTo>
                      <a:pt x="344" y="234"/>
                    </a:lnTo>
                    <a:lnTo>
                      <a:pt x="332" y="212"/>
                    </a:lnTo>
                    <a:lnTo>
                      <a:pt x="322" y="184"/>
                    </a:lnTo>
                    <a:lnTo>
                      <a:pt x="312" y="154"/>
                    </a:lnTo>
                    <a:lnTo>
                      <a:pt x="304" y="122"/>
                    </a:lnTo>
                    <a:lnTo>
                      <a:pt x="292" y="62"/>
                    </a:lnTo>
                    <a:lnTo>
                      <a:pt x="284" y="18"/>
                    </a:lnTo>
                    <a:lnTo>
                      <a:pt x="282" y="0"/>
                    </a:lnTo>
                    <a:lnTo>
                      <a:pt x="282" y="0"/>
                    </a:lnTo>
                    <a:lnTo>
                      <a:pt x="276" y="18"/>
                    </a:lnTo>
                    <a:lnTo>
                      <a:pt x="270" y="36"/>
                    </a:lnTo>
                    <a:lnTo>
                      <a:pt x="262" y="50"/>
                    </a:lnTo>
                    <a:lnTo>
                      <a:pt x="254" y="64"/>
                    </a:lnTo>
                    <a:lnTo>
                      <a:pt x="246" y="74"/>
                    </a:lnTo>
                    <a:lnTo>
                      <a:pt x="238" y="82"/>
                    </a:lnTo>
                    <a:lnTo>
                      <a:pt x="228" y="90"/>
                    </a:lnTo>
                    <a:lnTo>
                      <a:pt x="218" y="94"/>
                    </a:lnTo>
                    <a:lnTo>
                      <a:pt x="208" y="98"/>
                    </a:lnTo>
                    <a:lnTo>
                      <a:pt x="198" y="100"/>
                    </a:lnTo>
                    <a:lnTo>
                      <a:pt x="188" y="100"/>
                    </a:lnTo>
                    <a:lnTo>
                      <a:pt x="178" y="100"/>
                    </a:lnTo>
                    <a:lnTo>
                      <a:pt x="156" y="96"/>
                    </a:lnTo>
                    <a:lnTo>
                      <a:pt x="136" y="88"/>
                    </a:lnTo>
                    <a:lnTo>
                      <a:pt x="116" y="78"/>
                    </a:lnTo>
                    <a:lnTo>
                      <a:pt x="96" y="66"/>
                    </a:lnTo>
                    <a:lnTo>
                      <a:pt x="80" y="52"/>
                    </a:lnTo>
                    <a:lnTo>
                      <a:pt x="64" y="40"/>
                    </a:lnTo>
                    <a:lnTo>
                      <a:pt x="42" y="18"/>
                    </a:lnTo>
                    <a:lnTo>
                      <a:pt x="34" y="10"/>
                    </a:lnTo>
                    <a:lnTo>
                      <a:pt x="34" y="10"/>
                    </a:lnTo>
                    <a:lnTo>
                      <a:pt x="26" y="14"/>
                    </a:lnTo>
                    <a:lnTo>
                      <a:pt x="18" y="16"/>
                    </a:lnTo>
                    <a:lnTo>
                      <a:pt x="0" y="20"/>
                    </a:lnTo>
                    <a:lnTo>
                      <a:pt x="0" y="456"/>
                    </a:lnTo>
                    <a:lnTo>
                      <a:pt x="0" y="456"/>
                    </a:lnTo>
                    <a:lnTo>
                      <a:pt x="42" y="468"/>
                    </a:lnTo>
                    <a:lnTo>
                      <a:pt x="80" y="482"/>
                    </a:lnTo>
                    <a:lnTo>
                      <a:pt x="96" y="490"/>
                    </a:lnTo>
                    <a:lnTo>
                      <a:pt x="112" y="498"/>
                    </a:lnTo>
                    <a:lnTo>
                      <a:pt x="124" y="506"/>
                    </a:lnTo>
                    <a:lnTo>
                      <a:pt x="136" y="516"/>
                    </a:lnTo>
                    <a:lnTo>
                      <a:pt x="142" y="526"/>
                    </a:lnTo>
                    <a:lnTo>
                      <a:pt x="146" y="536"/>
                    </a:lnTo>
                    <a:lnTo>
                      <a:pt x="146" y="546"/>
                    </a:lnTo>
                    <a:lnTo>
                      <a:pt x="142" y="556"/>
                    </a:lnTo>
                    <a:lnTo>
                      <a:pt x="134" y="568"/>
                    </a:lnTo>
                    <a:lnTo>
                      <a:pt x="120" y="580"/>
                    </a:lnTo>
                    <a:lnTo>
                      <a:pt x="100" y="592"/>
                    </a:lnTo>
                    <a:lnTo>
                      <a:pt x="76" y="604"/>
                    </a:lnTo>
                    <a:lnTo>
                      <a:pt x="76" y="604"/>
                    </a:lnTo>
                    <a:lnTo>
                      <a:pt x="78" y="610"/>
                    </a:lnTo>
                    <a:lnTo>
                      <a:pt x="82" y="616"/>
                    </a:lnTo>
                    <a:lnTo>
                      <a:pt x="90" y="622"/>
                    </a:lnTo>
                    <a:lnTo>
                      <a:pt x="104" y="626"/>
                    </a:lnTo>
                    <a:lnTo>
                      <a:pt x="122" y="630"/>
                    </a:lnTo>
                    <a:lnTo>
                      <a:pt x="148" y="630"/>
                    </a:lnTo>
                    <a:lnTo>
                      <a:pt x="182" y="626"/>
                    </a:lnTo>
                    <a:lnTo>
                      <a:pt x="182" y="626"/>
                    </a:lnTo>
                    <a:lnTo>
                      <a:pt x="220" y="620"/>
                    </a:lnTo>
                    <a:lnTo>
                      <a:pt x="260" y="614"/>
                    </a:lnTo>
                    <a:lnTo>
                      <a:pt x="300" y="610"/>
                    </a:lnTo>
                    <a:lnTo>
                      <a:pt x="342" y="610"/>
                    </a:lnTo>
                    <a:lnTo>
                      <a:pt x="382" y="610"/>
                    </a:lnTo>
                    <a:lnTo>
                      <a:pt x="422" y="616"/>
                    </a:lnTo>
                    <a:lnTo>
                      <a:pt x="440" y="620"/>
                    </a:lnTo>
                    <a:lnTo>
                      <a:pt x="458" y="624"/>
                    </a:lnTo>
                    <a:lnTo>
                      <a:pt x="476" y="630"/>
                    </a:lnTo>
                    <a:lnTo>
                      <a:pt x="492" y="636"/>
                    </a:lnTo>
                    <a:lnTo>
                      <a:pt x="492" y="636"/>
                    </a:lnTo>
                    <a:lnTo>
                      <a:pt x="526" y="674"/>
                    </a:lnTo>
                    <a:lnTo>
                      <a:pt x="544" y="698"/>
                    </a:lnTo>
                    <a:lnTo>
                      <a:pt x="562" y="722"/>
                    </a:lnTo>
                    <a:lnTo>
                      <a:pt x="576" y="748"/>
                    </a:lnTo>
                    <a:lnTo>
                      <a:pt x="588" y="772"/>
                    </a:lnTo>
                    <a:lnTo>
                      <a:pt x="590" y="784"/>
                    </a:lnTo>
                    <a:lnTo>
                      <a:pt x="594" y="796"/>
                    </a:lnTo>
                    <a:lnTo>
                      <a:pt x="594" y="806"/>
                    </a:lnTo>
                    <a:lnTo>
                      <a:pt x="592" y="818"/>
                    </a:lnTo>
                    <a:lnTo>
                      <a:pt x="592" y="818"/>
                    </a:lnTo>
                    <a:lnTo>
                      <a:pt x="592" y="822"/>
                    </a:lnTo>
                    <a:lnTo>
                      <a:pt x="594" y="824"/>
                    </a:lnTo>
                    <a:lnTo>
                      <a:pt x="598" y="824"/>
                    </a:lnTo>
                    <a:lnTo>
                      <a:pt x="598" y="824"/>
                    </a:lnTo>
                    <a:lnTo>
                      <a:pt x="602" y="824"/>
                    </a:lnTo>
                    <a:lnTo>
                      <a:pt x="612" y="822"/>
                    </a:lnTo>
                    <a:lnTo>
                      <a:pt x="616" y="818"/>
                    </a:lnTo>
                    <a:lnTo>
                      <a:pt x="620" y="814"/>
                    </a:lnTo>
                    <a:lnTo>
                      <a:pt x="624" y="808"/>
                    </a:lnTo>
                    <a:lnTo>
                      <a:pt x="626" y="800"/>
                    </a:lnTo>
                    <a:lnTo>
                      <a:pt x="626" y="800"/>
                    </a:lnTo>
                    <a:lnTo>
                      <a:pt x="630" y="796"/>
                    </a:lnTo>
                    <a:lnTo>
                      <a:pt x="632" y="792"/>
                    </a:lnTo>
                    <a:lnTo>
                      <a:pt x="632" y="784"/>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47"/>
              <p:cNvSpPr>
                <a:spLocks noChangeAspect="1"/>
              </p:cNvSpPr>
              <p:nvPr/>
            </p:nvSpPr>
            <p:spPr bwMode="auto">
              <a:xfrm>
                <a:off x="1" y="2438400"/>
                <a:ext cx="453574" cy="852529"/>
              </a:xfrm>
              <a:custGeom>
                <a:avLst/>
                <a:gdLst>
                  <a:gd name="T0" fmla="*/ 194 w 382"/>
                  <a:gd name="T1" fmla="*/ 442 h 718"/>
                  <a:gd name="T2" fmla="*/ 238 w 382"/>
                  <a:gd name="T3" fmla="*/ 410 h 718"/>
                  <a:gd name="T4" fmla="*/ 264 w 382"/>
                  <a:gd name="T5" fmla="*/ 368 h 718"/>
                  <a:gd name="T6" fmla="*/ 270 w 382"/>
                  <a:gd name="T7" fmla="*/ 334 h 718"/>
                  <a:gd name="T8" fmla="*/ 292 w 382"/>
                  <a:gd name="T9" fmla="*/ 278 h 718"/>
                  <a:gd name="T10" fmla="*/ 310 w 382"/>
                  <a:gd name="T11" fmla="*/ 250 h 718"/>
                  <a:gd name="T12" fmla="*/ 248 w 382"/>
                  <a:gd name="T13" fmla="*/ 258 h 718"/>
                  <a:gd name="T14" fmla="*/ 212 w 382"/>
                  <a:gd name="T15" fmla="*/ 242 h 718"/>
                  <a:gd name="T16" fmla="*/ 194 w 382"/>
                  <a:gd name="T17" fmla="*/ 212 h 718"/>
                  <a:gd name="T18" fmla="*/ 194 w 382"/>
                  <a:gd name="T19" fmla="*/ 160 h 718"/>
                  <a:gd name="T20" fmla="*/ 200 w 382"/>
                  <a:gd name="T21" fmla="*/ 140 h 718"/>
                  <a:gd name="T22" fmla="*/ 200 w 382"/>
                  <a:gd name="T23" fmla="*/ 110 h 718"/>
                  <a:gd name="T24" fmla="*/ 184 w 382"/>
                  <a:gd name="T25" fmla="*/ 72 h 718"/>
                  <a:gd name="T26" fmla="*/ 158 w 382"/>
                  <a:gd name="T27" fmla="*/ 50 h 718"/>
                  <a:gd name="T28" fmla="*/ 80 w 382"/>
                  <a:gd name="T29" fmla="*/ 0 h 718"/>
                  <a:gd name="T30" fmla="*/ 84 w 382"/>
                  <a:gd name="T31" fmla="*/ 6 h 718"/>
                  <a:gd name="T32" fmla="*/ 96 w 382"/>
                  <a:gd name="T33" fmla="*/ 38 h 718"/>
                  <a:gd name="T34" fmla="*/ 94 w 382"/>
                  <a:gd name="T35" fmla="*/ 70 h 718"/>
                  <a:gd name="T36" fmla="*/ 80 w 382"/>
                  <a:gd name="T37" fmla="*/ 66 h 718"/>
                  <a:gd name="T38" fmla="*/ 48 w 382"/>
                  <a:gd name="T39" fmla="*/ 82 h 718"/>
                  <a:gd name="T40" fmla="*/ 34 w 382"/>
                  <a:gd name="T41" fmla="*/ 106 h 718"/>
                  <a:gd name="T42" fmla="*/ 26 w 382"/>
                  <a:gd name="T43" fmla="*/ 138 h 718"/>
                  <a:gd name="T44" fmla="*/ 24 w 382"/>
                  <a:gd name="T45" fmla="*/ 194 h 718"/>
                  <a:gd name="T46" fmla="*/ 22 w 382"/>
                  <a:gd name="T47" fmla="*/ 204 h 718"/>
                  <a:gd name="T48" fmla="*/ 20 w 382"/>
                  <a:gd name="T49" fmla="*/ 202 h 718"/>
                  <a:gd name="T50" fmla="*/ 0 w 382"/>
                  <a:gd name="T51" fmla="*/ 662 h 718"/>
                  <a:gd name="T52" fmla="*/ 30 w 382"/>
                  <a:gd name="T53" fmla="*/ 636 h 718"/>
                  <a:gd name="T54" fmla="*/ 80 w 382"/>
                  <a:gd name="T55" fmla="*/ 606 h 718"/>
                  <a:gd name="T56" fmla="*/ 108 w 382"/>
                  <a:gd name="T57" fmla="*/ 586 h 718"/>
                  <a:gd name="T58" fmla="*/ 132 w 382"/>
                  <a:gd name="T59" fmla="*/ 542 h 718"/>
                  <a:gd name="T60" fmla="*/ 144 w 382"/>
                  <a:gd name="T61" fmla="*/ 484 h 718"/>
                  <a:gd name="T62" fmla="*/ 220 w 382"/>
                  <a:gd name="T63" fmla="*/ 544 h 718"/>
                  <a:gd name="T64" fmla="*/ 300 w 382"/>
                  <a:gd name="T65" fmla="*/ 626 h 718"/>
                  <a:gd name="T66" fmla="*/ 330 w 382"/>
                  <a:gd name="T67" fmla="*/ 678 h 718"/>
                  <a:gd name="T68" fmla="*/ 336 w 382"/>
                  <a:gd name="T69" fmla="*/ 710 h 718"/>
                  <a:gd name="T70" fmla="*/ 340 w 382"/>
                  <a:gd name="T71" fmla="*/ 718 h 718"/>
                  <a:gd name="T72" fmla="*/ 352 w 382"/>
                  <a:gd name="T73" fmla="*/ 716 h 718"/>
                  <a:gd name="T74" fmla="*/ 372 w 382"/>
                  <a:gd name="T75" fmla="*/ 698 h 718"/>
                  <a:gd name="T76" fmla="*/ 376 w 382"/>
                  <a:gd name="T77" fmla="*/ 680 h 718"/>
                  <a:gd name="T78" fmla="*/ 382 w 382"/>
                  <a:gd name="T79" fmla="*/ 666 h 718"/>
                  <a:gd name="T80" fmla="*/ 372 w 382"/>
                  <a:gd name="T81" fmla="*/ 644 h 718"/>
                  <a:gd name="T82" fmla="*/ 318 w 382"/>
                  <a:gd name="T83" fmla="*/ 582 h 718"/>
                  <a:gd name="T84" fmla="*/ 170 w 382"/>
                  <a:gd name="T85" fmla="*/ 452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2" h="718">
                    <a:moveTo>
                      <a:pt x="170" y="452"/>
                    </a:moveTo>
                    <a:lnTo>
                      <a:pt x="170" y="452"/>
                    </a:lnTo>
                    <a:lnTo>
                      <a:pt x="194" y="442"/>
                    </a:lnTo>
                    <a:lnTo>
                      <a:pt x="208" y="434"/>
                    </a:lnTo>
                    <a:lnTo>
                      <a:pt x="224" y="424"/>
                    </a:lnTo>
                    <a:lnTo>
                      <a:pt x="238" y="410"/>
                    </a:lnTo>
                    <a:lnTo>
                      <a:pt x="250" y="396"/>
                    </a:lnTo>
                    <a:lnTo>
                      <a:pt x="260" y="378"/>
                    </a:lnTo>
                    <a:lnTo>
                      <a:pt x="264" y="368"/>
                    </a:lnTo>
                    <a:lnTo>
                      <a:pt x="266" y="358"/>
                    </a:lnTo>
                    <a:lnTo>
                      <a:pt x="266" y="358"/>
                    </a:lnTo>
                    <a:lnTo>
                      <a:pt x="270" y="334"/>
                    </a:lnTo>
                    <a:lnTo>
                      <a:pt x="276" y="312"/>
                    </a:lnTo>
                    <a:lnTo>
                      <a:pt x="284" y="294"/>
                    </a:lnTo>
                    <a:lnTo>
                      <a:pt x="292" y="278"/>
                    </a:lnTo>
                    <a:lnTo>
                      <a:pt x="304" y="256"/>
                    </a:lnTo>
                    <a:lnTo>
                      <a:pt x="310" y="250"/>
                    </a:lnTo>
                    <a:lnTo>
                      <a:pt x="310" y="250"/>
                    </a:lnTo>
                    <a:lnTo>
                      <a:pt x="286" y="256"/>
                    </a:lnTo>
                    <a:lnTo>
                      <a:pt x="266" y="258"/>
                    </a:lnTo>
                    <a:lnTo>
                      <a:pt x="248" y="258"/>
                    </a:lnTo>
                    <a:lnTo>
                      <a:pt x="234" y="254"/>
                    </a:lnTo>
                    <a:lnTo>
                      <a:pt x="220" y="250"/>
                    </a:lnTo>
                    <a:lnTo>
                      <a:pt x="212" y="242"/>
                    </a:lnTo>
                    <a:lnTo>
                      <a:pt x="204" y="234"/>
                    </a:lnTo>
                    <a:lnTo>
                      <a:pt x="198" y="224"/>
                    </a:lnTo>
                    <a:lnTo>
                      <a:pt x="194" y="212"/>
                    </a:lnTo>
                    <a:lnTo>
                      <a:pt x="192" y="202"/>
                    </a:lnTo>
                    <a:lnTo>
                      <a:pt x="190" y="180"/>
                    </a:lnTo>
                    <a:lnTo>
                      <a:pt x="194" y="160"/>
                    </a:lnTo>
                    <a:lnTo>
                      <a:pt x="198" y="148"/>
                    </a:lnTo>
                    <a:lnTo>
                      <a:pt x="198" y="148"/>
                    </a:lnTo>
                    <a:lnTo>
                      <a:pt x="200" y="140"/>
                    </a:lnTo>
                    <a:lnTo>
                      <a:pt x="202" y="130"/>
                    </a:lnTo>
                    <a:lnTo>
                      <a:pt x="202" y="120"/>
                    </a:lnTo>
                    <a:lnTo>
                      <a:pt x="200" y="110"/>
                    </a:lnTo>
                    <a:lnTo>
                      <a:pt x="194" y="90"/>
                    </a:lnTo>
                    <a:lnTo>
                      <a:pt x="188" y="80"/>
                    </a:lnTo>
                    <a:lnTo>
                      <a:pt x="184" y="72"/>
                    </a:lnTo>
                    <a:lnTo>
                      <a:pt x="184" y="72"/>
                    </a:lnTo>
                    <a:lnTo>
                      <a:pt x="174" y="64"/>
                    </a:lnTo>
                    <a:lnTo>
                      <a:pt x="158" y="50"/>
                    </a:lnTo>
                    <a:lnTo>
                      <a:pt x="120" y="22"/>
                    </a:lnTo>
                    <a:lnTo>
                      <a:pt x="88" y="4"/>
                    </a:lnTo>
                    <a:lnTo>
                      <a:pt x="80" y="0"/>
                    </a:lnTo>
                    <a:lnTo>
                      <a:pt x="80" y="2"/>
                    </a:lnTo>
                    <a:lnTo>
                      <a:pt x="84" y="6"/>
                    </a:lnTo>
                    <a:lnTo>
                      <a:pt x="84" y="6"/>
                    </a:lnTo>
                    <a:lnTo>
                      <a:pt x="90" y="16"/>
                    </a:lnTo>
                    <a:lnTo>
                      <a:pt x="94" y="28"/>
                    </a:lnTo>
                    <a:lnTo>
                      <a:pt x="96" y="38"/>
                    </a:lnTo>
                    <a:lnTo>
                      <a:pt x="98" y="48"/>
                    </a:lnTo>
                    <a:lnTo>
                      <a:pt x="96" y="64"/>
                    </a:lnTo>
                    <a:lnTo>
                      <a:pt x="94" y="70"/>
                    </a:lnTo>
                    <a:lnTo>
                      <a:pt x="94" y="70"/>
                    </a:lnTo>
                    <a:lnTo>
                      <a:pt x="88" y="68"/>
                    </a:lnTo>
                    <a:lnTo>
                      <a:pt x="80" y="66"/>
                    </a:lnTo>
                    <a:lnTo>
                      <a:pt x="70" y="68"/>
                    </a:lnTo>
                    <a:lnTo>
                      <a:pt x="58" y="72"/>
                    </a:lnTo>
                    <a:lnTo>
                      <a:pt x="48" y="82"/>
                    </a:lnTo>
                    <a:lnTo>
                      <a:pt x="44" y="88"/>
                    </a:lnTo>
                    <a:lnTo>
                      <a:pt x="38" y="96"/>
                    </a:lnTo>
                    <a:lnTo>
                      <a:pt x="34" y="106"/>
                    </a:lnTo>
                    <a:lnTo>
                      <a:pt x="30" y="118"/>
                    </a:lnTo>
                    <a:lnTo>
                      <a:pt x="30" y="118"/>
                    </a:lnTo>
                    <a:lnTo>
                      <a:pt x="26" y="138"/>
                    </a:lnTo>
                    <a:lnTo>
                      <a:pt x="24" y="154"/>
                    </a:lnTo>
                    <a:lnTo>
                      <a:pt x="24" y="180"/>
                    </a:lnTo>
                    <a:lnTo>
                      <a:pt x="24" y="194"/>
                    </a:lnTo>
                    <a:lnTo>
                      <a:pt x="24" y="202"/>
                    </a:lnTo>
                    <a:lnTo>
                      <a:pt x="24" y="202"/>
                    </a:lnTo>
                    <a:lnTo>
                      <a:pt x="22" y="204"/>
                    </a:lnTo>
                    <a:lnTo>
                      <a:pt x="20" y="204"/>
                    </a:lnTo>
                    <a:lnTo>
                      <a:pt x="20" y="202"/>
                    </a:lnTo>
                    <a:lnTo>
                      <a:pt x="20" y="202"/>
                    </a:lnTo>
                    <a:lnTo>
                      <a:pt x="16" y="194"/>
                    </a:lnTo>
                    <a:lnTo>
                      <a:pt x="0" y="146"/>
                    </a:lnTo>
                    <a:lnTo>
                      <a:pt x="0" y="662"/>
                    </a:lnTo>
                    <a:lnTo>
                      <a:pt x="0" y="662"/>
                    </a:lnTo>
                    <a:lnTo>
                      <a:pt x="12" y="650"/>
                    </a:lnTo>
                    <a:lnTo>
                      <a:pt x="30" y="636"/>
                    </a:lnTo>
                    <a:lnTo>
                      <a:pt x="52" y="620"/>
                    </a:lnTo>
                    <a:lnTo>
                      <a:pt x="80" y="606"/>
                    </a:lnTo>
                    <a:lnTo>
                      <a:pt x="80" y="606"/>
                    </a:lnTo>
                    <a:lnTo>
                      <a:pt x="90" y="600"/>
                    </a:lnTo>
                    <a:lnTo>
                      <a:pt x="100" y="594"/>
                    </a:lnTo>
                    <a:lnTo>
                      <a:pt x="108" y="586"/>
                    </a:lnTo>
                    <a:lnTo>
                      <a:pt x="114" y="578"/>
                    </a:lnTo>
                    <a:lnTo>
                      <a:pt x="126" y="560"/>
                    </a:lnTo>
                    <a:lnTo>
                      <a:pt x="132" y="542"/>
                    </a:lnTo>
                    <a:lnTo>
                      <a:pt x="138" y="524"/>
                    </a:lnTo>
                    <a:lnTo>
                      <a:pt x="142" y="508"/>
                    </a:lnTo>
                    <a:lnTo>
                      <a:pt x="144" y="484"/>
                    </a:lnTo>
                    <a:lnTo>
                      <a:pt x="144" y="484"/>
                    </a:lnTo>
                    <a:lnTo>
                      <a:pt x="188" y="518"/>
                    </a:lnTo>
                    <a:lnTo>
                      <a:pt x="220" y="544"/>
                    </a:lnTo>
                    <a:lnTo>
                      <a:pt x="254" y="576"/>
                    </a:lnTo>
                    <a:lnTo>
                      <a:pt x="286" y="610"/>
                    </a:lnTo>
                    <a:lnTo>
                      <a:pt x="300" y="626"/>
                    </a:lnTo>
                    <a:lnTo>
                      <a:pt x="312" y="644"/>
                    </a:lnTo>
                    <a:lnTo>
                      <a:pt x="322" y="662"/>
                    </a:lnTo>
                    <a:lnTo>
                      <a:pt x="330" y="678"/>
                    </a:lnTo>
                    <a:lnTo>
                      <a:pt x="336" y="694"/>
                    </a:lnTo>
                    <a:lnTo>
                      <a:pt x="336" y="710"/>
                    </a:lnTo>
                    <a:lnTo>
                      <a:pt x="336" y="710"/>
                    </a:lnTo>
                    <a:lnTo>
                      <a:pt x="336" y="712"/>
                    </a:lnTo>
                    <a:lnTo>
                      <a:pt x="336" y="716"/>
                    </a:lnTo>
                    <a:lnTo>
                      <a:pt x="340" y="718"/>
                    </a:lnTo>
                    <a:lnTo>
                      <a:pt x="346" y="718"/>
                    </a:lnTo>
                    <a:lnTo>
                      <a:pt x="346" y="718"/>
                    </a:lnTo>
                    <a:lnTo>
                      <a:pt x="352" y="716"/>
                    </a:lnTo>
                    <a:lnTo>
                      <a:pt x="362" y="710"/>
                    </a:lnTo>
                    <a:lnTo>
                      <a:pt x="368" y="706"/>
                    </a:lnTo>
                    <a:lnTo>
                      <a:pt x="372" y="698"/>
                    </a:lnTo>
                    <a:lnTo>
                      <a:pt x="376" y="690"/>
                    </a:lnTo>
                    <a:lnTo>
                      <a:pt x="376" y="680"/>
                    </a:lnTo>
                    <a:lnTo>
                      <a:pt x="376" y="680"/>
                    </a:lnTo>
                    <a:lnTo>
                      <a:pt x="378" y="674"/>
                    </a:lnTo>
                    <a:lnTo>
                      <a:pt x="380" y="670"/>
                    </a:lnTo>
                    <a:lnTo>
                      <a:pt x="382" y="666"/>
                    </a:lnTo>
                    <a:lnTo>
                      <a:pt x="380" y="658"/>
                    </a:lnTo>
                    <a:lnTo>
                      <a:pt x="380" y="658"/>
                    </a:lnTo>
                    <a:lnTo>
                      <a:pt x="372" y="644"/>
                    </a:lnTo>
                    <a:lnTo>
                      <a:pt x="358" y="626"/>
                    </a:lnTo>
                    <a:lnTo>
                      <a:pt x="340" y="606"/>
                    </a:lnTo>
                    <a:lnTo>
                      <a:pt x="318" y="582"/>
                    </a:lnTo>
                    <a:lnTo>
                      <a:pt x="290" y="554"/>
                    </a:lnTo>
                    <a:lnTo>
                      <a:pt x="256" y="524"/>
                    </a:lnTo>
                    <a:lnTo>
                      <a:pt x="170" y="452"/>
                    </a:lnTo>
                    <a:lnTo>
                      <a:pt x="170" y="452"/>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23"/>
              <p:cNvSpPr>
                <a:spLocks noChangeAspect="1"/>
              </p:cNvSpPr>
              <p:nvPr/>
            </p:nvSpPr>
            <p:spPr bwMode="auto">
              <a:xfrm>
                <a:off x="8551334" y="6180666"/>
                <a:ext cx="592666" cy="677333"/>
              </a:xfrm>
              <a:custGeom>
                <a:avLst/>
                <a:gdLst>
                  <a:gd name="T0" fmla="*/ 536 w 560"/>
                  <a:gd name="T1" fmla="*/ 100 h 640"/>
                  <a:gd name="T2" fmla="*/ 496 w 560"/>
                  <a:gd name="T3" fmla="*/ 106 h 640"/>
                  <a:gd name="T4" fmla="*/ 456 w 560"/>
                  <a:gd name="T5" fmla="*/ 118 h 640"/>
                  <a:gd name="T6" fmla="*/ 438 w 560"/>
                  <a:gd name="T7" fmla="*/ 110 h 640"/>
                  <a:gd name="T8" fmla="*/ 436 w 560"/>
                  <a:gd name="T9" fmla="*/ 82 h 640"/>
                  <a:gd name="T10" fmla="*/ 428 w 560"/>
                  <a:gd name="T11" fmla="*/ 76 h 640"/>
                  <a:gd name="T12" fmla="*/ 360 w 560"/>
                  <a:gd name="T13" fmla="*/ 146 h 640"/>
                  <a:gd name="T14" fmla="*/ 328 w 560"/>
                  <a:gd name="T15" fmla="*/ 192 h 640"/>
                  <a:gd name="T16" fmla="*/ 290 w 560"/>
                  <a:gd name="T17" fmla="*/ 108 h 640"/>
                  <a:gd name="T18" fmla="*/ 274 w 560"/>
                  <a:gd name="T19" fmla="*/ 38 h 640"/>
                  <a:gd name="T20" fmla="*/ 280 w 560"/>
                  <a:gd name="T21" fmla="*/ 6 h 640"/>
                  <a:gd name="T22" fmla="*/ 280 w 560"/>
                  <a:gd name="T23" fmla="*/ 2 h 640"/>
                  <a:gd name="T24" fmla="*/ 262 w 560"/>
                  <a:gd name="T25" fmla="*/ 0 h 640"/>
                  <a:gd name="T26" fmla="*/ 248 w 560"/>
                  <a:gd name="T27" fmla="*/ 14 h 640"/>
                  <a:gd name="T28" fmla="*/ 244 w 560"/>
                  <a:gd name="T29" fmla="*/ 18 h 640"/>
                  <a:gd name="T30" fmla="*/ 240 w 560"/>
                  <a:gd name="T31" fmla="*/ 26 h 640"/>
                  <a:gd name="T32" fmla="*/ 254 w 560"/>
                  <a:gd name="T33" fmla="*/ 88 h 640"/>
                  <a:gd name="T34" fmla="*/ 304 w 560"/>
                  <a:gd name="T35" fmla="*/ 204 h 640"/>
                  <a:gd name="T36" fmla="*/ 222 w 560"/>
                  <a:gd name="T37" fmla="*/ 206 h 640"/>
                  <a:gd name="T38" fmla="*/ 136 w 560"/>
                  <a:gd name="T39" fmla="*/ 224 h 640"/>
                  <a:gd name="T40" fmla="*/ 164 w 560"/>
                  <a:gd name="T41" fmla="*/ 234 h 640"/>
                  <a:gd name="T42" fmla="*/ 178 w 560"/>
                  <a:gd name="T43" fmla="*/ 254 h 640"/>
                  <a:gd name="T44" fmla="*/ 166 w 560"/>
                  <a:gd name="T45" fmla="*/ 272 h 640"/>
                  <a:gd name="T46" fmla="*/ 122 w 560"/>
                  <a:gd name="T47" fmla="*/ 300 h 640"/>
                  <a:gd name="T48" fmla="*/ 90 w 560"/>
                  <a:gd name="T49" fmla="*/ 348 h 640"/>
                  <a:gd name="T50" fmla="*/ 22 w 560"/>
                  <a:gd name="T51" fmla="*/ 414 h 640"/>
                  <a:gd name="T52" fmla="*/ 0 w 560"/>
                  <a:gd name="T53" fmla="*/ 430 h 640"/>
                  <a:gd name="T54" fmla="*/ 102 w 560"/>
                  <a:gd name="T55" fmla="*/ 404 h 640"/>
                  <a:gd name="T56" fmla="*/ 136 w 560"/>
                  <a:gd name="T57" fmla="*/ 406 h 640"/>
                  <a:gd name="T58" fmla="*/ 152 w 560"/>
                  <a:gd name="T59" fmla="*/ 418 h 640"/>
                  <a:gd name="T60" fmla="*/ 156 w 560"/>
                  <a:gd name="T61" fmla="*/ 438 h 640"/>
                  <a:gd name="T62" fmla="*/ 138 w 560"/>
                  <a:gd name="T63" fmla="*/ 486 h 640"/>
                  <a:gd name="T64" fmla="*/ 90 w 560"/>
                  <a:gd name="T65" fmla="*/ 550 h 640"/>
                  <a:gd name="T66" fmla="*/ 126 w 560"/>
                  <a:gd name="T67" fmla="*/ 542 h 640"/>
                  <a:gd name="T68" fmla="*/ 158 w 560"/>
                  <a:gd name="T69" fmla="*/ 550 h 640"/>
                  <a:gd name="T70" fmla="*/ 170 w 560"/>
                  <a:gd name="T71" fmla="*/ 572 h 640"/>
                  <a:gd name="T72" fmla="*/ 168 w 560"/>
                  <a:gd name="T73" fmla="*/ 626 h 640"/>
                  <a:gd name="T74" fmla="*/ 186 w 560"/>
                  <a:gd name="T75" fmla="*/ 626 h 640"/>
                  <a:gd name="T76" fmla="*/ 280 w 560"/>
                  <a:gd name="T77" fmla="*/ 640 h 640"/>
                  <a:gd name="T78" fmla="*/ 310 w 560"/>
                  <a:gd name="T79" fmla="*/ 628 h 640"/>
                  <a:gd name="T80" fmla="*/ 322 w 560"/>
                  <a:gd name="T81" fmla="*/ 628 h 640"/>
                  <a:gd name="T82" fmla="*/ 330 w 560"/>
                  <a:gd name="T83" fmla="*/ 580 h 640"/>
                  <a:gd name="T84" fmla="*/ 346 w 560"/>
                  <a:gd name="T85" fmla="*/ 526 h 640"/>
                  <a:gd name="T86" fmla="*/ 354 w 560"/>
                  <a:gd name="T87" fmla="*/ 526 h 640"/>
                  <a:gd name="T88" fmla="*/ 358 w 560"/>
                  <a:gd name="T89" fmla="*/ 534 h 640"/>
                  <a:gd name="T90" fmla="*/ 364 w 560"/>
                  <a:gd name="T91" fmla="*/ 584 h 640"/>
                  <a:gd name="T92" fmla="*/ 424 w 560"/>
                  <a:gd name="T93" fmla="*/ 640 h 640"/>
                  <a:gd name="T94" fmla="*/ 438 w 560"/>
                  <a:gd name="T95" fmla="*/ 624 h 640"/>
                  <a:gd name="T96" fmla="*/ 458 w 560"/>
                  <a:gd name="T97" fmla="*/ 622 h 640"/>
                  <a:gd name="T98" fmla="*/ 474 w 560"/>
                  <a:gd name="T9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0" h="640">
                    <a:moveTo>
                      <a:pt x="560" y="100"/>
                    </a:moveTo>
                    <a:lnTo>
                      <a:pt x="560" y="100"/>
                    </a:lnTo>
                    <a:lnTo>
                      <a:pt x="536" y="100"/>
                    </a:lnTo>
                    <a:lnTo>
                      <a:pt x="512" y="98"/>
                    </a:lnTo>
                    <a:lnTo>
                      <a:pt x="512" y="98"/>
                    </a:lnTo>
                    <a:lnTo>
                      <a:pt x="496" y="106"/>
                    </a:lnTo>
                    <a:lnTo>
                      <a:pt x="480" y="114"/>
                    </a:lnTo>
                    <a:lnTo>
                      <a:pt x="464" y="118"/>
                    </a:lnTo>
                    <a:lnTo>
                      <a:pt x="456" y="118"/>
                    </a:lnTo>
                    <a:lnTo>
                      <a:pt x="448" y="118"/>
                    </a:lnTo>
                    <a:lnTo>
                      <a:pt x="442" y="116"/>
                    </a:lnTo>
                    <a:lnTo>
                      <a:pt x="438" y="110"/>
                    </a:lnTo>
                    <a:lnTo>
                      <a:pt x="436" y="104"/>
                    </a:lnTo>
                    <a:lnTo>
                      <a:pt x="434" y="94"/>
                    </a:lnTo>
                    <a:lnTo>
                      <a:pt x="436" y="82"/>
                    </a:lnTo>
                    <a:lnTo>
                      <a:pt x="442" y="66"/>
                    </a:lnTo>
                    <a:lnTo>
                      <a:pt x="442" y="66"/>
                    </a:lnTo>
                    <a:lnTo>
                      <a:pt x="428" y="76"/>
                    </a:lnTo>
                    <a:lnTo>
                      <a:pt x="396" y="106"/>
                    </a:lnTo>
                    <a:lnTo>
                      <a:pt x="378" y="126"/>
                    </a:lnTo>
                    <a:lnTo>
                      <a:pt x="360" y="146"/>
                    </a:lnTo>
                    <a:lnTo>
                      <a:pt x="342" y="170"/>
                    </a:lnTo>
                    <a:lnTo>
                      <a:pt x="328" y="192"/>
                    </a:lnTo>
                    <a:lnTo>
                      <a:pt x="328" y="192"/>
                    </a:lnTo>
                    <a:lnTo>
                      <a:pt x="312" y="160"/>
                    </a:lnTo>
                    <a:lnTo>
                      <a:pt x="300" y="134"/>
                    </a:lnTo>
                    <a:lnTo>
                      <a:pt x="290" y="108"/>
                    </a:lnTo>
                    <a:lnTo>
                      <a:pt x="280" y="80"/>
                    </a:lnTo>
                    <a:lnTo>
                      <a:pt x="276" y="52"/>
                    </a:lnTo>
                    <a:lnTo>
                      <a:pt x="274" y="38"/>
                    </a:lnTo>
                    <a:lnTo>
                      <a:pt x="274" y="26"/>
                    </a:lnTo>
                    <a:lnTo>
                      <a:pt x="276" y="16"/>
                    </a:lnTo>
                    <a:lnTo>
                      <a:pt x="280" y="6"/>
                    </a:lnTo>
                    <a:lnTo>
                      <a:pt x="280" y="6"/>
                    </a:lnTo>
                    <a:lnTo>
                      <a:pt x="282" y="4"/>
                    </a:lnTo>
                    <a:lnTo>
                      <a:pt x="280" y="2"/>
                    </a:lnTo>
                    <a:lnTo>
                      <a:pt x="280" y="0"/>
                    </a:lnTo>
                    <a:lnTo>
                      <a:pt x="262" y="0"/>
                    </a:lnTo>
                    <a:lnTo>
                      <a:pt x="262" y="0"/>
                    </a:lnTo>
                    <a:lnTo>
                      <a:pt x="254" y="4"/>
                    </a:lnTo>
                    <a:lnTo>
                      <a:pt x="252" y="8"/>
                    </a:lnTo>
                    <a:lnTo>
                      <a:pt x="248" y="14"/>
                    </a:lnTo>
                    <a:lnTo>
                      <a:pt x="248" y="14"/>
                    </a:lnTo>
                    <a:lnTo>
                      <a:pt x="246" y="16"/>
                    </a:lnTo>
                    <a:lnTo>
                      <a:pt x="244" y="18"/>
                    </a:lnTo>
                    <a:lnTo>
                      <a:pt x="242" y="20"/>
                    </a:lnTo>
                    <a:lnTo>
                      <a:pt x="240" y="26"/>
                    </a:lnTo>
                    <a:lnTo>
                      <a:pt x="240" y="26"/>
                    </a:lnTo>
                    <a:lnTo>
                      <a:pt x="240" y="36"/>
                    </a:lnTo>
                    <a:lnTo>
                      <a:pt x="244" y="50"/>
                    </a:lnTo>
                    <a:lnTo>
                      <a:pt x="254" y="88"/>
                    </a:lnTo>
                    <a:lnTo>
                      <a:pt x="274" y="138"/>
                    </a:lnTo>
                    <a:lnTo>
                      <a:pt x="304" y="204"/>
                    </a:lnTo>
                    <a:lnTo>
                      <a:pt x="304" y="204"/>
                    </a:lnTo>
                    <a:lnTo>
                      <a:pt x="278" y="202"/>
                    </a:lnTo>
                    <a:lnTo>
                      <a:pt x="250" y="204"/>
                    </a:lnTo>
                    <a:lnTo>
                      <a:pt x="222" y="206"/>
                    </a:lnTo>
                    <a:lnTo>
                      <a:pt x="196" y="210"/>
                    </a:lnTo>
                    <a:lnTo>
                      <a:pt x="154" y="220"/>
                    </a:lnTo>
                    <a:lnTo>
                      <a:pt x="136" y="224"/>
                    </a:lnTo>
                    <a:lnTo>
                      <a:pt x="136" y="224"/>
                    </a:lnTo>
                    <a:lnTo>
                      <a:pt x="152" y="230"/>
                    </a:lnTo>
                    <a:lnTo>
                      <a:pt x="164" y="234"/>
                    </a:lnTo>
                    <a:lnTo>
                      <a:pt x="172" y="242"/>
                    </a:lnTo>
                    <a:lnTo>
                      <a:pt x="176" y="248"/>
                    </a:lnTo>
                    <a:lnTo>
                      <a:pt x="178" y="254"/>
                    </a:lnTo>
                    <a:lnTo>
                      <a:pt x="176" y="260"/>
                    </a:lnTo>
                    <a:lnTo>
                      <a:pt x="172" y="266"/>
                    </a:lnTo>
                    <a:lnTo>
                      <a:pt x="166" y="272"/>
                    </a:lnTo>
                    <a:lnTo>
                      <a:pt x="154" y="284"/>
                    </a:lnTo>
                    <a:lnTo>
                      <a:pt x="138" y="292"/>
                    </a:lnTo>
                    <a:lnTo>
                      <a:pt x="122" y="300"/>
                    </a:lnTo>
                    <a:lnTo>
                      <a:pt x="122" y="300"/>
                    </a:lnTo>
                    <a:lnTo>
                      <a:pt x="108" y="326"/>
                    </a:lnTo>
                    <a:lnTo>
                      <a:pt x="90" y="348"/>
                    </a:lnTo>
                    <a:lnTo>
                      <a:pt x="72" y="368"/>
                    </a:lnTo>
                    <a:lnTo>
                      <a:pt x="54" y="386"/>
                    </a:lnTo>
                    <a:lnTo>
                      <a:pt x="22" y="414"/>
                    </a:lnTo>
                    <a:lnTo>
                      <a:pt x="0" y="428"/>
                    </a:lnTo>
                    <a:lnTo>
                      <a:pt x="0" y="430"/>
                    </a:lnTo>
                    <a:lnTo>
                      <a:pt x="0" y="430"/>
                    </a:lnTo>
                    <a:lnTo>
                      <a:pt x="48" y="414"/>
                    </a:lnTo>
                    <a:lnTo>
                      <a:pt x="86" y="406"/>
                    </a:lnTo>
                    <a:lnTo>
                      <a:pt x="102" y="404"/>
                    </a:lnTo>
                    <a:lnTo>
                      <a:pt x="116" y="404"/>
                    </a:lnTo>
                    <a:lnTo>
                      <a:pt x="126" y="404"/>
                    </a:lnTo>
                    <a:lnTo>
                      <a:pt x="136" y="406"/>
                    </a:lnTo>
                    <a:lnTo>
                      <a:pt x="144" y="410"/>
                    </a:lnTo>
                    <a:lnTo>
                      <a:pt x="148" y="414"/>
                    </a:lnTo>
                    <a:lnTo>
                      <a:pt x="152" y="418"/>
                    </a:lnTo>
                    <a:lnTo>
                      <a:pt x="156" y="424"/>
                    </a:lnTo>
                    <a:lnTo>
                      <a:pt x="156" y="430"/>
                    </a:lnTo>
                    <a:lnTo>
                      <a:pt x="156" y="438"/>
                    </a:lnTo>
                    <a:lnTo>
                      <a:pt x="154" y="454"/>
                    </a:lnTo>
                    <a:lnTo>
                      <a:pt x="146" y="470"/>
                    </a:lnTo>
                    <a:lnTo>
                      <a:pt x="138" y="486"/>
                    </a:lnTo>
                    <a:lnTo>
                      <a:pt x="116" y="518"/>
                    </a:lnTo>
                    <a:lnTo>
                      <a:pt x="98" y="540"/>
                    </a:lnTo>
                    <a:lnTo>
                      <a:pt x="90" y="550"/>
                    </a:lnTo>
                    <a:lnTo>
                      <a:pt x="90" y="550"/>
                    </a:lnTo>
                    <a:lnTo>
                      <a:pt x="110" y="544"/>
                    </a:lnTo>
                    <a:lnTo>
                      <a:pt x="126" y="542"/>
                    </a:lnTo>
                    <a:lnTo>
                      <a:pt x="138" y="542"/>
                    </a:lnTo>
                    <a:lnTo>
                      <a:pt x="148" y="544"/>
                    </a:lnTo>
                    <a:lnTo>
                      <a:pt x="158" y="550"/>
                    </a:lnTo>
                    <a:lnTo>
                      <a:pt x="164" y="556"/>
                    </a:lnTo>
                    <a:lnTo>
                      <a:pt x="168" y="564"/>
                    </a:lnTo>
                    <a:lnTo>
                      <a:pt x="170" y="572"/>
                    </a:lnTo>
                    <a:lnTo>
                      <a:pt x="172" y="592"/>
                    </a:lnTo>
                    <a:lnTo>
                      <a:pt x="172" y="608"/>
                    </a:lnTo>
                    <a:lnTo>
                      <a:pt x="168" y="626"/>
                    </a:lnTo>
                    <a:lnTo>
                      <a:pt x="168" y="626"/>
                    </a:lnTo>
                    <a:lnTo>
                      <a:pt x="178" y="624"/>
                    </a:lnTo>
                    <a:lnTo>
                      <a:pt x="186" y="626"/>
                    </a:lnTo>
                    <a:lnTo>
                      <a:pt x="192" y="632"/>
                    </a:lnTo>
                    <a:lnTo>
                      <a:pt x="198" y="640"/>
                    </a:lnTo>
                    <a:lnTo>
                      <a:pt x="280" y="640"/>
                    </a:lnTo>
                    <a:lnTo>
                      <a:pt x="280" y="640"/>
                    </a:lnTo>
                    <a:lnTo>
                      <a:pt x="296" y="632"/>
                    </a:lnTo>
                    <a:lnTo>
                      <a:pt x="310" y="628"/>
                    </a:lnTo>
                    <a:lnTo>
                      <a:pt x="320" y="628"/>
                    </a:lnTo>
                    <a:lnTo>
                      <a:pt x="322" y="628"/>
                    </a:lnTo>
                    <a:lnTo>
                      <a:pt x="322" y="628"/>
                    </a:lnTo>
                    <a:lnTo>
                      <a:pt x="322" y="620"/>
                    </a:lnTo>
                    <a:lnTo>
                      <a:pt x="324" y="608"/>
                    </a:lnTo>
                    <a:lnTo>
                      <a:pt x="330" y="580"/>
                    </a:lnTo>
                    <a:lnTo>
                      <a:pt x="344" y="530"/>
                    </a:lnTo>
                    <a:lnTo>
                      <a:pt x="344" y="530"/>
                    </a:lnTo>
                    <a:lnTo>
                      <a:pt x="346" y="526"/>
                    </a:lnTo>
                    <a:lnTo>
                      <a:pt x="348" y="522"/>
                    </a:lnTo>
                    <a:lnTo>
                      <a:pt x="352" y="524"/>
                    </a:lnTo>
                    <a:lnTo>
                      <a:pt x="354" y="526"/>
                    </a:lnTo>
                    <a:lnTo>
                      <a:pt x="356" y="530"/>
                    </a:lnTo>
                    <a:lnTo>
                      <a:pt x="358" y="534"/>
                    </a:lnTo>
                    <a:lnTo>
                      <a:pt x="358" y="534"/>
                    </a:lnTo>
                    <a:lnTo>
                      <a:pt x="358" y="544"/>
                    </a:lnTo>
                    <a:lnTo>
                      <a:pt x="358" y="556"/>
                    </a:lnTo>
                    <a:lnTo>
                      <a:pt x="364" y="584"/>
                    </a:lnTo>
                    <a:lnTo>
                      <a:pt x="372" y="612"/>
                    </a:lnTo>
                    <a:lnTo>
                      <a:pt x="382" y="640"/>
                    </a:lnTo>
                    <a:lnTo>
                      <a:pt x="424" y="640"/>
                    </a:lnTo>
                    <a:lnTo>
                      <a:pt x="424" y="640"/>
                    </a:lnTo>
                    <a:lnTo>
                      <a:pt x="432" y="630"/>
                    </a:lnTo>
                    <a:lnTo>
                      <a:pt x="438" y="624"/>
                    </a:lnTo>
                    <a:lnTo>
                      <a:pt x="446" y="620"/>
                    </a:lnTo>
                    <a:lnTo>
                      <a:pt x="452" y="620"/>
                    </a:lnTo>
                    <a:lnTo>
                      <a:pt x="458" y="622"/>
                    </a:lnTo>
                    <a:lnTo>
                      <a:pt x="464" y="628"/>
                    </a:lnTo>
                    <a:lnTo>
                      <a:pt x="470" y="632"/>
                    </a:lnTo>
                    <a:lnTo>
                      <a:pt x="474" y="640"/>
                    </a:lnTo>
                    <a:lnTo>
                      <a:pt x="560" y="640"/>
                    </a:lnTo>
                    <a:lnTo>
                      <a:pt x="560" y="100"/>
                    </a:lnTo>
                    <a:close/>
                  </a:path>
                </a:pathLst>
              </a:custGeom>
              <a:solidFill>
                <a:schemeClr val="accent1">
                  <a:alpha val="8000"/>
                </a:schemeClr>
              </a:solidFill>
              <a:ln>
                <a:noFill/>
              </a:ln>
              <a:effectLst>
                <a:glow rad="50800">
                  <a:schemeClr val="accent1">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4" name="Group 200"/>
            <p:cNvGrpSpPr/>
            <p:nvPr/>
          </p:nvGrpSpPr>
          <p:grpSpPr>
            <a:xfrm>
              <a:off x="-17347" y="0"/>
              <a:ext cx="9161347" cy="6857992"/>
              <a:chOff x="-17347" y="0"/>
              <a:chExt cx="9161347" cy="6857992"/>
            </a:xfrm>
          </p:grpSpPr>
          <p:sp>
            <p:nvSpPr>
              <p:cNvPr id="65" name="Freeform 16"/>
              <p:cNvSpPr>
                <a:spLocks noChangeAspect="1"/>
              </p:cNvSpPr>
              <p:nvPr/>
            </p:nvSpPr>
            <p:spPr bwMode="auto">
              <a:xfrm rot="9111631">
                <a:off x="7788433" y="1465582"/>
                <a:ext cx="1285378" cy="1966190"/>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2000"/>
                </a:schemeClr>
              </a:solidFill>
              <a:ln w="9525">
                <a:noFill/>
                <a:round/>
                <a:headEnd/>
                <a:tailEnd/>
              </a:ln>
              <a:effectLst>
                <a:glow rad="254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6" name="Freeform 24"/>
              <p:cNvSpPr>
                <a:spLocks noChangeAspect="1"/>
              </p:cNvSpPr>
              <p:nvPr/>
            </p:nvSpPr>
            <p:spPr bwMode="auto">
              <a:xfrm rot="4324833">
                <a:off x="8243059" y="5300272"/>
                <a:ext cx="474357" cy="1154204"/>
              </a:xfrm>
              <a:custGeom>
                <a:avLst/>
                <a:gdLst/>
                <a:ahLst/>
                <a:cxnLst>
                  <a:cxn ang="0">
                    <a:pos x="152" y="0"/>
                  </a:cxn>
                  <a:cxn ang="0">
                    <a:pos x="164" y="50"/>
                  </a:cxn>
                  <a:cxn ang="0">
                    <a:pos x="164" y="102"/>
                  </a:cxn>
                  <a:cxn ang="0">
                    <a:pos x="154" y="154"/>
                  </a:cxn>
                  <a:cxn ang="0">
                    <a:pos x="138" y="206"/>
                  </a:cxn>
                  <a:cxn ang="0">
                    <a:pos x="92" y="310"/>
                  </a:cxn>
                  <a:cxn ang="0">
                    <a:pos x="48" y="404"/>
                  </a:cxn>
                  <a:cxn ang="0">
                    <a:pos x="32" y="446"/>
                  </a:cxn>
                  <a:cxn ang="0">
                    <a:pos x="10" y="528"/>
                  </a:cxn>
                  <a:cxn ang="0">
                    <a:pos x="2" y="592"/>
                  </a:cxn>
                  <a:cxn ang="0">
                    <a:pos x="0" y="634"/>
                  </a:cxn>
                  <a:cxn ang="0">
                    <a:pos x="6" y="682"/>
                  </a:cxn>
                  <a:cxn ang="0">
                    <a:pos x="24" y="762"/>
                  </a:cxn>
                  <a:cxn ang="0">
                    <a:pos x="48" y="824"/>
                  </a:cxn>
                  <a:cxn ang="0">
                    <a:pos x="80" y="872"/>
                  </a:cxn>
                  <a:cxn ang="0">
                    <a:pos x="114" y="906"/>
                  </a:cxn>
                  <a:cxn ang="0">
                    <a:pos x="152" y="928"/>
                  </a:cxn>
                  <a:cxn ang="0">
                    <a:pos x="188" y="942"/>
                  </a:cxn>
                  <a:cxn ang="0">
                    <a:pos x="236" y="950"/>
                  </a:cxn>
                  <a:cxn ang="0">
                    <a:pos x="230" y="982"/>
                  </a:cxn>
                  <a:cxn ang="0">
                    <a:pos x="210" y="1050"/>
                  </a:cxn>
                  <a:cxn ang="0">
                    <a:pos x="186" y="1114"/>
                  </a:cxn>
                  <a:cxn ang="0">
                    <a:pos x="162" y="1150"/>
                  </a:cxn>
                  <a:cxn ang="0">
                    <a:pos x="142" y="1168"/>
                  </a:cxn>
                  <a:cxn ang="0">
                    <a:pos x="132" y="1174"/>
                  </a:cxn>
                  <a:cxn ang="0">
                    <a:pos x="126" y="1178"/>
                  </a:cxn>
                  <a:cxn ang="0">
                    <a:pos x="130" y="1188"/>
                  </a:cxn>
                  <a:cxn ang="0">
                    <a:pos x="134" y="1192"/>
                  </a:cxn>
                  <a:cxn ang="0">
                    <a:pos x="154" y="1202"/>
                  </a:cxn>
                  <a:cxn ang="0">
                    <a:pos x="172" y="1202"/>
                  </a:cxn>
                  <a:cxn ang="0">
                    <a:pos x="184" y="1198"/>
                  </a:cxn>
                  <a:cxn ang="0">
                    <a:pos x="194" y="1196"/>
                  </a:cxn>
                  <a:cxn ang="0">
                    <a:pos x="206" y="1188"/>
                  </a:cxn>
                  <a:cxn ang="0">
                    <a:pos x="214" y="1174"/>
                  </a:cxn>
                  <a:cxn ang="0">
                    <a:pos x="232" y="1134"/>
                  </a:cxn>
                  <a:cxn ang="0">
                    <a:pos x="262" y="1038"/>
                  </a:cxn>
                  <a:cxn ang="0">
                    <a:pos x="282" y="946"/>
                  </a:cxn>
                  <a:cxn ang="0">
                    <a:pos x="288" y="946"/>
                  </a:cxn>
                  <a:cxn ang="0">
                    <a:pos x="334" y="912"/>
                  </a:cxn>
                  <a:cxn ang="0">
                    <a:pos x="374" y="876"/>
                  </a:cxn>
                  <a:cxn ang="0">
                    <a:pos x="408" y="840"/>
                  </a:cxn>
                  <a:cxn ang="0">
                    <a:pos x="434" y="802"/>
                  </a:cxn>
                  <a:cxn ang="0">
                    <a:pos x="456" y="764"/>
                  </a:cxn>
                  <a:cxn ang="0">
                    <a:pos x="472" y="726"/>
                  </a:cxn>
                  <a:cxn ang="0">
                    <a:pos x="490" y="648"/>
                  </a:cxn>
                  <a:cxn ang="0">
                    <a:pos x="492" y="568"/>
                  </a:cxn>
                  <a:cxn ang="0">
                    <a:pos x="478" y="490"/>
                  </a:cxn>
                  <a:cxn ang="0">
                    <a:pos x="454" y="414"/>
                  </a:cxn>
                  <a:cxn ang="0">
                    <a:pos x="420" y="340"/>
                  </a:cxn>
                  <a:cxn ang="0">
                    <a:pos x="380" y="270"/>
                  </a:cxn>
                  <a:cxn ang="0">
                    <a:pos x="336" y="206"/>
                  </a:cxn>
                  <a:cxn ang="0">
                    <a:pos x="248" y="98"/>
                  </a:cxn>
                  <a:cxn ang="0">
                    <a:pos x="180" y="26"/>
                  </a:cxn>
                  <a:cxn ang="0">
                    <a:pos x="152" y="0"/>
                  </a:cxn>
                </a:cxnLst>
                <a:rect l="0" t="0" r="r" b="b"/>
                <a:pathLst>
                  <a:path w="494" h="1202">
                    <a:moveTo>
                      <a:pt x="152" y="0"/>
                    </a:moveTo>
                    <a:lnTo>
                      <a:pt x="152" y="0"/>
                    </a:lnTo>
                    <a:lnTo>
                      <a:pt x="160" y="26"/>
                    </a:lnTo>
                    <a:lnTo>
                      <a:pt x="164" y="50"/>
                    </a:lnTo>
                    <a:lnTo>
                      <a:pt x="166" y="76"/>
                    </a:lnTo>
                    <a:lnTo>
                      <a:pt x="164" y="102"/>
                    </a:lnTo>
                    <a:lnTo>
                      <a:pt x="160" y="128"/>
                    </a:lnTo>
                    <a:lnTo>
                      <a:pt x="154" y="154"/>
                    </a:lnTo>
                    <a:lnTo>
                      <a:pt x="148" y="180"/>
                    </a:lnTo>
                    <a:lnTo>
                      <a:pt x="138" y="206"/>
                    </a:lnTo>
                    <a:lnTo>
                      <a:pt x="116" y="258"/>
                    </a:lnTo>
                    <a:lnTo>
                      <a:pt x="92" y="310"/>
                    </a:lnTo>
                    <a:lnTo>
                      <a:pt x="70" y="358"/>
                    </a:lnTo>
                    <a:lnTo>
                      <a:pt x="48" y="404"/>
                    </a:lnTo>
                    <a:lnTo>
                      <a:pt x="48" y="404"/>
                    </a:lnTo>
                    <a:lnTo>
                      <a:pt x="32" y="446"/>
                    </a:lnTo>
                    <a:lnTo>
                      <a:pt x="18" y="488"/>
                    </a:lnTo>
                    <a:lnTo>
                      <a:pt x="10" y="528"/>
                    </a:lnTo>
                    <a:lnTo>
                      <a:pt x="4" y="562"/>
                    </a:lnTo>
                    <a:lnTo>
                      <a:pt x="2" y="592"/>
                    </a:lnTo>
                    <a:lnTo>
                      <a:pt x="0" y="614"/>
                    </a:lnTo>
                    <a:lnTo>
                      <a:pt x="0" y="634"/>
                    </a:lnTo>
                    <a:lnTo>
                      <a:pt x="0" y="634"/>
                    </a:lnTo>
                    <a:lnTo>
                      <a:pt x="6" y="682"/>
                    </a:lnTo>
                    <a:lnTo>
                      <a:pt x="14" y="724"/>
                    </a:lnTo>
                    <a:lnTo>
                      <a:pt x="24" y="762"/>
                    </a:lnTo>
                    <a:lnTo>
                      <a:pt x="36" y="796"/>
                    </a:lnTo>
                    <a:lnTo>
                      <a:pt x="48" y="824"/>
                    </a:lnTo>
                    <a:lnTo>
                      <a:pt x="64" y="850"/>
                    </a:lnTo>
                    <a:lnTo>
                      <a:pt x="80" y="872"/>
                    </a:lnTo>
                    <a:lnTo>
                      <a:pt x="96" y="890"/>
                    </a:lnTo>
                    <a:lnTo>
                      <a:pt x="114" y="906"/>
                    </a:lnTo>
                    <a:lnTo>
                      <a:pt x="132" y="918"/>
                    </a:lnTo>
                    <a:lnTo>
                      <a:pt x="152" y="928"/>
                    </a:lnTo>
                    <a:lnTo>
                      <a:pt x="170" y="936"/>
                    </a:lnTo>
                    <a:lnTo>
                      <a:pt x="188" y="942"/>
                    </a:lnTo>
                    <a:lnTo>
                      <a:pt x="204" y="946"/>
                    </a:lnTo>
                    <a:lnTo>
                      <a:pt x="236" y="950"/>
                    </a:lnTo>
                    <a:lnTo>
                      <a:pt x="236" y="950"/>
                    </a:lnTo>
                    <a:lnTo>
                      <a:pt x="230" y="982"/>
                    </a:lnTo>
                    <a:lnTo>
                      <a:pt x="220" y="1016"/>
                    </a:lnTo>
                    <a:lnTo>
                      <a:pt x="210" y="1050"/>
                    </a:lnTo>
                    <a:lnTo>
                      <a:pt x="200" y="1082"/>
                    </a:lnTo>
                    <a:lnTo>
                      <a:pt x="186" y="1114"/>
                    </a:lnTo>
                    <a:lnTo>
                      <a:pt x="170" y="1140"/>
                    </a:lnTo>
                    <a:lnTo>
                      <a:pt x="162" y="1150"/>
                    </a:lnTo>
                    <a:lnTo>
                      <a:pt x="152" y="1160"/>
                    </a:lnTo>
                    <a:lnTo>
                      <a:pt x="142" y="1168"/>
                    </a:lnTo>
                    <a:lnTo>
                      <a:pt x="132" y="1174"/>
                    </a:lnTo>
                    <a:lnTo>
                      <a:pt x="132" y="1174"/>
                    </a:lnTo>
                    <a:lnTo>
                      <a:pt x="130" y="1176"/>
                    </a:lnTo>
                    <a:lnTo>
                      <a:pt x="126" y="1178"/>
                    </a:lnTo>
                    <a:lnTo>
                      <a:pt x="126" y="1182"/>
                    </a:lnTo>
                    <a:lnTo>
                      <a:pt x="130" y="1188"/>
                    </a:lnTo>
                    <a:lnTo>
                      <a:pt x="130" y="1188"/>
                    </a:lnTo>
                    <a:lnTo>
                      <a:pt x="134" y="1192"/>
                    </a:lnTo>
                    <a:lnTo>
                      <a:pt x="146" y="1200"/>
                    </a:lnTo>
                    <a:lnTo>
                      <a:pt x="154" y="1202"/>
                    </a:lnTo>
                    <a:lnTo>
                      <a:pt x="162" y="1202"/>
                    </a:lnTo>
                    <a:lnTo>
                      <a:pt x="172" y="1202"/>
                    </a:lnTo>
                    <a:lnTo>
                      <a:pt x="184" y="1198"/>
                    </a:lnTo>
                    <a:lnTo>
                      <a:pt x="184" y="1198"/>
                    </a:lnTo>
                    <a:lnTo>
                      <a:pt x="190" y="1196"/>
                    </a:lnTo>
                    <a:lnTo>
                      <a:pt x="194" y="1196"/>
                    </a:lnTo>
                    <a:lnTo>
                      <a:pt x="200" y="1194"/>
                    </a:lnTo>
                    <a:lnTo>
                      <a:pt x="206" y="1188"/>
                    </a:lnTo>
                    <a:lnTo>
                      <a:pt x="206" y="1188"/>
                    </a:lnTo>
                    <a:lnTo>
                      <a:pt x="214" y="1174"/>
                    </a:lnTo>
                    <a:lnTo>
                      <a:pt x="224" y="1156"/>
                    </a:lnTo>
                    <a:lnTo>
                      <a:pt x="232" y="1134"/>
                    </a:lnTo>
                    <a:lnTo>
                      <a:pt x="242" y="1108"/>
                    </a:lnTo>
                    <a:lnTo>
                      <a:pt x="262" y="1038"/>
                    </a:lnTo>
                    <a:lnTo>
                      <a:pt x="282" y="946"/>
                    </a:lnTo>
                    <a:lnTo>
                      <a:pt x="282" y="946"/>
                    </a:lnTo>
                    <a:lnTo>
                      <a:pt x="288" y="946"/>
                    </a:lnTo>
                    <a:lnTo>
                      <a:pt x="288" y="946"/>
                    </a:lnTo>
                    <a:lnTo>
                      <a:pt x="312" y="928"/>
                    </a:lnTo>
                    <a:lnTo>
                      <a:pt x="334" y="912"/>
                    </a:lnTo>
                    <a:lnTo>
                      <a:pt x="354" y="894"/>
                    </a:lnTo>
                    <a:lnTo>
                      <a:pt x="374" y="876"/>
                    </a:lnTo>
                    <a:lnTo>
                      <a:pt x="392" y="858"/>
                    </a:lnTo>
                    <a:lnTo>
                      <a:pt x="408" y="840"/>
                    </a:lnTo>
                    <a:lnTo>
                      <a:pt x="422" y="822"/>
                    </a:lnTo>
                    <a:lnTo>
                      <a:pt x="434" y="802"/>
                    </a:lnTo>
                    <a:lnTo>
                      <a:pt x="446" y="784"/>
                    </a:lnTo>
                    <a:lnTo>
                      <a:pt x="456" y="764"/>
                    </a:lnTo>
                    <a:lnTo>
                      <a:pt x="466" y="746"/>
                    </a:lnTo>
                    <a:lnTo>
                      <a:pt x="472" y="726"/>
                    </a:lnTo>
                    <a:lnTo>
                      <a:pt x="484" y="688"/>
                    </a:lnTo>
                    <a:lnTo>
                      <a:pt x="490" y="648"/>
                    </a:lnTo>
                    <a:lnTo>
                      <a:pt x="494" y="608"/>
                    </a:lnTo>
                    <a:lnTo>
                      <a:pt x="492" y="568"/>
                    </a:lnTo>
                    <a:lnTo>
                      <a:pt x="486" y="530"/>
                    </a:lnTo>
                    <a:lnTo>
                      <a:pt x="478" y="490"/>
                    </a:lnTo>
                    <a:lnTo>
                      <a:pt x="468" y="452"/>
                    </a:lnTo>
                    <a:lnTo>
                      <a:pt x="454" y="414"/>
                    </a:lnTo>
                    <a:lnTo>
                      <a:pt x="438" y="376"/>
                    </a:lnTo>
                    <a:lnTo>
                      <a:pt x="420" y="340"/>
                    </a:lnTo>
                    <a:lnTo>
                      <a:pt x="400" y="304"/>
                    </a:lnTo>
                    <a:lnTo>
                      <a:pt x="380" y="270"/>
                    </a:lnTo>
                    <a:lnTo>
                      <a:pt x="358" y="238"/>
                    </a:lnTo>
                    <a:lnTo>
                      <a:pt x="336" y="206"/>
                    </a:lnTo>
                    <a:lnTo>
                      <a:pt x="290" y="148"/>
                    </a:lnTo>
                    <a:lnTo>
                      <a:pt x="248" y="98"/>
                    </a:lnTo>
                    <a:lnTo>
                      <a:pt x="210" y="58"/>
                    </a:lnTo>
                    <a:lnTo>
                      <a:pt x="180" y="26"/>
                    </a:lnTo>
                    <a:lnTo>
                      <a:pt x="152" y="0"/>
                    </a:lnTo>
                    <a:lnTo>
                      <a:pt x="152" y="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7" name="Freeform 28"/>
              <p:cNvSpPr>
                <a:spLocks noChangeAspect="1"/>
              </p:cNvSpPr>
              <p:nvPr/>
            </p:nvSpPr>
            <p:spPr bwMode="auto">
              <a:xfrm rot="19659348">
                <a:off x="7187072" y="3993953"/>
                <a:ext cx="942538" cy="1486797"/>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8" name="Freeform 32"/>
              <p:cNvSpPr>
                <a:spLocks noChangeAspect="1"/>
              </p:cNvSpPr>
              <p:nvPr/>
            </p:nvSpPr>
            <p:spPr bwMode="auto">
              <a:xfrm rot="1177916">
                <a:off x="7823628" y="381725"/>
                <a:ext cx="511311" cy="1209688"/>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9" name="Freeform 12"/>
              <p:cNvSpPr>
                <a:spLocks noChangeAspect="1"/>
              </p:cNvSpPr>
              <p:nvPr/>
            </p:nvSpPr>
            <p:spPr bwMode="auto">
              <a:xfrm rot="7111237">
                <a:off x="8078228" y="3447288"/>
                <a:ext cx="969106" cy="1009128"/>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70" name="Freeform 15"/>
              <p:cNvSpPr>
                <a:spLocks/>
              </p:cNvSpPr>
              <p:nvPr/>
            </p:nvSpPr>
            <p:spPr bwMode="auto">
              <a:xfrm>
                <a:off x="13588" y="6104914"/>
                <a:ext cx="482600" cy="753078"/>
              </a:xfrm>
              <a:custGeom>
                <a:avLst/>
                <a:gdLst>
                  <a:gd name="T0" fmla="*/ 424 w 424"/>
                  <a:gd name="T1" fmla="*/ 24 h 640"/>
                  <a:gd name="T2" fmla="*/ 424 w 424"/>
                  <a:gd name="T3" fmla="*/ 24 h 640"/>
                  <a:gd name="T4" fmla="*/ 420 w 424"/>
                  <a:gd name="T5" fmla="*/ 18 h 640"/>
                  <a:gd name="T6" fmla="*/ 414 w 424"/>
                  <a:gd name="T7" fmla="*/ 10 h 640"/>
                  <a:gd name="T8" fmla="*/ 408 w 424"/>
                  <a:gd name="T9" fmla="*/ 6 h 640"/>
                  <a:gd name="T10" fmla="*/ 402 w 424"/>
                  <a:gd name="T11" fmla="*/ 4 h 640"/>
                  <a:gd name="T12" fmla="*/ 394 w 424"/>
                  <a:gd name="T13" fmla="*/ 2 h 640"/>
                  <a:gd name="T14" fmla="*/ 386 w 424"/>
                  <a:gd name="T15" fmla="*/ 2 h 640"/>
                  <a:gd name="T16" fmla="*/ 386 w 424"/>
                  <a:gd name="T17" fmla="*/ 2 h 640"/>
                  <a:gd name="T18" fmla="*/ 380 w 424"/>
                  <a:gd name="T19" fmla="*/ 2 h 640"/>
                  <a:gd name="T20" fmla="*/ 376 w 424"/>
                  <a:gd name="T21" fmla="*/ 0 h 640"/>
                  <a:gd name="T22" fmla="*/ 372 w 424"/>
                  <a:gd name="T23" fmla="*/ 0 h 640"/>
                  <a:gd name="T24" fmla="*/ 364 w 424"/>
                  <a:gd name="T25" fmla="*/ 2 h 640"/>
                  <a:gd name="T26" fmla="*/ 364 w 424"/>
                  <a:gd name="T27" fmla="*/ 2 h 640"/>
                  <a:gd name="T28" fmla="*/ 354 w 424"/>
                  <a:gd name="T29" fmla="*/ 12 h 640"/>
                  <a:gd name="T30" fmla="*/ 342 w 424"/>
                  <a:gd name="T31" fmla="*/ 24 h 640"/>
                  <a:gd name="T32" fmla="*/ 328 w 424"/>
                  <a:gd name="T33" fmla="*/ 38 h 640"/>
                  <a:gd name="T34" fmla="*/ 312 w 424"/>
                  <a:gd name="T35" fmla="*/ 58 h 640"/>
                  <a:gd name="T36" fmla="*/ 276 w 424"/>
                  <a:gd name="T37" fmla="*/ 110 h 640"/>
                  <a:gd name="T38" fmla="*/ 232 w 424"/>
                  <a:gd name="T39" fmla="*/ 178 h 640"/>
                  <a:gd name="T40" fmla="*/ 232 w 424"/>
                  <a:gd name="T41" fmla="*/ 178 h 640"/>
                  <a:gd name="T42" fmla="*/ 210 w 424"/>
                  <a:gd name="T43" fmla="*/ 202 h 640"/>
                  <a:gd name="T44" fmla="*/ 186 w 424"/>
                  <a:gd name="T45" fmla="*/ 222 h 640"/>
                  <a:gd name="T46" fmla="*/ 160 w 424"/>
                  <a:gd name="T47" fmla="*/ 242 h 640"/>
                  <a:gd name="T48" fmla="*/ 132 w 424"/>
                  <a:gd name="T49" fmla="*/ 258 h 640"/>
                  <a:gd name="T50" fmla="*/ 100 w 424"/>
                  <a:gd name="T51" fmla="*/ 274 h 640"/>
                  <a:gd name="T52" fmla="*/ 68 w 424"/>
                  <a:gd name="T53" fmla="*/ 288 h 640"/>
                  <a:gd name="T54" fmla="*/ 34 w 424"/>
                  <a:gd name="T55" fmla="*/ 300 h 640"/>
                  <a:gd name="T56" fmla="*/ 0 w 424"/>
                  <a:gd name="T57" fmla="*/ 312 h 640"/>
                  <a:gd name="T58" fmla="*/ 0 w 424"/>
                  <a:gd name="T59" fmla="*/ 640 h 640"/>
                  <a:gd name="T60" fmla="*/ 386 w 424"/>
                  <a:gd name="T61" fmla="*/ 640 h 640"/>
                  <a:gd name="T62" fmla="*/ 386 w 424"/>
                  <a:gd name="T63" fmla="*/ 640 h 640"/>
                  <a:gd name="T64" fmla="*/ 376 w 424"/>
                  <a:gd name="T65" fmla="*/ 612 h 640"/>
                  <a:gd name="T66" fmla="*/ 358 w 424"/>
                  <a:gd name="T67" fmla="*/ 576 h 640"/>
                  <a:gd name="T68" fmla="*/ 358 w 424"/>
                  <a:gd name="T69" fmla="*/ 576 h 640"/>
                  <a:gd name="T70" fmla="*/ 336 w 424"/>
                  <a:gd name="T71" fmla="*/ 536 h 640"/>
                  <a:gd name="T72" fmla="*/ 316 w 424"/>
                  <a:gd name="T73" fmla="*/ 492 h 640"/>
                  <a:gd name="T74" fmla="*/ 296 w 424"/>
                  <a:gd name="T75" fmla="*/ 448 h 640"/>
                  <a:gd name="T76" fmla="*/ 278 w 424"/>
                  <a:gd name="T77" fmla="*/ 400 h 640"/>
                  <a:gd name="T78" fmla="*/ 264 w 424"/>
                  <a:gd name="T79" fmla="*/ 354 h 640"/>
                  <a:gd name="T80" fmla="*/ 254 w 424"/>
                  <a:gd name="T81" fmla="*/ 308 h 640"/>
                  <a:gd name="T82" fmla="*/ 252 w 424"/>
                  <a:gd name="T83" fmla="*/ 284 h 640"/>
                  <a:gd name="T84" fmla="*/ 250 w 424"/>
                  <a:gd name="T85" fmla="*/ 262 h 640"/>
                  <a:gd name="T86" fmla="*/ 250 w 424"/>
                  <a:gd name="T87" fmla="*/ 240 h 640"/>
                  <a:gd name="T88" fmla="*/ 252 w 424"/>
                  <a:gd name="T89" fmla="*/ 218 h 640"/>
                  <a:gd name="T90" fmla="*/ 252 w 424"/>
                  <a:gd name="T91" fmla="*/ 218 h 640"/>
                  <a:gd name="T92" fmla="*/ 282 w 424"/>
                  <a:gd name="T93" fmla="*/ 166 h 640"/>
                  <a:gd name="T94" fmla="*/ 302 w 424"/>
                  <a:gd name="T95" fmla="*/ 136 h 640"/>
                  <a:gd name="T96" fmla="*/ 322 w 424"/>
                  <a:gd name="T97" fmla="*/ 108 h 640"/>
                  <a:gd name="T98" fmla="*/ 346 w 424"/>
                  <a:gd name="T99" fmla="*/ 80 h 640"/>
                  <a:gd name="T100" fmla="*/ 370 w 424"/>
                  <a:gd name="T101" fmla="*/ 58 h 640"/>
                  <a:gd name="T102" fmla="*/ 382 w 424"/>
                  <a:gd name="T103" fmla="*/ 50 h 640"/>
                  <a:gd name="T104" fmla="*/ 394 w 424"/>
                  <a:gd name="T105" fmla="*/ 42 h 640"/>
                  <a:gd name="T106" fmla="*/ 406 w 424"/>
                  <a:gd name="T107" fmla="*/ 38 h 640"/>
                  <a:gd name="T108" fmla="*/ 418 w 424"/>
                  <a:gd name="T109" fmla="*/ 36 h 640"/>
                  <a:gd name="T110" fmla="*/ 418 w 424"/>
                  <a:gd name="T111" fmla="*/ 36 h 640"/>
                  <a:gd name="T112" fmla="*/ 420 w 424"/>
                  <a:gd name="T113" fmla="*/ 36 h 640"/>
                  <a:gd name="T114" fmla="*/ 424 w 424"/>
                  <a:gd name="T115" fmla="*/ 34 h 640"/>
                  <a:gd name="T116" fmla="*/ 424 w 424"/>
                  <a:gd name="T117" fmla="*/ 24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4" h="640">
                    <a:moveTo>
                      <a:pt x="424" y="24"/>
                    </a:moveTo>
                    <a:lnTo>
                      <a:pt x="424" y="24"/>
                    </a:lnTo>
                    <a:lnTo>
                      <a:pt x="420" y="18"/>
                    </a:lnTo>
                    <a:lnTo>
                      <a:pt x="414" y="10"/>
                    </a:lnTo>
                    <a:lnTo>
                      <a:pt x="408" y="6"/>
                    </a:lnTo>
                    <a:lnTo>
                      <a:pt x="402" y="4"/>
                    </a:lnTo>
                    <a:lnTo>
                      <a:pt x="394" y="2"/>
                    </a:lnTo>
                    <a:lnTo>
                      <a:pt x="386" y="2"/>
                    </a:lnTo>
                    <a:lnTo>
                      <a:pt x="386" y="2"/>
                    </a:lnTo>
                    <a:lnTo>
                      <a:pt x="380" y="2"/>
                    </a:lnTo>
                    <a:lnTo>
                      <a:pt x="376" y="0"/>
                    </a:lnTo>
                    <a:lnTo>
                      <a:pt x="372" y="0"/>
                    </a:lnTo>
                    <a:lnTo>
                      <a:pt x="364" y="2"/>
                    </a:lnTo>
                    <a:lnTo>
                      <a:pt x="364" y="2"/>
                    </a:lnTo>
                    <a:lnTo>
                      <a:pt x="354" y="12"/>
                    </a:lnTo>
                    <a:lnTo>
                      <a:pt x="342" y="24"/>
                    </a:lnTo>
                    <a:lnTo>
                      <a:pt x="328" y="38"/>
                    </a:lnTo>
                    <a:lnTo>
                      <a:pt x="312" y="58"/>
                    </a:lnTo>
                    <a:lnTo>
                      <a:pt x="276" y="110"/>
                    </a:lnTo>
                    <a:lnTo>
                      <a:pt x="232" y="178"/>
                    </a:lnTo>
                    <a:lnTo>
                      <a:pt x="232" y="178"/>
                    </a:lnTo>
                    <a:lnTo>
                      <a:pt x="210" y="202"/>
                    </a:lnTo>
                    <a:lnTo>
                      <a:pt x="186" y="222"/>
                    </a:lnTo>
                    <a:lnTo>
                      <a:pt x="160" y="242"/>
                    </a:lnTo>
                    <a:lnTo>
                      <a:pt x="132" y="258"/>
                    </a:lnTo>
                    <a:lnTo>
                      <a:pt x="100" y="274"/>
                    </a:lnTo>
                    <a:lnTo>
                      <a:pt x="68" y="288"/>
                    </a:lnTo>
                    <a:lnTo>
                      <a:pt x="34" y="300"/>
                    </a:lnTo>
                    <a:lnTo>
                      <a:pt x="0" y="312"/>
                    </a:lnTo>
                    <a:lnTo>
                      <a:pt x="0" y="640"/>
                    </a:lnTo>
                    <a:lnTo>
                      <a:pt x="386" y="640"/>
                    </a:lnTo>
                    <a:lnTo>
                      <a:pt x="386" y="640"/>
                    </a:lnTo>
                    <a:lnTo>
                      <a:pt x="376" y="612"/>
                    </a:lnTo>
                    <a:lnTo>
                      <a:pt x="358" y="576"/>
                    </a:lnTo>
                    <a:lnTo>
                      <a:pt x="358" y="576"/>
                    </a:lnTo>
                    <a:lnTo>
                      <a:pt x="336" y="536"/>
                    </a:lnTo>
                    <a:lnTo>
                      <a:pt x="316" y="492"/>
                    </a:lnTo>
                    <a:lnTo>
                      <a:pt x="296" y="448"/>
                    </a:lnTo>
                    <a:lnTo>
                      <a:pt x="278" y="400"/>
                    </a:lnTo>
                    <a:lnTo>
                      <a:pt x="264" y="354"/>
                    </a:lnTo>
                    <a:lnTo>
                      <a:pt x="254" y="308"/>
                    </a:lnTo>
                    <a:lnTo>
                      <a:pt x="252" y="284"/>
                    </a:lnTo>
                    <a:lnTo>
                      <a:pt x="250" y="262"/>
                    </a:lnTo>
                    <a:lnTo>
                      <a:pt x="250" y="240"/>
                    </a:lnTo>
                    <a:lnTo>
                      <a:pt x="252" y="218"/>
                    </a:lnTo>
                    <a:lnTo>
                      <a:pt x="252" y="218"/>
                    </a:lnTo>
                    <a:lnTo>
                      <a:pt x="282" y="166"/>
                    </a:lnTo>
                    <a:lnTo>
                      <a:pt x="302" y="136"/>
                    </a:lnTo>
                    <a:lnTo>
                      <a:pt x="322" y="108"/>
                    </a:lnTo>
                    <a:lnTo>
                      <a:pt x="346" y="80"/>
                    </a:lnTo>
                    <a:lnTo>
                      <a:pt x="370" y="58"/>
                    </a:lnTo>
                    <a:lnTo>
                      <a:pt x="382" y="50"/>
                    </a:lnTo>
                    <a:lnTo>
                      <a:pt x="394" y="42"/>
                    </a:lnTo>
                    <a:lnTo>
                      <a:pt x="406" y="38"/>
                    </a:lnTo>
                    <a:lnTo>
                      <a:pt x="418" y="36"/>
                    </a:lnTo>
                    <a:lnTo>
                      <a:pt x="418" y="36"/>
                    </a:lnTo>
                    <a:lnTo>
                      <a:pt x="420" y="36"/>
                    </a:lnTo>
                    <a:lnTo>
                      <a:pt x="424" y="34"/>
                    </a:lnTo>
                    <a:lnTo>
                      <a:pt x="424" y="24"/>
                    </a:lnTo>
                    <a:close/>
                  </a:path>
                </a:pathLst>
              </a:custGeom>
              <a:solidFill>
                <a:srgbClr val="000000">
                  <a:alpha val="2000"/>
                </a:srgb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27"/>
              <p:cNvSpPr>
                <a:spLocks noChangeAspect="1"/>
              </p:cNvSpPr>
              <p:nvPr/>
            </p:nvSpPr>
            <p:spPr bwMode="auto">
              <a:xfrm>
                <a:off x="-17347" y="3350958"/>
                <a:ext cx="912820" cy="1114002"/>
              </a:xfrm>
              <a:custGeom>
                <a:avLst/>
                <a:gdLst>
                  <a:gd name="T0" fmla="*/ 596 w 608"/>
                  <a:gd name="T1" fmla="*/ 682 h 742"/>
                  <a:gd name="T2" fmla="*/ 548 w 608"/>
                  <a:gd name="T3" fmla="*/ 628 h 742"/>
                  <a:gd name="T4" fmla="*/ 524 w 608"/>
                  <a:gd name="T5" fmla="*/ 574 h 742"/>
                  <a:gd name="T6" fmla="*/ 518 w 608"/>
                  <a:gd name="T7" fmla="*/ 506 h 742"/>
                  <a:gd name="T8" fmla="*/ 540 w 608"/>
                  <a:gd name="T9" fmla="*/ 422 h 742"/>
                  <a:gd name="T10" fmla="*/ 508 w 608"/>
                  <a:gd name="T11" fmla="*/ 376 h 742"/>
                  <a:gd name="T12" fmla="*/ 446 w 608"/>
                  <a:gd name="T13" fmla="*/ 312 h 742"/>
                  <a:gd name="T14" fmla="*/ 396 w 608"/>
                  <a:gd name="T15" fmla="*/ 286 h 742"/>
                  <a:gd name="T16" fmla="*/ 360 w 608"/>
                  <a:gd name="T17" fmla="*/ 280 h 742"/>
                  <a:gd name="T18" fmla="*/ 256 w 608"/>
                  <a:gd name="T19" fmla="*/ 282 h 742"/>
                  <a:gd name="T20" fmla="*/ 254 w 608"/>
                  <a:gd name="T21" fmla="*/ 276 h 742"/>
                  <a:gd name="T22" fmla="*/ 280 w 608"/>
                  <a:gd name="T23" fmla="*/ 270 h 742"/>
                  <a:gd name="T24" fmla="*/ 322 w 608"/>
                  <a:gd name="T25" fmla="*/ 252 h 742"/>
                  <a:gd name="T26" fmla="*/ 352 w 608"/>
                  <a:gd name="T27" fmla="*/ 232 h 742"/>
                  <a:gd name="T28" fmla="*/ 372 w 608"/>
                  <a:gd name="T29" fmla="*/ 208 h 742"/>
                  <a:gd name="T30" fmla="*/ 378 w 608"/>
                  <a:gd name="T31" fmla="*/ 182 h 742"/>
                  <a:gd name="T32" fmla="*/ 366 w 608"/>
                  <a:gd name="T33" fmla="*/ 156 h 742"/>
                  <a:gd name="T34" fmla="*/ 388 w 608"/>
                  <a:gd name="T35" fmla="*/ 146 h 742"/>
                  <a:gd name="T36" fmla="*/ 424 w 608"/>
                  <a:gd name="T37" fmla="*/ 142 h 742"/>
                  <a:gd name="T38" fmla="*/ 442 w 608"/>
                  <a:gd name="T39" fmla="*/ 148 h 742"/>
                  <a:gd name="T40" fmla="*/ 408 w 608"/>
                  <a:gd name="T41" fmla="*/ 114 h 742"/>
                  <a:gd name="T42" fmla="*/ 332 w 608"/>
                  <a:gd name="T43" fmla="*/ 66 h 742"/>
                  <a:gd name="T44" fmla="*/ 312 w 608"/>
                  <a:gd name="T45" fmla="*/ 62 h 742"/>
                  <a:gd name="T46" fmla="*/ 278 w 608"/>
                  <a:gd name="T47" fmla="*/ 64 h 742"/>
                  <a:gd name="T48" fmla="*/ 250 w 608"/>
                  <a:gd name="T49" fmla="*/ 80 h 742"/>
                  <a:gd name="T50" fmla="*/ 220 w 608"/>
                  <a:gd name="T51" fmla="*/ 96 h 742"/>
                  <a:gd name="T52" fmla="*/ 184 w 608"/>
                  <a:gd name="T53" fmla="*/ 104 h 742"/>
                  <a:gd name="T54" fmla="*/ 148 w 608"/>
                  <a:gd name="T55" fmla="*/ 98 h 742"/>
                  <a:gd name="T56" fmla="*/ 118 w 608"/>
                  <a:gd name="T57" fmla="*/ 66 h 742"/>
                  <a:gd name="T58" fmla="*/ 106 w 608"/>
                  <a:gd name="T59" fmla="*/ 0 h 742"/>
                  <a:gd name="T60" fmla="*/ 82 w 608"/>
                  <a:gd name="T61" fmla="*/ 28 h 742"/>
                  <a:gd name="T62" fmla="*/ 32 w 608"/>
                  <a:gd name="T63" fmla="*/ 70 h 742"/>
                  <a:gd name="T64" fmla="*/ 0 w 608"/>
                  <a:gd name="T65" fmla="*/ 88 h 742"/>
                  <a:gd name="T66" fmla="*/ 20 w 608"/>
                  <a:gd name="T67" fmla="*/ 734 h 742"/>
                  <a:gd name="T68" fmla="*/ 40 w 608"/>
                  <a:gd name="T69" fmla="*/ 742 h 742"/>
                  <a:gd name="T70" fmla="*/ 28 w 608"/>
                  <a:gd name="T71" fmla="*/ 728 h 742"/>
                  <a:gd name="T72" fmla="*/ 20 w 608"/>
                  <a:gd name="T73" fmla="*/ 692 h 742"/>
                  <a:gd name="T74" fmla="*/ 22 w 608"/>
                  <a:gd name="T75" fmla="*/ 668 h 742"/>
                  <a:gd name="T76" fmla="*/ 48 w 608"/>
                  <a:gd name="T77" fmla="*/ 670 h 742"/>
                  <a:gd name="T78" fmla="*/ 72 w 608"/>
                  <a:gd name="T79" fmla="*/ 654 h 742"/>
                  <a:gd name="T80" fmla="*/ 86 w 608"/>
                  <a:gd name="T81" fmla="*/ 626 h 742"/>
                  <a:gd name="T82" fmla="*/ 92 w 608"/>
                  <a:gd name="T83" fmla="*/ 592 h 742"/>
                  <a:gd name="T84" fmla="*/ 94 w 608"/>
                  <a:gd name="T85" fmla="*/ 546 h 742"/>
                  <a:gd name="T86" fmla="*/ 90 w 608"/>
                  <a:gd name="T87" fmla="*/ 520 h 742"/>
                  <a:gd name="T88" fmla="*/ 96 w 608"/>
                  <a:gd name="T89" fmla="*/ 520 h 742"/>
                  <a:gd name="T90" fmla="*/ 134 w 608"/>
                  <a:gd name="T91" fmla="*/ 616 h 742"/>
                  <a:gd name="T92" fmla="*/ 152 w 608"/>
                  <a:gd name="T93" fmla="*/ 648 h 742"/>
                  <a:gd name="T94" fmla="*/ 194 w 608"/>
                  <a:gd name="T95" fmla="*/ 684 h 742"/>
                  <a:gd name="T96" fmla="*/ 278 w 608"/>
                  <a:gd name="T97" fmla="*/ 718 h 742"/>
                  <a:gd name="T98" fmla="*/ 332 w 608"/>
                  <a:gd name="T99" fmla="*/ 730 h 742"/>
                  <a:gd name="T100" fmla="*/ 400 w 608"/>
                  <a:gd name="T101" fmla="*/ 678 h 742"/>
                  <a:gd name="T102" fmla="*/ 466 w 608"/>
                  <a:gd name="T103" fmla="*/ 660 h 742"/>
                  <a:gd name="T104" fmla="*/ 526 w 608"/>
                  <a:gd name="T105" fmla="*/ 662 h 742"/>
                  <a:gd name="T106" fmla="*/ 594 w 608"/>
                  <a:gd name="T107" fmla="*/ 684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8" h="742">
                    <a:moveTo>
                      <a:pt x="608" y="692"/>
                    </a:moveTo>
                    <a:lnTo>
                      <a:pt x="608" y="692"/>
                    </a:lnTo>
                    <a:lnTo>
                      <a:pt x="596" y="682"/>
                    </a:lnTo>
                    <a:lnTo>
                      <a:pt x="578" y="666"/>
                    </a:lnTo>
                    <a:lnTo>
                      <a:pt x="558" y="642"/>
                    </a:lnTo>
                    <a:lnTo>
                      <a:pt x="548" y="628"/>
                    </a:lnTo>
                    <a:lnTo>
                      <a:pt x="540" y="610"/>
                    </a:lnTo>
                    <a:lnTo>
                      <a:pt x="532" y="594"/>
                    </a:lnTo>
                    <a:lnTo>
                      <a:pt x="524" y="574"/>
                    </a:lnTo>
                    <a:lnTo>
                      <a:pt x="520" y="552"/>
                    </a:lnTo>
                    <a:lnTo>
                      <a:pt x="518" y="530"/>
                    </a:lnTo>
                    <a:lnTo>
                      <a:pt x="518" y="506"/>
                    </a:lnTo>
                    <a:lnTo>
                      <a:pt x="522" y="480"/>
                    </a:lnTo>
                    <a:lnTo>
                      <a:pt x="528" y="452"/>
                    </a:lnTo>
                    <a:lnTo>
                      <a:pt x="540" y="422"/>
                    </a:lnTo>
                    <a:lnTo>
                      <a:pt x="540" y="422"/>
                    </a:lnTo>
                    <a:lnTo>
                      <a:pt x="526" y="400"/>
                    </a:lnTo>
                    <a:lnTo>
                      <a:pt x="508" y="376"/>
                    </a:lnTo>
                    <a:lnTo>
                      <a:pt x="486" y="350"/>
                    </a:lnTo>
                    <a:lnTo>
                      <a:pt x="460" y="324"/>
                    </a:lnTo>
                    <a:lnTo>
                      <a:pt x="446" y="312"/>
                    </a:lnTo>
                    <a:lnTo>
                      <a:pt x="430" y="302"/>
                    </a:lnTo>
                    <a:lnTo>
                      <a:pt x="414" y="292"/>
                    </a:lnTo>
                    <a:lnTo>
                      <a:pt x="396" y="286"/>
                    </a:lnTo>
                    <a:lnTo>
                      <a:pt x="380" y="282"/>
                    </a:lnTo>
                    <a:lnTo>
                      <a:pt x="360" y="280"/>
                    </a:lnTo>
                    <a:lnTo>
                      <a:pt x="360" y="280"/>
                    </a:lnTo>
                    <a:lnTo>
                      <a:pt x="272" y="282"/>
                    </a:lnTo>
                    <a:lnTo>
                      <a:pt x="256" y="282"/>
                    </a:lnTo>
                    <a:lnTo>
                      <a:pt x="256" y="282"/>
                    </a:lnTo>
                    <a:lnTo>
                      <a:pt x="254" y="282"/>
                    </a:lnTo>
                    <a:lnTo>
                      <a:pt x="254" y="280"/>
                    </a:lnTo>
                    <a:lnTo>
                      <a:pt x="254" y="276"/>
                    </a:lnTo>
                    <a:lnTo>
                      <a:pt x="254" y="276"/>
                    </a:lnTo>
                    <a:lnTo>
                      <a:pt x="262" y="274"/>
                    </a:lnTo>
                    <a:lnTo>
                      <a:pt x="280" y="270"/>
                    </a:lnTo>
                    <a:lnTo>
                      <a:pt x="292" y="266"/>
                    </a:lnTo>
                    <a:lnTo>
                      <a:pt x="306" y="260"/>
                    </a:lnTo>
                    <a:lnTo>
                      <a:pt x="322" y="252"/>
                    </a:lnTo>
                    <a:lnTo>
                      <a:pt x="340" y="240"/>
                    </a:lnTo>
                    <a:lnTo>
                      <a:pt x="340" y="240"/>
                    </a:lnTo>
                    <a:lnTo>
                      <a:pt x="352" y="232"/>
                    </a:lnTo>
                    <a:lnTo>
                      <a:pt x="360" y="224"/>
                    </a:lnTo>
                    <a:lnTo>
                      <a:pt x="368" y="216"/>
                    </a:lnTo>
                    <a:lnTo>
                      <a:pt x="372" y="208"/>
                    </a:lnTo>
                    <a:lnTo>
                      <a:pt x="376" y="202"/>
                    </a:lnTo>
                    <a:lnTo>
                      <a:pt x="378" y="194"/>
                    </a:lnTo>
                    <a:lnTo>
                      <a:pt x="378" y="182"/>
                    </a:lnTo>
                    <a:lnTo>
                      <a:pt x="376" y="172"/>
                    </a:lnTo>
                    <a:lnTo>
                      <a:pt x="372" y="164"/>
                    </a:lnTo>
                    <a:lnTo>
                      <a:pt x="366" y="156"/>
                    </a:lnTo>
                    <a:lnTo>
                      <a:pt x="366" y="156"/>
                    </a:lnTo>
                    <a:lnTo>
                      <a:pt x="372" y="154"/>
                    </a:lnTo>
                    <a:lnTo>
                      <a:pt x="388" y="146"/>
                    </a:lnTo>
                    <a:lnTo>
                      <a:pt x="400" y="144"/>
                    </a:lnTo>
                    <a:lnTo>
                      <a:pt x="412" y="142"/>
                    </a:lnTo>
                    <a:lnTo>
                      <a:pt x="424" y="142"/>
                    </a:lnTo>
                    <a:lnTo>
                      <a:pt x="438" y="146"/>
                    </a:lnTo>
                    <a:lnTo>
                      <a:pt x="438" y="146"/>
                    </a:lnTo>
                    <a:lnTo>
                      <a:pt x="442" y="148"/>
                    </a:lnTo>
                    <a:lnTo>
                      <a:pt x="444" y="146"/>
                    </a:lnTo>
                    <a:lnTo>
                      <a:pt x="438" y="140"/>
                    </a:lnTo>
                    <a:lnTo>
                      <a:pt x="408" y="114"/>
                    </a:lnTo>
                    <a:lnTo>
                      <a:pt x="364" y="84"/>
                    </a:lnTo>
                    <a:lnTo>
                      <a:pt x="346" y="72"/>
                    </a:lnTo>
                    <a:lnTo>
                      <a:pt x="332" y="66"/>
                    </a:lnTo>
                    <a:lnTo>
                      <a:pt x="332" y="66"/>
                    </a:lnTo>
                    <a:lnTo>
                      <a:pt x="322" y="64"/>
                    </a:lnTo>
                    <a:lnTo>
                      <a:pt x="312" y="62"/>
                    </a:lnTo>
                    <a:lnTo>
                      <a:pt x="300" y="62"/>
                    </a:lnTo>
                    <a:lnTo>
                      <a:pt x="288" y="62"/>
                    </a:lnTo>
                    <a:lnTo>
                      <a:pt x="278" y="64"/>
                    </a:lnTo>
                    <a:lnTo>
                      <a:pt x="266" y="68"/>
                    </a:lnTo>
                    <a:lnTo>
                      <a:pt x="258" y="72"/>
                    </a:lnTo>
                    <a:lnTo>
                      <a:pt x="250" y="80"/>
                    </a:lnTo>
                    <a:lnTo>
                      <a:pt x="250" y="80"/>
                    </a:lnTo>
                    <a:lnTo>
                      <a:pt x="238" y="88"/>
                    </a:lnTo>
                    <a:lnTo>
                      <a:pt x="220" y="96"/>
                    </a:lnTo>
                    <a:lnTo>
                      <a:pt x="208" y="100"/>
                    </a:lnTo>
                    <a:lnTo>
                      <a:pt x="196" y="104"/>
                    </a:lnTo>
                    <a:lnTo>
                      <a:pt x="184" y="104"/>
                    </a:lnTo>
                    <a:lnTo>
                      <a:pt x="172" y="104"/>
                    </a:lnTo>
                    <a:lnTo>
                      <a:pt x="160" y="102"/>
                    </a:lnTo>
                    <a:lnTo>
                      <a:pt x="148" y="98"/>
                    </a:lnTo>
                    <a:lnTo>
                      <a:pt x="136" y="90"/>
                    </a:lnTo>
                    <a:lnTo>
                      <a:pt x="126" y="80"/>
                    </a:lnTo>
                    <a:lnTo>
                      <a:pt x="118" y="66"/>
                    </a:lnTo>
                    <a:lnTo>
                      <a:pt x="112" y="48"/>
                    </a:lnTo>
                    <a:lnTo>
                      <a:pt x="108" y="26"/>
                    </a:lnTo>
                    <a:lnTo>
                      <a:pt x="106" y="0"/>
                    </a:lnTo>
                    <a:lnTo>
                      <a:pt x="106" y="0"/>
                    </a:lnTo>
                    <a:lnTo>
                      <a:pt x="100" y="8"/>
                    </a:lnTo>
                    <a:lnTo>
                      <a:pt x="82" y="28"/>
                    </a:lnTo>
                    <a:lnTo>
                      <a:pt x="68" y="42"/>
                    </a:lnTo>
                    <a:lnTo>
                      <a:pt x="52" y="56"/>
                    </a:lnTo>
                    <a:lnTo>
                      <a:pt x="32" y="70"/>
                    </a:lnTo>
                    <a:lnTo>
                      <a:pt x="8" y="82"/>
                    </a:lnTo>
                    <a:lnTo>
                      <a:pt x="8" y="82"/>
                    </a:lnTo>
                    <a:lnTo>
                      <a:pt x="0" y="88"/>
                    </a:lnTo>
                    <a:lnTo>
                      <a:pt x="0" y="724"/>
                    </a:lnTo>
                    <a:lnTo>
                      <a:pt x="0" y="724"/>
                    </a:lnTo>
                    <a:lnTo>
                      <a:pt x="20" y="734"/>
                    </a:lnTo>
                    <a:lnTo>
                      <a:pt x="34" y="742"/>
                    </a:lnTo>
                    <a:lnTo>
                      <a:pt x="40" y="742"/>
                    </a:lnTo>
                    <a:lnTo>
                      <a:pt x="40" y="742"/>
                    </a:lnTo>
                    <a:lnTo>
                      <a:pt x="38" y="738"/>
                    </a:lnTo>
                    <a:lnTo>
                      <a:pt x="38" y="738"/>
                    </a:lnTo>
                    <a:lnTo>
                      <a:pt x="28" y="728"/>
                    </a:lnTo>
                    <a:lnTo>
                      <a:pt x="24" y="716"/>
                    </a:lnTo>
                    <a:lnTo>
                      <a:pt x="20" y="704"/>
                    </a:lnTo>
                    <a:lnTo>
                      <a:pt x="20" y="692"/>
                    </a:lnTo>
                    <a:lnTo>
                      <a:pt x="20" y="676"/>
                    </a:lnTo>
                    <a:lnTo>
                      <a:pt x="22" y="668"/>
                    </a:lnTo>
                    <a:lnTo>
                      <a:pt x="22" y="668"/>
                    </a:lnTo>
                    <a:lnTo>
                      <a:pt x="30" y="670"/>
                    </a:lnTo>
                    <a:lnTo>
                      <a:pt x="38" y="672"/>
                    </a:lnTo>
                    <a:lnTo>
                      <a:pt x="48" y="670"/>
                    </a:lnTo>
                    <a:lnTo>
                      <a:pt x="60" y="664"/>
                    </a:lnTo>
                    <a:lnTo>
                      <a:pt x="66" y="660"/>
                    </a:lnTo>
                    <a:lnTo>
                      <a:pt x="72" y="654"/>
                    </a:lnTo>
                    <a:lnTo>
                      <a:pt x="76" y="646"/>
                    </a:lnTo>
                    <a:lnTo>
                      <a:pt x="82" y="638"/>
                    </a:lnTo>
                    <a:lnTo>
                      <a:pt x="86" y="626"/>
                    </a:lnTo>
                    <a:lnTo>
                      <a:pt x="88" y="612"/>
                    </a:lnTo>
                    <a:lnTo>
                      <a:pt x="88" y="612"/>
                    </a:lnTo>
                    <a:lnTo>
                      <a:pt x="92" y="592"/>
                    </a:lnTo>
                    <a:lnTo>
                      <a:pt x="94" y="574"/>
                    </a:lnTo>
                    <a:lnTo>
                      <a:pt x="94" y="558"/>
                    </a:lnTo>
                    <a:lnTo>
                      <a:pt x="94" y="546"/>
                    </a:lnTo>
                    <a:lnTo>
                      <a:pt x="90" y="528"/>
                    </a:lnTo>
                    <a:lnTo>
                      <a:pt x="90" y="520"/>
                    </a:lnTo>
                    <a:lnTo>
                      <a:pt x="90" y="520"/>
                    </a:lnTo>
                    <a:lnTo>
                      <a:pt x="92" y="518"/>
                    </a:lnTo>
                    <a:lnTo>
                      <a:pt x="94" y="518"/>
                    </a:lnTo>
                    <a:lnTo>
                      <a:pt x="96" y="520"/>
                    </a:lnTo>
                    <a:lnTo>
                      <a:pt x="96" y="520"/>
                    </a:lnTo>
                    <a:lnTo>
                      <a:pt x="102" y="534"/>
                    </a:lnTo>
                    <a:lnTo>
                      <a:pt x="134" y="616"/>
                    </a:lnTo>
                    <a:lnTo>
                      <a:pt x="134" y="616"/>
                    </a:lnTo>
                    <a:lnTo>
                      <a:pt x="142" y="634"/>
                    </a:lnTo>
                    <a:lnTo>
                      <a:pt x="152" y="648"/>
                    </a:lnTo>
                    <a:lnTo>
                      <a:pt x="164" y="662"/>
                    </a:lnTo>
                    <a:lnTo>
                      <a:pt x="180" y="674"/>
                    </a:lnTo>
                    <a:lnTo>
                      <a:pt x="194" y="684"/>
                    </a:lnTo>
                    <a:lnTo>
                      <a:pt x="212" y="692"/>
                    </a:lnTo>
                    <a:lnTo>
                      <a:pt x="246" y="708"/>
                    </a:lnTo>
                    <a:lnTo>
                      <a:pt x="278" y="718"/>
                    </a:lnTo>
                    <a:lnTo>
                      <a:pt x="306" y="724"/>
                    </a:lnTo>
                    <a:lnTo>
                      <a:pt x="332" y="730"/>
                    </a:lnTo>
                    <a:lnTo>
                      <a:pt x="332" y="730"/>
                    </a:lnTo>
                    <a:lnTo>
                      <a:pt x="354" y="708"/>
                    </a:lnTo>
                    <a:lnTo>
                      <a:pt x="378" y="692"/>
                    </a:lnTo>
                    <a:lnTo>
                      <a:pt x="400" y="678"/>
                    </a:lnTo>
                    <a:lnTo>
                      <a:pt x="424" y="670"/>
                    </a:lnTo>
                    <a:lnTo>
                      <a:pt x="446" y="662"/>
                    </a:lnTo>
                    <a:lnTo>
                      <a:pt x="466" y="660"/>
                    </a:lnTo>
                    <a:lnTo>
                      <a:pt x="488" y="658"/>
                    </a:lnTo>
                    <a:lnTo>
                      <a:pt x="506" y="658"/>
                    </a:lnTo>
                    <a:lnTo>
                      <a:pt x="526" y="662"/>
                    </a:lnTo>
                    <a:lnTo>
                      <a:pt x="542" y="664"/>
                    </a:lnTo>
                    <a:lnTo>
                      <a:pt x="572" y="674"/>
                    </a:lnTo>
                    <a:lnTo>
                      <a:pt x="594" y="684"/>
                    </a:lnTo>
                    <a:lnTo>
                      <a:pt x="608" y="692"/>
                    </a:lnTo>
                    <a:lnTo>
                      <a:pt x="608" y="692"/>
                    </a:lnTo>
                    <a:close/>
                  </a:path>
                </a:pathLst>
              </a:custGeom>
              <a:solidFill>
                <a:schemeClr val="accent1">
                  <a:alpha val="2000"/>
                </a:schemeClr>
              </a:solidFill>
              <a:ln>
                <a:noFill/>
              </a:ln>
              <a:effectLst>
                <a:glow rad="254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51"/>
              <p:cNvSpPr>
                <a:spLocks noChangeAspect="1"/>
              </p:cNvSpPr>
              <p:nvPr/>
            </p:nvSpPr>
            <p:spPr bwMode="auto">
              <a:xfrm>
                <a:off x="-17347" y="1413937"/>
                <a:ext cx="499947" cy="1321457"/>
              </a:xfrm>
              <a:custGeom>
                <a:avLst/>
                <a:gdLst>
                  <a:gd name="T0" fmla="*/ 382 w 426"/>
                  <a:gd name="T1" fmla="*/ 404 h 1126"/>
                  <a:gd name="T2" fmla="*/ 390 w 426"/>
                  <a:gd name="T3" fmla="*/ 392 h 1126"/>
                  <a:gd name="T4" fmla="*/ 404 w 426"/>
                  <a:gd name="T5" fmla="*/ 356 h 1126"/>
                  <a:gd name="T6" fmla="*/ 408 w 426"/>
                  <a:gd name="T7" fmla="*/ 326 h 1126"/>
                  <a:gd name="T8" fmla="*/ 402 w 426"/>
                  <a:gd name="T9" fmla="*/ 274 h 1126"/>
                  <a:gd name="T10" fmla="*/ 376 w 426"/>
                  <a:gd name="T11" fmla="*/ 206 h 1126"/>
                  <a:gd name="T12" fmla="*/ 350 w 426"/>
                  <a:gd name="T13" fmla="*/ 176 h 1126"/>
                  <a:gd name="T14" fmla="*/ 338 w 426"/>
                  <a:gd name="T15" fmla="*/ 176 h 1126"/>
                  <a:gd name="T16" fmla="*/ 294 w 426"/>
                  <a:gd name="T17" fmla="*/ 198 h 1126"/>
                  <a:gd name="T18" fmla="*/ 212 w 426"/>
                  <a:gd name="T19" fmla="*/ 268 h 1126"/>
                  <a:gd name="T20" fmla="*/ 212 w 426"/>
                  <a:gd name="T21" fmla="*/ 270 h 1126"/>
                  <a:gd name="T22" fmla="*/ 172 w 426"/>
                  <a:gd name="T23" fmla="*/ 318 h 1126"/>
                  <a:gd name="T24" fmla="*/ 152 w 426"/>
                  <a:gd name="T25" fmla="*/ 354 h 1126"/>
                  <a:gd name="T26" fmla="*/ 146 w 426"/>
                  <a:gd name="T27" fmla="*/ 358 h 1126"/>
                  <a:gd name="T28" fmla="*/ 144 w 426"/>
                  <a:gd name="T29" fmla="*/ 354 h 1126"/>
                  <a:gd name="T30" fmla="*/ 172 w 426"/>
                  <a:gd name="T31" fmla="*/ 236 h 1126"/>
                  <a:gd name="T32" fmla="*/ 172 w 426"/>
                  <a:gd name="T33" fmla="*/ 174 h 1126"/>
                  <a:gd name="T34" fmla="*/ 148 w 426"/>
                  <a:gd name="T35" fmla="*/ 114 h 1126"/>
                  <a:gd name="T36" fmla="*/ 100 w 426"/>
                  <a:gd name="T37" fmla="*/ 46 h 1126"/>
                  <a:gd name="T38" fmla="*/ 56 w 426"/>
                  <a:gd name="T39" fmla="*/ 0 h 1126"/>
                  <a:gd name="T40" fmla="*/ 0 w 426"/>
                  <a:gd name="T41" fmla="*/ 820 h 1126"/>
                  <a:gd name="T42" fmla="*/ 34 w 426"/>
                  <a:gd name="T43" fmla="*/ 800 h 1126"/>
                  <a:gd name="T44" fmla="*/ 80 w 426"/>
                  <a:gd name="T45" fmla="*/ 754 h 1126"/>
                  <a:gd name="T46" fmla="*/ 102 w 426"/>
                  <a:gd name="T47" fmla="*/ 764 h 1126"/>
                  <a:gd name="T48" fmla="*/ 152 w 426"/>
                  <a:gd name="T49" fmla="*/ 908 h 1126"/>
                  <a:gd name="T50" fmla="*/ 168 w 426"/>
                  <a:gd name="T51" fmla="*/ 994 h 1126"/>
                  <a:gd name="T52" fmla="*/ 166 w 426"/>
                  <a:gd name="T53" fmla="*/ 1070 h 1126"/>
                  <a:gd name="T54" fmla="*/ 150 w 426"/>
                  <a:gd name="T55" fmla="*/ 1108 h 1126"/>
                  <a:gd name="T56" fmla="*/ 150 w 426"/>
                  <a:gd name="T57" fmla="*/ 1120 h 1126"/>
                  <a:gd name="T58" fmla="*/ 156 w 426"/>
                  <a:gd name="T59" fmla="*/ 1124 h 1126"/>
                  <a:gd name="T60" fmla="*/ 188 w 426"/>
                  <a:gd name="T61" fmla="*/ 1124 h 1126"/>
                  <a:gd name="T62" fmla="*/ 214 w 426"/>
                  <a:gd name="T63" fmla="*/ 1102 h 1126"/>
                  <a:gd name="T64" fmla="*/ 224 w 426"/>
                  <a:gd name="T65" fmla="*/ 1094 h 1126"/>
                  <a:gd name="T66" fmla="*/ 232 w 426"/>
                  <a:gd name="T67" fmla="*/ 1080 h 1126"/>
                  <a:gd name="T68" fmla="*/ 224 w 426"/>
                  <a:gd name="T69" fmla="*/ 998 h 1126"/>
                  <a:gd name="T70" fmla="*/ 188 w 426"/>
                  <a:gd name="T71" fmla="*/ 854 h 1126"/>
                  <a:gd name="T72" fmla="*/ 144 w 426"/>
                  <a:gd name="T73" fmla="*/ 720 h 1126"/>
                  <a:gd name="T74" fmla="*/ 218 w 426"/>
                  <a:gd name="T75" fmla="*/ 726 h 1126"/>
                  <a:gd name="T76" fmla="*/ 278 w 426"/>
                  <a:gd name="T77" fmla="*/ 708 h 1126"/>
                  <a:gd name="T78" fmla="*/ 308 w 426"/>
                  <a:gd name="T79" fmla="*/ 682 h 1126"/>
                  <a:gd name="T80" fmla="*/ 350 w 426"/>
                  <a:gd name="T81" fmla="*/ 640 h 1126"/>
                  <a:gd name="T82" fmla="*/ 416 w 426"/>
                  <a:gd name="T83" fmla="*/ 598 h 1126"/>
                  <a:gd name="T84" fmla="*/ 396 w 426"/>
                  <a:gd name="T85" fmla="*/ 586 h 1126"/>
                  <a:gd name="T86" fmla="*/ 340 w 426"/>
                  <a:gd name="T87" fmla="*/ 550 h 1126"/>
                  <a:gd name="T88" fmla="*/ 322 w 426"/>
                  <a:gd name="T89" fmla="*/ 508 h 1126"/>
                  <a:gd name="T90" fmla="*/ 330 w 426"/>
                  <a:gd name="T91" fmla="*/ 466 h 1126"/>
                  <a:gd name="T92" fmla="*/ 358 w 426"/>
                  <a:gd name="T93" fmla="*/ 422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6" h="1126">
                    <a:moveTo>
                      <a:pt x="372" y="412"/>
                    </a:moveTo>
                    <a:lnTo>
                      <a:pt x="372" y="412"/>
                    </a:lnTo>
                    <a:lnTo>
                      <a:pt x="382" y="404"/>
                    </a:lnTo>
                    <a:lnTo>
                      <a:pt x="390" y="392"/>
                    </a:lnTo>
                    <a:lnTo>
                      <a:pt x="390" y="392"/>
                    </a:lnTo>
                    <a:lnTo>
                      <a:pt x="390" y="392"/>
                    </a:lnTo>
                    <a:lnTo>
                      <a:pt x="396" y="382"/>
                    </a:lnTo>
                    <a:lnTo>
                      <a:pt x="402" y="370"/>
                    </a:lnTo>
                    <a:lnTo>
                      <a:pt x="404" y="356"/>
                    </a:lnTo>
                    <a:lnTo>
                      <a:pt x="406" y="342"/>
                    </a:lnTo>
                    <a:lnTo>
                      <a:pt x="406" y="342"/>
                    </a:lnTo>
                    <a:lnTo>
                      <a:pt x="408" y="326"/>
                    </a:lnTo>
                    <a:lnTo>
                      <a:pt x="408" y="326"/>
                    </a:lnTo>
                    <a:lnTo>
                      <a:pt x="406" y="300"/>
                    </a:lnTo>
                    <a:lnTo>
                      <a:pt x="402" y="274"/>
                    </a:lnTo>
                    <a:lnTo>
                      <a:pt x="394" y="250"/>
                    </a:lnTo>
                    <a:lnTo>
                      <a:pt x="386" y="226"/>
                    </a:lnTo>
                    <a:lnTo>
                      <a:pt x="376" y="206"/>
                    </a:lnTo>
                    <a:lnTo>
                      <a:pt x="366" y="190"/>
                    </a:lnTo>
                    <a:lnTo>
                      <a:pt x="356" y="180"/>
                    </a:lnTo>
                    <a:lnTo>
                      <a:pt x="350" y="176"/>
                    </a:lnTo>
                    <a:lnTo>
                      <a:pt x="344" y="176"/>
                    </a:lnTo>
                    <a:lnTo>
                      <a:pt x="344" y="176"/>
                    </a:lnTo>
                    <a:lnTo>
                      <a:pt x="338" y="176"/>
                    </a:lnTo>
                    <a:lnTo>
                      <a:pt x="330" y="178"/>
                    </a:lnTo>
                    <a:lnTo>
                      <a:pt x="314" y="186"/>
                    </a:lnTo>
                    <a:lnTo>
                      <a:pt x="294" y="198"/>
                    </a:lnTo>
                    <a:lnTo>
                      <a:pt x="276" y="212"/>
                    </a:lnTo>
                    <a:lnTo>
                      <a:pt x="238" y="244"/>
                    </a:lnTo>
                    <a:lnTo>
                      <a:pt x="212" y="268"/>
                    </a:lnTo>
                    <a:lnTo>
                      <a:pt x="212" y="268"/>
                    </a:lnTo>
                    <a:lnTo>
                      <a:pt x="212" y="270"/>
                    </a:lnTo>
                    <a:lnTo>
                      <a:pt x="212" y="270"/>
                    </a:lnTo>
                    <a:lnTo>
                      <a:pt x="194" y="288"/>
                    </a:lnTo>
                    <a:lnTo>
                      <a:pt x="182" y="304"/>
                    </a:lnTo>
                    <a:lnTo>
                      <a:pt x="172" y="318"/>
                    </a:lnTo>
                    <a:lnTo>
                      <a:pt x="164" y="330"/>
                    </a:lnTo>
                    <a:lnTo>
                      <a:pt x="156" y="348"/>
                    </a:lnTo>
                    <a:lnTo>
                      <a:pt x="152" y="354"/>
                    </a:lnTo>
                    <a:lnTo>
                      <a:pt x="150" y="356"/>
                    </a:lnTo>
                    <a:lnTo>
                      <a:pt x="150" y="356"/>
                    </a:lnTo>
                    <a:lnTo>
                      <a:pt x="146" y="358"/>
                    </a:lnTo>
                    <a:lnTo>
                      <a:pt x="144" y="356"/>
                    </a:lnTo>
                    <a:lnTo>
                      <a:pt x="144" y="354"/>
                    </a:lnTo>
                    <a:lnTo>
                      <a:pt x="144" y="354"/>
                    </a:lnTo>
                    <a:lnTo>
                      <a:pt x="148" y="336"/>
                    </a:lnTo>
                    <a:lnTo>
                      <a:pt x="172" y="236"/>
                    </a:lnTo>
                    <a:lnTo>
                      <a:pt x="172" y="236"/>
                    </a:lnTo>
                    <a:lnTo>
                      <a:pt x="174" y="216"/>
                    </a:lnTo>
                    <a:lnTo>
                      <a:pt x="174" y="194"/>
                    </a:lnTo>
                    <a:lnTo>
                      <a:pt x="172" y="174"/>
                    </a:lnTo>
                    <a:lnTo>
                      <a:pt x="166" y="152"/>
                    </a:lnTo>
                    <a:lnTo>
                      <a:pt x="158" y="132"/>
                    </a:lnTo>
                    <a:lnTo>
                      <a:pt x="148" y="114"/>
                    </a:lnTo>
                    <a:lnTo>
                      <a:pt x="136" y="94"/>
                    </a:lnTo>
                    <a:lnTo>
                      <a:pt x="124" y="76"/>
                    </a:lnTo>
                    <a:lnTo>
                      <a:pt x="100" y="46"/>
                    </a:lnTo>
                    <a:lnTo>
                      <a:pt x="78" y="22"/>
                    </a:lnTo>
                    <a:lnTo>
                      <a:pt x="56" y="0"/>
                    </a:lnTo>
                    <a:lnTo>
                      <a:pt x="56" y="0"/>
                    </a:lnTo>
                    <a:lnTo>
                      <a:pt x="28" y="4"/>
                    </a:lnTo>
                    <a:lnTo>
                      <a:pt x="0" y="6"/>
                    </a:lnTo>
                    <a:lnTo>
                      <a:pt x="0" y="820"/>
                    </a:lnTo>
                    <a:lnTo>
                      <a:pt x="0" y="820"/>
                    </a:lnTo>
                    <a:lnTo>
                      <a:pt x="18" y="810"/>
                    </a:lnTo>
                    <a:lnTo>
                      <a:pt x="34" y="800"/>
                    </a:lnTo>
                    <a:lnTo>
                      <a:pt x="48" y="788"/>
                    </a:lnTo>
                    <a:lnTo>
                      <a:pt x="60" y="776"/>
                    </a:lnTo>
                    <a:lnTo>
                      <a:pt x="80" y="754"/>
                    </a:lnTo>
                    <a:lnTo>
                      <a:pt x="92" y="738"/>
                    </a:lnTo>
                    <a:lnTo>
                      <a:pt x="92" y="738"/>
                    </a:lnTo>
                    <a:lnTo>
                      <a:pt x="102" y="764"/>
                    </a:lnTo>
                    <a:lnTo>
                      <a:pt x="118" y="804"/>
                    </a:lnTo>
                    <a:lnTo>
                      <a:pt x="136" y="854"/>
                    </a:lnTo>
                    <a:lnTo>
                      <a:pt x="152" y="908"/>
                    </a:lnTo>
                    <a:lnTo>
                      <a:pt x="158" y="938"/>
                    </a:lnTo>
                    <a:lnTo>
                      <a:pt x="164" y="966"/>
                    </a:lnTo>
                    <a:lnTo>
                      <a:pt x="168" y="994"/>
                    </a:lnTo>
                    <a:lnTo>
                      <a:pt x="170" y="1020"/>
                    </a:lnTo>
                    <a:lnTo>
                      <a:pt x="168" y="1046"/>
                    </a:lnTo>
                    <a:lnTo>
                      <a:pt x="166" y="1070"/>
                    </a:lnTo>
                    <a:lnTo>
                      <a:pt x="160" y="1090"/>
                    </a:lnTo>
                    <a:lnTo>
                      <a:pt x="150" y="1108"/>
                    </a:lnTo>
                    <a:lnTo>
                      <a:pt x="150" y="1108"/>
                    </a:lnTo>
                    <a:lnTo>
                      <a:pt x="148" y="1110"/>
                    </a:lnTo>
                    <a:lnTo>
                      <a:pt x="148" y="1116"/>
                    </a:lnTo>
                    <a:lnTo>
                      <a:pt x="150" y="1120"/>
                    </a:lnTo>
                    <a:lnTo>
                      <a:pt x="152" y="1122"/>
                    </a:lnTo>
                    <a:lnTo>
                      <a:pt x="156" y="1124"/>
                    </a:lnTo>
                    <a:lnTo>
                      <a:pt x="156" y="1124"/>
                    </a:lnTo>
                    <a:lnTo>
                      <a:pt x="164" y="1126"/>
                    </a:lnTo>
                    <a:lnTo>
                      <a:pt x="180" y="1126"/>
                    </a:lnTo>
                    <a:lnTo>
                      <a:pt x="188" y="1124"/>
                    </a:lnTo>
                    <a:lnTo>
                      <a:pt x="198" y="1120"/>
                    </a:lnTo>
                    <a:lnTo>
                      <a:pt x="206" y="1112"/>
                    </a:lnTo>
                    <a:lnTo>
                      <a:pt x="214" y="1102"/>
                    </a:lnTo>
                    <a:lnTo>
                      <a:pt x="214" y="1102"/>
                    </a:lnTo>
                    <a:lnTo>
                      <a:pt x="218" y="1098"/>
                    </a:lnTo>
                    <a:lnTo>
                      <a:pt x="224" y="1094"/>
                    </a:lnTo>
                    <a:lnTo>
                      <a:pt x="230" y="1090"/>
                    </a:lnTo>
                    <a:lnTo>
                      <a:pt x="232" y="1080"/>
                    </a:lnTo>
                    <a:lnTo>
                      <a:pt x="232" y="1080"/>
                    </a:lnTo>
                    <a:lnTo>
                      <a:pt x="232" y="1058"/>
                    </a:lnTo>
                    <a:lnTo>
                      <a:pt x="230" y="1032"/>
                    </a:lnTo>
                    <a:lnTo>
                      <a:pt x="224" y="998"/>
                    </a:lnTo>
                    <a:lnTo>
                      <a:pt x="216" y="958"/>
                    </a:lnTo>
                    <a:lnTo>
                      <a:pt x="204" y="910"/>
                    </a:lnTo>
                    <a:lnTo>
                      <a:pt x="188" y="854"/>
                    </a:lnTo>
                    <a:lnTo>
                      <a:pt x="168" y="792"/>
                    </a:lnTo>
                    <a:lnTo>
                      <a:pt x="144" y="720"/>
                    </a:lnTo>
                    <a:lnTo>
                      <a:pt x="144" y="720"/>
                    </a:lnTo>
                    <a:lnTo>
                      <a:pt x="174" y="726"/>
                    </a:lnTo>
                    <a:lnTo>
                      <a:pt x="196" y="726"/>
                    </a:lnTo>
                    <a:lnTo>
                      <a:pt x="218" y="726"/>
                    </a:lnTo>
                    <a:lnTo>
                      <a:pt x="242" y="722"/>
                    </a:lnTo>
                    <a:lnTo>
                      <a:pt x="266" y="714"/>
                    </a:lnTo>
                    <a:lnTo>
                      <a:pt x="278" y="708"/>
                    </a:lnTo>
                    <a:lnTo>
                      <a:pt x="288" y="702"/>
                    </a:lnTo>
                    <a:lnTo>
                      <a:pt x="298" y="692"/>
                    </a:lnTo>
                    <a:lnTo>
                      <a:pt x="308" y="682"/>
                    </a:lnTo>
                    <a:lnTo>
                      <a:pt x="308" y="682"/>
                    </a:lnTo>
                    <a:lnTo>
                      <a:pt x="328" y="660"/>
                    </a:lnTo>
                    <a:lnTo>
                      <a:pt x="350" y="640"/>
                    </a:lnTo>
                    <a:lnTo>
                      <a:pt x="370" y="624"/>
                    </a:lnTo>
                    <a:lnTo>
                      <a:pt x="388" y="612"/>
                    </a:lnTo>
                    <a:lnTo>
                      <a:pt x="416" y="598"/>
                    </a:lnTo>
                    <a:lnTo>
                      <a:pt x="426" y="594"/>
                    </a:lnTo>
                    <a:lnTo>
                      <a:pt x="426" y="594"/>
                    </a:lnTo>
                    <a:lnTo>
                      <a:pt x="396" y="586"/>
                    </a:lnTo>
                    <a:lnTo>
                      <a:pt x="372" y="574"/>
                    </a:lnTo>
                    <a:lnTo>
                      <a:pt x="354" y="562"/>
                    </a:lnTo>
                    <a:lnTo>
                      <a:pt x="340" y="550"/>
                    </a:lnTo>
                    <a:lnTo>
                      <a:pt x="330" y="536"/>
                    </a:lnTo>
                    <a:lnTo>
                      <a:pt x="324" y="522"/>
                    </a:lnTo>
                    <a:lnTo>
                      <a:pt x="322" y="508"/>
                    </a:lnTo>
                    <a:lnTo>
                      <a:pt x="324" y="494"/>
                    </a:lnTo>
                    <a:lnTo>
                      <a:pt x="326" y="478"/>
                    </a:lnTo>
                    <a:lnTo>
                      <a:pt x="330" y="466"/>
                    </a:lnTo>
                    <a:lnTo>
                      <a:pt x="338" y="452"/>
                    </a:lnTo>
                    <a:lnTo>
                      <a:pt x="344" y="442"/>
                    </a:lnTo>
                    <a:lnTo>
                      <a:pt x="358" y="422"/>
                    </a:lnTo>
                    <a:lnTo>
                      <a:pt x="372" y="412"/>
                    </a:lnTo>
                    <a:lnTo>
                      <a:pt x="372" y="412"/>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43"/>
              <p:cNvSpPr>
                <a:spLocks noChangeAspect="1"/>
              </p:cNvSpPr>
              <p:nvPr/>
            </p:nvSpPr>
            <p:spPr bwMode="auto">
              <a:xfrm>
                <a:off x="0" y="0"/>
                <a:ext cx="1049548" cy="750335"/>
              </a:xfrm>
              <a:custGeom>
                <a:avLst/>
                <a:gdLst>
                  <a:gd name="T0" fmla="*/ 812 w 912"/>
                  <a:gd name="T1" fmla="*/ 66 h 652"/>
                  <a:gd name="T2" fmla="*/ 772 w 912"/>
                  <a:gd name="T3" fmla="*/ 42 h 652"/>
                  <a:gd name="T4" fmla="*/ 748 w 912"/>
                  <a:gd name="T5" fmla="*/ 8 h 652"/>
                  <a:gd name="T6" fmla="*/ 26 w 912"/>
                  <a:gd name="T7" fmla="*/ 0 h 652"/>
                  <a:gd name="T8" fmla="*/ 0 w 912"/>
                  <a:gd name="T9" fmla="*/ 208 h 652"/>
                  <a:gd name="T10" fmla="*/ 6 w 912"/>
                  <a:gd name="T11" fmla="*/ 232 h 652"/>
                  <a:gd name="T12" fmla="*/ 0 w 912"/>
                  <a:gd name="T13" fmla="*/ 384 h 652"/>
                  <a:gd name="T14" fmla="*/ 14 w 912"/>
                  <a:gd name="T15" fmla="*/ 396 h 652"/>
                  <a:gd name="T16" fmla="*/ 28 w 912"/>
                  <a:gd name="T17" fmla="*/ 430 h 652"/>
                  <a:gd name="T18" fmla="*/ 26 w 912"/>
                  <a:gd name="T19" fmla="*/ 480 h 652"/>
                  <a:gd name="T20" fmla="*/ 34 w 912"/>
                  <a:gd name="T21" fmla="*/ 490 h 652"/>
                  <a:gd name="T22" fmla="*/ 60 w 912"/>
                  <a:gd name="T23" fmla="*/ 504 h 652"/>
                  <a:gd name="T24" fmla="*/ 80 w 912"/>
                  <a:gd name="T25" fmla="*/ 560 h 652"/>
                  <a:gd name="T26" fmla="*/ 90 w 912"/>
                  <a:gd name="T27" fmla="*/ 650 h 652"/>
                  <a:gd name="T28" fmla="*/ 110 w 912"/>
                  <a:gd name="T29" fmla="*/ 596 h 652"/>
                  <a:gd name="T30" fmla="*/ 146 w 912"/>
                  <a:gd name="T31" fmla="*/ 540 h 652"/>
                  <a:gd name="T32" fmla="*/ 180 w 912"/>
                  <a:gd name="T33" fmla="*/ 510 h 652"/>
                  <a:gd name="T34" fmla="*/ 220 w 912"/>
                  <a:gd name="T35" fmla="*/ 496 h 652"/>
                  <a:gd name="T36" fmla="*/ 234 w 912"/>
                  <a:gd name="T37" fmla="*/ 494 h 652"/>
                  <a:gd name="T38" fmla="*/ 244 w 912"/>
                  <a:gd name="T39" fmla="*/ 430 h 652"/>
                  <a:gd name="T40" fmla="*/ 264 w 912"/>
                  <a:gd name="T41" fmla="*/ 362 h 652"/>
                  <a:gd name="T42" fmla="*/ 274 w 912"/>
                  <a:gd name="T43" fmla="*/ 352 h 652"/>
                  <a:gd name="T44" fmla="*/ 284 w 912"/>
                  <a:gd name="T45" fmla="*/ 366 h 652"/>
                  <a:gd name="T46" fmla="*/ 284 w 912"/>
                  <a:gd name="T47" fmla="*/ 392 h 652"/>
                  <a:gd name="T48" fmla="*/ 310 w 912"/>
                  <a:gd name="T49" fmla="*/ 492 h 652"/>
                  <a:gd name="T50" fmla="*/ 342 w 912"/>
                  <a:gd name="T51" fmla="*/ 574 h 652"/>
                  <a:gd name="T52" fmla="*/ 382 w 912"/>
                  <a:gd name="T53" fmla="*/ 498 h 652"/>
                  <a:gd name="T54" fmla="*/ 406 w 912"/>
                  <a:gd name="T55" fmla="*/ 484 h 652"/>
                  <a:gd name="T56" fmla="*/ 426 w 912"/>
                  <a:gd name="T57" fmla="*/ 490 h 652"/>
                  <a:gd name="T58" fmla="*/ 448 w 912"/>
                  <a:gd name="T59" fmla="*/ 520 h 652"/>
                  <a:gd name="T60" fmla="*/ 466 w 912"/>
                  <a:gd name="T61" fmla="*/ 574 h 652"/>
                  <a:gd name="T62" fmla="*/ 478 w 912"/>
                  <a:gd name="T63" fmla="*/ 550 h 652"/>
                  <a:gd name="T64" fmla="*/ 494 w 912"/>
                  <a:gd name="T65" fmla="*/ 542 h 652"/>
                  <a:gd name="T66" fmla="*/ 530 w 912"/>
                  <a:gd name="T67" fmla="*/ 552 h 652"/>
                  <a:gd name="T68" fmla="*/ 580 w 912"/>
                  <a:gd name="T69" fmla="*/ 600 h 652"/>
                  <a:gd name="T70" fmla="*/ 618 w 912"/>
                  <a:gd name="T71" fmla="*/ 652 h 652"/>
                  <a:gd name="T72" fmla="*/ 618 w 912"/>
                  <a:gd name="T73" fmla="*/ 652 h 652"/>
                  <a:gd name="T74" fmla="*/ 596 w 912"/>
                  <a:gd name="T75" fmla="*/ 590 h 652"/>
                  <a:gd name="T76" fmla="*/ 584 w 912"/>
                  <a:gd name="T77" fmla="*/ 522 h 652"/>
                  <a:gd name="T78" fmla="*/ 596 w 912"/>
                  <a:gd name="T79" fmla="*/ 488 h 652"/>
                  <a:gd name="T80" fmla="*/ 614 w 912"/>
                  <a:gd name="T81" fmla="*/ 480 h 652"/>
                  <a:gd name="T82" fmla="*/ 640 w 912"/>
                  <a:gd name="T83" fmla="*/ 484 h 652"/>
                  <a:gd name="T84" fmla="*/ 606 w 912"/>
                  <a:gd name="T85" fmla="*/ 438 h 652"/>
                  <a:gd name="T86" fmla="*/ 592 w 912"/>
                  <a:gd name="T87" fmla="*/ 402 h 652"/>
                  <a:gd name="T88" fmla="*/ 600 w 912"/>
                  <a:gd name="T89" fmla="*/ 382 h 652"/>
                  <a:gd name="T90" fmla="*/ 624 w 912"/>
                  <a:gd name="T91" fmla="*/ 372 h 652"/>
                  <a:gd name="T92" fmla="*/ 710 w 912"/>
                  <a:gd name="T93" fmla="*/ 380 h 652"/>
                  <a:gd name="T94" fmla="*/ 660 w 912"/>
                  <a:gd name="T95" fmla="*/ 308 h 652"/>
                  <a:gd name="T96" fmla="*/ 592 w 912"/>
                  <a:gd name="T97" fmla="*/ 230 h 652"/>
                  <a:gd name="T98" fmla="*/ 572 w 912"/>
                  <a:gd name="T99" fmla="*/ 214 h 652"/>
                  <a:gd name="T100" fmla="*/ 564 w 912"/>
                  <a:gd name="T101" fmla="*/ 198 h 652"/>
                  <a:gd name="T102" fmla="*/ 578 w 912"/>
                  <a:gd name="T103" fmla="*/ 196 h 652"/>
                  <a:gd name="T104" fmla="*/ 646 w 912"/>
                  <a:gd name="T105" fmla="*/ 218 h 652"/>
                  <a:gd name="T106" fmla="*/ 704 w 912"/>
                  <a:gd name="T107" fmla="*/ 246 h 652"/>
                  <a:gd name="T108" fmla="*/ 714 w 912"/>
                  <a:gd name="T109" fmla="*/ 234 h 652"/>
                  <a:gd name="T110" fmla="*/ 746 w 912"/>
                  <a:gd name="T111" fmla="*/ 212 h 652"/>
                  <a:gd name="T112" fmla="*/ 792 w 912"/>
                  <a:gd name="T113" fmla="*/ 198 h 652"/>
                  <a:gd name="T114" fmla="*/ 856 w 912"/>
                  <a:gd name="T115" fmla="*/ 200 h 652"/>
                  <a:gd name="T116" fmla="*/ 912 w 912"/>
                  <a:gd name="T117" fmla="*/ 212 h 652"/>
                  <a:gd name="T118" fmla="*/ 860 w 912"/>
                  <a:gd name="T119" fmla="*/ 170 h 652"/>
                  <a:gd name="T120" fmla="*/ 816 w 912"/>
                  <a:gd name="T121" fmla="*/ 114 h 652"/>
                  <a:gd name="T122" fmla="*/ 810 w 912"/>
                  <a:gd name="T123" fmla="*/ 86 h 652"/>
                  <a:gd name="T124" fmla="*/ 824 w 912"/>
                  <a:gd name="T125" fmla="*/ 7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2" h="652">
                    <a:moveTo>
                      <a:pt x="824" y="72"/>
                    </a:moveTo>
                    <a:lnTo>
                      <a:pt x="824" y="72"/>
                    </a:lnTo>
                    <a:lnTo>
                      <a:pt x="812" y="66"/>
                    </a:lnTo>
                    <a:lnTo>
                      <a:pt x="800" y="60"/>
                    </a:lnTo>
                    <a:lnTo>
                      <a:pt x="786" y="52"/>
                    </a:lnTo>
                    <a:lnTo>
                      <a:pt x="772" y="42"/>
                    </a:lnTo>
                    <a:lnTo>
                      <a:pt x="760" y="30"/>
                    </a:lnTo>
                    <a:lnTo>
                      <a:pt x="750" y="16"/>
                    </a:lnTo>
                    <a:lnTo>
                      <a:pt x="748" y="8"/>
                    </a:lnTo>
                    <a:lnTo>
                      <a:pt x="746" y="0"/>
                    </a:lnTo>
                    <a:lnTo>
                      <a:pt x="26" y="0"/>
                    </a:lnTo>
                    <a:lnTo>
                      <a:pt x="26" y="0"/>
                    </a:lnTo>
                    <a:lnTo>
                      <a:pt x="14" y="12"/>
                    </a:lnTo>
                    <a:lnTo>
                      <a:pt x="0" y="24"/>
                    </a:lnTo>
                    <a:lnTo>
                      <a:pt x="0" y="208"/>
                    </a:lnTo>
                    <a:lnTo>
                      <a:pt x="0" y="208"/>
                    </a:lnTo>
                    <a:lnTo>
                      <a:pt x="4" y="220"/>
                    </a:lnTo>
                    <a:lnTo>
                      <a:pt x="6" y="232"/>
                    </a:lnTo>
                    <a:lnTo>
                      <a:pt x="4" y="246"/>
                    </a:lnTo>
                    <a:lnTo>
                      <a:pt x="0" y="262"/>
                    </a:lnTo>
                    <a:lnTo>
                      <a:pt x="0" y="384"/>
                    </a:lnTo>
                    <a:lnTo>
                      <a:pt x="0" y="384"/>
                    </a:lnTo>
                    <a:lnTo>
                      <a:pt x="8" y="388"/>
                    </a:lnTo>
                    <a:lnTo>
                      <a:pt x="14" y="396"/>
                    </a:lnTo>
                    <a:lnTo>
                      <a:pt x="20" y="402"/>
                    </a:lnTo>
                    <a:lnTo>
                      <a:pt x="22" y="412"/>
                    </a:lnTo>
                    <a:lnTo>
                      <a:pt x="28" y="430"/>
                    </a:lnTo>
                    <a:lnTo>
                      <a:pt x="28" y="448"/>
                    </a:lnTo>
                    <a:lnTo>
                      <a:pt x="28" y="466"/>
                    </a:lnTo>
                    <a:lnTo>
                      <a:pt x="26" y="480"/>
                    </a:lnTo>
                    <a:lnTo>
                      <a:pt x="22" y="494"/>
                    </a:lnTo>
                    <a:lnTo>
                      <a:pt x="22" y="494"/>
                    </a:lnTo>
                    <a:lnTo>
                      <a:pt x="34" y="490"/>
                    </a:lnTo>
                    <a:lnTo>
                      <a:pt x="44" y="492"/>
                    </a:lnTo>
                    <a:lnTo>
                      <a:pt x="52" y="496"/>
                    </a:lnTo>
                    <a:lnTo>
                      <a:pt x="60" y="504"/>
                    </a:lnTo>
                    <a:lnTo>
                      <a:pt x="66" y="516"/>
                    </a:lnTo>
                    <a:lnTo>
                      <a:pt x="70" y="528"/>
                    </a:lnTo>
                    <a:lnTo>
                      <a:pt x="80" y="560"/>
                    </a:lnTo>
                    <a:lnTo>
                      <a:pt x="84" y="592"/>
                    </a:lnTo>
                    <a:lnTo>
                      <a:pt x="88" y="620"/>
                    </a:lnTo>
                    <a:lnTo>
                      <a:pt x="90" y="650"/>
                    </a:lnTo>
                    <a:lnTo>
                      <a:pt x="90" y="650"/>
                    </a:lnTo>
                    <a:lnTo>
                      <a:pt x="100" y="620"/>
                    </a:lnTo>
                    <a:lnTo>
                      <a:pt x="110" y="596"/>
                    </a:lnTo>
                    <a:lnTo>
                      <a:pt x="122" y="574"/>
                    </a:lnTo>
                    <a:lnTo>
                      <a:pt x="134" y="556"/>
                    </a:lnTo>
                    <a:lnTo>
                      <a:pt x="146" y="540"/>
                    </a:lnTo>
                    <a:lnTo>
                      <a:pt x="158" y="528"/>
                    </a:lnTo>
                    <a:lnTo>
                      <a:pt x="170" y="518"/>
                    </a:lnTo>
                    <a:lnTo>
                      <a:pt x="180" y="510"/>
                    </a:lnTo>
                    <a:lnTo>
                      <a:pt x="192" y="504"/>
                    </a:lnTo>
                    <a:lnTo>
                      <a:pt x="202" y="500"/>
                    </a:lnTo>
                    <a:lnTo>
                      <a:pt x="220" y="496"/>
                    </a:lnTo>
                    <a:lnTo>
                      <a:pt x="230" y="494"/>
                    </a:lnTo>
                    <a:lnTo>
                      <a:pt x="234" y="494"/>
                    </a:lnTo>
                    <a:lnTo>
                      <a:pt x="234" y="494"/>
                    </a:lnTo>
                    <a:lnTo>
                      <a:pt x="234" y="484"/>
                    </a:lnTo>
                    <a:lnTo>
                      <a:pt x="236" y="468"/>
                    </a:lnTo>
                    <a:lnTo>
                      <a:pt x="244" y="430"/>
                    </a:lnTo>
                    <a:lnTo>
                      <a:pt x="256" y="390"/>
                    </a:lnTo>
                    <a:lnTo>
                      <a:pt x="264" y="362"/>
                    </a:lnTo>
                    <a:lnTo>
                      <a:pt x="264" y="362"/>
                    </a:lnTo>
                    <a:lnTo>
                      <a:pt x="268" y="354"/>
                    </a:lnTo>
                    <a:lnTo>
                      <a:pt x="270" y="352"/>
                    </a:lnTo>
                    <a:lnTo>
                      <a:pt x="274" y="352"/>
                    </a:lnTo>
                    <a:lnTo>
                      <a:pt x="276" y="354"/>
                    </a:lnTo>
                    <a:lnTo>
                      <a:pt x="282" y="362"/>
                    </a:lnTo>
                    <a:lnTo>
                      <a:pt x="284" y="366"/>
                    </a:lnTo>
                    <a:lnTo>
                      <a:pt x="284" y="366"/>
                    </a:lnTo>
                    <a:lnTo>
                      <a:pt x="282" y="378"/>
                    </a:lnTo>
                    <a:lnTo>
                      <a:pt x="284" y="392"/>
                    </a:lnTo>
                    <a:lnTo>
                      <a:pt x="290" y="424"/>
                    </a:lnTo>
                    <a:lnTo>
                      <a:pt x="298" y="458"/>
                    </a:lnTo>
                    <a:lnTo>
                      <a:pt x="310" y="492"/>
                    </a:lnTo>
                    <a:lnTo>
                      <a:pt x="332" y="550"/>
                    </a:lnTo>
                    <a:lnTo>
                      <a:pt x="342" y="574"/>
                    </a:lnTo>
                    <a:lnTo>
                      <a:pt x="342" y="574"/>
                    </a:lnTo>
                    <a:lnTo>
                      <a:pt x="356" y="542"/>
                    </a:lnTo>
                    <a:lnTo>
                      <a:pt x="370" y="516"/>
                    </a:lnTo>
                    <a:lnTo>
                      <a:pt x="382" y="498"/>
                    </a:lnTo>
                    <a:lnTo>
                      <a:pt x="394" y="488"/>
                    </a:lnTo>
                    <a:lnTo>
                      <a:pt x="400" y="486"/>
                    </a:lnTo>
                    <a:lnTo>
                      <a:pt x="406" y="484"/>
                    </a:lnTo>
                    <a:lnTo>
                      <a:pt x="412" y="484"/>
                    </a:lnTo>
                    <a:lnTo>
                      <a:pt x="416" y="484"/>
                    </a:lnTo>
                    <a:lnTo>
                      <a:pt x="426" y="490"/>
                    </a:lnTo>
                    <a:lnTo>
                      <a:pt x="434" y="498"/>
                    </a:lnTo>
                    <a:lnTo>
                      <a:pt x="442" y="508"/>
                    </a:lnTo>
                    <a:lnTo>
                      <a:pt x="448" y="520"/>
                    </a:lnTo>
                    <a:lnTo>
                      <a:pt x="458" y="546"/>
                    </a:lnTo>
                    <a:lnTo>
                      <a:pt x="464" y="566"/>
                    </a:lnTo>
                    <a:lnTo>
                      <a:pt x="466" y="574"/>
                    </a:lnTo>
                    <a:lnTo>
                      <a:pt x="466" y="574"/>
                    </a:lnTo>
                    <a:lnTo>
                      <a:pt x="474" y="558"/>
                    </a:lnTo>
                    <a:lnTo>
                      <a:pt x="478" y="550"/>
                    </a:lnTo>
                    <a:lnTo>
                      <a:pt x="484" y="546"/>
                    </a:lnTo>
                    <a:lnTo>
                      <a:pt x="488" y="544"/>
                    </a:lnTo>
                    <a:lnTo>
                      <a:pt x="494" y="542"/>
                    </a:lnTo>
                    <a:lnTo>
                      <a:pt x="506" y="540"/>
                    </a:lnTo>
                    <a:lnTo>
                      <a:pt x="518" y="544"/>
                    </a:lnTo>
                    <a:lnTo>
                      <a:pt x="530" y="552"/>
                    </a:lnTo>
                    <a:lnTo>
                      <a:pt x="544" y="562"/>
                    </a:lnTo>
                    <a:lnTo>
                      <a:pt x="556" y="572"/>
                    </a:lnTo>
                    <a:lnTo>
                      <a:pt x="580" y="600"/>
                    </a:lnTo>
                    <a:lnTo>
                      <a:pt x="600" y="626"/>
                    </a:lnTo>
                    <a:lnTo>
                      <a:pt x="618" y="652"/>
                    </a:lnTo>
                    <a:lnTo>
                      <a:pt x="618" y="652"/>
                    </a:lnTo>
                    <a:lnTo>
                      <a:pt x="616" y="648"/>
                    </a:lnTo>
                    <a:lnTo>
                      <a:pt x="616" y="648"/>
                    </a:lnTo>
                    <a:lnTo>
                      <a:pt x="618" y="652"/>
                    </a:lnTo>
                    <a:lnTo>
                      <a:pt x="618" y="652"/>
                    </a:lnTo>
                    <a:lnTo>
                      <a:pt x="606" y="622"/>
                    </a:lnTo>
                    <a:lnTo>
                      <a:pt x="596" y="590"/>
                    </a:lnTo>
                    <a:lnTo>
                      <a:pt x="588" y="556"/>
                    </a:lnTo>
                    <a:lnTo>
                      <a:pt x="586" y="538"/>
                    </a:lnTo>
                    <a:lnTo>
                      <a:pt x="584" y="522"/>
                    </a:lnTo>
                    <a:lnTo>
                      <a:pt x="586" y="508"/>
                    </a:lnTo>
                    <a:lnTo>
                      <a:pt x="590" y="496"/>
                    </a:lnTo>
                    <a:lnTo>
                      <a:pt x="596" y="488"/>
                    </a:lnTo>
                    <a:lnTo>
                      <a:pt x="602" y="484"/>
                    </a:lnTo>
                    <a:lnTo>
                      <a:pt x="606" y="482"/>
                    </a:lnTo>
                    <a:lnTo>
                      <a:pt x="614" y="480"/>
                    </a:lnTo>
                    <a:lnTo>
                      <a:pt x="620" y="480"/>
                    </a:lnTo>
                    <a:lnTo>
                      <a:pt x="640" y="484"/>
                    </a:lnTo>
                    <a:lnTo>
                      <a:pt x="640" y="484"/>
                    </a:lnTo>
                    <a:lnTo>
                      <a:pt x="634" y="476"/>
                    </a:lnTo>
                    <a:lnTo>
                      <a:pt x="620" y="460"/>
                    </a:lnTo>
                    <a:lnTo>
                      <a:pt x="606" y="438"/>
                    </a:lnTo>
                    <a:lnTo>
                      <a:pt x="600" y="426"/>
                    </a:lnTo>
                    <a:lnTo>
                      <a:pt x="594" y="414"/>
                    </a:lnTo>
                    <a:lnTo>
                      <a:pt x="592" y="402"/>
                    </a:lnTo>
                    <a:lnTo>
                      <a:pt x="594" y="392"/>
                    </a:lnTo>
                    <a:lnTo>
                      <a:pt x="596" y="386"/>
                    </a:lnTo>
                    <a:lnTo>
                      <a:pt x="600" y="382"/>
                    </a:lnTo>
                    <a:lnTo>
                      <a:pt x="604" y="378"/>
                    </a:lnTo>
                    <a:lnTo>
                      <a:pt x="610" y="376"/>
                    </a:lnTo>
                    <a:lnTo>
                      <a:pt x="624" y="372"/>
                    </a:lnTo>
                    <a:lnTo>
                      <a:pt x="646" y="370"/>
                    </a:lnTo>
                    <a:lnTo>
                      <a:pt x="674" y="374"/>
                    </a:lnTo>
                    <a:lnTo>
                      <a:pt x="710" y="380"/>
                    </a:lnTo>
                    <a:lnTo>
                      <a:pt x="710" y="380"/>
                    </a:lnTo>
                    <a:lnTo>
                      <a:pt x="696" y="358"/>
                    </a:lnTo>
                    <a:lnTo>
                      <a:pt x="660" y="308"/>
                    </a:lnTo>
                    <a:lnTo>
                      <a:pt x="638" y="278"/>
                    </a:lnTo>
                    <a:lnTo>
                      <a:pt x="616" y="252"/>
                    </a:lnTo>
                    <a:lnTo>
                      <a:pt x="592" y="230"/>
                    </a:lnTo>
                    <a:lnTo>
                      <a:pt x="582" y="220"/>
                    </a:lnTo>
                    <a:lnTo>
                      <a:pt x="572" y="214"/>
                    </a:lnTo>
                    <a:lnTo>
                      <a:pt x="572" y="214"/>
                    </a:lnTo>
                    <a:lnTo>
                      <a:pt x="568" y="210"/>
                    </a:lnTo>
                    <a:lnTo>
                      <a:pt x="564" y="202"/>
                    </a:lnTo>
                    <a:lnTo>
                      <a:pt x="564" y="198"/>
                    </a:lnTo>
                    <a:lnTo>
                      <a:pt x="566" y="196"/>
                    </a:lnTo>
                    <a:lnTo>
                      <a:pt x="570" y="194"/>
                    </a:lnTo>
                    <a:lnTo>
                      <a:pt x="578" y="196"/>
                    </a:lnTo>
                    <a:lnTo>
                      <a:pt x="578" y="196"/>
                    </a:lnTo>
                    <a:lnTo>
                      <a:pt x="606" y="204"/>
                    </a:lnTo>
                    <a:lnTo>
                      <a:pt x="646" y="218"/>
                    </a:lnTo>
                    <a:lnTo>
                      <a:pt x="682" y="232"/>
                    </a:lnTo>
                    <a:lnTo>
                      <a:pt x="696" y="240"/>
                    </a:lnTo>
                    <a:lnTo>
                      <a:pt x="704" y="246"/>
                    </a:lnTo>
                    <a:lnTo>
                      <a:pt x="704" y="246"/>
                    </a:lnTo>
                    <a:lnTo>
                      <a:pt x="706" y="244"/>
                    </a:lnTo>
                    <a:lnTo>
                      <a:pt x="714" y="234"/>
                    </a:lnTo>
                    <a:lnTo>
                      <a:pt x="726" y="222"/>
                    </a:lnTo>
                    <a:lnTo>
                      <a:pt x="736" y="216"/>
                    </a:lnTo>
                    <a:lnTo>
                      <a:pt x="746" y="212"/>
                    </a:lnTo>
                    <a:lnTo>
                      <a:pt x="760" y="206"/>
                    </a:lnTo>
                    <a:lnTo>
                      <a:pt x="774" y="202"/>
                    </a:lnTo>
                    <a:lnTo>
                      <a:pt x="792" y="198"/>
                    </a:lnTo>
                    <a:lnTo>
                      <a:pt x="810" y="198"/>
                    </a:lnTo>
                    <a:lnTo>
                      <a:pt x="832" y="198"/>
                    </a:lnTo>
                    <a:lnTo>
                      <a:pt x="856" y="200"/>
                    </a:lnTo>
                    <a:lnTo>
                      <a:pt x="882" y="206"/>
                    </a:lnTo>
                    <a:lnTo>
                      <a:pt x="912" y="214"/>
                    </a:lnTo>
                    <a:lnTo>
                      <a:pt x="912" y="212"/>
                    </a:lnTo>
                    <a:lnTo>
                      <a:pt x="912" y="212"/>
                    </a:lnTo>
                    <a:lnTo>
                      <a:pt x="882" y="188"/>
                    </a:lnTo>
                    <a:lnTo>
                      <a:pt x="860" y="170"/>
                    </a:lnTo>
                    <a:lnTo>
                      <a:pt x="838" y="148"/>
                    </a:lnTo>
                    <a:lnTo>
                      <a:pt x="822" y="126"/>
                    </a:lnTo>
                    <a:lnTo>
                      <a:pt x="816" y="114"/>
                    </a:lnTo>
                    <a:lnTo>
                      <a:pt x="810" y="104"/>
                    </a:lnTo>
                    <a:lnTo>
                      <a:pt x="810" y="94"/>
                    </a:lnTo>
                    <a:lnTo>
                      <a:pt x="810" y="86"/>
                    </a:lnTo>
                    <a:lnTo>
                      <a:pt x="816" y="78"/>
                    </a:lnTo>
                    <a:lnTo>
                      <a:pt x="824" y="72"/>
                    </a:lnTo>
                    <a:lnTo>
                      <a:pt x="824" y="72"/>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35"/>
              <p:cNvSpPr>
                <a:spLocks noChangeAspect="1"/>
              </p:cNvSpPr>
              <p:nvPr/>
            </p:nvSpPr>
            <p:spPr bwMode="auto">
              <a:xfrm>
                <a:off x="8350389" y="11466"/>
                <a:ext cx="793611" cy="554378"/>
              </a:xfrm>
              <a:custGeom>
                <a:avLst/>
                <a:gdLst>
                  <a:gd name="T0" fmla="*/ 126 w 690"/>
                  <a:gd name="T1" fmla="*/ 0 h 482"/>
                  <a:gd name="T2" fmla="*/ 64 w 690"/>
                  <a:gd name="T3" fmla="*/ 56 h 482"/>
                  <a:gd name="T4" fmla="*/ 0 w 690"/>
                  <a:gd name="T5" fmla="*/ 94 h 482"/>
                  <a:gd name="T6" fmla="*/ 90 w 690"/>
                  <a:gd name="T7" fmla="*/ 82 h 482"/>
                  <a:gd name="T8" fmla="*/ 130 w 690"/>
                  <a:gd name="T9" fmla="*/ 86 h 482"/>
                  <a:gd name="T10" fmla="*/ 152 w 690"/>
                  <a:gd name="T11" fmla="*/ 96 h 482"/>
                  <a:gd name="T12" fmla="*/ 158 w 690"/>
                  <a:gd name="T13" fmla="*/ 114 h 482"/>
                  <a:gd name="T14" fmla="*/ 144 w 690"/>
                  <a:gd name="T15" fmla="*/ 152 h 482"/>
                  <a:gd name="T16" fmla="*/ 86 w 690"/>
                  <a:gd name="T17" fmla="*/ 216 h 482"/>
                  <a:gd name="T18" fmla="*/ 96 w 690"/>
                  <a:gd name="T19" fmla="*/ 222 h 482"/>
                  <a:gd name="T20" fmla="*/ 136 w 690"/>
                  <a:gd name="T21" fmla="*/ 226 h 482"/>
                  <a:gd name="T22" fmla="*/ 152 w 690"/>
                  <a:gd name="T23" fmla="*/ 248 h 482"/>
                  <a:gd name="T24" fmla="*/ 150 w 690"/>
                  <a:gd name="T25" fmla="*/ 292 h 482"/>
                  <a:gd name="T26" fmla="*/ 152 w 690"/>
                  <a:gd name="T27" fmla="*/ 308 h 482"/>
                  <a:gd name="T28" fmla="*/ 170 w 690"/>
                  <a:gd name="T29" fmla="*/ 320 h 482"/>
                  <a:gd name="T30" fmla="*/ 180 w 690"/>
                  <a:gd name="T31" fmla="*/ 362 h 482"/>
                  <a:gd name="T32" fmla="*/ 178 w 690"/>
                  <a:gd name="T33" fmla="*/ 428 h 482"/>
                  <a:gd name="T34" fmla="*/ 198 w 690"/>
                  <a:gd name="T35" fmla="*/ 392 h 482"/>
                  <a:gd name="T36" fmla="*/ 228 w 690"/>
                  <a:gd name="T37" fmla="*/ 354 h 482"/>
                  <a:gd name="T38" fmla="*/ 258 w 690"/>
                  <a:gd name="T39" fmla="*/ 336 h 482"/>
                  <a:gd name="T40" fmla="*/ 298 w 690"/>
                  <a:gd name="T41" fmla="*/ 330 h 482"/>
                  <a:gd name="T42" fmla="*/ 300 w 690"/>
                  <a:gd name="T43" fmla="*/ 312 h 482"/>
                  <a:gd name="T44" fmla="*/ 332 w 690"/>
                  <a:gd name="T45" fmla="*/ 238 h 482"/>
                  <a:gd name="T46" fmla="*/ 340 w 690"/>
                  <a:gd name="T47" fmla="*/ 232 h 482"/>
                  <a:gd name="T48" fmla="*/ 344 w 690"/>
                  <a:gd name="T49" fmla="*/ 242 h 482"/>
                  <a:gd name="T50" fmla="*/ 344 w 690"/>
                  <a:gd name="T51" fmla="*/ 284 h 482"/>
                  <a:gd name="T52" fmla="*/ 362 w 690"/>
                  <a:gd name="T53" fmla="*/ 380 h 482"/>
                  <a:gd name="T54" fmla="*/ 380 w 690"/>
                  <a:gd name="T55" fmla="*/ 376 h 482"/>
                  <a:gd name="T56" fmla="*/ 414 w 690"/>
                  <a:gd name="T57" fmla="*/ 342 h 482"/>
                  <a:gd name="T58" fmla="*/ 436 w 690"/>
                  <a:gd name="T59" fmla="*/ 346 h 482"/>
                  <a:gd name="T60" fmla="*/ 448 w 690"/>
                  <a:gd name="T61" fmla="*/ 370 h 482"/>
                  <a:gd name="T62" fmla="*/ 458 w 690"/>
                  <a:gd name="T63" fmla="*/ 410 h 482"/>
                  <a:gd name="T64" fmla="*/ 480 w 690"/>
                  <a:gd name="T65" fmla="*/ 388 h 482"/>
                  <a:gd name="T66" fmla="*/ 506 w 690"/>
                  <a:gd name="T67" fmla="*/ 400 h 482"/>
                  <a:gd name="T68" fmla="*/ 536 w 690"/>
                  <a:gd name="T69" fmla="*/ 440 h 482"/>
                  <a:gd name="T70" fmla="*/ 558 w 690"/>
                  <a:gd name="T71" fmla="*/ 482 h 482"/>
                  <a:gd name="T72" fmla="*/ 560 w 690"/>
                  <a:gd name="T73" fmla="*/ 480 h 482"/>
                  <a:gd name="T74" fmla="*/ 548 w 690"/>
                  <a:gd name="T75" fmla="*/ 434 h 482"/>
                  <a:gd name="T76" fmla="*/ 546 w 690"/>
                  <a:gd name="T77" fmla="*/ 384 h 482"/>
                  <a:gd name="T78" fmla="*/ 558 w 690"/>
                  <a:gd name="T79" fmla="*/ 360 h 482"/>
                  <a:gd name="T80" fmla="*/ 590 w 690"/>
                  <a:gd name="T81" fmla="*/ 362 h 482"/>
                  <a:gd name="T82" fmla="*/ 570 w 690"/>
                  <a:gd name="T83" fmla="*/ 326 h 482"/>
                  <a:gd name="T84" fmla="*/ 564 w 690"/>
                  <a:gd name="T85" fmla="*/ 298 h 482"/>
                  <a:gd name="T86" fmla="*/ 578 w 690"/>
                  <a:gd name="T87" fmla="*/ 280 h 482"/>
                  <a:gd name="T88" fmla="*/ 626 w 690"/>
                  <a:gd name="T89" fmla="*/ 286 h 482"/>
                  <a:gd name="T90" fmla="*/ 644 w 690"/>
                  <a:gd name="T91" fmla="*/ 276 h 482"/>
                  <a:gd name="T92" fmla="*/ 596 w 690"/>
                  <a:gd name="T93" fmla="*/ 192 h 482"/>
                  <a:gd name="T94" fmla="*/ 566 w 690"/>
                  <a:gd name="T95" fmla="*/ 160 h 482"/>
                  <a:gd name="T96" fmla="*/ 564 w 690"/>
                  <a:gd name="T97" fmla="*/ 148 h 482"/>
                  <a:gd name="T98" fmla="*/ 574 w 690"/>
                  <a:gd name="T99" fmla="*/ 148 h 482"/>
                  <a:gd name="T100" fmla="*/ 644 w 690"/>
                  <a:gd name="T101" fmla="*/ 184 h 482"/>
                  <a:gd name="T102" fmla="*/ 660 w 690"/>
                  <a:gd name="T103" fmla="*/ 196 h 482"/>
                  <a:gd name="T104" fmla="*/ 690 w 690"/>
                  <a:gd name="T105" fmla="*/ 176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0" h="482">
                    <a:moveTo>
                      <a:pt x="690" y="0"/>
                    </a:moveTo>
                    <a:lnTo>
                      <a:pt x="126" y="0"/>
                    </a:lnTo>
                    <a:lnTo>
                      <a:pt x="126" y="0"/>
                    </a:lnTo>
                    <a:lnTo>
                      <a:pt x="106" y="22"/>
                    </a:lnTo>
                    <a:lnTo>
                      <a:pt x="84" y="40"/>
                    </a:lnTo>
                    <a:lnTo>
                      <a:pt x="64" y="56"/>
                    </a:lnTo>
                    <a:lnTo>
                      <a:pt x="44" y="70"/>
                    </a:lnTo>
                    <a:lnTo>
                      <a:pt x="12" y="88"/>
                    </a:lnTo>
                    <a:lnTo>
                      <a:pt x="0" y="94"/>
                    </a:lnTo>
                    <a:lnTo>
                      <a:pt x="0" y="94"/>
                    </a:lnTo>
                    <a:lnTo>
                      <a:pt x="50" y="86"/>
                    </a:lnTo>
                    <a:lnTo>
                      <a:pt x="90" y="82"/>
                    </a:lnTo>
                    <a:lnTo>
                      <a:pt x="106" y="82"/>
                    </a:lnTo>
                    <a:lnTo>
                      <a:pt x="120" y="84"/>
                    </a:lnTo>
                    <a:lnTo>
                      <a:pt x="130" y="86"/>
                    </a:lnTo>
                    <a:lnTo>
                      <a:pt x="140" y="88"/>
                    </a:lnTo>
                    <a:lnTo>
                      <a:pt x="146" y="92"/>
                    </a:lnTo>
                    <a:lnTo>
                      <a:pt x="152" y="96"/>
                    </a:lnTo>
                    <a:lnTo>
                      <a:pt x="156" y="102"/>
                    </a:lnTo>
                    <a:lnTo>
                      <a:pt x="158" y="108"/>
                    </a:lnTo>
                    <a:lnTo>
                      <a:pt x="158" y="114"/>
                    </a:lnTo>
                    <a:lnTo>
                      <a:pt x="158" y="122"/>
                    </a:lnTo>
                    <a:lnTo>
                      <a:pt x="152" y="136"/>
                    </a:lnTo>
                    <a:lnTo>
                      <a:pt x="144" y="152"/>
                    </a:lnTo>
                    <a:lnTo>
                      <a:pt x="132" y="168"/>
                    </a:lnTo>
                    <a:lnTo>
                      <a:pt x="108" y="196"/>
                    </a:lnTo>
                    <a:lnTo>
                      <a:pt x="86" y="216"/>
                    </a:lnTo>
                    <a:lnTo>
                      <a:pt x="78" y="224"/>
                    </a:lnTo>
                    <a:lnTo>
                      <a:pt x="78" y="224"/>
                    </a:lnTo>
                    <a:lnTo>
                      <a:pt x="96" y="222"/>
                    </a:lnTo>
                    <a:lnTo>
                      <a:pt x="114" y="220"/>
                    </a:lnTo>
                    <a:lnTo>
                      <a:pt x="126" y="222"/>
                    </a:lnTo>
                    <a:lnTo>
                      <a:pt x="136" y="226"/>
                    </a:lnTo>
                    <a:lnTo>
                      <a:pt x="144" y="232"/>
                    </a:lnTo>
                    <a:lnTo>
                      <a:pt x="148" y="240"/>
                    </a:lnTo>
                    <a:lnTo>
                      <a:pt x="152" y="248"/>
                    </a:lnTo>
                    <a:lnTo>
                      <a:pt x="154" y="258"/>
                    </a:lnTo>
                    <a:lnTo>
                      <a:pt x="154" y="276"/>
                    </a:lnTo>
                    <a:lnTo>
                      <a:pt x="150" y="292"/>
                    </a:lnTo>
                    <a:lnTo>
                      <a:pt x="144" y="310"/>
                    </a:lnTo>
                    <a:lnTo>
                      <a:pt x="144" y="310"/>
                    </a:lnTo>
                    <a:lnTo>
                      <a:pt x="152" y="308"/>
                    </a:lnTo>
                    <a:lnTo>
                      <a:pt x="160" y="310"/>
                    </a:lnTo>
                    <a:lnTo>
                      <a:pt x="166" y="314"/>
                    </a:lnTo>
                    <a:lnTo>
                      <a:pt x="170" y="320"/>
                    </a:lnTo>
                    <a:lnTo>
                      <a:pt x="174" y="330"/>
                    </a:lnTo>
                    <a:lnTo>
                      <a:pt x="176" y="340"/>
                    </a:lnTo>
                    <a:lnTo>
                      <a:pt x="180" y="362"/>
                    </a:lnTo>
                    <a:lnTo>
                      <a:pt x="180" y="386"/>
                    </a:lnTo>
                    <a:lnTo>
                      <a:pt x="180" y="408"/>
                    </a:lnTo>
                    <a:lnTo>
                      <a:pt x="178" y="428"/>
                    </a:lnTo>
                    <a:lnTo>
                      <a:pt x="178" y="428"/>
                    </a:lnTo>
                    <a:lnTo>
                      <a:pt x="188" y="408"/>
                    </a:lnTo>
                    <a:lnTo>
                      <a:pt x="198" y="392"/>
                    </a:lnTo>
                    <a:lnTo>
                      <a:pt x="208" y="376"/>
                    </a:lnTo>
                    <a:lnTo>
                      <a:pt x="218" y="364"/>
                    </a:lnTo>
                    <a:lnTo>
                      <a:pt x="228" y="354"/>
                    </a:lnTo>
                    <a:lnTo>
                      <a:pt x="238" y="346"/>
                    </a:lnTo>
                    <a:lnTo>
                      <a:pt x="248" y="340"/>
                    </a:lnTo>
                    <a:lnTo>
                      <a:pt x="258" y="336"/>
                    </a:lnTo>
                    <a:lnTo>
                      <a:pt x="274" y="332"/>
                    </a:lnTo>
                    <a:lnTo>
                      <a:pt x="286" y="330"/>
                    </a:lnTo>
                    <a:lnTo>
                      <a:pt x="298" y="330"/>
                    </a:lnTo>
                    <a:lnTo>
                      <a:pt x="298" y="330"/>
                    </a:lnTo>
                    <a:lnTo>
                      <a:pt x="298" y="322"/>
                    </a:lnTo>
                    <a:lnTo>
                      <a:pt x="300" y="312"/>
                    </a:lnTo>
                    <a:lnTo>
                      <a:pt x="310" y="284"/>
                    </a:lnTo>
                    <a:lnTo>
                      <a:pt x="332" y="238"/>
                    </a:lnTo>
                    <a:lnTo>
                      <a:pt x="332" y="238"/>
                    </a:lnTo>
                    <a:lnTo>
                      <a:pt x="334" y="232"/>
                    </a:lnTo>
                    <a:lnTo>
                      <a:pt x="336" y="230"/>
                    </a:lnTo>
                    <a:lnTo>
                      <a:pt x="340" y="232"/>
                    </a:lnTo>
                    <a:lnTo>
                      <a:pt x="342" y="234"/>
                    </a:lnTo>
                    <a:lnTo>
                      <a:pt x="344" y="240"/>
                    </a:lnTo>
                    <a:lnTo>
                      <a:pt x="344" y="242"/>
                    </a:lnTo>
                    <a:lnTo>
                      <a:pt x="344" y="242"/>
                    </a:lnTo>
                    <a:lnTo>
                      <a:pt x="342" y="262"/>
                    </a:lnTo>
                    <a:lnTo>
                      <a:pt x="344" y="284"/>
                    </a:lnTo>
                    <a:lnTo>
                      <a:pt x="346" y="310"/>
                    </a:lnTo>
                    <a:lnTo>
                      <a:pt x="352" y="336"/>
                    </a:lnTo>
                    <a:lnTo>
                      <a:pt x="362" y="380"/>
                    </a:lnTo>
                    <a:lnTo>
                      <a:pt x="366" y="398"/>
                    </a:lnTo>
                    <a:lnTo>
                      <a:pt x="366" y="398"/>
                    </a:lnTo>
                    <a:lnTo>
                      <a:pt x="380" y="376"/>
                    </a:lnTo>
                    <a:lnTo>
                      <a:pt x="392" y="360"/>
                    </a:lnTo>
                    <a:lnTo>
                      <a:pt x="404" y="348"/>
                    </a:lnTo>
                    <a:lnTo>
                      <a:pt x="414" y="342"/>
                    </a:lnTo>
                    <a:lnTo>
                      <a:pt x="422" y="340"/>
                    </a:lnTo>
                    <a:lnTo>
                      <a:pt x="430" y="340"/>
                    </a:lnTo>
                    <a:lnTo>
                      <a:pt x="436" y="346"/>
                    </a:lnTo>
                    <a:lnTo>
                      <a:pt x="440" y="352"/>
                    </a:lnTo>
                    <a:lnTo>
                      <a:pt x="446" y="360"/>
                    </a:lnTo>
                    <a:lnTo>
                      <a:pt x="448" y="370"/>
                    </a:lnTo>
                    <a:lnTo>
                      <a:pt x="454" y="388"/>
                    </a:lnTo>
                    <a:lnTo>
                      <a:pt x="458" y="410"/>
                    </a:lnTo>
                    <a:lnTo>
                      <a:pt x="458" y="410"/>
                    </a:lnTo>
                    <a:lnTo>
                      <a:pt x="464" y="398"/>
                    </a:lnTo>
                    <a:lnTo>
                      <a:pt x="472" y="392"/>
                    </a:lnTo>
                    <a:lnTo>
                      <a:pt x="480" y="388"/>
                    </a:lnTo>
                    <a:lnTo>
                      <a:pt x="488" y="390"/>
                    </a:lnTo>
                    <a:lnTo>
                      <a:pt x="496" y="394"/>
                    </a:lnTo>
                    <a:lnTo>
                      <a:pt x="506" y="400"/>
                    </a:lnTo>
                    <a:lnTo>
                      <a:pt x="514" y="408"/>
                    </a:lnTo>
                    <a:lnTo>
                      <a:pt x="522" y="418"/>
                    </a:lnTo>
                    <a:lnTo>
                      <a:pt x="536" y="440"/>
                    </a:lnTo>
                    <a:lnTo>
                      <a:pt x="548" y="460"/>
                    </a:lnTo>
                    <a:lnTo>
                      <a:pt x="558" y="482"/>
                    </a:lnTo>
                    <a:lnTo>
                      <a:pt x="558" y="482"/>
                    </a:lnTo>
                    <a:lnTo>
                      <a:pt x="558" y="478"/>
                    </a:lnTo>
                    <a:lnTo>
                      <a:pt x="558" y="478"/>
                    </a:lnTo>
                    <a:lnTo>
                      <a:pt x="560" y="480"/>
                    </a:lnTo>
                    <a:lnTo>
                      <a:pt x="560" y="480"/>
                    </a:lnTo>
                    <a:lnTo>
                      <a:pt x="554" y="458"/>
                    </a:lnTo>
                    <a:lnTo>
                      <a:pt x="548" y="434"/>
                    </a:lnTo>
                    <a:lnTo>
                      <a:pt x="546" y="408"/>
                    </a:lnTo>
                    <a:lnTo>
                      <a:pt x="546" y="396"/>
                    </a:lnTo>
                    <a:lnTo>
                      <a:pt x="546" y="384"/>
                    </a:lnTo>
                    <a:lnTo>
                      <a:pt x="550" y="374"/>
                    </a:lnTo>
                    <a:lnTo>
                      <a:pt x="554" y="366"/>
                    </a:lnTo>
                    <a:lnTo>
                      <a:pt x="558" y="360"/>
                    </a:lnTo>
                    <a:lnTo>
                      <a:pt x="566" y="356"/>
                    </a:lnTo>
                    <a:lnTo>
                      <a:pt x="578" y="356"/>
                    </a:lnTo>
                    <a:lnTo>
                      <a:pt x="590" y="362"/>
                    </a:lnTo>
                    <a:lnTo>
                      <a:pt x="590" y="362"/>
                    </a:lnTo>
                    <a:lnTo>
                      <a:pt x="578" y="342"/>
                    </a:lnTo>
                    <a:lnTo>
                      <a:pt x="570" y="326"/>
                    </a:lnTo>
                    <a:lnTo>
                      <a:pt x="566" y="316"/>
                    </a:lnTo>
                    <a:lnTo>
                      <a:pt x="564" y="306"/>
                    </a:lnTo>
                    <a:lnTo>
                      <a:pt x="564" y="298"/>
                    </a:lnTo>
                    <a:lnTo>
                      <a:pt x="566" y="290"/>
                    </a:lnTo>
                    <a:lnTo>
                      <a:pt x="570" y="284"/>
                    </a:lnTo>
                    <a:lnTo>
                      <a:pt x="578" y="280"/>
                    </a:lnTo>
                    <a:lnTo>
                      <a:pt x="590" y="280"/>
                    </a:lnTo>
                    <a:lnTo>
                      <a:pt x="606" y="280"/>
                    </a:lnTo>
                    <a:lnTo>
                      <a:pt x="626" y="286"/>
                    </a:lnTo>
                    <a:lnTo>
                      <a:pt x="652" y="294"/>
                    </a:lnTo>
                    <a:lnTo>
                      <a:pt x="652" y="294"/>
                    </a:lnTo>
                    <a:lnTo>
                      <a:pt x="644" y="276"/>
                    </a:lnTo>
                    <a:lnTo>
                      <a:pt x="622" y="236"/>
                    </a:lnTo>
                    <a:lnTo>
                      <a:pt x="610" y="214"/>
                    </a:lnTo>
                    <a:lnTo>
                      <a:pt x="596" y="192"/>
                    </a:lnTo>
                    <a:lnTo>
                      <a:pt x="580" y="174"/>
                    </a:lnTo>
                    <a:lnTo>
                      <a:pt x="566" y="160"/>
                    </a:lnTo>
                    <a:lnTo>
                      <a:pt x="566" y="160"/>
                    </a:lnTo>
                    <a:lnTo>
                      <a:pt x="566" y="158"/>
                    </a:lnTo>
                    <a:lnTo>
                      <a:pt x="564" y="152"/>
                    </a:lnTo>
                    <a:lnTo>
                      <a:pt x="564" y="148"/>
                    </a:lnTo>
                    <a:lnTo>
                      <a:pt x="564" y="146"/>
                    </a:lnTo>
                    <a:lnTo>
                      <a:pt x="568" y="146"/>
                    </a:lnTo>
                    <a:lnTo>
                      <a:pt x="574" y="148"/>
                    </a:lnTo>
                    <a:lnTo>
                      <a:pt x="574" y="148"/>
                    </a:lnTo>
                    <a:lnTo>
                      <a:pt x="620" y="170"/>
                    </a:lnTo>
                    <a:lnTo>
                      <a:pt x="644" y="184"/>
                    </a:lnTo>
                    <a:lnTo>
                      <a:pt x="654" y="192"/>
                    </a:lnTo>
                    <a:lnTo>
                      <a:pt x="660" y="196"/>
                    </a:lnTo>
                    <a:lnTo>
                      <a:pt x="660" y="196"/>
                    </a:lnTo>
                    <a:lnTo>
                      <a:pt x="666" y="190"/>
                    </a:lnTo>
                    <a:lnTo>
                      <a:pt x="676" y="182"/>
                    </a:lnTo>
                    <a:lnTo>
                      <a:pt x="690" y="176"/>
                    </a:lnTo>
                    <a:lnTo>
                      <a:pt x="690" y="0"/>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31"/>
              <p:cNvSpPr>
                <a:spLocks noChangeAspect="1"/>
              </p:cNvSpPr>
              <p:nvPr/>
            </p:nvSpPr>
            <p:spPr bwMode="auto">
              <a:xfrm>
                <a:off x="6973892" y="6209551"/>
                <a:ext cx="1162575" cy="647993"/>
              </a:xfrm>
              <a:custGeom>
                <a:avLst/>
                <a:gdLst>
                  <a:gd name="T0" fmla="*/ 686 w 976"/>
                  <a:gd name="T1" fmla="*/ 250 h 544"/>
                  <a:gd name="T2" fmla="*/ 592 w 976"/>
                  <a:gd name="T3" fmla="*/ 242 h 544"/>
                  <a:gd name="T4" fmla="*/ 536 w 976"/>
                  <a:gd name="T5" fmla="*/ 262 h 544"/>
                  <a:gd name="T6" fmla="*/ 506 w 976"/>
                  <a:gd name="T7" fmla="*/ 288 h 544"/>
                  <a:gd name="T8" fmla="*/ 492 w 976"/>
                  <a:gd name="T9" fmla="*/ 292 h 544"/>
                  <a:gd name="T10" fmla="*/ 514 w 976"/>
                  <a:gd name="T11" fmla="*/ 248 h 544"/>
                  <a:gd name="T12" fmla="*/ 560 w 976"/>
                  <a:gd name="T13" fmla="*/ 124 h 544"/>
                  <a:gd name="T14" fmla="*/ 566 w 976"/>
                  <a:gd name="T15" fmla="*/ 34 h 544"/>
                  <a:gd name="T16" fmla="*/ 524 w 976"/>
                  <a:gd name="T17" fmla="*/ 32 h 544"/>
                  <a:gd name="T18" fmla="*/ 452 w 976"/>
                  <a:gd name="T19" fmla="*/ 98 h 544"/>
                  <a:gd name="T20" fmla="*/ 412 w 976"/>
                  <a:gd name="T21" fmla="*/ 174 h 544"/>
                  <a:gd name="T22" fmla="*/ 392 w 976"/>
                  <a:gd name="T23" fmla="*/ 152 h 544"/>
                  <a:gd name="T24" fmla="*/ 374 w 976"/>
                  <a:gd name="T25" fmla="*/ 148 h 544"/>
                  <a:gd name="T26" fmla="*/ 366 w 976"/>
                  <a:gd name="T27" fmla="*/ 170 h 544"/>
                  <a:gd name="T28" fmla="*/ 380 w 976"/>
                  <a:gd name="T29" fmla="*/ 242 h 544"/>
                  <a:gd name="T30" fmla="*/ 380 w 976"/>
                  <a:gd name="T31" fmla="*/ 302 h 544"/>
                  <a:gd name="T32" fmla="*/ 306 w 976"/>
                  <a:gd name="T33" fmla="*/ 126 h 544"/>
                  <a:gd name="T34" fmla="*/ 296 w 976"/>
                  <a:gd name="T35" fmla="*/ 44 h 544"/>
                  <a:gd name="T36" fmla="*/ 306 w 976"/>
                  <a:gd name="T37" fmla="*/ 10 h 544"/>
                  <a:gd name="T38" fmla="*/ 298 w 976"/>
                  <a:gd name="T39" fmla="*/ 0 h 544"/>
                  <a:gd name="T40" fmla="*/ 266 w 976"/>
                  <a:gd name="T41" fmla="*/ 8 h 544"/>
                  <a:gd name="T42" fmla="*/ 252 w 976"/>
                  <a:gd name="T43" fmla="*/ 26 h 544"/>
                  <a:gd name="T44" fmla="*/ 242 w 976"/>
                  <a:gd name="T45" fmla="*/ 40 h 544"/>
                  <a:gd name="T46" fmla="*/ 264 w 976"/>
                  <a:gd name="T47" fmla="*/ 138 h 544"/>
                  <a:gd name="T48" fmla="*/ 342 w 976"/>
                  <a:gd name="T49" fmla="*/ 322 h 544"/>
                  <a:gd name="T50" fmla="*/ 280 w 976"/>
                  <a:gd name="T51" fmla="*/ 272 h 544"/>
                  <a:gd name="T52" fmla="*/ 242 w 976"/>
                  <a:gd name="T53" fmla="*/ 232 h 544"/>
                  <a:gd name="T54" fmla="*/ 220 w 976"/>
                  <a:gd name="T55" fmla="*/ 228 h 544"/>
                  <a:gd name="T56" fmla="*/ 214 w 976"/>
                  <a:gd name="T57" fmla="*/ 252 h 544"/>
                  <a:gd name="T58" fmla="*/ 198 w 976"/>
                  <a:gd name="T59" fmla="*/ 268 h 544"/>
                  <a:gd name="T60" fmla="*/ 116 w 976"/>
                  <a:gd name="T61" fmla="*/ 264 h 544"/>
                  <a:gd name="T62" fmla="*/ 18 w 976"/>
                  <a:gd name="T63" fmla="*/ 292 h 544"/>
                  <a:gd name="T64" fmla="*/ 36 w 976"/>
                  <a:gd name="T65" fmla="*/ 332 h 544"/>
                  <a:gd name="T66" fmla="*/ 116 w 976"/>
                  <a:gd name="T67" fmla="*/ 374 h 544"/>
                  <a:gd name="T68" fmla="*/ 260 w 976"/>
                  <a:gd name="T69" fmla="*/ 404 h 544"/>
                  <a:gd name="T70" fmla="*/ 270 w 976"/>
                  <a:gd name="T71" fmla="*/ 408 h 544"/>
                  <a:gd name="T72" fmla="*/ 260 w 976"/>
                  <a:gd name="T73" fmla="*/ 416 h 544"/>
                  <a:gd name="T74" fmla="*/ 200 w 976"/>
                  <a:gd name="T75" fmla="*/ 438 h 544"/>
                  <a:gd name="T76" fmla="*/ 154 w 976"/>
                  <a:gd name="T77" fmla="*/ 484 h 544"/>
                  <a:gd name="T78" fmla="*/ 652 w 976"/>
                  <a:gd name="T79" fmla="*/ 544 h 544"/>
                  <a:gd name="T80" fmla="*/ 612 w 976"/>
                  <a:gd name="T81" fmla="*/ 484 h 544"/>
                  <a:gd name="T82" fmla="*/ 560 w 976"/>
                  <a:gd name="T83" fmla="*/ 448 h 544"/>
                  <a:gd name="T84" fmla="*/ 556 w 976"/>
                  <a:gd name="T85" fmla="*/ 440 h 544"/>
                  <a:gd name="T86" fmla="*/ 564 w 976"/>
                  <a:gd name="T87" fmla="*/ 438 h 544"/>
                  <a:gd name="T88" fmla="*/ 676 w 976"/>
                  <a:gd name="T89" fmla="*/ 454 h 544"/>
                  <a:gd name="T90" fmla="*/ 750 w 976"/>
                  <a:gd name="T91" fmla="*/ 442 h 544"/>
                  <a:gd name="T92" fmla="*/ 870 w 976"/>
                  <a:gd name="T93" fmla="*/ 392 h 544"/>
                  <a:gd name="T94" fmla="*/ 966 w 976"/>
                  <a:gd name="T95" fmla="*/ 334 h 544"/>
                  <a:gd name="T96" fmla="*/ 860 w 976"/>
                  <a:gd name="T97" fmla="*/ 316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76" h="544">
                    <a:moveTo>
                      <a:pt x="748" y="274"/>
                    </a:moveTo>
                    <a:lnTo>
                      <a:pt x="748" y="274"/>
                    </a:lnTo>
                    <a:lnTo>
                      <a:pt x="716" y="260"/>
                    </a:lnTo>
                    <a:lnTo>
                      <a:pt x="686" y="250"/>
                    </a:lnTo>
                    <a:lnTo>
                      <a:pt x="660" y="244"/>
                    </a:lnTo>
                    <a:lnTo>
                      <a:pt x="634" y="242"/>
                    </a:lnTo>
                    <a:lnTo>
                      <a:pt x="612" y="240"/>
                    </a:lnTo>
                    <a:lnTo>
                      <a:pt x="592" y="242"/>
                    </a:lnTo>
                    <a:lnTo>
                      <a:pt x="574" y="246"/>
                    </a:lnTo>
                    <a:lnTo>
                      <a:pt x="560" y="250"/>
                    </a:lnTo>
                    <a:lnTo>
                      <a:pt x="546" y="256"/>
                    </a:lnTo>
                    <a:lnTo>
                      <a:pt x="536" y="262"/>
                    </a:lnTo>
                    <a:lnTo>
                      <a:pt x="518" y="274"/>
                    </a:lnTo>
                    <a:lnTo>
                      <a:pt x="510" y="284"/>
                    </a:lnTo>
                    <a:lnTo>
                      <a:pt x="506" y="288"/>
                    </a:lnTo>
                    <a:lnTo>
                      <a:pt x="506" y="288"/>
                    </a:lnTo>
                    <a:lnTo>
                      <a:pt x="502" y="290"/>
                    </a:lnTo>
                    <a:lnTo>
                      <a:pt x="496" y="292"/>
                    </a:lnTo>
                    <a:lnTo>
                      <a:pt x="494" y="292"/>
                    </a:lnTo>
                    <a:lnTo>
                      <a:pt x="492" y="292"/>
                    </a:lnTo>
                    <a:lnTo>
                      <a:pt x="494" y="288"/>
                    </a:lnTo>
                    <a:lnTo>
                      <a:pt x="496" y="282"/>
                    </a:lnTo>
                    <a:lnTo>
                      <a:pt x="496" y="282"/>
                    </a:lnTo>
                    <a:lnTo>
                      <a:pt x="514" y="248"/>
                    </a:lnTo>
                    <a:lnTo>
                      <a:pt x="528" y="220"/>
                    </a:lnTo>
                    <a:lnTo>
                      <a:pt x="542" y="184"/>
                    </a:lnTo>
                    <a:lnTo>
                      <a:pt x="554" y="146"/>
                    </a:lnTo>
                    <a:lnTo>
                      <a:pt x="560" y="124"/>
                    </a:lnTo>
                    <a:lnTo>
                      <a:pt x="564" y="102"/>
                    </a:lnTo>
                    <a:lnTo>
                      <a:pt x="566" y="80"/>
                    </a:lnTo>
                    <a:lnTo>
                      <a:pt x="566" y="56"/>
                    </a:lnTo>
                    <a:lnTo>
                      <a:pt x="566" y="34"/>
                    </a:lnTo>
                    <a:lnTo>
                      <a:pt x="562" y="10"/>
                    </a:lnTo>
                    <a:lnTo>
                      <a:pt x="562" y="10"/>
                    </a:lnTo>
                    <a:lnTo>
                      <a:pt x="544" y="20"/>
                    </a:lnTo>
                    <a:lnTo>
                      <a:pt x="524" y="32"/>
                    </a:lnTo>
                    <a:lnTo>
                      <a:pt x="502" y="48"/>
                    </a:lnTo>
                    <a:lnTo>
                      <a:pt x="476" y="70"/>
                    </a:lnTo>
                    <a:lnTo>
                      <a:pt x="464" y="84"/>
                    </a:lnTo>
                    <a:lnTo>
                      <a:pt x="452" y="98"/>
                    </a:lnTo>
                    <a:lnTo>
                      <a:pt x="440" y="116"/>
                    </a:lnTo>
                    <a:lnTo>
                      <a:pt x="430" y="132"/>
                    </a:lnTo>
                    <a:lnTo>
                      <a:pt x="420" y="152"/>
                    </a:lnTo>
                    <a:lnTo>
                      <a:pt x="412" y="174"/>
                    </a:lnTo>
                    <a:lnTo>
                      <a:pt x="412" y="174"/>
                    </a:lnTo>
                    <a:lnTo>
                      <a:pt x="408" y="168"/>
                    </a:lnTo>
                    <a:lnTo>
                      <a:pt x="398" y="156"/>
                    </a:lnTo>
                    <a:lnTo>
                      <a:pt x="392" y="152"/>
                    </a:lnTo>
                    <a:lnTo>
                      <a:pt x="386" y="148"/>
                    </a:lnTo>
                    <a:lnTo>
                      <a:pt x="380" y="146"/>
                    </a:lnTo>
                    <a:lnTo>
                      <a:pt x="374" y="148"/>
                    </a:lnTo>
                    <a:lnTo>
                      <a:pt x="374" y="148"/>
                    </a:lnTo>
                    <a:lnTo>
                      <a:pt x="368" y="156"/>
                    </a:lnTo>
                    <a:lnTo>
                      <a:pt x="364" y="162"/>
                    </a:lnTo>
                    <a:lnTo>
                      <a:pt x="364" y="168"/>
                    </a:lnTo>
                    <a:lnTo>
                      <a:pt x="366" y="170"/>
                    </a:lnTo>
                    <a:lnTo>
                      <a:pt x="366" y="170"/>
                    </a:lnTo>
                    <a:lnTo>
                      <a:pt x="370" y="184"/>
                    </a:lnTo>
                    <a:lnTo>
                      <a:pt x="376" y="222"/>
                    </a:lnTo>
                    <a:lnTo>
                      <a:pt x="380" y="242"/>
                    </a:lnTo>
                    <a:lnTo>
                      <a:pt x="382" y="264"/>
                    </a:lnTo>
                    <a:lnTo>
                      <a:pt x="382" y="284"/>
                    </a:lnTo>
                    <a:lnTo>
                      <a:pt x="380" y="302"/>
                    </a:lnTo>
                    <a:lnTo>
                      <a:pt x="380" y="302"/>
                    </a:lnTo>
                    <a:lnTo>
                      <a:pt x="356" y="252"/>
                    </a:lnTo>
                    <a:lnTo>
                      <a:pt x="338" y="214"/>
                    </a:lnTo>
                    <a:lnTo>
                      <a:pt x="320" y="172"/>
                    </a:lnTo>
                    <a:lnTo>
                      <a:pt x="306" y="126"/>
                    </a:lnTo>
                    <a:lnTo>
                      <a:pt x="300" y="104"/>
                    </a:lnTo>
                    <a:lnTo>
                      <a:pt x="296" y="84"/>
                    </a:lnTo>
                    <a:lnTo>
                      <a:pt x="294" y="64"/>
                    </a:lnTo>
                    <a:lnTo>
                      <a:pt x="296" y="44"/>
                    </a:lnTo>
                    <a:lnTo>
                      <a:pt x="298" y="28"/>
                    </a:lnTo>
                    <a:lnTo>
                      <a:pt x="304" y="12"/>
                    </a:lnTo>
                    <a:lnTo>
                      <a:pt x="304" y="12"/>
                    </a:lnTo>
                    <a:lnTo>
                      <a:pt x="306" y="10"/>
                    </a:lnTo>
                    <a:lnTo>
                      <a:pt x="306" y="6"/>
                    </a:lnTo>
                    <a:lnTo>
                      <a:pt x="304" y="2"/>
                    </a:lnTo>
                    <a:lnTo>
                      <a:pt x="298" y="0"/>
                    </a:lnTo>
                    <a:lnTo>
                      <a:pt x="298" y="0"/>
                    </a:lnTo>
                    <a:lnTo>
                      <a:pt x="292" y="0"/>
                    </a:lnTo>
                    <a:lnTo>
                      <a:pt x="280" y="0"/>
                    </a:lnTo>
                    <a:lnTo>
                      <a:pt x="274" y="2"/>
                    </a:lnTo>
                    <a:lnTo>
                      <a:pt x="266" y="8"/>
                    </a:lnTo>
                    <a:lnTo>
                      <a:pt x="260" y="14"/>
                    </a:lnTo>
                    <a:lnTo>
                      <a:pt x="254" y="22"/>
                    </a:lnTo>
                    <a:lnTo>
                      <a:pt x="254" y="22"/>
                    </a:lnTo>
                    <a:lnTo>
                      <a:pt x="252" y="26"/>
                    </a:lnTo>
                    <a:lnTo>
                      <a:pt x="246" y="30"/>
                    </a:lnTo>
                    <a:lnTo>
                      <a:pt x="244" y="34"/>
                    </a:lnTo>
                    <a:lnTo>
                      <a:pt x="242" y="40"/>
                    </a:lnTo>
                    <a:lnTo>
                      <a:pt x="242" y="40"/>
                    </a:lnTo>
                    <a:lnTo>
                      <a:pt x="244" y="58"/>
                    </a:lnTo>
                    <a:lnTo>
                      <a:pt x="248" y="80"/>
                    </a:lnTo>
                    <a:lnTo>
                      <a:pt x="254" y="106"/>
                    </a:lnTo>
                    <a:lnTo>
                      <a:pt x="264" y="138"/>
                    </a:lnTo>
                    <a:lnTo>
                      <a:pt x="278" y="174"/>
                    </a:lnTo>
                    <a:lnTo>
                      <a:pt x="296" y="218"/>
                    </a:lnTo>
                    <a:lnTo>
                      <a:pt x="342" y="322"/>
                    </a:lnTo>
                    <a:lnTo>
                      <a:pt x="342" y="322"/>
                    </a:lnTo>
                    <a:lnTo>
                      <a:pt x="328" y="314"/>
                    </a:lnTo>
                    <a:lnTo>
                      <a:pt x="312" y="300"/>
                    </a:lnTo>
                    <a:lnTo>
                      <a:pt x="294" y="286"/>
                    </a:lnTo>
                    <a:lnTo>
                      <a:pt x="280" y="272"/>
                    </a:lnTo>
                    <a:lnTo>
                      <a:pt x="254" y="244"/>
                    </a:lnTo>
                    <a:lnTo>
                      <a:pt x="244" y="232"/>
                    </a:lnTo>
                    <a:lnTo>
                      <a:pt x="244" y="232"/>
                    </a:lnTo>
                    <a:lnTo>
                      <a:pt x="242" y="232"/>
                    </a:lnTo>
                    <a:lnTo>
                      <a:pt x="238" y="228"/>
                    </a:lnTo>
                    <a:lnTo>
                      <a:pt x="230" y="226"/>
                    </a:lnTo>
                    <a:lnTo>
                      <a:pt x="220" y="228"/>
                    </a:lnTo>
                    <a:lnTo>
                      <a:pt x="220" y="228"/>
                    </a:lnTo>
                    <a:lnTo>
                      <a:pt x="216" y="232"/>
                    </a:lnTo>
                    <a:lnTo>
                      <a:pt x="214" y="236"/>
                    </a:lnTo>
                    <a:lnTo>
                      <a:pt x="212" y="244"/>
                    </a:lnTo>
                    <a:lnTo>
                      <a:pt x="214" y="252"/>
                    </a:lnTo>
                    <a:lnTo>
                      <a:pt x="218" y="268"/>
                    </a:lnTo>
                    <a:lnTo>
                      <a:pt x="220" y="274"/>
                    </a:lnTo>
                    <a:lnTo>
                      <a:pt x="220" y="274"/>
                    </a:lnTo>
                    <a:lnTo>
                      <a:pt x="198" y="268"/>
                    </a:lnTo>
                    <a:lnTo>
                      <a:pt x="176" y="264"/>
                    </a:lnTo>
                    <a:lnTo>
                      <a:pt x="156" y="264"/>
                    </a:lnTo>
                    <a:lnTo>
                      <a:pt x="136" y="264"/>
                    </a:lnTo>
                    <a:lnTo>
                      <a:pt x="116" y="264"/>
                    </a:lnTo>
                    <a:lnTo>
                      <a:pt x="98" y="268"/>
                    </a:lnTo>
                    <a:lnTo>
                      <a:pt x="66" y="274"/>
                    </a:lnTo>
                    <a:lnTo>
                      <a:pt x="40" y="284"/>
                    </a:lnTo>
                    <a:lnTo>
                      <a:pt x="18" y="292"/>
                    </a:lnTo>
                    <a:lnTo>
                      <a:pt x="0" y="302"/>
                    </a:lnTo>
                    <a:lnTo>
                      <a:pt x="0" y="302"/>
                    </a:lnTo>
                    <a:lnTo>
                      <a:pt x="18" y="318"/>
                    </a:lnTo>
                    <a:lnTo>
                      <a:pt x="36" y="332"/>
                    </a:lnTo>
                    <a:lnTo>
                      <a:pt x="56" y="344"/>
                    </a:lnTo>
                    <a:lnTo>
                      <a:pt x="74" y="356"/>
                    </a:lnTo>
                    <a:lnTo>
                      <a:pt x="96" y="366"/>
                    </a:lnTo>
                    <a:lnTo>
                      <a:pt x="116" y="374"/>
                    </a:lnTo>
                    <a:lnTo>
                      <a:pt x="154" y="386"/>
                    </a:lnTo>
                    <a:lnTo>
                      <a:pt x="190" y="394"/>
                    </a:lnTo>
                    <a:lnTo>
                      <a:pt x="222" y="400"/>
                    </a:lnTo>
                    <a:lnTo>
                      <a:pt x="260" y="404"/>
                    </a:lnTo>
                    <a:lnTo>
                      <a:pt x="260" y="404"/>
                    </a:lnTo>
                    <a:lnTo>
                      <a:pt x="266" y="406"/>
                    </a:lnTo>
                    <a:lnTo>
                      <a:pt x="270" y="406"/>
                    </a:lnTo>
                    <a:lnTo>
                      <a:pt x="270" y="408"/>
                    </a:lnTo>
                    <a:lnTo>
                      <a:pt x="268" y="412"/>
                    </a:lnTo>
                    <a:lnTo>
                      <a:pt x="264" y="414"/>
                    </a:lnTo>
                    <a:lnTo>
                      <a:pt x="260" y="416"/>
                    </a:lnTo>
                    <a:lnTo>
                      <a:pt x="260" y="416"/>
                    </a:lnTo>
                    <a:lnTo>
                      <a:pt x="246" y="418"/>
                    </a:lnTo>
                    <a:lnTo>
                      <a:pt x="230" y="422"/>
                    </a:lnTo>
                    <a:lnTo>
                      <a:pt x="210" y="432"/>
                    </a:lnTo>
                    <a:lnTo>
                      <a:pt x="200" y="438"/>
                    </a:lnTo>
                    <a:lnTo>
                      <a:pt x="188" y="446"/>
                    </a:lnTo>
                    <a:lnTo>
                      <a:pt x="176" y="456"/>
                    </a:lnTo>
                    <a:lnTo>
                      <a:pt x="166" y="468"/>
                    </a:lnTo>
                    <a:lnTo>
                      <a:pt x="154" y="484"/>
                    </a:lnTo>
                    <a:lnTo>
                      <a:pt x="144" y="500"/>
                    </a:lnTo>
                    <a:lnTo>
                      <a:pt x="134" y="520"/>
                    </a:lnTo>
                    <a:lnTo>
                      <a:pt x="124" y="544"/>
                    </a:lnTo>
                    <a:lnTo>
                      <a:pt x="652" y="544"/>
                    </a:lnTo>
                    <a:lnTo>
                      <a:pt x="652" y="544"/>
                    </a:lnTo>
                    <a:lnTo>
                      <a:pt x="632" y="512"/>
                    </a:lnTo>
                    <a:lnTo>
                      <a:pt x="622" y="498"/>
                    </a:lnTo>
                    <a:lnTo>
                      <a:pt x="612" y="484"/>
                    </a:lnTo>
                    <a:lnTo>
                      <a:pt x="600" y="472"/>
                    </a:lnTo>
                    <a:lnTo>
                      <a:pt x="586" y="462"/>
                    </a:lnTo>
                    <a:lnTo>
                      <a:pt x="574" y="454"/>
                    </a:lnTo>
                    <a:lnTo>
                      <a:pt x="560" y="448"/>
                    </a:lnTo>
                    <a:lnTo>
                      <a:pt x="560" y="448"/>
                    </a:lnTo>
                    <a:lnTo>
                      <a:pt x="558" y="446"/>
                    </a:lnTo>
                    <a:lnTo>
                      <a:pt x="556" y="442"/>
                    </a:lnTo>
                    <a:lnTo>
                      <a:pt x="556" y="440"/>
                    </a:lnTo>
                    <a:lnTo>
                      <a:pt x="556" y="438"/>
                    </a:lnTo>
                    <a:lnTo>
                      <a:pt x="560" y="438"/>
                    </a:lnTo>
                    <a:lnTo>
                      <a:pt x="564" y="438"/>
                    </a:lnTo>
                    <a:lnTo>
                      <a:pt x="564" y="438"/>
                    </a:lnTo>
                    <a:lnTo>
                      <a:pt x="590" y="442"/>
                    </a:lnTo>
                    <a:lnTo>
                      <a:pt x="630" y="450"/>
                    </a:lnTo>
                    <a:lnTo>
                      <a:pt x="652" y="454"/>
                    </a:lnTo>
                    <a:lnTo>
                      <a:pt x="676" y="454"/>
                    </a:lnTo>
                    <a:lnTo>
                      <a:pt x="696" y="454"/>
                    </a:lnTo>
                    <a:lnTo>
                      <a:pt x="716" y="452"/>
                    </a:lnTo>
                    <a:lnTo>
                      <a:pt x="716" y="452"/>
                    </a:lnTo>
                    <a:lnTo>
                      <a:pt x="750" y="442"/>
                    </a:lnTo>
                    <a:lnTo>
                      <a:pt x="772" y="436"/>
                    </a:lnTo>
                    <a:lnTo>
                      <a:pt x="798" y="426"/>
                    </a:lnTo>
                    <a:lnTo>
                      <a:pt x="830" y="412"/>
                    </a:lnTo>
                    <a:lnTo>
                      <a:pt x="870" y="392"/>
                    </a:lnTo>
                    <a:lnTo>
                      <a:pt x="918" y="366"/>
                    </a:lnTo>
                    <a:lnTo>
                      <a:pt x="976" y="332"/>
                    </a:lnTo>
                    <a:lnTo>
                      <a:pt x="976" y="332"/>
                    </a:lnTo>
                    <a:lnTo>
                      <a:pt x="966" y="334"/>
                    </a:lnTo>
                    <a:lnTo>
                      <a:pt x="952" y="334"/>
                    </a:lnTo>
                    <a:lnTo>
                      <a:pt x="930" y="332"/>
                    </a:lnTo>
                    <a:lnTo>
                      <a:pt x="900" y="328"/>
                    </a:lnTo>
                    <a:lnTo>
                      <a:pt x="860" y="316"/>
                    </a:lnTo>
                    <a:lnTo>
                      <a:pt x="810" y="298"/>
                    </a:lnTo>
                    <a:lnTo>
                      <a:pt x="748" y="274"/>
                    </a:lnTo>
                    <a:lnTo>
                      <a:pt x="748" y="274"/>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hdr="0" dt="0"/>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4.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1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8.xml"/></Relationships>
</file>

<file path=ppt/slides/_rels/slide11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38.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1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38.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1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38.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5.xml"/></Relationships>
</file>

<file path=ppt/slides/_rels/slide12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38.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2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38.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2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0.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2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0.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5.xml"/></Relationships>
</file>

<file path=ppt/slides/_rels/slide13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0.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3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0.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3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0.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3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0.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3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0.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4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0.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4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0.xml"/></Relationships>
</file>

<file path=ppt/slides/_rels/slide14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5.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5.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38.xml"/></Relationships>
</file>

<file path=ppt/slides/_rels/slide15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38.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0.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0.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3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8.xml.rels><?xml version="1.0" encoding="UTF-8" standalone="yes"?>
<Relationships xmlns="http://schemas.openxmlformats.org/package/2006/relationships"><Relationship Id="rId2" Type="http://schemas.openxmlformats.org/officeDocument/2006/relationships/hyperlink" Target="http://www.ashkboos.org/post/3" TargetMode="External"/><Relationship Id="rId1" Type="http://schemas.openxmlformats.org/officeDocument/2006/relationships/slideLayout" Target="../slideLayouts/slideLayout3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5.xml.rels><?xml version="1.0" encoding="UTF-8" standalone="yes"?>
<Relationships xmlns="http://schemas.openxmlformats.org/package/2006/relationships"><Relationship Id="rId2" Type="http://schemas.openxmlformats.org/officeDocument/2006/relationships/hyperlink" Target="http://www.allofthing.blogfa.com/post-117.aspx" TargetMode="External"/><Relationship Id="rId1" Type="http://schemas.openxmlformats.org/officeDocument/2006/relationships/slideLayout" Target="../slideLayouts/slideLayout38.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itle 16"/>
          <p:cNvSpPr>
            <a:spLocks noGrp="1"/>
          </p:cNvSpPr>
          <p:nvPr>
            <p:ph type="title"/>
          </p:nvPr>
        </p:nvSpPr>
        <p:spPr>
          <a:xfrm>
            <a:off x="971600" y="2276872"/>
            <a:ext cx="7162958" cy="1457132"/>
          </a:xfrm>
        </p:spPr>
        <p:style>
          <a:lnRef idx="2">
            <a:schemeClr val="accent1"/>
          </a:lnRef>
          <a:fillRef idx="1">
            <a:schemeClr val="lt1"/>
          </a:fillRef>
          <a:effectRef idx="0">
            <a:schemeClr val="accent1"/>
          </a:effectRef>
          <a:fontRef idx="minor">
            <a:schemeClr val="dk1"/>
          </a:fontRef>
        </p:style>
        <p:txBody>
          <a:bodyPr>
            <a:noAutofit/>
          </a:bodyPr>
          <a:lstStyle/>
          <a:p>
            <a:pPr algn="ctr" rtl="1">
              <a:lnSpc>
                <a:spcPct val="115000"/>
              </a:lnSpc>
              <a:spcAft>
                <a:spcPts val="1000"/>
              </a:spcAft>
            </a:pPr>
            <a:r>
              <a:rPr lang="fa-IR" b="1" dirty="0" smtClean="0">
                <a:ea typeface="Calibri"/>
                <a:cs typeface="Arial"/>
              </a:rPr>
              <a:t>تحقیق جامع درباره بررسی و ارزیابی شبکه های نسل جدید </a:t>
            </a:r>
            <a:r>
              <a:rPr lang="en-US" b="1" dirty="0" err="1" smtClean="0">
                <a:ea typeface="Calibri"/>
                <a:cs typeface="Arial"/>
              </a:rPr>
              <a:t>ngn</a:t>
            </a:r>
            <a:endParaRPr lang="fa-IR" b="1" dirty="0">
              <a:ea typeface="Calibri"/>
              <a:cs typeface="Arial"/>
            </a:endParaRPr>
          </a:p>
        </p:txBody>
      </p:sp>
      <p:sp>
        <p:nvSpPr>
          <p:cNvPr id="4" name="Footer Placeholder 3"/>
          <p:cNvSpPr>
            <a:spLocks noGrp="1"/>
          </p:cNvSpPr>
          <p:nvPr>
            <p:ph type="ftr" sz="quarter" idx="11"/>
          </p:nvPr>
        </p:nvSpPr>
        <p:spPr/>
        <p:txBody>
          <a:bodyPr/>
          <a:lstStyle/>
          <a:p>
            <a:r>
              <a:rPr lang="en-US" smtClean="0">
                <a:solidFill>
                  <a:prstClr val="white">
                    <a:lumMod val="50000"/>
                    <a:lumOff val="50000"/>
                  </a:prstClr>
                </a:solidFill>
              </a:rPr>
              <a:t>www.parsdigishop.ir</a:t>
            </a:r>
            <a:endParaRPr lang="en-US">
              <a:solidFill>
                <a:prstClr val="white">
                  <a:lumMod val="50000"/>
                  <a:lumOff val="50000"/>
                </a:prstClr>
              </a:solidFill>
            </a:endParaRPr>
          </a:p>
        </p:txBody>
      </p:sp>
      <p:sp>
        <p:nvSpPr>
          <p:cNvPr id="2" name="Slide Number Placeholder 1"/>
          <p:cNvSpPr>
            <a:spLocks noGrp="1"/>
          </p:cNvSpPr>
          <p:nvPr>
            <p:ph type="sldNum" sz="quarter" idx="12"/>
          </p:nvPr>
        </p:nvSpPr>
        <p:spPr/>
        <p:txBody>
          <a:bodyPr/>
          <a:lstStyle/>
          <a:p>
            <a:fld id="{FACC6FA3-3D70-436E-B614-66BD8D5CA3CA}" type="slidenum">
              <a:rPr lang="en-US" smtClean="0">
                <a:solidFill>
                  <a:prstClr val="white">
                    <a:lumMod val="50000"/>
                    <a:lumOff val="50000"/>
                  </a:prstClr>
                </a:solidFill>
              </a:rPr>
              <a:pPr/>
              <a:t>1</a:t>
            </a:fld>
            <a:endParaRPr lang="en-US">
              <a:solidFill>
                <a:prstClr val="white">
                  <a:lumMod val="50000"/>
                  <a:lumOff val="50000"/>
                </a:prstClr>
              </a:solidFill>
            </a:endParaRPr>
          </a:p>
        </p:txBody>
      </p:sp>
    </p:spTree>
    <p:extLst>
      <p:ext uri="{BB962C8B-B14F-4D97-AF65-F5344CB8AC3E}">
        <p14:creationId xmlns:p14="http://schemas.microsoft.com/office/powerpoint/2010/main" val="3446557032"/>
      </p:ext>
    </p:extLst>
  </p:cSld>
  <p:clrMapOvr>
    <a:masterClrMapping/>
  </p:clrMapOvr>
  <p:transition spd="slow">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0" y="9809"/>
            <a:ext cx="9144000" cy="639762"/>
          </a:xfr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a:lstStyle/>
          <a:p>
            <a:pPr algn="r"/>
            <a:r>
              <a:rPr lang="fa-IR" dirty="0" smtClean="0"/>
              <a:t>وضعیت اتصال فعلی</a:t>
            </a:r>
            <a:endParaRPr lang="en-US" dirty="0"/>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84213" y="1322819"/>
            <a:ext cx="7848600" cy="4428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smtClean="0">
                <a:solidFill>
                  <a:prstClr val="white">
                    <a:lumMod val="50000"/>
                    <a:lumOff val="50000"/>
                  </a:prstClr>
                </a:solidFill>
              </a:rPr>
              <a:t>www.parsdigishop.ir</a:t>
            </a:r>
            <a:endParaRPr lang="en-US">
              <a:solidFill>
                <a:prstClr val="white">
                  <a:lumMod val="50000"/>
                  <a:lumOff val="50000"/>
                </a:prstClr>
              </a:solidFill>
            </a:endParaRPr>
          </a:p>
        </p:txBody>
      </p:sp>
      <p:sp>
        <p:nvSpPr>
          <p:cNvPr id="3" name="Slide Number Placeholder 2"/>
          <p:cNvSpPr>
            <a:spLocks noGrp="1"/>
          </p:cNvSpPr>
          <p:nvPr>
            <p:ph type="sldNum" sz="quarter" idx="12"/>
          </p:nvPr>
        </p:nvSpPr>
        <p:spPr/>
        <p:txBody>
          <a:bodyPr/>
          <a:lstStyle/>
          <a:p>
            <a:fld id="{FACC6FA3-3D70-436E-B614-66BD8D5CA3CA}" type="slidenum">
              <a:rPr lang="en-US" smtClean="0">
                <a:solidFill>
                  <a:prstClr val="white">
                    <a:lumMod val="50000"/>
                    <a:lumOff val="50000"/>
                  </a:prstClr>
                </a:solidFill>
              </a:rPr>
              <a:pPr/>
              <a:t>10</a:t>
            </a:fld>
            <a:endParaRPr lang="en-US">
              <a:solidFill>
                <a:prstClr val="white">
                  <a:lumMod val="50000"/>
                  <a:lumOff val="50000"/>
                </a:prstClr>
              </a:solidFill>
            </a:endParaRPr>
          </a:p>
        </p:txBody>
      </p:sp>
    </p:spTree>
    <p:extLst>
      <p:ext uri="{BB962C8B-B14F-4D97-AF65-F5344CB8AC3E}">
        <p14:creationId xmlns:p14="http://schemas.microsoft.com/office/powerpoint/2010/main" val="3393583824"/>
      </p:ext>
    </p:extLst>
  </p:cSld>
  <p:clrMapOvr>
    <a:masterClrMapping/>
  </p:clrMapOvr>
  <p:transition spd="slow">
    <p:cove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11561" y="667440"/>
            <a:ext cx="8075240" cy="5458723"/>
          </a:xfrm>
        </p:spPr>
        <p:txBody>
          <a:bodyPr/>
          <a:lstStyle/>
          <a:p>
            <a:pPr marL="0" indent="0" algn="r" rtl="1">
              <a:buNone/>
            </a:pPr>
            <a:r>
              <a:rPr lang="fa-IR" dirty="0"/>
              <a:t>سوییچ‌های نسل آینده </a:t>
            </a:r>
          </a:p>
          <a:p>
            <a:pPr marL="0" indent="0" algn="r" rtl="1">
              <a:buNone/>
            </a:pPr>
            <a:r>
              <a:rPr lang="fa-IR" dirty="0"/>
              <a:t>سوییچ‌های نسل آینده انعطاف ‌پذیر‌ترین کار پایه‌‌های (پلاتفورم) موجود هستند. سوییچ‌های نسل آینده آمیزه‌ای از میزان‌پذیری قوی، محیط باز برای ایجاد خدمات،‌ عیب‌یابی و مدیریت از راه دور و بالا‌ترین دسترس‌پذیری به دست می‌دهند و گذار از معماری امروزی سوییچ‌ها به سوی معماری مقرون به صرفه‌تر و کارآمد‌تر شبکه‌های نسل آینده را میسر می‌کنند</a:t>
            </a:r>
          </a:p>
          <a:p>
            <a:pPr marL="0" indent="0" algn="r" rtl="1">
              <a:buNone/>
            </a:pPr>
            <a:endParaRPr lang="en-US" dirty="0"/>
          </a:p>
        </p:txBody>
      </p:sp>
      <p:sp>
        <p:nvSpPr>
          <p:cNvPr id="7" name="Text Placeholder 1"/>
          <p:cNvSpPr txBox="1">
            <a:spLocks/>
          </p:cNvSpPr>
          <p:nvPr/>
        </p:nvSpPr>
        <p:spPr>
          <a:xfrm>
            <a:off x="0" y="27678"/>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r" rtl="1"/>
            <a:r>
              <a:rPr lang="fa-IR" sz="2400" b="1" dirty="0">
                <a:solidFill>
                  <a:prstClr val="black"/>
                </a:solidFill>
              </a:rPr>
              <a:t>سوییچ‌های نسل آینده </a:t>
            </a:r>
            <a:endParaRPr lang="en-US" sz="2400" b="1" dirty="0">
              <a:solidFill>
                <a:prstClr val="black"/>
              </a:solidFill>
            </a:endParaRPr>
          </a:p>
        </p:txBody>
      </p:sp>
      <p:sp>
        <p:nvSpPr>
          <p:cNvPr id="4" name="Footer Placeholder 3"/>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2" name="Slide Number Placeholder 1"/>
          <p:cNvSpPr>
            <a:spLocks noGrp="1"/>
          </p:cNvSpPr>
          <p:nvPr>
            <p:ph type="sldNum" sz="quarter" idx="12"/>
          </p:nvPr>
        </p:nvSpPr>
        <p:spPr/>
        <p:txBody>
          <a:bodyPr/>
          <a:lstStyle/>
          <a:p>
            <a:fld id="{6B89A851-C0A8-4011-8416-F9B5C595353E}" type="slidenum">
              <a:rPr lang="en-US" smtClean="0">
                <a:solidFill>
                  <a:prstClr val="white">
                    <a:tint val="75000"/>
                  </a:prstClr>
                </a:solidFill>
              </a:rPr>
              <a:pPr/>
              <a:t>100</a:t>
            </a:fld>
            <a:endParaRPr lang="en-US">
              <a:solidFill>
                <a:prstClr val="white">
                  <a:tint val="75000"/>
                </a:prstClr>
              </a:solidFill>
            </a:endParaRPr>
          </a:p>
        </p:txBody>
      </p:sp>
    </p:spTree>
    <p:extLst>
      <p:ext uri="{BB962C8B-B14F-4D97-AF65-F5344CB8AC3E}">
        <p14:creationId xmlns:p14="http://schemas.microsoft.com/office/powerpoint/2010/main" val="208378845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11561" y="667440"/>
            <a:ext cx="8075240" cy="5458723"/>
          </a:xfrm>
        </p:spPr>
        <p:txBody>
          <a:bodyPr/>
          <a:lstStyle/>
          <a:p>
            <a:pPr marL="0" indent="0" algn="r" rtl="1">
              <a:buNone/>
            </a:pPr>
            <a:r>
              <a:rPr lang="fa-IR" dirty="0"/>
              <a:t>میزان پذیری قوی: </a:t>
            </a:r>
          </a:p>
          <a:p>
            <a:pPr marL="0" indent="0" algn="r" rtl="1">
              <a:buNone/>
            </a:pPr>
            <a:r>
              <a:rPr lang="fa-IR" dirty="0"/>
              <a:t>سوییچ‌ها نسل آینده به گونه‌ای ساخته شده‌اند که برای برآورده سازی نیاز هر تعداد مشترک میزان پذیرند. این سامانه‌ها را به گونه‌ای طراحی کرده‌اند که هزینه‌ی راه‌اندازی و آغاز به کار با آن‌ها اندک باشد و به مرور و با گسترش کار به تدریج افزایش یابد به این ترتیب شرکت‌های مخابراتی بهتر می‌توانند از سرمایه‌های خود استفاده کنندو به میزانی که شبکه‌اشان نیاز دارند به خرید ظرفیت اقدام کنند. همین که به ظرفیت بیشتری نیاز افتاد می‌توان کارت‌های بیشتری نصب کرد. </a:t>
            </a:r>
          </a:p>
          <a:p>
            <a:pPr marL="0" indent="0" algn="r" rtl="1">
              <a:buNone/>
            </a:pPr>
            <a:endParaRPr lang="en-US" dirty="0"/>
          </a:p>
        </p:txBody>
      </p:sp>
      <p:sp>
        <p:nvSpPr>
          <p:cNvPr id="7" name="Text Placeholder 1"/>
          <p:cNvSpPr txBox="1">
            <a:spLocks/>
          </p:cNvSpPr>
          <p:nvPr/>
        </p:nvSpPr>
        <p:spPr>
          <a:xfrm>
            <a:off x="0" y="27678"/>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r" rtl="1"/>
            <a:r>
              <a:rPr lang="fa-IR" sz="2400" b="1" dirty="0">
                <a:solidFill>
                  <a:prstClr val="black"/>
                </a:solidFill>
              </a:rPr>
              <a:t>سوییچ‌های نسل آینده </a:t>
            </a:r>
            <a:endParaRPr lang="en-US" sz="2400" b="1" dirty="0">
              <a:solidFill>
                <a:prstClr val="black"/>
              </a:solidFill>
            </a:endParaRPr>
          </a:p>
        </p:txBody>
      </p:sp>
      <p:sp>
        <p:nvSpPr>
          <p:cNvPr id="4" name="Footer Placeholder 3"/>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2" name="Slide Number Placeholder 1"/>
          <p:cNvSpPr>
            <a:spLocks noGrp="1"/>
          </p:cNvSpPr>
          <p:nvPr>
            <p:ph type="sldNum" sz="quarter" idx="12"/>
          </p:nvPr>
        </p:nvSpPr>
        <p:spPr/>
        <p:txBody>
          <a:bodyPr/>
          <a:lstStyle/>
          <a:p>
            <a:fld id="{6B89A851-C0A8-4011-8416-F9B5C595353E}" type="slidenum">
              <a:rPr lang="en-US" smtClean="0">
                <a:solidFill>
                  <a:prstClr val="white">
                    <a:tint val="75000"/>
                  </a:prstClr>
                </a:solidFill>
              </a:rPr>
              <a:pPr/>
              <a:t>101</a:t>
            </a:fld>
            <a:endParaRPr lang="en-US">
              <a:solidFill>
                <a:prstClr val="white">
                  <a:tint val="75000"/>
                </a:prstClr>
              </a:solidFill>
            </a:endParaRPr>
          </a:p>
        </p:txBody>
      </p:sp>
    </p:spTree>
    <p:extLst>
      <p:ext uri="{BB962C8B-B14F-4D97-AF65-F5344CB8AC3E}">
        <p14:creationId xmlns:p14="http://schemas.microsoft.com/office/powerpoint/2010/main" val="175039686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11561" y="667440"/>
            <a:ext cx="8075240" cy="5458723"/>
          </a:xfrm>
        </p:spPr>
        <p:txBody>
          <a:bodyPr/>
          <a:lstStyle/>
          <a:p>
            <a:pPr marL="0" indent="0" algn="r" rtl="1">
              <a:buNone/>
            </a:pPr>
            <a:r>
              <a:rPr lang="fa-IR" dirty="0"/>
              <a:t>محیط ایجاد خدمات: </a:t>
            </a:r>
          </a:p>
          <a:p>
            <a:pPr marL="0" indent="0" algn="r" rtl="1">
              <a:buNone/>
            </a:pPr>
            <a:r>
              <a:rPr lang="fa-IR" dirty="0"/>
              <a:t>برای عقب‌ نماندن و پیروزی در محیطی رقابتی، شرکت‌ها چاره ای ندارند جز ارائه‌ی خدمات پیشرفته و در آمد‌زا. یکی از مزیت‌ها سوییچ‌های نسل آینده همین محیط ایجاد خدمات است. محیط ایجاد خدمات در سوییچ‌های نسل آینده به طور معمول به صورت یک واسط کاربری گرافیکی است و شرکت‌های مخابراتی می‌توانند همان مقدار که مشتریان‌شان نیاز دارند خدمات ایجاد کنند و بابت آن پول خرج کنند. شرکت‌های مخابراتی دیگر لازم نیست که چشم به راه ارتقاء نرم افزار‌ها توسط فروشندگان سوییچ بمانند. در عوض می‌توانند به سرعت و به گونه‌ای مقرون به صرفه به تولید نرم‌افزار‌های اختصاصی خود بپردازند و در این راه از خدمات شرکت‌های کوچک ثالث استفاده کنند. این کار یک حسن دیگر هم دارد،‌ هر شرکت مخابراتی برنامه‌ی کاربردی خاص خود را دارد بنابر این توانایی رقبا برای ارئه خدمات مشابه‌ محدود می‌شود. </a:t>
            </a:r>
          </a:p>
          <a:p>
            <a:pPr marL="0" indent="0" algn="r" rtl="1">
              <a:buNone/>
            </a:pPr>
            <a:endParaRPr lang="en-US" dirty="0"/>
          </a:p>
        </p:txBody>
      </p:sp>
      <p:sp>
        <p:nvSpPr>
          <p:cNvPr id="7" name="Text Placeholder 1"/>
          <p:cNvSpPr txBox="1">
            <a:spLocks/>
          </p:cNvSpPr>
          <p:nvPr/>
        </p:nvSpPr>
        <p:spPr>
          <a:xfrm>
            <a:off x="0" y="27678"/>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r" rtl="1"/>
            <a:r>
              <a:rPr lang="fa-IR" sz="2400" b="1" dirty="0">
                <a:solidFill>
                  <a:prstClr val="black"/>
                </a:solidFill>
              </a:rPr>
              <a:t>سوییچ‌های نسل آینده </a:t>
            </a:r>
            <a:endParaRPr lang="en-US" sz="2400" b="1" dirty="0">
              <a:solidFill>
                <a:prstClr val="black"/>
              </a:solidFill>
            </a:endParaRPr>
          </a:p>
        </p:txBody>
      </p:sp>
      <p:sp>
        <p:nvSpPr>
          <p:cNvPr id="4" name="Footer Placeholder 3"/>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2" name="Slide Number Placeholder 1"/>
          <p:cNvSpPr>
            <a:spLocks noGrp="1"/>
          </p:cNvSpPr>
          <p:nvPr>
            <p:ph type="sldNum" sz="quarter" idx="12"/>
          </p:nvPr>
        </p:nvSpPr>
        <p:spPr/>
        <p:txBody>
          <a:bodyPr/>
          <a:lstStyle/>
          <a:p>
            <a:fld id="{6B89A851-C0A8-4011-8416-F9B5C595353E}" type="slidenum">
              <a:rPr lang="en-US" smtClean="0">
                <a:solidFill>
                  <a:prstClr val="white">
                    <a:tint val="75000"/>
                  </a:prstClr>
                </a:solidFill>
              </a:rPr>
              <a:pPr/>
              <a:t>102</a:t>
            </a:fld>
            <a:endParaRPr lang="en-US">
              <a:solidFill>
                <a:prstClr val="white">
                  <a:tint val="75000"/>
                </a:prstClr>
              </a:solidFill>
            </a:endParaRPr>
          </a:p>
        </p:txBody>
      </p:sp>
    </p:spTree>
    <p:extLst>
      <p:ext uri="{BB962C8B-B14F-4D97-AF65-F5344CB8AC3E}">
        <p14:creationId xmlns:p14="http://schemas.microsoft.com/office/powerpoint/2010/main" val="175039686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11561" y="667440"/>
            <a:ext cx="8075240" cy="5458723"/>
          </a:xfrm>
        </p:spPr>
        <p:txBody>
          <a:bodyPr/>
          <a:lstStyle/>
          <a:p>
            <a:pPr marL="0" indent="0" algn="r" rtl="1">
              <a:buNone/>
            </a:pPr>
            <a:r>
              <a:rPr lang="fa-IR" dirty="0"/>
              <a:t>مدیریت و عیب‌یابی از راه دور: </a:t>
            </a:r>
          </a:p>
          <a:p>
            <a:pPr marL="0" indent="0" algn="r" rtl="1">
              <a:buNone/>
            </a:pPr>
            <a:r>
              <a:rPr lang="fa-IR" dirty="0"/>
              <a:t>شرکت‌های مخابراتی می‌توانند با استفاده از سوییچ‌های نسل آینده شبکه‌ای گسترده از سوییچ‌های هوش‌مند ایجاد کنند اما در قلمرو مدیریت با یک سوییچ مجازی سرو کار داشته باشند. در کنار این شبکه یک واسط کاربری گرافیکی بسیار کارآمد هم وجود دارد که به شرکت‌های مخابراتی امکان می‌دهد شبکه‌اشان را از راه دور اداره کنند. سوییچ‌های نسل آینده به شرکت‌های‌ مخابراتی امکان می‌دهند از طریق رایانه‌ی میزبان متصل به شبکه‌ی نسل آینده به منابع روی هر کارت دسترسی یابد. این قابلیت به گونه‌ای چشم‌گیر هزینه‌های بهره‌برداری از شبکه را کاهش می‌دهد. </a:t>
            </a:r>
          </a:p>
          <a:p>
            <a:pPr marL="0" indent="0" algn="r" rtl="1">
              <a:buNone/>
            </a:pPr>
            <a:endParaRPr lang="en-US" dirty="0"/>
          </a:p>
        </p:txBody>
      </p:sp>
      <p:sp>
        <p:nvSpPr>
          <p:cNvPr id="7" name="Text Placeholder 1"/>
          <p:cNvSpPr txBox="1">
            <a:spLocks/>
          </p:cNvSpPr>
          <p:nvPr/>
        </p:nvSpPr>
        <p:spPr>
          <a:xfrm>
            <a:off x="0" y="27678"/>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r" rtl="1"/>
            <a:r>
              <a:rPr lang="fa-IR" sz="2400" b="1" dirty="0">
                <a:solidFill>
                  <a:prstClr val="black"/>
                </a:solidFill>
              </a:rPr>
              <a:t>سوییچ‌های نسل آینده </a:t>
            </a:r>
            <a:endParaRPr lang="en-US" sz="2400" b="1" dirty="0">
              <a:solidFill>
                <a:prstClr val="black"/>
              </a:solidFill>
            </a:endParaRPr>
          </a:p>
        </p:txBody>
      </p:sp>
      <p:sp>
        <p:nvSpPr>
          <p:cNvPr id="4" name="Footer Placeholder 3"/>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2" name="Slide Number Placeholder 1"/>
          <p:cNvSpPr>
            <a:spLocks noGrp="1"/>
          </p:cNvSpPr>
          <p:nvPr>
            <p:ph type="sldNum" sz="quarter" idx="12"/>
          </p:nvPr>
        </p:nvSpPr>
        <p:spPr/>
        <p:txBody>
          <a:bodyPr/>
          <a:lstStyle/>
          <a:p>
            <a:fld id="{6B89A851-C0A8-4011-8416-F9B5C595353E}" type="slidenum">
              <a:rPr lang="en-US" smtClean="0">
                <a:solidFill>
                  <a:prstClr val="white">
                    <a:tint val="75000"/>
                  </a:prstClr>
                </a:solidFill>
              </a:rPr>
              <a:pPr/>
              <a:t>103</a:t>
            </a:fld>
            <a:endParaRPr lang="en-US">
              <a:solidFill>
                <a:prstClr val="white">
                  <a:tint val="75000"/>
                </a:prstClr>
              </a:solidFill>
            </a:endParaRPr>
          </a:p>
        </p:txBody>
      </p:sp>
    </p:spTree>
    <p:extLst>
      <p:ext uri="{BB962C8B-B14F-4D97-AF65-F5344CB8AC3E}">
        <p14:creationId xmlns:p14="http://schemas.microsoft.com/office/powerpoint/2010/main" val="1750396862"/>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11561" y="667440"/>
            <a:ext cx="8075240" cy="5458723"/>
          </a:xfrm>
        </p:spPr>
        <p:txBody>
          <a:bodyPr/>
          <a:lstStyle/>
          <a:p>
            <a:pPr marL="0" indent="0" algn="r" rtl="1">
              <a:buNone/>
            </a:pPr>
            <a:r>
              <a:rPr lang="fa-IR" dirty="0"/>
              <a:t>بالا‌ترین دسترس پذیری: </a:t>
            </a:r>
          </a:p>
          <a:p>
            <a:pPr marL="0" indent="0" algn="r" rtl="1">
              <a:buNone/>
            </a:pPr>
            <a:r>
              <a:rPr lang="fa-IR" dirty="0"/>
              <a:t>در سوییچ‌های نسل آینده میزان از کار افتادگی به صفر می‌رسد و این به لطف نرم‌افزار‌هایی است که در برابر بروز ایراد بسیار مقاوم‌اند و در حین کار می‌توان آن‌ها را تنظیم کرد. در این کارپایه‌ برای ارتقا نرم افزار‌ نیازی به خواباندن سامانه‌ یا قرار دادن آن در حالت کار کرد ساده نیست. یعنی در حین کار سوییچ می‌توان به بارگذاری و فعال سازی نرم افزار پرداخت. حتی وقتی که مکالمه‌ها در حال انجام هستند نیز می‌توان بدون وقفه‌ای عمل ارتقاء به نرم‌افزار جدید را انجام داد. شرکت‌های مخابراتی با استفاده از سوییچ‌های نسل آینده می‌توانند خدمات و قابلیت‌های جدید را به صورت بی‌درنگ عرضه کنند و نیازی نیست که منتظر بمانند تا ترافیک شبکه به حداقل برسد. </a:t>
            </a:r>
          </a:p>
          <a:p>
            <a:pPr marL="0" indent="0" algn="r" rtl="1">
              <a:buNone/>
            </a:pPr>
            <a:endParaRPr lang="en-US" dirty="0"/>
          </a:p>
        </p:txBody>
      </p:sp>
      <p:sp>
        <p:nvSpPr>
          <p:cNvPr id="7" name="Text Placeholder 1"/>
          <p:cNvSpPr txBox="1">
            <a:spLocks/>
          </p:cNvSpPr>
          <p:nvPr/>
        </p:nvSpPr>
        <p:spPr>
          <a:xfrm>
            <a:off x="0" y="27678"/>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r" rtl="1"/>
            <a:r>
              <a:rPr lang="fa-IR" sz="2400" b="1" dirty="0">
                <a:solidFill>
                  <a:prstClr val="black"/>
                </a:solidFill>
              </a:rPr>
              <a:t>سوییچ‌های نسل آینده </a:t>
            </a:r>
            <a:endParaRPr lang="en-US" sz="2400" b="1" dirty="0">
              <a:solidFill>
                <a:prstClr val="black"/>
              </a:solidFill>
            </a:endParaRPr>
          </a:p>
        </p:txBody>
      </p:sp>
      <p:sp>
        <p:nvSpPr>
          <p:cNvPr id="4" name="Footer Placeholder 3"/>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2" name="Slide Number Placeholder 1"/>
          <p:cNvSpPr>
            <a:spLocks noGrp="1"/>
          </p:cNvSpPr>
          <p:nvPr>
            <p:ph type="sldNum" sz="quarter" idx="12"/>
          </p:nvPr>
        </p:nvSpPr>
        <p:spPr/>
        <p:txBody>
          <a:bodyPr/>
          <a:lstStyle/>
          <a:p>
            <a:fld id="{6B89A851-C0A8-4011-8416-F9B5C595353E}" type="slidenum">
              <a:rPr lang="en-US" smtClean="0">
                <a:solidFill>
                  <a:prstClr val="white">
                    <a:tint val="75000"/>
                  </a:prstClr>
                </a:solidFill>
              </a:rPr>
              <a:pPr/>
              <a:t>104</a:t>
            </a:fld>
            <a:endParaRPr lang="en-US">
              <a:solidFill>
                <a:prstClr val="white">
                  <a:tint val="75000"/>
                </a:prstClr>
              </a:solidFill>
            </a:endParaRPr>
          </a:p>
        </p:txBody>
      </p:sp>
    </p:spTree>
    <p:extLst>
      <p:ext uri="{BB962C8B-B14F-4D97-AF65-F5344CB8AC3E}">
        <p14:creationId xmlns:p14="http://schemas.microsoft.com/office/powerpoint/2010/main" val="175039686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11561" y="667440"/>
            <a:ext cx="8075240" cy="5458723"/>
          </a:xfrm>
        </p:spPr>
        <p:txBody>
          <a:bodyPr/>
          <a:lstStyle/>
          <a:p>
            <a:pPr marL="0" indent="0" algn="r" rtl="1">
              <a:buNone/>
            </a:pPr>
            <a:r>
              <a:rPr lang="fa-IR" dirty="0"/>
              <a:t>انعطاف پذیری کارکردی </a:t>
            </a:r>
          </a:p>
          <a:p>
            <a:pPr marL="0" indent="0" algn="r" rtl="1">
              <a:buNone/>
            </a:pPr>
            <a:r>
              <a:rPr lang="fa-IR" dirty="0"/>
              <a:t>سوییچ‌های نسل آینده را می‌توان در کاربرد‌های شبکه‌ای گوناگون به کار گرفت که برخی از آن‌ها عبارتند از: </a:t>
            </a:r>
          </a:p>
          <a:p>
            <a:pPr marL="0" indent="0" algn="r" rtl="1">
              <a:buNone/>
            </a:pPr>
            <a:r>
              <a:rPr lang="fa-IR" dirty="0"/>
              <a:t>* جانشین سوییچ‌های متعارف </a:t>
            </a:r>
          </a:p>
          <a:p>
            <a:pPr marL="0" indent="0" algn="r" rtl="1">
              <a:buNone/>
            </a:pPr>
            <a:r>
              <a:rPr lang="fa-IR" dirty="0"/>
              <a:t>* به کار‌گیری در کارپایه‌های خدمات پیشرفته </a:t>
            </a:r>
          </a:p>
          <a:p>
            <a:pPr marL="0" indent="0" algn="r" rtl="1">
              <a:buNone/>
            </a:pPr>
            <a:r>
              <a:rPr lang="fa-IR" dirty="0"/>
              <a:t>* استفاده در سوییچ‌های دسترسی محلی بی‌سیم و کنترل کننده‌های ایستگاه پایه </a:t>
            </a:r>
          </a:p>
          <a:p>
            <a:pPr marL="0" indent="0" algn="r" rtl="1">
              <a:buNone/>
            </a:pPr>
            <a:endParaRPr lang="en-US" dirty="0"/>
          </a:p>
        </p:txBody>
      </p:sp>
      <p:sp>
        <p:nvSpPr>
          <p:cNvPr id="7" name="Text Placeholder 1"/>
          <p:cNvSpPr txBox="1">
            <a:spLocks/>
          </p:cNvSpPr>
          <p:nvPr/>
        </p:nvSpPr>
        <p:spPr>
          <a:xfrm>
            <a:off x="0" y="27678"/>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r" rtl="1"/>
            <a:r>
              <a:rPr lang="fa-IR" sz="2400" b="1" dirty="0">
                <a:solidFill>
                  <a:prstClr val="black"/>
                </a:solidFill>
              </a:rPr>
              <a:t>سوییچ‌های نسل آینده </a:t>
            </a:r>
            <a:endParaRPr lang="en-US" sz="2400" b="1" dirty="0">
              <a:solidFill>
                <a:prstClr val="black"/>
              </a:solidFill>
            </a:endParaRPr>
          </a:p>
        </p:txBody>
      </p:sp>
      <p:sp>
        <p:nvSpPr>
          <p:cNvPr id="4" name="Footer Placeholder 3"/>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2" name="Slide Number Placeholder 1"/>
          <p:cNvSpPr>
            <a:spLocks noGrp="1"/>
          </p:cNvSpPr>
          <p:nvPr>
            <p:ph type="sldNum" sz="quarter" idx="12"/>
          </p:nvPr>
        </p:nvSpPr>
        <p:spPr/>
        <p:txBody>
          <a:bodyPr/>
          <a:lstStyle/>
          <a:p>
            <a:fld id="{6B89A851-C0A8-4011-8416-F9B5C595353E}" type="slidenum">
              <a:rPr lang="en-US" smtClean="0">
                <a:solidFill>
                  <a:prstClr val="white">
                    <a:tint val="75000"/>
                  </a:prstClr>
                </a:solidFill>
              </a:rPr>
              <a:pPr/>
              <a:t>105</a:t>
            </a:fld>
            <a:endParaRPr lang="en-US">
              <a:solidFill>
                <a:prstClr val="white">
                  <a:tint val="75000"/>
                </a:prstClr>
              </a:solidFill>
            </a:endParaRPr>
          </a:p>
        </p:txBody>
      </p:sp>
    </p:spTree>
    <p:extLst>
      <p:ext uri="{BB962C8B-B14F-4D97-AF65-F5344CB8AC3E}">
        <p14:creationId xmlns:p14="http://schemas.microsoft.com/office/powerpoint/2010/main" val="1715164859"/>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11561" y="667440"/>
            <a:ext cx="8075240" cy="5458723"/>
          </a:xfrm>
        </p:spPr>
        <p:txBody>
          <a:bodyPr/>
          <a:lstStyle/>
          <a:p>
            <a:pPr marL="0" indent="0" algn="r" rtl="1">
              <a:buNone/>
            </a:pPr>
            <a:r>
              <a:rPr lang="fa-IR" dirty="0"/>
              <a:t>مزیت اقتصادی </a:t>
            </a:r>
          </a:p>
          <a:p>
            <a:pPr marL="0" indent="0" algn="r" rtl="1">
              <a:buNone/>
            </a:pPr>
            <a:r>
              <a:rPr lang="fa-IR" dirty="0"/>
              <a:t>آشکارترین مزیت سوییچ‌های نسل آینده پایین‌ بودن هزینه‌ی آن ها است. در سوییچ‌های نسل آینده در مقایسه با سوییچ‌های متعارف میزان سرمایه گذاری اولیه‌ی کم‌تری لازم است و میزان‌پذیری آن ها بسیار کم هزینه‌تر و بسیار خطی‌تر است. پیامد‌های اقتصادی این مزیت‌های هزینه‌‌‌ای آشکار است. حتی شرکت‌های مخابراتی کوچک هم می‌توانند با استفاده سوییچ‌های نسل آینده وارد بازارشوندوبه به سودآوری برسند. همین که این شرکت‌های نوپا سهمی‌ از بازار را به دست آوردند می‌توانند به سرعت و به گونه‌ای مقرون به صرفه خود را با افزایش تقاضا هماهنگ کنند. </a:t>
            </a:r>
          </a:p>
          <a:p>
            <a:pPr marL="0" indent="0" algn="r" rtl="1">
              <a:buNone/>
            </a:pPr>
            <a:endParaRPr lang="en-US" dirty="0"/>
          </a:p>
        </p:txBody>
      </p:sp>
      <p:sp>
        <p:nvSpPr>
          <p:cNvPr id="7" name="Text Placeholder 1"/>
          <p:cNvSpPr txBox="1">
            <a:spLocks/>
          </p:cNvSpPr>
          <p:nvPr/>
        </p:nvSpPr>
        <p:spPr>
          <a:xfrm>
            <a:off x="0" y="27678"/>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r" rtl="1"/>
            <a:r>
              <a:rPr lang="fa-IR" sz="2400" b="1" dirty="0">
                <a:solidFill>
                  <a:prstClr val="black"/>
                </a:solidFill>
              </a:rPr>
              <a:t>سوییچ‌های نسل آینده </a:t>
            </a:r>
            <a:endParaRPr lang="en-US" sz="2400" b="1" dirty="0">
              <a:solidFill>
                <a:prstClr val="black"/>
              </a:solidFill>
            </a:endParaRPr>
          </a:p>
        </p:txBody>
      </p:sp>
      <p:sp>
        <p:nvSpPr>
          <p:cNvPr id="4" name="Footer Placeholder 3"/>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2" name="Slide Number Placeholder 1"/>
          <p:cNvSpPr>
            <a:spLocks noGrp="1"/>
          </p:cNvSpPr>
          <p:nvPr>
            <p:ph type="sldNum" sz="quarter" idx="12"/>
          </p:nvPr>
        </p:nvSpPr>
        <p:spPr/>
        <p:txBody>
          <a:bodyPr/>
          <a:lstStyle/>
          <a:p>
            <a:fld id="{6B89A851-C0A8-4011-8416-F9B5C595353E}" type="slidenum">
              <a:rPr lang="en-US" smtClean="0">
                <a:solidFill>
                  <a:prstClr val="white">
                    <a:tint val="75000"/>
                  </a:prstClr>
                </a:solidFill>
              </a:rPr>
              <a:pPr/>
              <a:t>106</a:t>
            </a:fld>
            <a:endParaRPr lang="en-US">
              <a:solidFill>
                <a:prstClr val="white">
                  <a:tint val="75000"/>
                </a:prstClr>
              </a:solidFill>
            </a:endParaRPr>
          </a:p>
        </p:txBody>
      </p:sp>
    </p:spTree>
    <p:extLst>
      <p:ext uri="{BB962C8B-B14F-4D97-AF65-F5344CB8AC3E}">
        <p14:creationId xmlns:p14="http://schemas.microsoft.com/office/powerpoint/2010/main" val="2093449824"/>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11561" y="667440"/>
            <a:ext cx="8075240" cy="5458723"/>
          </a:xfrm>
        </p:spPr>
        <p:txBody>
          <a:bodyPr/>
          <a:lstStyle/>
          <a:p>
            <a:pPr marL="0" indent="0" algn="r" rtl="1">
              <a:buNone/>
            </a:pPr>
            <a:r>
              <a:rPr lang="fa-IR" dirty="0"/>
              <a:t>مزیت خدماتی </a:t>
            </a:r>
          </a:p>
          <a:p>
            <a:pPr marL="0" indent="0" algn="r" rtl="1">
              <a:buNone/>
            </a:pPr>
            <a:r>
              <a:rPr lang="fa-IR" dirty="0"/>
              <a:t>اما کاهش هزینه فقط بخشی از معادله‌ی رقابت است. امروزه مشترکین در پی خدماتی ابتکاری‌اند که به ارزش ارتباطات شخصی آن‌ها بیافزاید. ایجاد و ارائه‌ی خدماتی مشتری‌پسند و پاسخ‌گوی نیاز‌های مشترکین برای دست یافتن به سود و عقب نماندن در گردونه‌ی رقابت ضروری است. </a:t>
            </a:r>
          </a:p>
          <a:p>
            <a:pPr marL="0" indent="0" algn="r" rtl="1">
              <a:buNone/>
            </a:pPr>
            <a:r>
              <a:rPr lang="fa-IR" dirty="0"/>
              <a:t>برنامه‌پذیری انعطاف‌پذیر یکی از مزیت‌های سوییچ‌های نسل آینده است و برنامه‌های خدمات پیشرفته نیز درون معماری سوییچ تعبیه شده است. بنابراین در بیشتر موارد نیاز به کارپایه‌ی جداگانه‌ای برای خدمات پیشرفته نیست و این هزینه‌های اولیه را باز هم کاهش می‌دهد. باز بودن معماری نرم‌افزاری امکان می‌دهد که به سرعت بتوان خدمات و امکانات جدید را به اجرا در آورد و از شرکت‌های ثالث برای تولید برنامه‌‌های کاربردی بهره گرفت. </a:t>
            </a:r>
          </a:p>
          <a:p>
            <a:pPr marL="0" indent="0" algn="r" rtl="1">
              <a:buNone/>
            </a:pPr>
            <a:endParaRPr lang="en-US" dirty="0"/>
          </a:p>
        </p:txBody>
      </p:sp>
      <p:sp>
        <p:nvSpPr>
          <p:cNvPr id="7" name="Text Placeholder 1"/>
          <p:cNvSpPr txBox="1">
            <a:spLocks/>
          </p:cNvSpPr>
          <p:nvPr/>
        </p:nvSpPr>
        <p:spPr>
          <a:xfrm>
            <a:off x="0" y="27678"/>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r" rtl="1"/>
            <a:r>
              <a:rPr lang="fa-IR" sz="2400" b="1" dirty="0">
                <a:solidFill>
                  <a:prstClr val="black"/>
                </a:solidFill>
              </a:rPr>
              <a:t>سوییچ‌های نسل آینده </a:t>
            </a:r>
            <a:endParaRPr lang="en-US" sz="2400" b="1" dirty="0">
              <a:solidFill>
                <a:prstClr val="black"/>
              </a:solidFill>
            </a:endParaRPr>
          </a:p>
        </p:txBody>
      </p:sp>
      <p:sp>
        <p:nvSpPr>
          <p:cNvPr id="4" name="Footer Placeholder 3"/>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2" name="Slide Number Placeholder 1"/>
          <p:cNvSpPr>
            <a:spLocks noGrp="1"/>
          </p:cNvSpPr>
          <p:nvPr>
            <p:ph type="sldNum" sz="quarter" idx="12"/>
          </p:nvPr>
        </p:nvSpPr>
        <p:spPr/>
        <p:txBody>
          <a:bodyPr/>
          <a:lstStyle/>
          <a:p>
            <a:fld id="{6B89A851-C0A8-4011-8416-F9B5C595353E}" type="slidenum">
              <a:rPr lang="en-US" smtClean="0">
                <a:solidFill>
                  <a:prstClr val="white">
                    <a:tint val="75000"/>
                  </a:prstClr>
                </a:solidFill>
              </a:rPr>
              <a:pPr/>
              <a:t>107</a:t>
            </a:fld>
            <a:endParaRPr lang="en-US">
              <a:solidFill>
                <a:prstClr val="white">
                  <a:tint val="75000"/>
                </a:prstClr>
              </a:solidFill>
            </a:endParaRPr>
          </a:p>
        </p:txBody>
      </p:sp>
    </p:spTree>
    <p:extLst>
      <p:ext uri="{BB962C8B-B14F-4D97-AF65-F5344CB8AC3E}">
        <p14:creationId xmlns:p14="http://schemas.microsoft.com/office/powerpoint/2010/main" val="1750396862"/>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11561" y="667440"/>
            <a:ext cx="8075240" cy="5458723"/>
          </a:xfrm>
        </p:spPr>
        <p:txBody>
          <a:bodyPr/>
          <a:lstStyle/>
          <a:p>
            <a:pPr marL="0" indent="0" algn="r" rtl="1">
              <a:buNone/>
            </a:pPr>
            <a:r>
              <a:rPr lang="fa-IR" dirty="0"/>
              <a:t>این انعطاف‌پذیری در کنار پایین بودن هزینه و ماهیت نامتمرکز و گسترده‌ی سوییچ‌های نسل سوم به بهره برداران شبکه امکان می‌دهد خدماتی مطابق پسند و نیاز گروه‌های مختلف مشترکین ارائه دهند، حتی اگر شمار مشترکین هر گروه بسیار اندک باشد. از آن جا که در سوییچ های نسل آینده، یکپارچه سازی قابلیت های شبکه بی نظیر است می توان خدمات صوتی، خدمات داده ای، خدمات اینترنتی ، خدمات پیشرفته و غیره را با هم ترکیب کرد و در قالب مجموعه هایی منحصر به فرد ارائه کرد . در محیطی رقابتی چنین قابلیتی برای بهره برداران شبکه مزیت چشم گیری به شمار می آید .</a:t>
            </a:r>
          </a:p>
          <a:p>
            <a:pPr marL="0" indent="0" algn="r" rtl="1">
              <a:buNone/>
            </a:pPr>
            <a:endParaRPr lang="fa-IR" dirty="0"/>
          </a:p>
          <a:p>
            <a:pPr marL="0" indent="0" algn="r" rtl="1">
              <a:buNone/>
            </a:pPr>
            <a:r>
              <a:rPr lang="fa-IR" dirty="0"/>
              <a:t>دگرگونی های بخش چند میلیارد دلاری مخابرات چنان شتابان است که دشوار بتوان رویداد ها را پیش بینی کرد. در سده ی آینده آن دسته از بهره برداران شبکه می توانند رقابت کنند و برنده شوند که آینده نگرو بسیار انعطاف پذیر باشند .</a:t>
            </a:r>
          </a:p>
          <a:p>
            <a:pPr marL="0" indent="0" algn="r" rtl="1">
              <a:buNone/>
            </a:pPr>
            <a:endParaRPr lang="en-US" dirty="0"/>
          </a:p>
        </p:txBody>
      </p:sp>
      <p:sp>
        <p:nvSpPr>
          <p:cNvPr id="7" name="Text Placeholder 1"/>
          <p:cNvSpPr txBox="1">
            <a:spLocks/>
          </p:cNvSpPr>
          <p:nvPr/>
        </p:nvSpPr>
        <p:spPr>
          <a:xfrm>
            <a:off x="0" y="27678"/>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r" rtl="1"/>
            <a:r>
              <a:rPr lang="fa-IR" sz="2400" b="1" dirty="0">
                <a:solidFill>
                  <a:prstClr val="black"/>
                </a:solidFill>
              </a:rPr>
              <a:t>سوییچ‌های نسل آینده </a:t>
            </a:r>
            <a:endParaRPr lang="en-US" sz="2400" b="1" dirty="0">
              <a:solidFill>
                <a:prstClr val="black"/>
              </a:solidFill>
            </a:endParaRPr>
          </a:p>
        </p:txBody>
      </p:sp>
      <p:sp>
        <p:nvSpPr>
          <p:cNvPr id="4" name="Footer Placeholder 3"/>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2" name="Slide Number Placeholder 1"/>
          <p:cNvSpPr>
            <a:spLocks noGrp="1"/>
          </p:cNvSpPr>
          <p:nvPr>
            <p:ph type="sldNum" sz="quarter" idx="12"/>
          </p:nvPr>
        </p:nvSpPr>
        <p:spPr/>
        <p:txBody>
          <a:bodyPr/>
          <a:lstStyle/>
          <a:p>
            <a:fld id="{6B89A851-C0A8-4011-8416-F9B5C595353E}" type="slidenum">
              <a:rPr lang="en-US" smtClean="0">
                <a:solidFill>
                  <a:prstClr val="white">
                    <a:tint val="75000"/>
                  </a:prstClr>
                </a:solidFill>
              </a:rPr>
              <a:pPr/>
              <a:t>108</a:t>
            </a:fld>
            <a:endParaRPr lang="en-US">
              <a:solidFill>
                <a:prstClr val="white">
                  <a:tint val="75000"/>
                </a:prstClr>
              </a:solidFill>
            </a:endParaRPr>
          </a:p>
        </p:txBody>
      </p:sp>
    </p:spTree>
    <p:extLst>
      <p:ext uri="{BB962C8B-B14F-4D97-AF65-F5344CB8AC3E}">
        <p14:creationId xmlns:p14="http://schemas.microsoft.com/office/powerpoint/2010/main" val="2656395539"/>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11561" y="667440"/>
            <a:ext cx="8075240" cy="5458723"/>
          </a:xfrm>
        </p:spPr>
        <p:txBody>
          <a:bodyPr/>
          <a:lstStyle/>
          <a:p>
            <a:pPr algn="r" rtl="1"/>
            <a:r>
              <a:rPr lang="ar-SA" b="1" dirty="0"/>
              <a:t>فناوري‌هاي </a:t>
            </a:r>
            <a:r>
              <a:rPr lang="en-US" b="1" dirty="0"/>
              <a:t>‌NGN</a:t>
            </a:r>
            <a:r>
              <a:rPr lang="en-US" dirty="0"/>
              <a:t> </a:t>
            </a:r>
          </a:p>
          <a:p>
            <a:pPr algn="r" rtl="1"/>
            <a:r>
              <a:rPr lang="ar-SA" dirty="0"/>
              <a:t>‌پس از بررسي اصول و معماري شبكه </a:t>
            </a:r>
            <a:r>
              <a:rPr lang="en-US" dirty="0"/>
              <a:t>NGN</a:t>
            </a:r>
            <a:r>
              <a:rPr lang="ar-SA" dirty="0"/>
              <a:t> ، نوبت به بررسي برخي از مهم‌ترين فناوري‌هاي موجود در اين شبكه مي رسد. اصولا ‌ </a:t>
            </a:r>
            <a:r>
              <a:rPr lang="en-US" dirty="0"/>
              <a:t>‌NGN</a:t>
            </a:r>
            <a:r>
              <a:rPr lang="ar-SA" dirty="0"/>
              <a:t> تركيبي پازل مانند از فناوري‌ها در لايه‌هاي گوناگون است كه در ضمن تشريح فرايند حركت به سمت شبكه </a:t>
            </a:r>
            <a:r>
              <a:rPr lang="en-US" dirty="0"/>
              <a:t>NGN</a:t>
            </a:r>
            <a:r>
              <a:rPr lang="ar-SA" dirty="0"/>
              <a:t> ، مروري برآن‌ها خواهيم داشت. </a:t>
            </a:r>
            <a:endParaRPr lang="en-US" dirty="0"/>
          </a:p>
          <a:p>
            <a:pPr algn="r" rtl="1"/>
            <a:r>
              <a:rPr lang="ar-SA" dirty="0"/>
              <a:t>محرك اصلي در حركت به سمت </a:t>
            </a:r>
            <a:r>
              <a:rPr lang="en-US" dirty="0"/>
              <a:t>NGN</a:t>
            </a:r>
            <a:r>
              <a:rPr lang="ar-SA" dirty="0"/>
              <a:t> ، كاهش هزينه‌هاي اوليه موسوم </a:t>
            </a:r>
            <a:r>
              <a:rPr lang="ar-SA" dirty="0" smtClean="0"/>
              <a:t>به</a:t>
            </a:r>
            <a:endParaRPr lang="en-US" dirty="0" smtClean="0"/>
          </a:p>
          <a:p>
            <a:pPr algn="r" rtl="1"/>
            <a:r>
              <a:rPr lang="ar-SA" dirty="0" smtClean="0"/>
              <a:t> </a:t>
            </a:r>
            <a:r>
              <a:rPr lang="ar-SA" dirty="0"/>
              <a:t>( </a:t>
            </a:r>
            <a:r>
              <a:rPr lang="en-US" dirty="0"/>
              <a:t>CAPEX</a:t>
            </a:r>
            <a:r>
              <a:rPr lang="ar-SA" dirty="0"/>
              <a:t> ) و جاري، جهت نگهداري شبكه موسوم به ( </a:t>
            </a:r>
            <a:r>
              <a:rPr lang="en-US" dirty="0"/>
              <a:t>OPEX</a:t>
            </a:r>
            <a:r>
              <a:rPr lang="ar-SA" dirty="0"/>
              <a:t> ) و افزايش درآمد از طريق ارائه سريع خدمات نوين است، ولي هر اپراتور شبكه مسير و شتاب متفاوتي را براي حركت به سمت اين شبكه برمي‌گزيند، البته برآيند تمامي اين حركت‌ها به سمت يك شبكه همگرا و مبتني بر </a:t>
            </a:r>
            <a:r>
              <a:rPr lang="en-US" dirty="0"/>
              <a:t>‌‌IP</a:t>
            </a:r>
            <a:r>
              <a:rPr lang="ar-SA" dirty="0"/>
              <a:t> است. انعطاف زياد، هزينه پايين و پشتيباني جهاني، مهم‌ترين دلايلي هستند كه فناوري اينترنت را به‌صورت نامزد مناسبي براي ايجاد </a:t>
            </a:r>
            <a:r>
              <a:rPr lang="en-US" dirty="0"/>
              <a:t>‌NGN</a:t>
            </a:r>
            <a:r>
              <a:rPr lang="ar-SA" dirty="0"/>
              <a:t> در آورده است. البته اين فناوري در شكل فعلي خود داراي محدوديت‌هايي از جمله فقدان كيفيت سرويس تضمين شده است كه بايد بر آن‌ها غلبه كرد.</a:t>
            </a:r>
            <a:endParaRPr lang="en-US" dirty="0"/>
          </a:p>
          <a:p>
            <a:pPr marL="0" indent="0" algn="r" rtl="1">
              <a:buNone/>
            </a:pPr>
            <a:endParaRPr lang="en-US" dirty="0"/>
          </a:p>
        </p:txBody>
      </p:sp>
      <p:sp>
        <p:nvSpPr>
          <p:cNvPr id="7" name="Text Placeholder 1"/>
          <p:cNvSpPr txBox="1">
            <a:spLocks/>
          </p:cNvSpPr>
          <p:nvPr/>
        </p:nvSpPr>
        <p:spPr>
          <a:xfrm>
            <a:off x="0" y="27678"/>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r" rtl="1"/>
            <a:r>
              <a:rPr lang="fa-IR" sz="2400" b="1" dirty="0" smtClean="0">
                <a:solidFill>
                  <a:prstClr val="black"/>
                </a:solidFill>
              </a:rPr>
              <a:t>فناوري‌هاي </a:t>
            </a:r>
            <a:r>
              <a:rPr lang="en-US" sz="2400" b="1" dirty="0" smtClean="0">
                <a:solidFill>
                  <a:prstClr val="black"/>
                </a:solidFill>
              </a:rPr>
              <a:t>NGN </a:t>
            </a:r>
            <a:endParaRPr lang="en-US" sz="2400" b="1" dirty="0">
              <a:solidFill>
                <a:prstClr val="black"/>
              </a:solidFill>
            </a:endParaRPr>
          </a:p>
        </p:txBody>
      </p:sp>
      <p:sp>
        <p:nvSpPr>
          <p:cNvPr id="4" name="Footer Placeholder 3"/>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2" name="Slide Number Placeholder 1"/>
          <p:cNvSpPr>
            <a:spLocks noGrp="1"/>
          </p:cNvSpPr>
          <p:nvPr>
            <p:ph type="sldNum" sz="quarter" idx="12"/>
          </p:nvPr>
        </p:nvSpPr>
        <p:spPr/>
        <p:txBody>
          <a:bodyPr/>
          <a:lstStyle/>
          <a:p>
            <a:fld id="{6B89A851-C0A8-4011-8416-F9B5C595353E}" type="slidenum">
              <a:rPr lang="en-US" smtClean="0">
                <a:solidFill>
                  <a:prstClr val="white">
                    <a:tint val="75000"/>
                  </a:prstClr>
                </a:solidFill>
              </a:rPr>
              <a:pPr/>
              <a:t>109</a:t>
            </a:fld>
            <a:endParaRPr lang="en-US">
              <a:solidFill>
                <a:prstClr val="white">
                  <a:tint val="75000"/>
                </a:prstClr>
              </a:solidFill>
            </a:endParaRPr>
          </a:p>
        </p:txBody>
      </p:sp>
    </p:spTree>
    <p:extLst>
      <p:ext uri="{BB962C8B-B14F-4D97-AF65-F5344CB8AC3E}">
        <p14:creationId xmlns:p14="http://schemas.microsoft.com/office/powerpoint/2010/main" val="24900838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457200" y="1600200"/>
            <a:ext cx="8147248" cy="4525963"/>
          </a:xfrm>
        </p:spPr>
        <p:txBody>
          <a:bodyPr/>
          <a:lstStyle/>
          <a:p>
            <a:endParaRPr lang="fa-IR" dirty="0" smtClean="0"/>
          </a:p>
          <a:p>
            <a:endParaRPr lang="en-US" sz="1000"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501" y="2138795"/>
            <a:ext cx="851535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438400"/>
            <a:ext cx="851535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781300"/>
            <a:ext cx="851535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3124200"/>
            <a:ext cx="851535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250" y="3460173"/>
            <a:ext cx="851535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7250" y="3803073"/>
            <a:ext cx="851535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4145973"/>
            <a:ext cx="851535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 y="4488873"/>
            <a:ext cx="851535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3"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200" y="4831773"/>
            <a:ext cx="851535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 Placeholder 1"/>
          <p:cNvSpPr txBox="1">
            <a:spLocks/>
          </p:cNvSpPr>
          <p:nvPr/>
        </p:nvSpPr>
        <p:spPr>
          <a:xfrm>
            <a:off x="0" y="9809"/>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chor="b">
            <a:noAutofit/>
          </a:bodyPr>
          <a:lstStyle>
            <a:lvl1pPr marL="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2000" b="1" kern="1200">
                <a:solidFill>
                  <a:schemeClr val="tx1">
                    <a:lumMod val="75000"/>
                    <a:lumOff val="25000"/>
                  </a:schemeClr>
                </a:solidFill>
                <a:latin typeface="+mn-lt"/>
                <a:ea typeface="+mn-ea"/>
                <a:cs typeface="+mn-cs"/>
              </a:defRPr>
            </a:lvl2pPr>
            <a:lvl3pPr marL="9144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800" b="1" kern="1200">
                <a:solidFill>
                  <a:schemeClr val="tx1">
                    <a:lumMod val="75000"/>
                    <a:lumOff val="25000"/>
                  </a:schemeClr>
                </a:solidFill>
                <a:latin typeface="+mn-lt"/>
                <a:ea typeface="+mn-ea"/>
                <a:cs typeface="+mn-cs"/>
              </a:defRPr>
            </a:lvl3pPr>
            <a:lvl4pPr marL="13716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4pPr>
            <a:lvl5pPr marL="18288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5pPr>
            <a:lvl6pPr marL="22860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6pPr>
            <a:lvl7pPr marL="27432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7pPr>
            <a:lvl8pPr marL="32004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8pPr>
            <a:lvl9pPr marL="36576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9pPr>
          </a:lstStyle>
          <a:p>
            <a:pPr algn="r">
              <a:buClr>
                <a:srgbClr val="F79646">
                  <a:lumMod val="75000"/>
                </a:srgbClr>
              </a:buClr>
            </a:pPr>
            <a:r>
              <a:rPr lang="fa-IR">
                <a:gradFill>
                  <a:gsLst>
                    <a:gs pos="0">
                      <a:prstClr val="white"/>
                    </a:gs>
                    <a:gs pos="40000">
                      <a:prstClr val="white">
                        <a:lumMod val="75000"/>
                        <a:lumOff val="25000"/>
                      </a:prstClr>
                    </a:gs>
                    <a:gs pos="100000">
                      <a:srgbClr val="EEECE1">
                        <a:alpha val="65000"/>
                      </a:srgbClr>
                    </a:gs>
                  </a:gsLst>
                  <a:lin ang="5400000" scaled="0"/>
                </a:gradFill>
              </a:rPr>
              <a:t>نحوه  اتصال کنونی یک مشتری امروزی</a:t>
            </a:r>
          </a:p>
        </p:txBody>
      </p:sp>
      <p:sp>
        <p:nvSpPr>
          <p:cNvPr id="14" name="Footer Placeholder 13"/>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6B89A851-C0A8-4011-8416-F9B5C595353E}" type="slidenum">
              <a:rPr lang="en-US" smtClean="0">
                <a:solidFill>
                  <a:prstClr val="white">
                    <a:tint val="75000"/>
                  </a:prstClr>
                </a:solidFill>
              </a:rPr>
              <a:pPr/>
              <a:t>11</a:t>
            </a:fld>
            <a:endParaRPr lang="en-US">
              <a:solidFill>
                <a:prstClr val="white">
                  <a:tint val="75000"/>
                </a:prstClr>
              </a:solidFill>
            </a:endParaRPr>
          </a:p>
        </p:txBody>
      </p:sp>
    </p:spTree>
    <p:extLst>
      <p:ext uri="{BB962C8B-B14F-4D97-AF65-F5344CB8AC3E}">
        <p14:creationId xmlns:p14="http://schemas.microsoft.com/office/powerpoint/2010/main" val="3706003824"/>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p:cNvSpPr txBox="1">
            <a:spLocks/>
          </p:cNvSpPr>
          <p:nvPr/>
        </p:nvSpPr>
        <p:spPr>
          <a:xfrm>
            <a:off x="0" y="27678"/>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r" rtl="1"/>
            <a:r>
              <a:rPr lang="fa-IR" sz="2400" b="1" dirty="0" smtClean="0">
                <a:solidFill>
                  <a:prstClr val="black"/>
                </a:solidFill>
              </a:rPr>
              <a:t>فناوري‌هاي </a:t>
            </a:r>
            <a:r>
              <a:rPr lang="en-US" sz="2400" b="1" dirty="0" smtClean="0">
                <a:solidFill>
                  <a:prstClr val="black"/>
                </a:solidFill>
              </a:rPr>
              <a:t>NGN </a:t>
            </a:r>
            <a:endParaRPr lang="en-US" sz="2400" b="1" dirty="0">
              <a:solidFill>
                <a:prstClr val="black"/>
              </a:solidFill>
            </a:endParaRPr>
          </a:p>
        </p:txBody>
      </p:sp>
      <p:pic>
        <p:nvPicPr>
          <p:cNvPr id="4" name="Content Placeholder 3" descr="Description: [تصویر: w4xhw03uzsmob3kskp.jpg]"/>
          <p:cNvPicPr>
            <a:picLocks noGrp="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1077119" y="667440"/>
            <a:ext cx="7143750" cy="6190559"/>
          </a:xfrm>
          <a:prstGeom prst="rect">
            <a:avLst/>
          </a:prstGeom>
          <a:noFill/>
          <a:ln>
            <a:noFill/>
          </a:ln>
        </p:spPr>
      </p:pic>
      <p:sp>
        <p:nvSpPr>
          <p:cNvPr id="5" name="Footer Placeholder 4"/>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2" name="Slide Number Placeholder 1"/>
          <p:cNvSpPr>
            <a:spLocks noGrp="1"/>
          </p:cNvSpPr>
          <p:nvPr>
            <p:ph type="sldNum" sz="quarter" idx="12"/>
          </p:nvPr>
        </p:nvSpPr>
        <p:spPr/>
        <p:txBody>
          <a:bodyPr/>
          <a:lstStyle/>
          <a:p>
            <a:fld id="{6B89A851-C0A8-4011-8416-F9B5C595353E}" type="slidenum">
              <a:rPr lang="en-US" smtClean="0">
                <a:solidFill>
                  <a:prstClr val="white">
                    <a:tint val="75000"/>
                  </a:prstClr>
                </a:solidFill>
              </a:rPr>
              <a:pPr/>
              <a:t>110</a:t>
            </a:fld>
            <a:endParaRPr lang="en-US">
              <a:solidFill>
                <a:prstClr val="white">
                  <a:tint val="75000"/>
                </a:prstClr>
              </a:solidFill>
            </a:endParaRPr>
          </a:p>
        </p:txBody>
      </p:sp>
    </p:spTree>
    <p:extLst>
      <p:ext uri="{BB962C8B-B14F-4D97-AF65-F5344CB8AC3E}">
        <p14:creationId xmlns:p14="http://schemas.microsoft.com/office/powerpoint/2010/main" val="2612329459"/>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0" y="27678"/>
            <a:ext cx="9144000" cy="639762"/>
          </a:xfr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a:lstStyle/>
          <a:p>
            <a:pPr algn="r" rtl="1"/>
            <a:r>
              <a:rPr lang="fa-IR" dirty="0" smtClean="0"/>
              <a:t>راه های پیاده سازی </a:t>
            </a:r>
            <a:r>
              <a:rPr lang="en-US" dirty="0" err="1" smtClean="0"/>
              <a:t>ngn</a:t>
            </a:r>
            <a:r>
              <a:rPr lang="en-US" dirty="0" smtClean="0"/>
              <a:t> </a:t>
            </a:r>
            <a:r>
              <a:rPr lang="fa-IR" dirty="0" smtClean="0"/>
              <a:t> در شبکه</a:t>
            </a:r>
            <a:endParaRPr lang="fa-IR"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22412"/>
            <a:ext cx="9117391" cy="6135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3" name="Slide Number Placeholder 2"/>
          <p:cNvSpPr>
            <a:spLocks noGrp="1"/>
          </p:cNvSpPr>
          <p:nvPr>
            <p:ph type="sldNum" sz="quarter" idx="12"/>
          </p:nvPr>
        </p:nvSpPr>
        <p:spPr/>
        <p:txBody>
          <a:bodyPr/>
          <a:lstStyle/>
          <a:p>
            <a:fld id="{6B89A851-C0A8-4011-8416-F9B5C595353E}" type="slidenum">
              <a:rPr lang="en-US" smtClean="0">
                <a:solidFill>
                  <a:prstClr val="white">
                    <a:tint val="75000"/>
                  </a:prstClr>
                </a:solidFill>
              </a:rPr>
              <a:pPr/>
              <a:t>111</a:t>
            </a:fld>
            <a:endParaRPr lang="en-US">
              <a:solidFill>
                <a:prstClr val="white">
                  <a:tint val="75000"/>
                </a:prstClr>
              </a:solidFill>
            </a:endParaRPr>
          </a:p>
        </p:txBody>
      </p:sp>
    </p:spTree>
    <p:extLst>
      <p:ext uri="{BB962C8B-B14F-4D97-AF65-F5344CB8AC3E}">
        <p14:creationId xmlns:p14="http://schemas.microsoft.com/office/powerpoint/2010/main" val="915397118"/>
      </p:ext>
    </p:extLst>
  </p:cSld>
  <p:clrMapOvr>
    <a:masterClrMapping/>
  </p:clrMapOvr>
  <p:transition spd="slow">
    <p:cove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11561" y="667440"/>
            <a:ext cx="8075240" cy="5458723"/>
          </a:xfrm>
        </p:spPr>
        <p:txBody>
          <a:bodyPr/>
          <a:lstStyle/>
          <a:p>
            <a:pPr algn="r" rtl="1"/>
            <a:r>
              <a:rPr lang="ar-SA" b="1" dirty="0"/>
              <a:t>در ادامه حركت‌هاي گوناگون به سمت </a:t>
            </a:r>
            <a:r>
              <a:rPr lang="en-US" b="1" dirty="0"/>
              <a:t>NGN</a:t>
            </a:r>
            <a:r>
              <a:rPr lang="ar-SA" b="1" dirty="0"/>
              <a:t> به طور خلاصه تشريح مي‌شوند</a:t>
            </a:r>
            <a:r>
              <a:rPr lang="ar-SA" dirty="0"/>
              <a:t>. </a:t>
            </a:r>
            <a:endParaRPr lang="en-US" dirty="0"/>
          </a:p>
          <a:p>
            <a:pPr algn="r" rtl="1"/>
            <a:r>
              <a:rPr lang="ar-SA" b="1" dirty="0"/>
              <a:t>‌1- حركت به سمت </a:t>
            </a:r>
            <a:r>
              <a:rPr lang="en-US" b="1" dirty="0"/>
              <a:t>‌‌NGN</a:t>
            </a:r>
            <a:r>
              <a:rPr lang="ar-SA" b="1" dirty="0"/>
              <a:t> براي شبكه‌هاي مبتني بر سوييچينگ مداري‌ </a:t>
            </a:r>
            <a:endParaRPr lang="en-US" b="1" dirty="0"/>
          </a:p>
          <a:p>
            <a:pPr algn="r" rtl="1"/>
            <a:r>
              <a:rPr lang="ar-SA" dirty="0"/>
              <a:t>‌وضعيت جاري: ‌‌‌در حال حاضر اپراتورهاي اين گروه از فناوري‌هاي سوييچ مداري (‌ </a:t>
            </a:r>
            <a:r>
              <a:rPr lang="en-US" dirty="0"/>
              <a:t>Circuit Switch</a:t>
            </a:r>
            <a:r>
              <a:rPr lang="ar-SA" dirty="0"/>
              <a:t> ) براي ارائه خدمات تلفني و برخي خدمات ديتا </a:t>
            </a:r>
            <a:r>
              <a:rPr lang="en-US" dirty="0"/>
              <a:t>‌‌IP) </a:t>
            </a:r>
            <a:r>
              <a:rPr lang="ar-SA" dirty="0"/>
              <a:t>، </a:t>
            </a:r>
            <a:r>
              <a:rPr lang="en-US" dirty="0"/>
              <a:t>‌‌ATM</a:t>
            </a:r>
            <a:r>
              <a:rPr lang="ar-SA" dirty="0"/>
              <a:t> و </a:t>
            </a:r>
            <a:r>
              <a:rPr lang="en-US" dirty="0"/>
              <a:t>‌Frame Relay</a:t>
            </a:r>
            <a:r>
              <a:rPr lang="ar-SA" dirty="0"/>
              <a:t> ) استفاده مي‌كنند. محرك اصلي اين گروه براي حركت به سمت </a:t>
            </a:r>
            <a:r>
              <a:rPr lang="en-US" dirty="0"/>
              <a:t>NGN</a:t>
            </a:r>
            <a:r>
              <a:rPr lang="ar-SA" dirty="0"/>
              <a:t> ، دستيابي به يك شبكه همگراشده با خدمات چندگانه (‌ </a:t>
            </a:r>
            <a:r>
              <a:rPr lang="en-US" dirty="0"/>
              <a:t>multi service</a:t>
            </a:r>
            <a:r>
              <a:rPr lang="ar-SA" dirty="0"/>
              <a:t> ) و كاهش هزينه‌ها از اين طريق است. البته اين حركت هزينه‌هاي مستقيم و غيرمستقيم زيادي همچون ارتقاي تجهيزات، آموزش مجدد پرسنل و تغييرات سازماني دارد كه با شرايط كيفي نه‌چندان خوب شبكه‌هاي فعلي </a:t>
            </a:r>
            <a:r>
              <a:rPr lang="en-US" dirty="0"/>
              <a:t>IP</a:t>
            </a:r>
            <a:r>
              <a:rPr lang="ar-SA" dirty="0"/>
              <a:t> ، باعث بروز تاخير در حركت اين گروه از اپراتورها به سمت </a:t>
            </a:r>
            <a:r>
              <a:rPr lang="en-US" dirty="0"/>
              <a:t>‌NGN</a:t>
            </a:r>
            <a:r>
              <a:rPr lang="ar-SA" dirty="0"/>
              <a:t> شده و اين تأخير به‌ويژه در لايه دسترسي مشهود است. </a:t>
            </a:r>
            <a:endParaRPr lang="en-US" dirty="0"/>
          </a:p>
        </p:txBody>
      </p:sp>
      <p:sp>
        <p:nvSpPr>
          <p:cNvPr id="7" name="Text Placeholder 1"/>
          <p:cNvSpPr txBox="1">
            <a:spLocks/>
          </p:cNvSpPr>
          <p:nvPr/>
        </p:nvSpPr>
        <p:spPr>
          <a:xfrm>
            <a:off x="0" y="27678"/>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r" rtl="1"/>
            <a:r>
              <a:rPr lang="fa-IR" sz="2400" b="1" dirty="0" smtClean="0">
                <a:solidFill>
                  <a:prstClr val="black"/>
                </a:solidFill>
              </a:rPr>
              <a:t>فناوري‌هاي </a:t>
            </a:r>
            <a:r>
              <a:rPr lang="en-US" sz="2400" b="1" dirty="0" smtClean="0">
                <a:solidFill>
                  <a:prstClr val="black"/>
                </a:solidFill>
              </a:rPr>
              <a:t>NGN </a:t>
            </a:r>
            <a:endParaRPr lang="en-US" sz="2400" b="1" dirty="0">
              <a:solidFill>
                <a:prstClr val="black"/>
              </a:solidFill>
            </a:endParaRPr>
          </a:p>
        </p:txBody>
      </p:sp>
      <p:sp>
        <p:nvSpPr>
          <p:cNvPr id="4" name="Footer Placeholder 3"/>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2" name="Slide Number Placeholder 1"/>
          <p:cNvSpPr>
            <a:spLocks noGrp="1"/>
          </p:cNvSpPr>
          <p:nvPr>
            <p:ph type="sldNum" sz="quarter" idx="12"/>
          </p:nvPr>
        </p:nvSpPr>
        <p:spPr/>
        <p:txBody>
          <a:bodyPr/>
          <a:lstStyle/>
          <a:p>
            <a:fld id="{6B89A851-C0A8-4011-8416-F9B5C595353E}" type="slidenum">
              <a:rPr lang="en-US" smtClean="0">
                <a:solidFill>
                  <a:prstClr val="white">
                    <a:tint val="75000"/>
                  </a:prstClr>
                </a:solidFill>
              </a:rPr>
              <a:pPr/>
              <a:t>112</a:t>
            </a:fld>
            <a:endParaRPr lang="en-US">
              <a:solidFill>
                <a:prstClr val="white">
                  <a:tint val="75000"/>
                </a:prstClr>
              </a:solidFill>
            </a:endParaRPr>
          </a:p>
        </p:txBody>
      </p:sp>
    </p:spTree>
    <p:extLst>
      <p:ext uri="{BB962C8B-B14F-4D97-AF65-F5344CB8AC3E}">
        <p14:creationId xmlns:p14="http://schemas.microsoft.com/office/powerpoint/2010/main" val="3017447176"/>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11561" y="667440"/>
            <a:ext cx="8075240" cy="5458723"/>
          </a:xfrm>
        </p:spPr>
        <p:txBody>
          <a:bodyPr/>
          <a:lstStyle/>
          <a:p>
            <a:pPr algn="r" rtl="1"/>
            <a:r>
              <a:rPr lang="ar-SA" dirty="0"/>
              <a:t>با اين حال، همزمان با تكامل فناوري </a:t>
            </a:r>
            <a:r>
              <a:rPr lang="en-US" dirty="0"/>
              <a:t>IP</a:t>
            </a:r>
            <a:r>
              <a:rPr lang="ar-SA" dirty="0"/>
              <a:t> ، شاهد حركت تدريجي اين گروه هستيم. اين فرايند ده سال يا حتي بيشتر به طول مي‌انجامد و در اين مدت شاهد حضور هر دو گروه فناوري در كنار يكديگر خواهيم بود. حركت فوق به دو شكل &lt;جايگزيني&gt; و &lt;همپوشاني&gt; انجام مي‌پذيرد. </a:t>
            </a:r>
            <a:endParaRPr lang="en-US" dirty="0"/>
          </a:p>
          <a:p>
            <a:pPr algn="r" rtl="1"/>
            <a:r>
              <a:rPr lang="ar-SA" dirty="0"/>
              <a:t>استراتژي جايگزيني: در اين روش تجهيزات شبكه تلفني به تدريج با تجهيزات </a:t>
            </a:r>
            <a:r>
              <a:rPr lang="en-US" dirty="0"/>
              <a:t>NGN</a:t>
            </a:r>
            <a:r>
              <a:rPr lang="ar-SA" dirty="0"/>
              <a:t> جايگزين مي‌شوند. اين جايگزيني با هدف افزايش ظرفيت در بخش هسته و ارائه خدمات جديد در بخش لبه‌اي شبكه انجام مي‌گيرد.</a:t>
            </a:r>
            <a:endParaRPr lang="en-US" dirty="0"/>
          </a:p>
        </p:txBody>
      </p:sp>
      <p:sp>
        <p:nvSpPr>
          <p:cNvPr id="7" name="Text Placeholder 1"/>
          <p:cNvSpPr txBox="1">
            <a:spLocks/>
          </p:cNvSpPr>
          <p:nvPr/>
        </p:nvSpPr>
        <p:spPr>
          <a:xfrm>
            <a:off x="0" y="27678"/>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r" rtl="1"/>
            <a:r>
              <a:rPr lang="fa-IR" sz="2400" b="1" dirty="0" smtClean="0">
                <a:solidFill>
                  <a:prstClr val="black"/>
                </a:solidFill>
              </a:rPr>
              <a:t>فناوري‌هاي </a:t>
            </a:r>
            <a:r>
              <a:rPr lang="en-US" sz="2400" b="1" dirty="0" smtClean="0">
                <a:solidFill>
                  <a:prstClr val="black"/>
                </a:solidFill>
              </a:rPr>
              <a:t>NGN </a:t>
            </a:r>
            <a:endParaRPr lang="en-US" sz="2400" b="1" dirty="0">
              <a:solidFill>
                <a:prstClr val="black"/>
              </a:solidFill>
            </a:endParaRPr>
          </a:p>
        </p:txBody>
      </p:sp>
      <p:sp>
        <p:nvSpPr>
          <p:cNvPr id="4" name="Footer Placeholder 3"/>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2" name="Slide Number Placeholder 1"/>
          <p:cNvSpPr>
            <a:spLocks noGrp="1"/>
          </p:cNvSpPr>
          <p:nvPr>
            <p:ph type="sldNum" sz="quarter" idx="12"/>
          </p:nvPr>
        </p:nvSpPr>
        <p:spPr/>
        <p:txBody>
          <a:bodyPr/>
          <a:lstStyle/>
          <a:p>
            <a:fld id="{6B89A851-C0A8-4011-8416-F9B5C595353E}" type="slidenum">
              <a:rPr lang="en-US" smtClean="0">
                <a:solidFill>
                  <a:prstClr val="white">
                    <a:tint val="75000"/>
                  </a:prstClr>
                </a:solidFill>
              </a:rPr>
              <a:pPr/>
              <a:t>113</a:t>
            </a:fld>
            <a:endParaRPr lang="en-US">
              <a:solidFill>
                <a:prstClr val="white">
                  <a:tint val="75000"/>
                </a:prstClr>
              </a:solidFill>
            </a:endParaRPr>
          </a:p>
        </p:txBody>
      </p:sp>
    </p:spTree>
    <p:extLst>
      <p:ext uri="{BB962C8B-B14F-4D97-AF65-F5344CB8AC3E}">
        <p14:creationId xmlns:p14="http://schemas.microsoft.com/office/powerpoint/2010/main" val="606563292"/>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p:cNvSpPr txBox="1">
            <a:spLocks/>
          </p:cNvSpPr>
          <p:nvPr/>
        </p:nvSpPr>
        <p:spPr>
          <a:xfrm>
            <a:off x="0" y="27678"/>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r" rtl="1"/>
            <a:r>
              <a:rPr lang="fa-IR" sz="2400" b="1" dirty="0" smtClean="0">
                <a:solidFill>
                  <a:prstClr val="black"/>
                </a:solidFill>
              </a:rPr>
              <a:t>فناوري‌هاي </a:t>
            </a:r>
            <a:r>
              <a:rPr lang="en-US" sz="2400" b="1" dirty="0" smtClean="0">
                <a:solidFill>
                  <a:prstClr val="black"/>
                </a:solidFill>
              </a:rPr>
              <a:t>NGN </a:t>
            </a:r>
            <a:endParaRPr lang="en-US" sz="2400" b="1" dirty="0">
              <a:solidFill>
                <a:prstClr val="black"/>
              </a:solidFill>
            </a:endParaRPr>
          </a:p>
        </p:txBody>
      </p:sp>
      <p:pic>
        <p:nvPicPr>
          <p:cNvPr id="4" name="Content Placeholder 3" descr="Description: [تصویر: z01481enhnumzutmy4b.jpg]"/>
          <p:cNvPicPr>
            <a:picLocks noGrp="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1077119" y="667441"/>
            <a:ext cx="7143750" cy="4934054"/>
          </a:xfrm>
          <a:prstGeom prst="rect">
            <a:avLst/>
          </a:prstGeom>
          <a:noFill/>
          <a:ln>
            <a:noFill/>
          </a:ln>
        </p:spPr>
      </p:pic>
      <p:sp>
        <p:nvSpPr>
          <p:cNvPr id="5" name="Footer Placeholder 4"/>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2" name="Slide Number Placeholder 1"/>
          <p:cNvSpPr>
            <a:spLocks noGrp="1"/>
          </p:cNvSpPr>
          <p:nvPr>
            <p:ph type="sldNum" sz="quarter" idx="12"/>
          </p:nvPr>
        </p:nvSpPr>
        <p:spPr/>
        <p:txBody>
          <a:bodyPr/>
          <a:lstStyle/>
          <a:p>
            <a:fld id="{6B89A851-C0A8-4011-8416-F9B5C595353E}" type="slidenum">
              <a:rPr lang="en-US" smtClean="0">
                <a:solidFill>
                  <a:prstClr val="white">
                    <a:tint val="75000"/>
                  </a:prstClr>
                </a:solidFill>
              </a:rPr>
              <a:pPr/>
              <a:t>114</a:t>
            </a:fld>
            <a:endParaRPr lang="en-US">
              <a:solidFill>
                <a:prstClr val="white">
                  <a:tint val="75000"/>
                </a:prstClr>
              </a:solidFill>
            </a:endParaRPr>
          </a:p>
        </p:txBody>
      </p:sp>
    </p:spTree>
    <p:extLst>
      <p:ext uri="{BB962C8B-B14F-4D97-AF65-F5344CB8AC3E}">
        <p14:creationId xmlns:p14="http://schemas.microsoft.com/office/powerpoint/2010/main" val="1624800834"/>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11561" y="667440"/>
            <a:ext cx="8075240" cy="5458723"/>
          </a:xfrm>
        </p:spPr>
        <p:txBody>
          <a:bodyPr/>
          <a:lstStyle/>
          <a:p>
            <a:pPr algn="r" rtl="1"/>
            <a:r>
              <a:rPr lang="ar-SA" dirty="0"/>
              <a:t>استراتژي همپوشاني: اين روش از طريق يكپارچه‌سازي دو شبكه </a:t>
            </a:r>
            <a:r>
              <a:rPr lang="en-US" dirty="0"/>
              <a:t>IP</a:t>
            </a:r>
            <a:r>
              <a:rPr lang="ar-SA" dirty="0"/>
              <a:t> و تلفني از طريق دروازه‌هاي واسط انجام مي‌گيرد. اين دروازه‌ها تبديل و هدايت ترافيك‌هاي صوتي و ديتا را ميان دو شبكه برعهده دارند. </a:t>
            </a:r>
            <a:endParaRPr lang="en-US" dirty="0"/>
          </a:p>
          <a:p>
            <a:pPr algn="r" rtl="1"/>
            <a:r>
              <a:rPr lang="ar-SA" dirty="0"/>
              <a:t>جهت تبادل سيگنالينگ ميان دو شبكه نيز ازپروتكل‌هاي </a:t>
            </a:r>
            <a:r>
              <a:rPr lang="en-US" dirty="0"/>
              <a:t>‌‌H.</a:t>
            </a:r>
            <a:r>
              <a:rPr lang="ar-SA" dirty="0"/>
              <a:t>323 و </a:t>
            </a:r>
            <a:r>
              <a:rPr lang="en-US" dirty="0"/>
              <a:t>SIP</a:t>
            </a:r>
            <a:r>
              <a:rPr lang="ar-SA" dirty="0"/>
              <a:t> استفاده مي‌شود. با افزايش قابليت‌هاي شبكه </a:t>
            </a:r>
            <a:r>
              <a:rPr lang="en-US" dirty="0"/>
              <a:t>‌IP</a:t>
            </a:r>
            <a:r>
              <a:rPr lang="ar-SA" dirty="0"/>
              <a:t> و دستيابي به كيفيت خدمات، حجم ترافيك‌هاي صوتي عبوري از اين شبكه نيز به تدريج افزايش مي‌يابد. </a:t>
            </a:r>
            <a:endParaRPr lang="en-US" dirty="0"/>
          </a:p>
          <a:p>
            <a:pPr algn="r" rtl="1"/>
            <a:r>
              <a:rPr lang="ar-SA" dirty="0"/>
              <a:t>‌2- حركت به سمت </a:t>
            </a:r>
            <a:r>
              <a:rPr lang="en-US" dirty="0"/>
              <a:t>‌NGN</a:t>
            </a:r>
            <a:r>
              <a:rPr lang="ar-SA" dirty="0"/>
              <a:t> براي شبكه هاي مبتني بر سوييچينگ بسته‌اي ‌ </a:t>
            </a:r>
            <a:endParaRPr lang="en-US" dirty="0"/>
          </a:p>
          <a:p>
            <a:pPr algn="r" rtl="1"/>
            <a:r>
              <a:rPr lang="ar-SA" dirty="0"/>
              <a:t>شبكه‌هاي مبتني بر سوييچينگ بسته‌اي در حال حاضر از پروتكل‌هاي گوناگوني استفاده مي‌كنند. </a:t>
            </a:r>
            <a:endParaRPr lang="en-US" dirty="0"/>
          </a:p>
          <a:p>
            <a:pPr algn="r" rtl="1"/>
            <a:r>
              <a:rPr lang="ar-SA" dirty="0"/>
              <a:t>براي اين گروه، </a:t>
            </a:r>
            <a:r>
              <a:rPr lang="en-US" dirty="0"/>
              <a:t>‌NGN</a:t>
            </a:r>
            <a:r>
              <a:rPr lang="ar-SA" dirty="0"/>
              <a:t> يعني ساده كردن اين پشته‌هاي چندلايه‌اي و آماده كردن آن‌ها براي عبور ترافيك‌هاي حساس صوتي و بلا‌درنگ‌ (‌ </a:t>
            </a:r>
            <a:r>
              <a:rPr lang="en-US" dirty="0"/>
              <a:t>Real Time</a:t>
            </a:r>
            <a:r>
              <a:rPr lang="ar-SA" dirty="0"/>
              <a:t> ). </a:t>
            </a:r>
            <a:endParaRPr lang="en-US" dirty="0"/>
          </a:p>
          <a:p>
            <a:pPr marL="0" indent="0" algn="r" rtl="1">
              <a:buNone/>
            </a:pPr>
            <a:endParaRPr lang="en-US" dirty="0"/>
          </a:p>
        </p:txBody>
      </p:sp>
      <p:sp>
        <p:nvSpPr>
          <p:cNvPr id="7" name="Text Placeholder 1"/>
          <p:cNvSpPr txBox="1">
            <a:spLocks/>
          </p:cNvSpPr>
          <p:nvPr/>
        </p:nvSpPr>
        <p:spPr>
          <a:xfrm>
            <a:off x="0" y="27678"/>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r" rtl="1"/>
            <a:r>
              <a:rPr lang="fa-IR" sz="2400" b="1" dirty="0" smtClean="0">
                <a:solidFill>
                  <a:prstClr val="black"/>
                </a:solidFill>
              </a:rPr>
              <a:t>فناوري‌هاي </a:t>
            </a:r>
            <a:r>
              <a:rPr lang="en-US" sz="2400" b="1" dirty="0" smtClean="0">
                <a:solidFill>
                  <a:prstClr val="black"/>
                </a:solidFill>
              </a:rPr>
              <a:t>NGN </a:t>
            </a:r>
            <a:endParaRPr lang="en-US" sz="2400" b="1" dirty="0">
              <a:solidFill>
                <a:prstClr val="black"/>
              </a:solidFill>
            </a:endParaRPr>
          </a:p>
        </p:txBody>
      </p:sp>
      <p:sp>
        <p:nvSpPr>
          <p:cNvPr id="4" name="Footer Placeholder 3"/>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2" name="Slide Number Placeholder 1"/>
          <p:cNvSpPr>
            <a:spLocks noGrp="1"/>
          </p:cNvSpPr>
          <p:nvPr>
            <p:ph type="sldNum" sz="quarter" idx="12"/>
          </p:nvPr>
        </p:nvSpPr>
        <p:spPr/>
        <p:txBody>
          <a:bodyPr/>
          <a:lstStyle/>
          <a:p>
            <a:fld id="{6B89A851-C0A8-4011-8416-F9B5C595353E}" type="slidenum">
              <a:rPr lang="en-US" smtClean="0">
                <a:solidFill>
                  <a:prstClr val="white">
                    <a:tint val="75000"/>
                  </a:prstClr>
                </a:solidFill>
              </a:rPr>
              <a:pPr/>
              <a:t>115</a:t>
            </a:fld>
            <a:endParaRPr lang="en-US">
              <a:solidFill>
                <a:prstClr val="white">
                  <a:tint val="75000"/>
                </a:prstClr>
              </a:solidFill>
            </a:endParaRPr>
          </a:p>
        </p:txBody>
      </p:sp>
    </p:spTree>
    <p:extLst>
      <p:ext uri="{BB962C8B-B14F-4D97-AF65-F5344CB8AC3E}">
        <p14:creationId xmlns:p14="http://schemas.microsoft.com/office/powerpoint/2010/main" val="545147901"/>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11561" y="667440"/>
            <a:ext cx="8075240" cy="5458723"/>
          </a:xfrm>
        </p:spPr>
        <p:txBody>
          <a:bodyPr>
            <a:normAutofit lnSpcReduction="10000"/>
          </a:bodyPr>
          <a:lstStyle/>
          <a:p>
            <a:pPr algn="r" rtl="1"/>
            <a:r>
              <a:rPr lang="ar-SA" b="1" dirty="0" smtClean="0"/>
              <a:t>‌2- حركت به سمت </a:t>
            </a:r>
            <a:r>
              <a:rPr lang="en-US" b="1" dirty="0" smtClean="0"/>
              <a:t>‌NGN</a:t>
            </a:r>
            <a:r>
              <a:rPr lang="ar-SA" b="1" dirty="0" smtClean="0"/>
              <a:t> براي شبكه هاي مبتني بر سوييچينگ بسته‌اي ‌ </a:t>
            </a:r>
            <a:endParaRPr lang="en-US" b="1" dirty="0" smtClean="0"/>
          </a:p>
          <a:p>
            <a:pPr marL="0" indent="0" algn="r" rtl="1">
              <a:buNone/>
            </a:pPr>
            <a:r>
              <a:rPr lang="ar-SA" dirty="0" smtClean="0"/>
              <a:t>شبكه‌هاي مبتني بر سوييچينگ بسته‌اي در حال حاضر از پروتكل‌هاي گوناگوني استفاده مي‌كنند. </a:t>
            </a:r>
            <a:endParaRPr lang="en-US" dirty="0" smtClean="0"/>
          </a:p>
          <a:p>
            <a:pPr marL="0" indent="0" algn="r" rtl="1">
              <a:buNone/>
            </a:pPr>
            <a:r>
              <a:rPr lang="ar-SA" dirty="0" smtClean="0"/>
              <a:t>براي اين گروه، </a:t>
            </a:r>
            <a:r>
              <a:rPr lang="en-US" dirty="0" smtClean="0"/>
              <a:t>‌NGN</a:t>
            </a:r>
            <a:r>
              <a:rPr lang="ar-SA" dirty="0" smtClean="0"/>
              <a:t> يعني ساده كردن اين پشته‌هاي چندلايه‌اي و آماده كردن آن‌ها براي عبور ترافيك‌هاي حساس صوتي و بلا‌درنگ‌ </a:t>
            </a:r>
            <a:endParaRPr lang="en-US" dirty="0" smtClean="0"/>
          </a:p>
          <a:p>
            <a:pPr marL="0" indent="0" algn="r" rtl="1">
              <a:buNone/>
            </a:pPr>
            <a:r>
              <a:rPr lang="ar-SA" dirty="0" smtClean="0"/>
              <a:t>(‌ </a:t>
            </a:r>
            <a:r>
              <a:rPr lang="en-US" dirty="0" smtClean="0"/>
              <a:t>Real Time</a:t>
            </a:r>
            <a:r>
              <a:rPr lang="ar-SA" dirty="0" smtClean="0"/>
              <a:t> ). </a:t>
            </a:r>
            <a:endParaRPr lang="en-US" dirty="0" smtClean="0"/>
          </a:p>
          <a:p>
            <a:pPr marL="0" indent="0" algn="r" rtl="1">
              <a:buNone/>
            </a:pPr>
            <a:r>
              <a:rPr lang="ar-SA" dirty="0"/>
              <a:t>راهكارهاي متعددي براي حركت به سمت </a:t>
            </a:r>
            <a:r>
              <a:rPr lang="en-US" dirty="0"/>
              <a:t>‌NGN</a:t>
            </a:r>
            <a:r>
              <a:rPr lang="ar-SA" dirty="0"/>
              <a:t> براي اين گروه وجود دارد، اما يكي از عناصر مشترك اين راهكارها،‌ </a:t>
            </a:r>
            <a:r>
              <a:rPr lang="en-US" dirty="0" err="1"/>
              <a:t>IPv</a:t>
            </a:r>
            <a:r>
              <a:rPr lang="ar-SA" dirty="0"/>
              <a:t>6 است. اين نسخه جديد از پروتكل </a:t>
            </a:r>
            <a:r>
              <a:rPr lang="en-US" dirty="0"/>
              <a:t>‌‌IP</a:t>
            </a:r>
            <a:r>
              <a:rPr lang="ar-SA" dirty="0"/>
              <a:t> دو ويژگي اصلي دارد: فضاي آدرس در اين نسخه ‌‌128‌‌ بيتي است كه محدوديت آدرس </a:t>
            </a:r>
            <a:r>
              <a:rPr lang="en-US" dirty="0"/>
              <a:t>‌IP</a:t>
            </a:r>
            <a:r>
              <a:rPr lang="ar-SA" dirty="0"/>
              <a:t> را برطرف مي‌كند. به‌علاوه، روند توسعه‌يافته و پيكربندي خودكار كامپيوترهاي ميزبان، امكان حركت وجابه‌جايي (‌ </a:t>
            </a:r>
            <a:r>
              <a:rPr lang="en-US" dirty="0"/>
              <a:t>Mobile IP</a:t>
            </a:r>
            <a:r>
              <a:rPr lang="ar-SA" dirty="0"/>
              <a:t> ) ميزبان‌ها را در شبكه فراهم مي‌كند. پياده‌سازي كامل </a:t>
            </a:r>
            <a:r>
              <a:rPr lang="en-US" dirty="0"/>
              <a:t>‌‌‌</a:t>
            </a:r>
            <a:r>
              <a:rPr lang="en-US" dirty="0" err="1"/>
              <a:t>IPv</a:t>
            </a:r>
            <a:r>
              <a:rPr lang="ar-SA" dirty="0"/>
              <a:t>6 علاوه بر ارتقاي سخت‌افزاري و نرم‌افزاري تجهيزات شبكه، تغييرات اساسي در تجهيزات كاربران را نيز طلب مي‌كند. بنابراين پياده‌سازي كامل آن تا قبل از سال‌هاي ‌‌2030‌‌ يا ‌‌2040‌‌ مقدور نخواهد بود و در اين ميان شاهد حضور همزمان‌‌ </a:t>
            </a:r>
            <a:r>
              <a:rPr lang="en-US" dirty="0"/>
              <a:t>‌</a:t>
            </a:r>
            <a:r>
              <a:rPr lang="en-US" dirty="0" err="1"/>
              <a:t>IPv</a:t>
            </a:r>
            <a:r>
              <a:rPr lang="ar-SA" dirty="0"/>
              <a:t>6 و ‌‌ </a:t>
            </a:r>
            <a:r>
              <a:rPr lang="en-US" dirty="0"/>
              <a:t>‌</a:t>
            </a:r>
            <a:r>
              <a:rPr lang="en-US" dirty="0" err="1"/>
              <a:t>IPv</a:t>
            </a:r>
            <a:r>
              <a:rPr lang="ar-SA" dirty="0"/>
              <a:t>4 خواهيم بود. </a:t>
            </a:r>
            <a:endParaRPr lang="en-US" dirty="0"/>
          </a:p>
        </p:txBody>
      </p:sp>
      <p:sp>
        <p:nvSpPr>
          <p:cNvPr id="7" name="Text Placeholder 1"/>
          <p:cNvSpPr txBox="1">
            <a:spLocks/>
          </p:cNvSpPr>
          <p:nvPr/>
        </p:nvSpPr>
        <p:spPr>
          <a:xfrm>
            <a:off x="0" y="27678"/>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r" rtl="1"/>
            <a:r>
              <a:rPr lang="fa-IR" sz="2400" b="1" dirty="0" smtClean="0">
                <a:solidFill>
                  <a:prstClr val="black"/>
                </a:solidFill>
              </a:rPr>
              <a:t>فناوري‌هاي </a:t>
            </a:r>
            <a:r>
              <a:rPr lang="en-US" sz="2400" b="1" dirty="0" smtClean="0">
                <a:solidFill>
                  <a:prstClr val="black"/>
                </a:solidFill>
              </a:rPr>
              <a:t>NGN </a:t>
            </a:r>
            <a:endParaRPr lang="en-US" sz="2400" b="1" dirty="0">
              <a:solidFill>
                <a:prstClr val="black"/>
              </a:solidFill>
            </a:endParaRPr>
          </a:p>
        </p:txBody>
      </p:sp>
      <p:sp>
        <p:nvSpPr>
          <p:cNvPr id="4" name="Footer Placeholder 3"/>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2" name="Slide Number Placeholder 1"/>
          <p:cNvSpPr>
            <a:spLocks noGrp="1"/>
          </p:cNvSpPr>
          <p:nvPr>
            <p:ph type="sldNum" sz="quarter" idx="12"/>
          </p:nvPr>
        </p:nvSpPr>
        <p:spPr/>
        <p:txBody>
          <a:bodyPr/>
          <a:lstStyle/>
          <a:p>
            <a:fld id="{6B89A851-C0A8-4011-8416-F9B5C595353E}" type="slidenum">
              <a:rPr lang="en-US" smtClean="0">
                <a:solidFill>
                  <a:prstClr val="white">
                    <a:tint val="75000"/>
                  </a:prstClr>
                </a:solidFill>
              </a:rPr>
              <a:pPr/>
              <a:t>116</a:t>
            </a:fld>
            <a:endParaRPr lang="en-US">
              <a:solidFill>
                <a:prstClr val="white">
                  <a:tint val="75000"/>
                </a:prstClr>
              </a:solidFill>
            </a:endParaRPr>
          </a:p>
        </p:txBody>
      </p:sp>
    </p:spTree>
    <p:extLst>
      <p:ext uri="{BB962C8B-B14F-4D97-AF65-F5344CB8AC3E}">
        <p14:creationId xmlns:p14="http://schemas.microsoft.com/office/powerpoint/2010/main" val="2996431671"/>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11561" y="667440"/>
            <a:ext cx="8075240" cy="5458723"/>
          </a:xfrm>
        </p:spPr>
        <p:txBody>
          <a:bodyPr/>
          <a:lstStyle/>
          <a:p>
            <a:pPr algn="r" rtl="1"/>
            <a:r>
              <a:rPr lang="ar-SA" b="1" dirty="0"/>
              <a:t>‌‌3- حركت به سمت </a:t>
            </a:r>
            <a:r>
              <a:rPr lang="en-US" b="1" dirty="0"/>
              <a:t>‌NGN</a:t>
            </a:r>
            <a:r>
              <a:rPr lang="ar-SA" b="1" dirty="0"/>
              <a:t> براي شبكه‌هاي تلفن سيار </a:t>
            </a:r>
            <a:r>
              <a:rPr lang="ar-SA" dirty="0"/>
              <a:t>‌ </a:t>
            </a:r>
            <a:endParaRPr lang="en-US" dirty="0"/>
          </a:p>
          <a:p>
            <a:pPr marL="0" indent="0" algn="r" rtl="1">
              <a:buNone/>
            </a:pPr>
            <a:r>
              <a:rPr lang="ar-SA" dirty="0"/>
              <a:t>وضعيت جاري: با شروع سال ‌‌2000‌، كشورهاي اروپايي شروع به واگذاري مجوز استفاده از طيف فركانسي براي اپراتورهاي نسل سوم شبكه تلفن همراه (3 </a:t>
            </a:r>
            <a:r>
              <a:rPr lang="en-US" dirty="0"/>
              <a:t>G</a:t>
            </a:r>
            <a:r>
              <a:rPr lang="ar-SA" dirty="0"/>
              <a:t> ) نمودند. اما با وجود هزينه‌هاي سنگين انجام گرفته، اين اپراتورها با چالش‌هاي بسياري بر سر پياده‌سازي ‌‌‌‌3 </a:t>
            </a:r>
            <a:r>
              <a:rPr lang="en-US" dirty="0"/>
              <a:t>G</a:t>
            </a:r>
            <a:r>
              <a:rPr lang="ar-SA" dirty="0"/>
              <a:t> روبه‌رو بوده‌اند كه سرمايه‌گذاري آن‌ها را زير سؤال برده است. يكي از مهم‌ترين اين چالش‌ها، تعدد مراجع استانداردسازي مرتبط با ‌‌3 </a:t>
            </a:r>
            <a:r>
              <a:rPr lang="en-US" dirty="0"/>
              <a:t>G</a:t>
            </a:r>
            <a:r>
              <a:rPr lang="ar-SA" dirty="0"/>
              <a:t> است. در اروپا استانداردهاي مرتبط با اين موضوع عمدتاً توسط ‌‌‌‌3 </a:t>
            </a:r>
            <a:r>
              <a:rPr lang="en-US" dirty="0"/>
              <a:t>GPP</a:t>
            </a:r>
            <a:r>
              <a:rPr lang="ar-SA" dirty="0"/>
              <a:t> و تحت عنوان </a:t>
            </a:r>
            <a:r>
              <a:rPr lang="en-US" dirty="0"/>
              <a:t>UMTS</a:t>
            </a:r>
            <a:r>
              <a:rPr lang="ar-SA" dirty="0"/>
              <a:t> تدوين شده‌اند. شركت مخابرات ژاپن (‌ </a:t>
            </a:r>
            <a:r>
              <a:rPr lang="en-US" dirty="0"/>
              <a:t>NTT DoCoMo</a:t>
            </a:r>
            <a:r>
              <a:rPr lang="ar-SA" dirty="0"/>
              <a:t> ) حتي براي نسل چهارم مخابرات سيار برنامه‌ريزي نموده است، ولي هنوز استانداردي در اين مورد وجود ندارد. </a:t>
            </a:r>
            <a:endParaRPr lang="en-US" dirty="0"/>
          </a:p>
          <a:p>
            <a:pPr marL="0" indent="0" algn="r" rtl="1">
              <a:buNone/>
            </a:pPr>
            <a:endParaRPr lang="en-US" dirty="0"/>
          </a:p>
        </p:txBody>
      </p:sp>
      <p:sp>
        <p:nvSpPr>
          <p:cNvPr id="7" name="Text Placeholder 1"/>
          <p:cNvSpPr txBox="1">
            <a:spLocks/>
          </p:cNvSpPr>
          <p:nvPr/>
        </p:nvSpPr>
        <p:spPr>
          <a:xfrm>
            <a:off x="0" y="27678"/>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r" rtl="1"/>
            <a:r>
              <a:rPr lang="fa-IR" sz="2400" b="1" dirty="0" smtClean="0">
                <a:solidFill>
                  <a:prstClr val="black"/>
                </a:solidFill>
              </a:rPr>
              <a:t>فناوري‌هاي </a:t>
            </a:r>
            <a:r>
              <a:rPr lang="en-US" sz="2400" b="1" dirty="0" smtClean="0">
                <a:solidFill>
                  <a:prstClr val="black"/>
                </a:solidFill>
              </a:rPr>
              <a:t>NGN </a:t>
            </a:r>
            <a:endParaRPr lang="en-US" sz="2400" b="1" dirty="0">
              <a:solidFill>
                <a:prstClr val="black"/>
              </a:solidFill>
            </a:endParaRPr>
          </a:p>
        </p:txBody>
      </p:sp>
      <p:sp>
        <p:nvSpPr>
          <p:cNvPr id="4" name="Footer Placeholder 3"/>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2" name="Slide Number Placeholder 1"/>
          <p:cNvSpPr>
            <a:spLocks noGrp="1"/>
          </p:cNvSpPr>
          <p:nvPr>
            <p:ph type="sldNum" sz="quarter" idx="12"/>
          </p:nvPr>
        </p:nvSpPr>
        <p:spPr/>
        <p:txBody>
          <a:bodyPr/>
          <a:lstStyle/>
          <a:p>
            <a:fld id="{6B89A851-C0A8-4011-8416-F9B5C595353E}" type="slidenum">
              <a:rPr lang="en-US" smtClean="0">
                <a:solidFill>
                  <a:prstClr val="white">
                    <a:tint val="75000"/>
                  </a:prstClr>
                </a:solidFill>
              </a:rPr>
              <a:pPr/>
              <a:t>117</a:t>
            </a:fld>
            <a:endParaRPr lang="en-US">
              <a:solidFill>
                <a:prstClr val="white">
                  <a:tint val="75000"/>
                </a:prstClr>
              </a:solidFill>
            </a:endParaRPr>
          </a:p>
        </p:txBody>
      </p:sp>
    </p:spTree>
    <p:extLst>
      <p:ext uri="{BB962C8B-B14F-4D97-AF65-F5344CB8AC3E}">
        <p14:creationId xmlns:p14="http://schemas.microsoft.com/office/powerpoint/2010/main" val="363323963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11561" y="667440"/>
            <a:ext cx="8075240" cy="5458723"/>
          </a:xfrm>
        </p:spPr>
        <p:txBody>
          <a:bodyPr/>
          <a:lstStyle/>
          <a:p>
            <a:pPr marL="0" indent="0" algn="r" rtl="1">
              <a:buNone/>
            </a:pPr>
            <a:r>
              <a:rPr lang="ar-SA" dirty="0"/>
              <a:t>‌مطابق استانداردهاي موجود، حركت از نسل دوم به نسل سوم به صورت تدريجي و در سه مرحله انجام مي‌پذيرد:‌</a:t>
            </a:r>
            <a:endParaRPr lang="en-US" dirty="0"/>
          </a:p>
          <a:p>
            <a:pPr marL="0" indent="0" algn="r" rtl="1">
              <a:buNone/>
            </a:pPr>
            <a:endParaRPr lang="en-US" dirty="0"/>
          </a:p>
        </p:txBody>
      </p:sp>
      <p:sp>
        <p:nvSpPr>
          <p:cNvPr id="7" name="Text Placeholder 1"/>
          <p:cNvSpPr txBox="1">
            <a:spLocks/>
          </p:cNvSpPr>
          <p:nvPr/>
        </p:nvSpPr>
        <p:spPr>
          <a:xfrm>
            <a:off x="0" y="27678"/>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r" rtl="1"/>
            <a:r>
              <a:rPr lang="fa-IR" sz="2400" b="1" dirty="0" smtClean="0">
                <a:solidFill>
                  <a:prstClr val="black"/>
                </a:solidFill>
              </a:rPr>
              <a:t>فناوري‌هاي </a:t>
            </a:r>
            <a:r>
              <a:rPr lang="en-US" sz="2400" b="1" dirty="0" smtClean="0">
                <a:solidFill>
                  <a:prstClr val="black"/>
                </a:solidFill>
              </a:rPr>
              <a:t>NGN </a:t>
            </a:r>
            <a:endParaRPr lang="en-US" sz="2400" b="1" dirty="0">
              <a:solidFill>
                <a:prstClr val="black"/>
              </a:solidFill>
            </a:endParaRPr>
          </a:p>
        </p:txBody>
      </p:sp>
      <p:pic>
        <p:nvPicPr>
          <p:cNvPr id="4" name="Picture 3" descr="Description: [تصویر: 2fvkw0tui0xs2x6hiiu.jpg]"/>
          <p:cNvPicPr/>
          <p:nvPr/>
        </p:nvPicPr>
        <p:blipFill>
          <a:blip r:embed="rId2">
            <a:extLst>
              <a:ext uri="{28A0092B-C50C-407E-A947-70E740481C1C}">
                <a14:useLocalDpi xmlns:a14="http://schemas.microsoft.com/office/drawing/2010/main" val="0"/>
              </a:ext>
            </a:extLst>
          </a:blip>
          <a:srcRect/>
          <a:stretch>
            <a:fillRect/>
          </a:stretch>
        </p:blipFill>
        <p:spPr bwMode="auto">
          <a:xfrm>
            <a:off x="683568" y="1700808"/>
            <a:ext cx="8064896" cy="4608512"/>
          </a:xfrm>
          <a:prstGeom prst="rect">
            <a:avLst/>
          </a:prstGeom>
          <a:noFill/>
          <a:ln>
            <a:noFill/>
          </a:ln>
        </p:spPr>
      </p:pic>
      <p:sp>
        <p:nvSpPr>
          <p:cNvPr id="5" name="Footer Placeholder 4"/>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2" name="Slide Number Placeholder 1"/>
          <p:cNvSpPr>
            <a:spLocks noGrp="1"/>
          </p:cNvSpPr>
          <p:nvPr>
            <p:ph type="sldNum" sz="quarter" idx="12"/>
          </p:nvPr>
        </p:nvSpPr>
        <p:spPr/>
        <p:txBody>
          <a:bodyPr/>
          <a:lstStyle/>
          <a:p>
            <a:fld id="{6B89A851-C0A8-4011-8416-F9B5C595353E}" type="slidenum">
              <a:rPr lang="en-US" smtClean="0">
                <a:solidFill>
                  <a:prstClr val="white">
                    <a:tint val="75000"/>
                  </a:prstClr>
                </a:solidFill>
              </a:rPr>
              <a:pPr/>
              <a:t>118</a:t>
            </a:fld>
            <a:endParaRPr lang="en-US">
              <a:solidFill>
                <a:prstClr val="white">
                  <a:tint val="75000"/>
                </a:prstClr>
              </a:solidFill>
            </a:endParaRPr>
          </a:p>
        </p:txBody>
      </p:sp>
    </p:spTree>
    <p:extLst>
      <p:ext uri="{BB962C8B-B14F-4D97-AF65-F5344CB8AC3E}">
        <p14:creationId xmlns:p14="http://schemas.microsoft.com/office/powerpoint/2010/main" val="286576818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11561" y="667440"/>
            <a:ext cx="8075240" cy="5458723"/>
          </a:xfrm>
        </p:spPr>
        <p:txBody>
          <a:bodyPr/>
          <a:lstStyle/>
          <a:p>
            <a:pPr marL="0" indent="0" algn="r" rtl="1">
              <a:buNone/>
            </a:pPr>
            <a:r>
              <a:rPr lang="ar-SA" dirty="0"/>
              <a:t>مرحله يكم: حركت از نسل دوم به نسل 5/2 متكي بر </a:t>
            </a:r>
            <a:r>
              <a:rPr lang="en-US" dirty="0"/>
              <a:t>GPRS</a:t>
            </a:r>
            <a:r>
              <a:rPr lang="ar-SA" dirty="0"/>
              <a:t> : نسل دوم شبكه تلفن سيار متكي بر فناوري سوييچينگ مداري است كه بسيار شبيه شبكه تلفن است و همان محدوديت‌ها را در ارسال ديتا دارد. فناوري </a:t>
            </a:r>
            <a:r>
              <a:rPr lang="en-US" dirty="0"/>
              <a:t>GPRS</a:t>
            </a:r>
            <a:r>
              <a:rPr lang="ar-SA" dirty="0"/>
              <a:t> با اتصال شبكه سوييچينگ بسته‌اي به شبكه تلفن سيار، ارسال ديتا را بهبود مي‌دهد. </a:t>
            </a:r>
            <a:br>
              <a:rPr lang="ar-SA" dirty="0"/>
            </a:br>
            <a:r>
              <a:rPr lang="ar-SA" dirty="0"/>
              <a:t>مرحله دوم: حركت از نسل 5‌.2‌ به </a:t>
            </a:r>
            <a:r>
              <a:rPr lang="en-US" dirty="0"/>
              <a:t>‌UMTS</a:t>
            </a:r>
            <a:r>
              <a:rPr lang="ar-SA" dirty="0"/>
              <a:t> : در اولين نسخه </a:t>
            </a:r>
            <a:r>
              <a:rPr lang="en-US" dirty="0"/>
              <a:t>UMTS</a:t>
            </a:r>
            <a:r>
              <a:rPr lang="ar-SA" dirty="0"/>
              <a:t> ، هنوز هم دو شبكه سوييچينگ بسته‌اي (براي انتقال داده) و سوييچينگ مداري (جهت مكالمات صوتي) به صورت مجزا وجود دارد.</a:t>
            </a:r>
            <a:endParaRPr lang="en-US" dirty="0"/>
          </a:p>
        </p:txBody>
      </p:sp>
      <p:sp>
        <p:nvSpPr>
          <p:cNvPr id="7" name="Text Placeholder 1"/>
          <p:cNvSpPr txBox="1">
            <a:spLocks/>
          </p:cNvSpPr>
          <p:nvPr/>
        </p:nvSpPr>
        <p:spPr>
          <a:xfrm>
            <a:off x="0" y="27678"/>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r" rtl="1"/>
            <a:r>
              <a:rPr lang="fa-IR" sz="2400" b="1" dirty="0" smtClean="0">
                <a:solidFill>
                  <a:prstClr val="black"/>
                </a:solidFill>
              </a:rPr>
              <a:t>فناوري‌هاي </a:t>
            </a:r>
            <a:r>
              <a:rPr lang="en-US" sz="2400" b="1" dirty="0" smtClean="0">
                <a:solidFill>
                  <a:prstClr val="black"/>
                </a:solidFill>
              </a:rPr>
              <a:t>NGN </a:t>
            </a:r>
            <a:endParaRPr lang="en-US" sz="2400" b="1" dirty="0">
              <a:solidFill>
                <a:prstClr val="black"/>
              </a:solidFill>
            </a:endParaRPr>
          </a:p>
        </p:txBody>
      </p:sp>
      <p:sp>
        <p:nvSpPr>
          <p:cNvPr id="4" name="Footer Placeholder 3"/>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2" name="Slide Number Placeholder 1"/>
          <p:cNvSpPr>
            <a:spLocks noGrp="1"/>
          </p:cNvSpPr>
          <p:nvPr>
            <p:ph type="sldNum" sz="quarter" idx="12"/>
          </p:nvPr>
        </p:nvSpPr>
        <p:spPr/>
        <p:txBody>
          <a:bodyPr/>
          <a:lstStyle/>
          <a:p>
            <a:fld id="{6B89A851-C0A8-4011-8416-F9B5C595353E}" type="slidenum">
              <a:rPr lang="en-US" smtClean="0">
                <a:solidFill>
                  <a:prstClr val="white">
                    <a:tint val="75000"/>
                  </a:prstClr>
                </a:solidFill>
              </a:rPr>
              <a:pPr/>
              <a:t>119</a:t>
            </a:fld>
            <a:endParaRPr lang="en-US">
              <a:solidFill>
                <a:prstClr val="white">
                  <a:tint val="75000"/>
                </a:prstClr>
              </a:solidFill>
            </a:endParaRPr>
          </a:p>
        </p:txBody>
      </p:sp>
    </p:spTree>
    <p:extLst>
      <p:ext uri="{BB962C8B-B14F-4D97-AF65-F5344CB8AC3E}">
        <p14:creationId xmlns:p14="http://schemas.microsoft.com/office/powerpoint/2010/main" val="2719946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527" y="3914775"/>
            <a:ext cx="8515350" cy="269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526" y="1219200"/>
            <a:ext cx="8487641" cy="269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Placeholder 1"/>
          <p:cNvSpPr txBox="1">
            <a:spLocks/>
          </p:cNvSpPr>
          <p:nvPr/>
        </p:nvSpPr>
        <p:spPr>
          <a:xfrm>
            <a:off x="0" y="9809"/>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chor="b">
            <a:noAutofit/>
          </a:bodyPr>
          <a:lstStyle>
            <a:lvl1pPr marL="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2000" b="1" kern="1200">
                <a:solidFill>
                  <a:schemeClr val="tx1">
                    <a:lumMod val="75000"/>
                    <a:lumOff val="25000"/>
                  </a:schemeClr>
                </a:solidFill>
                <a:latin typeface="+mn-lt"/>
                <a:ea typeface="+mn-ea"/>
                <a:cs typeface="+mn-cs"/>
              </a:defRPr>
            </a:lvl2pPr>
            <a:lvl3pPr marL="9144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800" b="1" kern="1200">
                <a:solidFill>
                  <a:schemeClr val="tx1">
                    <a:lumMod val="75000"/>
                    <a:lumOff val="25000"/>
                  </a:schemeClr>
                </a:solidFill>
                <a:latin typeface="+mn-lt"/>
                <a:ea typeface="+mn-ea"/>
                <a:cs typeface="+mn-cs"/>
              </a:defRPr>
            </a:lvl3pPr>
            <a:lvl4pPr marL="13716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4pPr>
            <a:lvl5pPr marL="18288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5pPr>
            <a:lvl6pPr marL="22860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6pPr>
            <a:lvl7pPr marL="27432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7pPr>
            <a:lvl8pPr marL="32004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8pPr>
            <a:lvl9pPr marL="36576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9pPr>
          </a:lstStyle>
          <a:p>
            <a:pPr algn="r">
              <a:buClr>
                <a:srgbClr val="F79646">
                  <a:lumMod val="75000"/>
                </a:srgbClr>
              </a:buClr>
            </a:pPr>
            <a:r>
              <a:rPr lang="fa-IR">
                <a:gradFill>
                  <a:gsLst>
                    <a:gs pos="0">
                      <a:prstClr val="white"/>
                    </a:gs>
                    <a:gs pos="40000">
                      <a:prstClr val="white">
                        <a:lumMod val="75000"/>
                        <a:lumOff val="25000"/>
                      </a:prstClr>
                    </a:gs>
                    <a:gs pos="100000">
                      <a:srgbClr val="EEECE1">
                        <a:alpha val="65000"/>
                      </a:srgbClr>
                    </a:gs>
                  </a:gsLst>
                  <a:lin ang="5400000" scaled="0"/>
                </a:gradFill>
              </a:rPr>
              <a:t>ساختار فعلی براساس شکل</a:t>
            </a:r>
          </a:p>
        </p:txBody>
      </p:sp>
      <p:sp>
        <p:nvSpPr>
          <p:cNvPr id="6" name="Footer Placeholder 5"/>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2" name="Slide Number Placeholder 1"/>
          <p:cNvSpPr>
            <a:spLocks noGrp="1"/>
          </p:cNvSpPr>
          <p:nvPr>
            <p:ph type="sldNum" sz="quarter" idx="12"/>
          </p:nvPr>
        </p:nvSpPr>
        <p:spPr/>
        <p:txBody>
          <a:bodyPr/>
          <a:lstStyle/>
          <a:p>
            <a:fld id="{6B89A851-C0A8-4011-8416-F9B5C595353E}" type="slidenum">
              <a:rPr lang="en-US" smtClean="0">
                <a:solidFill>
                  <a:prstClr val="white">
                    <a:tint val="75000"/>
                  </a:prstClr>
                </a:solidFill>
              </a:rPr>
              <a:pPr/>
              <a:t>12</a:t>
            </a:fld>
            <a:endParaRPr lang="en-US">
              <a:solidFill>
                <a:prstClr val="white">
                  <a:tint val="75000"/>
                </a:prstClr>
              </a:solidFill>
            </a:endParaRPr>
          </a:p>
        </p:txBody>
      </p:sp>
    </p:spTree>
    <p:extLst>
      <p:ext uri="{BB962C8B-B14F-4D97-AF65-F5344CB8AC3E}">
        <p14:creationId xmlns:p14="http://schemas.microsoft.com/office/powerpoint/2010/main" val="1823254250"/>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p:cNvSpPr txBox="1">
            <a:spLocks/>
          </p:cNvSpPr>
          <p:nvPr/>
        </p:nvSpPr>
        <p:spPr>
          <a:xfrm>
            <a:off x="0" y="27678"/>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r" rtl="1"/>
            <a:r>
              <a:rPr lang="fa-IR" sz="2400" b="1" dirty="0" smtClean="0">
                <a:solidFill>
                  <a:prstClr val="black"/>
                </a:solidFill>
              </a:rPr>
              <a:t>فناوري‌هاي </a:t>
            </a:r>
            <a:r>
              <a:rPr lang="en-US" sz="2400" b="1" dirty="0" smtClean="0">
                <a:solidFill>
                  <a:prstClr val="black"/>
                </a:solidFill>
              </a:rPr>
              <a:t>NGN </a:t>
            </a:r>
            <a:endParaRPr lang="en-US" sz="2400" b="1" dirty="0">
              <a:solidFill>
                <a:prstClr val="black"/>
              </a:solidFill>
            </a:endParaRPr>
          </a:p>
        </p:txBody>
      </p:sp>
      <p:pic>
        <p:nvPicPr>
          <p:cNvPr id="4" name="Content Placeholder 3" descr="Description: [تصویر: bsd53jr569hpb8dr0jcn.jpg]"/>
          <p:cNvPicPr>
            <a:picLocks noGrp="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534194" y="638452"/>
            <a:ext cx="8075612" cy="5526852"/>
          </a:xfrm>
          <a:prstGeom prst="rect">
            <a:avLst/>
          </a:prstGeom>
          <a:noFill/>
          <a:ln>
            <a:noFill/>
          </a:ln>
        </p:spPr>
      </p:pic>
      <p:sp>
        <p:nvSpPr>
          <p:cNvPr id="5" name="Footer Placeholder 4"/>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2" name="Slide Number Placeholder 1"/>
          <p:cNvSpPr>
            <a:spLocks noGrp="1"/>
          </p:cNvSpPr>
          <p:nvPr>
            <p:ph type="sldNum" sz="quarter" idx="12"/>
          </p:nvPr>
        </p:nvSpPr>
        <p:spPr/>
        <p:txBody>
          <a:bodyPr/>
          <a:lstStyle/>
          <a:p>
            <a:fld id="{6B89A851-C0A8-4011-8416-F9B5C595353E}" type="slidenum">
              <a:rPr lang="en-US" smtClean="0">
                <a:solidFill>
                  <a:prstClr val="white">
                    <a:tint val="75000"/>
                  </a:prstClr>
                </a:solidFill>
              </a:rPr>
              <a:pPr/>
              <a:t>120</a:t>
            </a:fld>
            <a:endParaRPr lang="en-US">
              <a:solidFill>
                <a:prstClr val="white">
                  <a:tint val="75000"/>
                </a:prstClr>
              </a:solidFill>
            </a:endParaRPr>
          </a:p>
        </p:txBody>
      </p:sp>
    </p:spTree>
    <p:extLst>
      <p:ext uri="{BB962C8B-B14F-4D97-AF65-F5344CB8AC3E}">
        <p14:creationId xmlns:p14="http://schemas.microsoft.com/office/powerpoint/2010/main" val="296463927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11561" y="667440"/>
            <a:ext cx="8075240" cy="5458723"/>
          </a:xfrm>
        </p:spPr>
        <p:txBody>
          <a:bodyPr/>
          <a:lstStyle/>
          <a:p>
            <a:pPr marL="0" indent="0" algn="r" rtl="1">
              <a:buNone/>
            </a:pPr>
            <a:r>
              <a:rPr lang="ar-SA" dirty="0"/>
              <a:t>تنها تفاوت، وجود سيستم راديويي با قابليت ارسال ديتا با نرخ‌هاي بالاتر است. نسخه بعدي ‌ </a:t>
            </a:r>
            <a:r>
              <a:rPr lang="en-US" dirty="0"/>
              <a:t>‌UMTS</a:t>
            </a:r>
            <a:r>
              <a:rPr lang="ar-SA" dirty="0"/>
              <a:t> (نسخه 4) داراي قابليت‌هاي بيشتري همچون پشتيباني كامل از خدمات مبتني بر مكان </a:t>
            </a:r>
            <a:r>
              <a:rPr lang="en-US" dirty="0"/>
              <a:t>‌Location Based Services) LBS</a:t>
            </a:r>
            <a:r>
              <a:rPr lang="ar-SA" dirty="0"/>
              <a:t> ) است. </a:t>
            </a:r>
            <a:endParaRPr lang="en-US" dirty="0"/>
          </a:p>
          <a:p>
            <a:pPr marL="0" indent="0" algn="r" rtl="1">
              <a:buNone/>
            </a:pPr>
            <a:r>
              <a:rPr lang="ar-SA" dirty="0"/>
              <a:t>برخي از اپراتورها به تركيب ساختار‌ ‌‌‌3 </a:t>
            </a:r>
            <a:r>
              <a:rPr lang="en-US" dirty="0"/>
              <a:t>G</a:t>
            </a:r>
            <a:r>
              <a:rPr lang="ar-SA" dirty="0"/>
              <a:t> با شبكه‌هاي محلي بي‌سيم ‌( </a:t>
            </a:r>
            <a:r>
              <a:rPr lang="en-US" dirty="0"/>
              <a:t>WLAN</a:t>
            </a:r>
            <a:r>
              <a:rPr lang="ar-SA" dirty="0"/>
              <a:t> ) از طريق گيرنده چند حالته نيز علاقمندند. در هر حال تا مدتي پس از حضور ‌‌3 </a:t>
            </a:r>
            <a:r>
              <a:rPr lang="en-US" dirty="0"/>
              <a:t>G</a:t>
            </a:r>
            <a:r>
              <a:rPr lang="ar-SA" dirty="0"/>
              <a:t> ، گيرنده‌ها بايد قابليت كاركرد با هر دو ساختار ‌‌2 </a:t>
            </a:r>
            <a:r>
              <a:rPr lang="en-US" dirty="0"/>
              <a:t>G</a:t>
            </a:r>
            <a:r>
              <a:rPr lang="ar-SA" dirty="0"/>
              <a:t> و‌‌‌ 3 </a:t>
            </a:r>
            <a:r>
              <a:rPr lang="en-US" dirty="0"/>
              <a:t>G‌</a:t>
            </a:r>
            <a:r>
              <a:rPr lang="ar-SA" dirty="0"/>
              <a:t> را به طور همزمان داشته باشند.</a:t>
            </a:r>
            <a:endParaRPr lang="en-US" dirty="0"/>
          </a:p>
        </p:txBody>
      </p:sp>
      <p:sp>
        <p:nvSpPr>
          <p:cNvPr id="7" name="Text Placeholder 1"/>
          <p:cNvSpPr txBox="1">
            <a:spLocks/>
          </p:cNvSpPr>
          <p:nvPr/>
        </p:nvSpPr>
        <p:spPr>
          <a:xfrm>
            <a:off x="0" y="27678"/>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r" rtl="1"/>
            <a:r>
              <a:rPr lang="fa-IR" sz="2400" b="1" dirty="0" smtClean="0">
                <a:solidFill>
                  <a:prstClr val="black"/>
                </a:solidFill>
              </a:rPr>
              <a:t>فناوري‌هاي </a:t>
            </a:r>
            <a:r>
              <a:rPr lang="en-US" sz="2400" b="1" dirty="0" smtClean="0">
                <a:solidFill>
                  <a:prstClr val="black"/>
                </a:solidFill>
              </a:rPr>
              <a:t>NGN </a:t>
            </a:r>
            <a:endParaRPr lang="en-US" sz="2400" b="1" dirty="0">
              <a:solidFill>
                <a:prstClr val="black"/>
              </a:solidFill>
            </a:endParaRPr>
          </a:p>
        </p:txBody>
      </p:sp>
      <p:sp>
        <p:nvSpPr>
          <p:cNvPr id="4" name="Footer Placeholder 3"/>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2" name="Slide Number Placeholder 1"/>
          <p:cNvSpPr>
            <a:spLocks noGrp="1"/>
          </p:cNvSpPr>
          <p:nvPr>
            <p:ph type="sldNum" sz="quarter" idx="12"/>
          </p:nvPr>
        </p:nvSpPr>
        <p:spPr/>
        <p:txBody>
          <a:bodyPr/>
          <a:lstStyle/>
          <a:p>
            <a:fld id="{6B89A851-C0A8-4011-8416-F9B5C595353E}" type="slidenum">
              <a:rPr lang="en-US" smtClean="0">
                <a:solidFill>
                  <a:prstClr val="white">
                    <a:tint val="75000"/>
                  </a:prstClr>
                </a:solidFill>
              </a:rPr>
              <a:pPr/>
              <a:t>121</a:t>
            </a:fld>
            <a:endParaRPr lang="en-US">
              <a:solidFill>
                <a:prstClr val="white">
                  <a:tint val="75000"/>
                </a:prstClr>
              </a:solidFill>
            </a:endParaRPr>
          </a:p>
        </p:txBody>
      </p:sp>
    </p:spTree>
    <p:extLst>
      <p:ext uri="{BB962C8B-B14F-4D97-AF65-F5344CB8AC3E}">
        <p14:creationId xmlns:p14="http://schemas.microsoft.com/office/powerpoint/2010/main" val="171308556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p:cNvSpPr txBox="1">
            <a:spLocks/>
          </p:cNvSpPr>
          <p:nvPr/>
        </p:nvSpPr>
        <p:spPr>
          <a:xfrm>
            <a:off x="0" y="27678"/>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r" rtl="1"/>
            <a:r>
              <a:rPr lang="fa-IR" sz="2400" b="1" dirty="0" smtClean="0">
                <a:solidFill>
                  <a:prstClr val="black"/>
                </a:solidFill>
              </a:rPr>
              <a:t>فناوري‌هاي </a:t>
            </a:r>
            <a:r>
              <a:rPr lang="en-US" sz="2400" b="1" dirty="0" smtClean="0">
                <a:solidFill>
                  <a:prstClr val="black"/>
                </a:solidFill>
              </a:rPr>
              <a:t>NGN </a:t>
            </a:r>
            <a:endParaRPr lang="en-US" sz="2400" b="1" dirty="0">
              <a:solidFill>
                <a:prstClr val="black"/>
              </a:solidFill>
            </a:endParaRPr>
          </a:p>
        </p:txBody>
      </p:sp>
      <p:pic>
        <p:nvPicPr>
          <p:cNvPr id="4" name="Content Placeholder 3" descr="Description: [تصویر: 4rx7zuh0ro4kpylgdt9.jpg]"/>
          <p:cNvPicPr>
            <a:picLocks noGrp="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1000125" y="667440"/>
            <a:ext cx="7143750" cy="5076825"/>
          </a:xfrm>
          <a:prstGeom prst="rect">
            <a:avLst/>
          </a:prstGeom>
          <a:noFill/>
          <a:ln>
            <a:noFill/>
          </a:ln>
        </p:spPr>
      </p:pic>
      <p:sp>
        <p:nvSpPr>
          <p:cNvPr id="5" name="Footer Placeholder 4"/>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2" name="Slide Number Placeholder 1"/>
          <p:cNvSpPr>
            <a:spLocks noGrp="1"/>
          </p:cNvSpPr>
          <p:nvPr>
            <p:ph type="sldNum" sz="quarter" idx="12"/>
          </p:nvPr>
        </p:nvSpPr>
        <p:spPr/>
        <p:txBody>
          <a:bodyPr/>
          <a:lstStyle/>
          <a:p>
            <a:fld id="{6B89A851-C0A8-4011-8416-F9B5C595353E}" type="slidenum">
              <a:rPr lang="en-US" smtClean="0">
                <a:solidFill>
                  <a:prstClr val="white">
                    <a:tint val="75000"/>
                  </a:prstClr>
                </a:solidFill>
              </a:rPr>
              <a:pPr/>
              <a:t>122</a:t>
            </a:fld>
            <a:endParaRPr lang="en-US">
              <a:solidFill>
                <a:prstClr val="white">
                  <a:tint val="75000"/>
                </a:prstClr>
              </a:solidFill>
            </a:endParaRPr>
          </a:p>
        </p:txBody>
      </p:sp>
    </p:spTree>
    <p:extLst>
      <p:ext uri="{BB962C8B-B14F-4D97-AF65-F5344CB8AC3E}">
        <p14:creationId xmlns:p14="http://schemas.microsoft.com/office/powerpoint/2010/main" val="92434476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11561" y="667440"/>
            <a:ext cx="8075240" cy="5458723"/>
          </a:xfrm>
        </p:spPr>
        <p:txBody>
          <a:bodyPr/>
          <a:lstStyle/>
          <a:p>
            <a:pPr marL="0" indent="0" algn="r" rtl="1">
              <a:buNone/>
            </a:pPr>
            <a:r>
              <a:rPr lang="ar-SA" dirty="0"/>
              <a:t>مرحله سوم: حركت از </a:t>
            </a:r>
            <a:r>
              <a:rPr lang="en-US" dirty="0"/>
              <a:t>‌‌UMTS</a:t>
            </a:r>
            <a:r>
              <a:rPr lang="ar-SA" dirty="0"/>
              <a:t> نسخه 4 به نسخه‌هاي ‌‌5‌‌ و ‌‌6: با حركت به سمت </a:t>
            </a:r>
            <a:r>
              <a:rPr lang="en-US" dirty="0"/>
              <a:t>‌‌UMTS</a:t>
            </a:r>
            <a:r>
              <a:rPr lang="ar-SA" dirty="0"/>
              <a:t> نسخه ‌‌5، هسته شبكه به‌طور كامل از نوع </a:t>
            </a:r>
            <a:r>
              <a:rPr lang="en-US" dirty="0"/>
              <a:t>‌‌IP</a:t>
            </a:r>
            <a:r>
              <a:rPr lang="ar-SA" dirty="0"/>
              <a:t> خواهدشد و كليه مكالمات از طريق همين هسته مشترك و با استفاده از سازوكار سيگنالينگ موسوم به‌ </a:t>
            </a:r>
            <a:r>
              <a:rPr lang="en-US" dirty="0"/>
              <a:t>‌IP Multimedia Subsystem‌) IMS</a:t>
            </a:r>
            <a:r>
              <a:rPr lang="ar-SA" dirty="0"/>
              <a:t> ) ‌انجام مي‌گيرند. </a:t>
            </a:r>
            <a:endParaRPr lang="en-US" dirty="0"/>
          </a:p>
          <a:p>
            <a:pPr marL="0" indent="0" algn="r" rtl="1">
              <a:buNone/>
            </a:pPr>
            <a:r>
              <a:rPr lang="ar-SA" dirty="0"/>
              <a:t>تمامي خدمات پيشين و نوين نيز بايد از طريق همين چارچوب، كنترل و فراهم شود. نسخه آخر </a:t>
            </a:r>
            <a:r>
              <a:rPr lang="en-US" dirty="0"/>
              <a:t>‌‌UMTS</a:t>
            </a:r>
            <a:r>
              <a:rPr lang="ar-SA" dirty="0"/>
              <a:t> قابليت‌هاي اضافه‌اي همچون كار بينابين شبكه‌هاي </a:t>
            </a:r>
            <a:r>
              <a:rPr lang="en-US" dirty="0"/>
              <a:t>‌WLAN</a:t>
            </a:r>
            <a:r>
              <a:rPr lang="ar-SA" dirty="0"/>
              <a:t> و مخابرات سيار را نيز به ارمغان مي‌آورد. </a:t>
            </a:r>
            <a:endParaRPr lang="en-US" dirty="0"/>
          </a:p>
        </p:txBody>
      </p:sp>
      <p:sp>
        <p:nvSpPr>
          <p:cNvPr id="7" name="Text Placeholder 1"/>
          <p:cNvSpPr txBox="1">
            <a:spLocks/>
          </p:cNvSpPr>
          <p:nvPr/>
        </p:nvSpPr>
        <p:spPr>
          <a:xfrm>
            <a:off x="0" y="27678"/>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r" rtl="1"/>
            <a:r>
              <a:rPr lang="fa-IR" sz="2400" b="1" dirty="0" smtClean="0">
                <a:solidFill>
                  <a:prstClr val="black"/>
                </a:solidFill>
              </a:rPr>
              <a:t>فناوري‌هاي </a:t>
            </a:r>
            <a:r>
              <a:rPr lang="en-US" sz="2400" b="1" dirty="0" smtClean="0">
                <a:solidFill>
                  <a:prstClr val="black"/>
                </a:solidFill>
              </a:rPr>
              <a:t>NGN </a:t>
            </a:r>
            <a:endParaRPr lang="en-US" sz="2400" b="1" dirty="0">
              <a:solidFill>
                <a:prstClr val="black"/>
              </a:solidFill>
            </a:endParaRPr>
          </a:p>
        </p:txBody>
      </p:sp>
      <p:sp>
        <p:nvSpPr>
          <p:cNvPr id="4" name="Footer Placeholder 3"/>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2" name="Slide Number Placeholder 1"/>
          <p:cNvSpPr>
            <a:spLocks noGrp="1"/>
          </p:cNvSpPr>
          <p:nvPr>
            <p:ph type="sldNum" sz="quarter" idx="12"/>
          </p:nvPr>
        </p:nvSpPr>
        <p:spPr/>
        <p:txBody>
          <a:bodyPr/>
          <a:lstStyle/>
          <a:p>
            <a:fld id="{6B89A851-C0A8-4011-8416-F9B5C595353E}" type="slidenum">
              <a:rPr lang="en-US" smtClean="0">
                <a:solidFill>
                  <a:prstClr val="white">
                    <a:tint val="75000"/>
                  </a:prstClr>
                </a:solidFill>
              </a:rPr>
              <a:pPr/>
              <a:t>123</a:t>
            </a:fld>
            <a:endParaRPr lang="en-US">
              <a:solidFill>
                <a:prstClr val="white">
                  <a:tint val="75000"/>
                </a:prstClr>
              </a:solidFill>
            </a:endParaRPr>
          </a:p>
        </p:txBody>
      </p:sp>
    </p:spTree>
    <p:extLst>
      <p:ext uri="{BB962C8B-B14F-4D97-AF65-F5344CB8AC3E}">
        <p14:creationId xmlns:p14="http://schemas.microsoft.com/office/powerpoint/2010/main" val="191727478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11561" y="667440"/>
            <a:ext cx="8075240" cy="5458723"/>
          </a:xfrm>
        </p:spPr>
        <p:txBody>
          <a:bodyPr>
            <a:normAutofit fontScale="92500"/>
          </a:bodyPr>
          <a:lstStyle/>
          <a:p>
            <a:pPr marL="0" indent="0" algn="r" rtl="1">
              <a:buNone/>
            </a:pPr>
            <a:r>
              <a:rPr lang="en-US" b="1" dirty="0" smtClean="0"/>
              <a:t>4</a:t>
            </a:r>
            <a:r>
              <a:rPr lang="ar-SA" b="1" dirty="0" smtClean="0"/>
              <a:t> </a:t>
            </a:r>
            <a:r>
              <a:rPr lang="en-US" b="1" dirty="0" smtClean="0"/>
              <a:t>-</a:t>
            </a:r>
            <a:r>
              <a:rPr lang="ar-SA" b="1" dirty="0" smtClean="0"/>
              <a:t>حركت </a:t>
            </a:r>
            <a:r>
              <a:rPr lang="ar-SA" b="1" dirty="0"/>
              <a:t>به سمت شبكه </a:t>
            </a:r>
            <a:r>
              <a:rPr lang="en-US" b="1" dirty="0"/>
              <a:t>NGN</a:t>
            </a:r>
            <a:r>
              <a:rPr lang="ar-SA" b="1" dirty="0"/>
              <a:t> براي شبكه‌هاي راديو تلويزيوني‌ </a:t>
            </a:r>
            <a:r>
              <a:rPr lang="ar-SA" dirty="0" smtClean="0"/>
              <a:t/>
            </a:r>
            <a:br>
              <a:rPr lang="ar-SA" dirty="0" smtClean="0"/>
            </a:br>
            <a:r>
              <a:rPr lang="ar-SA" dirty="0" smtClean="0"/>
              <a:t>تركيبات </a:t>
            </a:r>
            <a:r>
              <a:rPr lang="ar-SA" dirty="0"/>
              <a:t>گوناگوني براي كار بينابين شبكه‌هاي مخابراتي و شبكه‌هاي راديوتلويزيوني وجود دارد كه استفاده اين دو گروه از زيرساختارهاي يكديگر را ممكن مي‌كند. زيرساختار شبكه‌هاي راديوتلويزيوني متشكل از سه گونه شبكه‌هاي زميني (مايكروويو)، كابلي و ماهواره‌اي است كه با ديجيتالي شدن، اولين گام را به سوي </a:t>
            </a:r>
            <a:r>
              <a:rPr lang="en-US" dirty="0"/>
              <a:t>‌‌NGN</a:t>
            </a:r>
            <a:r>
              <a:rPr lang="ar-SA" dirty="0"/>
              <a:t> برداشته‌اند. </a:t>
            </a:r>
            <a:endParaRPr lang="en-US" dirty="0"/>
          </a:p>
          <a:p>
            <a:pPr marL="0" indent="0" algn="r" rtl="1">
              <a:buNone/>
            </a:pPr>
            <a:r>
              <a:rPr lang="ar-SA" dirty="0"/>
              <a:t>دواستاندارداصلي‌‌ (</a:t>
            </a:r>
            <a:r>
              <a:rPr lang="en-US" dirty="0"/>
              <a:t>DIGITAL AUDIO BROADCASTING)DAB</a:t>
            </a:r>
            <a:r>
              <a:rPr lang="ar-SA" dirty="0"/>
              <a:t> ,(</a:t>
            </a:r>
            <a:r>
              <a:rPr lang="en-US" dirty="0"/>
              <a:t>DIGITAL VIDEO BROADCASSTING)DVB</a:t>
            </a:r>
            <a:r>
              <a:rPr lang="ar-SA" dirty="0"/>
              <a:t> است كه توسط سازمان اروپايي </a:t>
            </a:r>
            <a:r>
              <a:rPr lang="en-US" dirty="0"/>
              <a:t>‌‌ETSI</a:t>
            </a:r>
            <a:r>
              <a:rPr lang="ar-SA" dirty="0"/>
              <a:t> طرح گرديده‌اند. به علاوه، فناوري‌هاي تلويزيون كابلي و تلفيق فيبر و كابل كواكسيال </a:t>
            </a:r>
            <a:endParaRPr lang="en-US" dirty="0"/>
          </a:p>
          <a:p>
            <a:pPr marL="0" indent="0" algn="r" rtl="1">
              <a:buNone/>
            </a:pPr>
            <a:r>
              <a:rPr lang="ar-SA" dirty="0"/>
              <a:t>‌(‌ </a:t>
            </a:r>
            <a:r>
              <a:rPr lang="en-US" dirty="0"/>
              <a:t>HFC</a:t>
            </a:r>
            <a:r>
              <a:rPr lang="ar-SA" dirty="0"/>
              <a:t> ) امكان ارائه سرويس‌هاي يكطرفه و دوطرفه اينترنتي را روي ساختارهاي موجود اين شبكه ها فراهم نموده است. </a:t>
            </a:r>
            <a:endParaRPr lang="en-US" dirty="0"/>
          </a:p>
          <a:p>
            <a:pPr marL="0" indent="0" algn="r" rtl="1">
              <a:buNone/>
            </a:pPr>
            <a:r>
              <a:rPr lang="ar-SA" dirty="0"/>
              <a:t>در حال حاضر پيشنهاداتي جهت تركيب شبكه‌هاي تلويزيوني و تلفن همراه وجود دارد. اصول اين تلفيق مبتني بر ارسال ترافيك </a:t>
            </a:r>
            <a:r>
              <a:rPr lang="en-US" dirty="0"/>
              <a:t>‌Upstream</a:t>
            </a:r>
            <a:r>
              <a:rPr lang="ar-SA" dirty="0"/>
              <a:t> از طريق شبكه موبايل (‌ </a:t>
            </a:r>
            <a:r>
              <a:rPr lang="en-US" dirty="0"/>
              <a:t>GPRS</a:t>
            </a:r>
            <a:r>
              <a:rPr lang="ar-SA" dirty="0"/>
              <a:t> ‌يا </a:t>
            </a:r>
            <a:r>
              <a:rPr lang="en-US" dirty="0"/>
              <a:t>UMTS</a:t>
            </a:r>
            <a:r>
              <a:rPr lang="ar-SA" dirty="0"/>
              <a:t> ) و دريافت ترافيك </a:t>
            </a:r>
            <a:r>
              <a:rPr lang="en-US" dirty="0"/>
              <a:t>‌Downstream</a:t>
            </a:r>
            <a:r>
              <a:rPr lang="ar-SA" dirty="0"/>
              <a:t> با ظرفيت بيشتر از طريق </a:t>
            </a:r>
            <a:r>
              <a:rPr lang="en-US" dirty="0"/>
              <a:t>‌‌DVB</a:t>
            </a:r>
            <a:r>
              <a:rPr lang="ar-SA" dirty="0"/>
              <a:t> يا </a:t>
            </a:r>
            <a:r>
              <a:rPr lang="en-US" dirty="0"/>
              <a:t>‌‌DTTV</a:t>
            </a:r>
            <a:r>
              <a:rPr lang="ar-SA" dirty="0"/>
              <a:t> است كه البته در اجرا با چالش‌هاي زيادي روبه‌رو است. در عمل بايد گفت تا زمان پياده‌سازي سرويس‌هاي تلويزيوني روي شبكه </a:t>
            </a:r>
            <a:r>
              <a:rPr lang="en-US" dirty="0"/>
              <a:t>‌IP</a:t>
            </a:r>
            <a:r>
              <a:rPr lang="ar-SA" dirty="0"/>
              <a:t> هنوز راه زيادي باقي مانده است. </a:t>
            </a:r>
            <a:endParaRPr lang="en-US" dirty="0"/>
          </a:p>
          <a:p>
            <a:pPr marL="0" indent="0" algn="r" rtl="1">
              <a:buNone/>
            </a:pPr>
            <a:endParaRPr lang="en-US" dirty="0"/>
          </a:p>
        </p:txBody>
      </p:sp>
      <p:sp>
        <p:nvSpPr>
          <p:cNvPr id="7" name="Text Placeholder 1"/>
          <p:cNvSpPr txBox="1">
            <a:spLocks/>
          </p:cNvSpPr>
          <p:nvPr/>
        </p:nvSpPr>
        <p:spPr>
          <a:xfrm>
            <a:off x="0" y="27678"/>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r" rtl="1"/>
            <a:r>
              <a:rPr lang="fa-IR" sz="2400" b="1" dirty="0" smtClean="0">
                <a:solidFill>
                  <a:prstClr val="black"/>
                </a:solidFill>
              </a:rPr>
              <a:t>فناوري‌هاي </a:t>
            </a:r>
            <a:r>
              <a:rPr lang="en-US" sz="2400" b="1" dirty="0" smtClean="0">
                <a:solidFill>
                  <a:prstClr val="black"/>
                </a:solidFill>
              </a:rPr>
              <a:t>NGN </a:t>
            </a:r>
            <a:endParaRPr lang="en-US" sz="2400" b="1" dirty="0">
              <a:solidFill>
                <a:prstClr val="black"/>
              </a:solidFill>
            </a:endParaRPr>
          </a:p>
        </p:txBody>
      </p:sp>
      <p:sp>
        <p:nvSpPr>
          <p:cNvPr id="4" name="Footer Placeholder 3"/>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2" name="Slide Number Placeholder 1"/>
          <p:cNvSpPr>
            <a:spLocks noGrp="1"/>
          </p:cNvSpPr>
          <p:nvPr>
            <p:ph type="sldNum" sz="quarter" idx="12"/>
          </p:nvPr>
        </p:nvSpPr>
        <p:spPr/>
        <p:txBody>
          <a:bodyPr/>
          <a:lstStyle/>
          <a:p>
            <a:fld id="{6B89A851-C0A8-4011-8416-F9B5C595353E}" type="slidenum">
              <a:rPr lang="en-US" smtClean="0">
                <a:solidFill>
                  <a:prstClr val="white">
                    <a:tint val="75000"/>
                  </a:prstClr>
                </a:solidFill>
              </a:rPr>
              <a:pPr/>
              <a:t>124</a:t>
            </a:fld>
            <a:endParaRPr lang="en-US">
              <a:solidFill>
                <a:prstClr val="white">
                  <a:tint val="75000"/>
                </a:prstClr>
              </a:solidFill>
            </a:endParaRPr>
          </a:p>
        </p:txBody>
      </p:sp>
    </p:spTree>
    <p:extLst>
      <p:ext uri="{BB962C8B-B14F-4D97-AF65-F5344CB8AC3E}">
        <p14:creationId xmlns:p14="http://schemas.microsoft.com/office/powerpoint/2010/main" val="242016366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p:cNvSpPr txBox="1">
            <a:spLocks/>
          </p:cNvSpPr>
          <p:nvPr/>
        </p:nvSpPr>
        <p:spPr>
          <a:xfrm>
            <a:off x="0" y="27678"/>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r" rtl="1"/>
            <a:r>
              <a:rPr lang="fa-IR" sz="2400" b="1" dirty="0">
                <a:solidFill>
                  <a:prstClr val="black"/>
                </a:solidFill>
              </a:rPr>
              <a:t>مراحل گذر از </a:t>
            </a:r>
            <a:r>
              <a:rPr lang="en-US" sz="2400" b="1" dirty="0">
                <a:solidFill>
                  <a:prstClr val="black"/>
                </a:solidFill>
              </a:rPr>
              <a:t>PSTN </a:t>
            </a:r>
            <a:r>
              <a:rPr lang="fa-IR" sz="2400" b="1" dirty="0" smtClean="0">
                <a:solidFill>
                  <a:prstClr val="black"/>
                </a:solidFill>
              </a:rPr>
              <a:t>به</a:t>
            </a:r>
            <a:r>
              <a:rPr lang="en-US" sz="2400" b="1" dirty="0" smtClean="0">
                <a:solidFill>
                  <a:prstClr val="black"/>
                </a:solidFill>
              </a:rPr>
              <a:t>        NGN </a:t>
            </a:r>
            <a:endParaRPr lang="fa-IR" sz="2400" b="1" dirty="0">
              <a:solidFill>
                <a:prstClr val="black"/>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66738"/>
            <a:ext cx="9143999" cy="6291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2" name="Slide Number Placeholder 1"/>
          <p:cNvSpPr>
            <a:spLocks noGrp="1"/>
          </p:cNvSpPr>
          <p:nvPr>
            <p:ph type="sldNum" sz="quarter" idx="12"/>
          </p:nvPr>
        </p:nvSpPr>
        <p:spPr/>
        <p:txBody>
          <a:bodyPr/>
          <a:lstStyle/>
          <a:p>
            <a:fld id="{6B89A851-C0A8-4011-8416-F9B5C595353E}" type="slidenum">
              <a:rPr lang="en-US" smtClean="0">
                <a:solidFill>
                  <a:prstClr val="white">
                    <a:tint val="75000"/>
                  </a:prstClr>
                </a:solidFill>
              </a:rPr>
              <a:pPr/>
              <a:t>125</a:t>
            </a:fld>
            <a:endParaRPr lang="en-US">
              <a:solidFill>
                <a:prstClr val="white">
                  <a:tint val="75000"/>
                </a:prstClr>
              </a:solidFill>
            </a:endParaRPr>
          </a:p>
        </p:txBody>
      </p:sp>
    </p:spTree>
    <p:extLst>
      <p:ext uri="{BB962C8B-B14F-4D97-AF65-F5344CB8AC3E}">
        <p14:creationId xmlns:p14="http://schemas.microsoft.com/office/powerpoint/2010/main" val="2325303075"/>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67440"/>
            <a:ext cx="9001156" cy="6762064"/>
          </a:xfrm>
          <a:prstGeom prst="rect">
            <a:avLst/>
          </a:prstGeom>
        </p:spPr>
        <p:txBody>
          <a:bodyPr>
            <a:noAutofit/>
          </a:bodyPr>
          <a:lstStyle/>
          <a:p>
            <a:pPr algn="r" rtl="1"/>
            <a:r>
              <a:rPr lang="fa-IR" sz="2000" dirty="0">
                <a:solidFill>
                  <a:prstClr val="white">
                    <a:lumMod val="95000"/>
                  </a:prstClr>
                </a:solidFill>
                <a:latin typeface="Arial" pitchFamily="34" charset="0"/>
                <a:cs typeface="Tahoma"/>
              </a:rPr>
              <a:t>در حركت از وضعيت شبكه </a:t>
            </a:r>
            <a:r>
              <a:rPr lang="en-US" sz="2000" dirty="0">
                <a:solidFill>
                  <a:prstClr val="white">
                    <a:lumMod val="95000"/>
                  </a:prstClr>
                </a:solidFill>
                <a:latin typeface="Arial" pitchFamily="34" charset="0"/>
              </a:rPr>
              <a:t>PSTN </a:t>
            </a:r>
            <a:r>
              <a:rPr lang="fa-IR" sz="2000" dirty="0">
                <a:solidFill>
                  <a:prstClr val="white">
                    <a:lumMod val="95000"/>
                  </a:prstClr>
                </a:solidFill>
                <a:latin typeface="Arial" pitchFamily="34" charset="0"/>
                <a:cs typeface="Tahoma"/>
              </a:rPr>
              <a:t> به طرف </a:t>
            </a:r>
            <a:r>
              <a:rPr lang="en-US" sz="2000" dirty="0">
                <a:solidFill>
                  <a:prstClr val="white">
                    <a:lumMod val="95000"/>
                  </a:prstClr>
                </a:solidFill>
                <a:latin typeface="Arial" pitchFamily="34" charset="0"/>
              </a:rPr>
              <a:t>NGN</a:t>
            </a:r>
            <a:r>
              <a:rPr lang="fa-IR" sz="2000" dirty="0">
                <a:solidFill>
                  <a:prstClr val="white">
                    <a:lumMod val="95000"/>
                  </a:prstClr>
                </a:solidFill>
                <a:latin typeface="Arial" pitchFamily="34" charset="0"/>
                <a:cs typeface="Tahoma"/>
              </a:rPr>
              <a:t> بسته به وضعيت بازار خاص (كه از كشوري به كشور ديگر فرق دارد)با چالش هايي مواجه مي باشد كه بايستي آگاهانه آن را حل كرد و موانع را از سر راه برداشت كه تعدادي ازآنها عبارتند:</a:t>
            </a:r>
          </a:p>
          <a:p>
            <a:pPr algn="r" rtl="1"/>
            <a:endParaRPr lang="fa-IR" sz="2000" dirty="0">
              <a:solidFill>
                <a:prstClr val="white">
                  <a:lumMod val="95000"/>
                </a:prstClr>
              </a:solidFill>
              <a:latin typeface="Arial" pitchFamily="34" charset="0"/>
              <a:cs typeface="Tahoma"/>
            </a:endParaRPr>
          </a:p>
          <a:p>
            <a:pPr algn="r" rtl="1"/>
            <a:r>
              <a:rPr lang="fa-IR" sz="2000" dirty="0">
                <a:solidFill>
                  <a:prstClr val="white">
                    <a:lumMod val="95000"/>
                  </a:prstClr>
                </a:solidFill>
                <a:latin typeface="Arial" pitchFamily="34" charset="0"/>
                <a:cs typeface="Tahoma"/>
              </a:rPr>
              <a:t>1-  </a:t>
            </a:r>
            <a:r>
              <a:rPr lang="en-US" sz="2000" dirty="0">
                <a:solidFill>
                  <a:prstClr val="white">
                    <a:lumMod val="95000"/>
                  </a:prstClr>
                </a:solidFill>
                <a:latin typeface="Arial" pitchFamily="34" charset="0"/>
              </a:rPr>
              <a:t>Consolidation</a:t>
            </a:r>
            <a:r>
              <a:rPr lang="fa-IR" sz="2000" dirty="0">
                <a:solidFill>
                  <a:prstClr val="white">
                    <a:lumMod val="95000"/>
                  </a:prstClr>
                </a:solidFill>
                <a:latin typeface="Arial" pitchFamily="34" charset="0"/>
                <a:cs typeface="Tahoma"/>
              </a:rPr>
              <a:t> : كه به معناي بهينه سازي </a:t>
            </a:r>
            <a:r>
              <a:rPr lang="en-US" sz="2000" dirty="0">
                <a:solidFill>
                  <a:prstClr val="white">
                    <a:lumMod val="95000"/>
                  </a:prstClr>
                </a:solidFill>
                <a:latin typeface="Arial" pitchFamily="34" charset="0"/>
              </a:rPr>
              <a:t>PSTN</a:t>
            </a:r>
            <a:r>
              <a:rPr lang="fa-IR" sz="2000" dirty="0">
                <a:solidFill>
                  <a:prstClr val="white">
                    <a:lumMod val="95000"/>
                  </a:prstClr>
                </a:solidFill>
                <a:latin typeface="Arial" pitchFamily="34" charset="0"/>
                <a:cs typeface="Tahoma"/>
              </a:rPr>
              <a:t> قديمي جهت استفاده مجدد در </a:t>
            </a:r>
            <a:r>
              <a:rPr lang="en-US" sz="2000" dirty="0">
                <a:solidFill>
                  <a:prstClr val="white">
                    <a:lumMod val="95000"/>
                  </a:prstClr>
                </a:solidFill>
                <a:latin typeface="Arial" pitchFamily="34" charset="0"/>
              </a:rPr>
              <a:t>NGN</a:t>
            </a:r>
            <a:r>
              <a:rPr lang="fa-IR" sz="2000" dirty="0">
                <a:solidFill>
                  <a:prstClr val="white">
                    <a:lumMod val="95000"/>
                  </a:prstClr>
                </a:solidFill>
                <a:latin typeface="Arial" pitchFamily="34" charset="0"/>
                <a:cs typeface="Tahoma"/>
              </a:rPr>
              <a:t> به كار گرفته مي شود كه اين كار جهت حفظ و از بين نبردن سرمايه گذاري كلان گذشته تحت عناوين </a:t>
            </a:r>
            <a:r>
              <a:rPr lang="en-US" sz="2000" dirty="0">
                <a:solidFill>
                  <a:prstClr val="white">
                    <a:lumMod val="95000"/>
                  </a:prstClr>
                </a:solidFill>
                <a:latin typeface="Arial" pitchFamily="34" charset="0"/>
              </a:rPr>
              <a:t>CAPEX</a:t>
            </a:r>
            <a:r>
              <a:rPr lang="fa-IR" sz="2000" dirty="0">
                <a:solidFill>
                  <a:prstClr val="white">
                    <a:lumMod val="95000"/>
                  </a:prstClr>
                </a:solidFill>
                <a:latin typeface="Arial" pitchFamily="34" charset="0"/>
                <a:cs typeface="Tahoma"/>
              </a:rPr>
              <a:t> و </a:t>
            </a:r>
            <a:r>
              <a:rPr lang="en-US" sz="2000" dirty="0">
                <a:solidFill>
                  <a:prstClr val="white">
                    <a:lumMod val="95000"/>
                  </a:prstClr>
                </a:solidFill>
                <a:latin typeface="Arial" pitchFamily="34" charset="0"/>
              </a:rPr>
              <a:t> OPEX</a:t>
            </a:r>
            <a:r>
              <a:rPr lang="fa-IR" sz="2000" dirty="0">
                <a:solidFill>
                  <a:prstClr val="white">
                    <a:lumMod val="95000"/>
                  </a:prstClr>
                </a:solidFill>
                <a:latin typeface="Arial" pitchFamily="34" charset="0"/>
                <a:cs typeface="Tahoma"/>
              </a:rPr>
              <a:t>ازآن ياد مي شود و با اين روش كاهش هزينه هاي بهره برداري و استفاده حداكثري از سرمايه گذاري انجام شده مد نظر می باشد تا </a:t>
            </a:r>
            <a:r>
              <a:rPr lang="en-US" sz="2000" dirty="0">
                <a:solidFill>
                  <a:prstClr val="white">
                    <a:lumMod val="95000"/>
                  </a:prstClr>
                </a:solidFill>
                <a:latin typeface="Arial" pitchFamily="34" charset="0"/>
              </a:rPr>
              <a:t>NGN</a:t>
            </a:r>
            <a:r>
              <a:rPr lang="fa-IR" sz="2000" dirty="0">
                <a:solidFill>
                  <a:prstClr val="white">
                    <a:lumMod val="95000"/>
                  </a:prstClr>
                </a:solidFill>
                <a:latin typeface="Arial" pitchFamily="34" charset="0"/>
                <a:cs typeface="Tahoma"/>
              </a:rPr>
              <a:t> به صورت ايمن و بي خطر محقق شود.</a:t>
            </a:r>
          </a:p>
          <a:p>
            <a:pPr algn="r" rtl="1"/>
            <a:endParaRPr lang="fa-IR" sz="2000" dirty="0">
              <a:solidFill>
                <a:prstClr val="white">
                  <a:lumMod val="95000"/>
                </a:prstClr>
              </a:solidFill>
              <a:latin typeface="Arial" pitchFamily="34" charset="0"/>
              <a:cs typeface="Tahoma"/>
            </a:endParaRPr>
          </a:p>
          <a:p>
            <a:pPr algn="r" rtl="1"/>
            <a:r>
              <a:rPr lang="fa-IR" sz="2000" dirty="0">
                <a:solidFill>
                  <a:prstClr val="white">
                    <a:lumMod val="95000"/>
                  </a:prstClr>
                </a:solidFill>
                <a:latin typeface="Arial" pitchFamily="34" charset="0"/>
                <a:cs typeface="Tahoma"/>
              </a:rPr>
              <a:t>2-  دومين چالش فرا روي اپراتورها چگونگي توسعه و اضافه كردن كاربران جديد در شبكه مي باشد كه هم شبكه دچار اختلال در سرويس دهي نگردد و هم تعامل بين شبكه جديد و قديم وجود داشته باشد يا به وجود آيد.كه شبكه قديمي بتواند با وجود تجهيزات خاص شبكه جديد با هم تعامل داشته باشند.</a:t>
            </a:r>
            <a:endParaRPr lang="en-US" sz="2000" dirty="0">
              <a:solidFill>
                <a:prstClr val="white">
                  <a:lumMod val="95000"/>
                </a:prstClr>
              </a:solidFill>
              <a:latin typeface="Arial" pitchFamily="34" charset="0"/>
            </a:endParaRPr>
          </a:p>
        </p:txBody>
      </p:sp>
      <p:sp>
        <p:nvSpPr>
          <p:cNvPr id="5" name="Text Placeholder 1"/>
          <p:cNvSpPr txBox="1">
            <a:spLocks/>
          </p:cNvSpPr>
          <p:nvPr/>
        </p:nvSpPr>
        <p:spPr>
          <a:xfrm>
            <a:off x="0" y="27678"/>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r" rtl="1"/>
            <a:r>
              <a:rPr lang="fa-IR" sz="2400" b="1" dirty="0">
                <a:solidFill>
                  <a:prstClr val="black"/>
                </a:solidFill>
              </a:rPr>
              <a:t>مراحل گذر از </a:t>
            </a:r>
            <a:r>
              <a:rPr lang="en-US" sz="2400" b="1" dirty="0">
                <a:solidFill>
                  <a:prstClr val="black"/>
                </a:solidFill>
              </a:rPr>
              <a:t>PSTN </a:t>
            </a:r>
            <a:r>
              <a:rPr lang="fa-IR" sz="2400" b="1" dirty="0" smtClean="0">
                <a:solidFill>
                  <a:prstClr val="black"/>
                </a:solidFill>
              </a:rPr>
              <a:t>به</a:t>
            </a:r>
            <a:r>
              <a:rPr lang="en-US" sz="2400" b="1" dirty="0" smtClean="0">
                <a:solidFill>
                  <a:prstClr val="black"/>
                </a:solidFill>
              </a:rPr>
              <a:t>        NGN </a:t>
            </a:r>
            <a:endParaRPr lang="fa-IR" sz="2400" b="1" dirty="0">
              <a:solidFill>
                <a:prstClr val="black"/>
              </a:solidFill>
            </a:endParaRPr>
          </a:p>
        </p:txBody>
      </p:sp>
      <p:sp>
        <p:nvSpPr>
          <p:cNvPr id="4" name="Footer Placeholder 3"/>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2" name="Slide Number Placeholder 1"/>
          <p:cNvSpPr>
            <a:spLocks noGrp="1"/>
          </p:cNvSpPr>
          <p:nvPr>
            <p:ph type="sldNum" sz="quarter" idx="12"/>
          </p:nvPr>
        </p:nvSpPr>
        <p:spPr/>
        <p:txBody>
          <a:bodyPr/>
          <a:lstStyle/>
          <a:p>
            <a:fld id="{6B89A851-C0A8-4011-8416-F9B5C595353E}" type="slidenum">
              <a:rPr lang="en-US" smtClean="0">
                <a:solidFill>
                  <a:prstClr val="white">
                    <a:tint val="75000"/>
                  </a:prstClr>
                </a:solidFill>
              </a:rPr>
              <a:pPr/>
              <a:t>126</a:t>
            </a:fld>
            <a:endParaRPr lang="en-US">
              <a:solidFill>
                <a:prstClr val="white">
                  <a:tint val="75000"/>
                </a:prstClr>
              </a:solidFill>
            </a:endParaRPr>
          </a:p>
        </p:txBody>
      </p:sp>
    </p:spTree>
    <p:extLst>
      <p:ext uri="{BB962C8B-B14F-4D97-AF65-F5344CB8AC3E}">
        <p14:creationId xmlns:p14="http://schemas.microsoft.com/office/powerpoint/2010/main" val="2153388754"/>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7158" y="667440"/>
            <a:ext cx="8429684" cy="5476204"/>
          </a:xfrm>
          <a:prstGeom prst="rect">
            <a:avLst/>
          </a:prstGeom>
        </p:spPr>
        <p:txBody>
          <a:bodyPr>
            <a:noAutofit/>
          </a:bodyPr>
          <a:lstStyle/>
          <a:p>
            <a:pPr algn="r" rtl="1"/>
            <a:r>
              <a:rPr lang="fa-IR" sz="2000" dirty="0">
                <a:solidFill>
                  <a:prstClr val="white">
                    <a:lumMod val="95000"/>
                  </a:prstClr>
                </a:solidFill>
                <a:latin typeface="Arial" pitchFamily="34" charset="0"/>
                <a:cs typeface="Tahoma"/>
              </a:rPr>
              <a:t>مرحله اول: </a:t>
            </a:r>
            <a:r>
              <a:rPr lang="en-US" sz="2000" dirty="0" smtClean="0">
                <a:solidFill>
                  <a:prstClr val="white">
                    <a:lumMod val="95000"/>
                  </a:prstClr>
                </a:solidFill>
                <a:latin typeface="Arial" pitchFamily="34" charset="0"/>
                <a:cs typeface="Tahoma"/>
              </a:rPr>
              <a:t>PSTN </a:t>
            </a:r>
            <a:r>
              <a:rPr lang="fa-IR" sz="2000" dirty="0">
                <a:solidFill>
                  <a:prstClr val="white">
                    <a:lumMod val="95000"/>
                  </a:prstClr>
                </a:solidFill>
                <a:latin typeface="Arial" pitchFamily="34" charset="0"/>
                <a:cs typeface="Tahoma"/>
              </a:rPr>
              <a:t>براي صوت و دسترسي به اينترنت </a:t>
            </a:r>
          </a:p>
          <a:p>
            <a:pPr algn="r" rtl="1"/>
            <a:endParaRPr lang="en-US" sz="2000" dirty="0" smtClean="0">
              <a:solidFill>
                <a:prstClr val="white">
                  <a:lumMod val="95000"/>
                </a:prstClr>
              </a:solidFill>
              <a:latin typeface="Arial" pitchFamily="34" charset="0"/>
              <a:cs typeface="Tahoma"/>
            </a:endParaRPr>
          </a:p>
          <a:p>
            <a:pPr algn="r" rtl="1"/>
            <a:r>
              <a:rPr lang="fa-IR" sz="2000" dirty="0" smtClean="0">
                <a:solidFill>
                  <a:prstClr val="white">
                    <a:lumMod val="95000"/>
                  </a:prstClr>
                </a:solidFill>
                <a:latin typeface="Arial" pitchFamily="34" charset="0"/>
                <a:cs typeface="Tahoma"/>
              </a:rPr>
              <a:t>وضعيت </a:t>
            </a:r>
            <a:r>
              <a:rPr lang="fa-IR" sz="2000" dirty="0">
                <a:solidFill>
                  <a:prstClr val="white">
                    <a:lumMod val="95000"/>
                  </a:prstClr>
                </a:solidFill>
                <a:latin typeface="Arial" pitchFamily="34" charset="0"/>
                <a:cs typeface="Tahoma"/>
              </a:rPr>
              <a:t>حاضر </a:t>
            </a:r>
            <a:r>
              <a:rPr lang="en-US" sz="2000" dirty="0">
                <a:solidFill>
                  <a:prstClr val="white">
                    <a:lumMod val="95000"/>
                  </a:prstClr>
                </a:solidFill>
                <a:latin typeface="Arial" pitchFamily="34" charset="0"/>
              </a:rPr>
              <a:t>PSTN</a:t>
            </a:r>
            <a:r>
              <a:rPr lang="fa-IR" sz="2000" dirty="0">
                <a:solidFill>
                  <a:prstClr val="white">
                    <a:lumMod val="95000"/>
                  </a:prstClr>
                </a:solidFill>
                <a:latin typeface="Arial" pitchFamily="34" charset="0"/>
                <a:cs typeface="Tahoma"/>
              </a:rPr>
              <a:t> براي صدا و دسترسي به اينترنت از طريق </a:t>
            </a:r>
            <a:r>
              <a:rPr lang="en-US" sz="2000" dirty="0">
                <a:solidFill>
                  <a:prstClr val="white">
                    <a:lumMod val="95000"/>
                  </a:prstClr>
                </a:solidFill>
                <a:latin typeface="Arial" pitchFamily="34" charset="0"/>
              </a:rPr>
              <a:t>Dial Up</a:t>
            </a:r>
            <a:r>
              <a:rPr lang="fa-IR" sz="2000" dirty="0">
                <a:solidFill>
                  <a:prstClr val="white">
                    <a:lumMod val="95000"/>
                  </a:prstClr>
                </a:solidFill>
                <a:latin typeface="Arial" pitchFamily="34" charset="0"/>
                <a:cs typeface="Tahoma"/>
              </a:rPr>
              <a:t> و </a:t>
            </a:r>
            <a:r>
              <a:rPr lang="en-US" sz="2000" dirty="0">
                <a:solidFill>
                  <a:prstClr val="white">
                    <a:lumMod val="95000"/>
                  </a:prstClr>
                </a:solidFill>
                <a:latin typeface="Arial" pitchFamily="34" charset="0"/>
              </a:rPr>
              <a:t>ADSL</a:t>
            </a:r>
            <a:r>
              <a:rPr lang="fa-IR" sz="2000" dirty="0">
                <a:solidFill>
                  <a:prstClr val="white">
                    <a:lumMod val="95000"/>
                  </a:prstClr>
                </a:solidFill>
                <a:latin typeface="Arial" pitchFamily="34" charset="0"/>
                <a:cs typeface="Tahoma"/>
              </a:rPr>
              <a:t> در حال دگرگوني است و كاربرها با حفظ خط تلفن صوتي خود به اينترنت نيز مي توانند متصل شوند. در اين مرحله بايستي توجه كرد كه پارامترهاي استاندارد شبكه به هم نخورد نظر به بالا رفتن </a:t>
            </a:r>
            <a:r>
              <a:rPr lang="en-US" sz="2000" dirty="0">
                <a:solidFill>
                  <a:prstClr val="white">
                    <a:lumMod val="95000"/>
                  </a:prstClr>
                </a:solidFill>
                <a:latin typeface="Arial" pitchFamily="34" charset="0"/>
              </a:rPr>
              <a:t>MHT</a:t>
            </a:r>
            <a:r>
              <a:rPr lang="fa-IR" sz="2000" dirty="0">
                <a:solidFill>
                  <a:prstClr val="white">
                    <a:lumMod val="95000"/>
                  </a:prstClr>
                </a:solidFill>
                <a:latin typeface="Arial" pitchFamily="34" charset="0"/>
                <a:cs typeface="Tahoma"/>
              </a:rPr>
              <a:t> (ميانگين اشغالي زمان سيستم ) </a:t>
            </a:r>
            <a:r>
              <a:rPr lang="en-US" sz="2000" dirty="0">
                <a:solidFill>
                  <a:prstClr val="white">
                    <a:lumMod val="95000"/>
                  </a:prstClr>
                </a:solidFill>
                <a:latin typeface="Arial" pitchFamily="34" charset="0"/>
              </a:rPr>
              <a:t>ASR</a:t>
            </a:r>
            <a:r>
              <a:rPr lang="fa-IR" sz="2000" dirty="0">
                <a:solidFill>
                  <a:prstClr val="white">
                    <a:lumMod val="95000"/>
                  </a:prstClr>
                </a:solidFill>
                <a:latin typeface="Arial" pitchFamily="34" charset="0"/>
                <a:cs typeface="Tahoma"/>
              </a:rPr>
              <a:t> مراكز به شدت در حال كاهش بوده و مي تواند به افت درآمدي منجر شود پيشنهاد در اين زمان دادن ميدان به شركتهاي </a:t>
            </a:r>
            <a:r>
              <a:rPr lang="en-US" sz="2000" dirty="0">
                <a:solidFill>
                  <a:prstClr val="white">
                    <a:lumMod val="95000"/>
                  </a:prstClr>
                </a:solidFill>
                <a:latin typeface="Arial" pitchFamily="34" charset="0"/>
              </a:rPr>
              <a:t>PAP</a:t>
            </a:r>
            <a:r>
              <a:rPr lang="fa-IR" sz="2000" dirty="0">
                <a:solidFill>
                  <a:prstClr val="white">
                    <a:lumMod val="95000"/>
                  </a:prstClr>
                </a:solidFill>
                <a:latin typeface="Arial" pitchFamily="34" charset="0"/>
                <a:cs typeface="Tahoma"/>
              </a:rPr>
              <a:t> ارائه سرويس اينترنت پرسرعت از طريق </a:t>
            </a:r>
            <a:r>
              <a:rPr lang="en-US" sz="2000" dirty="0">
                <a:solidFill>
                  <a:prstClr val="white">
                    <a:lumMod val="95000"/>
                  </a:prstClr>
                </a:solidFill>
                <a:latin typeface="Arial" pitchFamily="34" charset="0"/>
              </a:rPr>
              <a:t>ADSL</a:t>
            </a:r>
            <a:r>
              <a:rPr lang="fa-IR" sz="2000" dirty="0">
                <a:solidFill>
                  <a:prstClr val="white">
                    <a:lumMod val="95000"/>
                  </a:prstClr>
                </a:solidFill>
                <a:latin typeface="Arial" pitchFamily="34" charset="0"/>
                <a:cs typeface="Tahoma"/>
              </a:rPr>
              <a:t> می باشد.پيشنهاد مي گردد سياست ارائه سرويس </a:t>
            </a:r>
            <a:r>
              <a:rPr lang="en-US" sz="2000" dirty="0">
                <a:solidFill>
                  <a:prstClr val="white">
                    <a:lumMod val="95000"/>
                  </a:prstClr>
                </a:solidFill>
                <a:latin typeface="Arial" pitchFamily="34" charset="0"/>
              </a:rPr>
              <a:t>Dial Up</a:t>
            </a:r>
            <a:r>
              <a:rPr lang="fa-IR" sz="2000" dirty="0">
                <a:solidFill>
                  <a:prstClr val="white">
                    <a:lumMod val="95000"/>
                  </a:prstClr>
                </a:solidFill>
                <a:latin typeface="Arial" pitchFamily="34" charset="0"/>
                <a:cs typeface="Tahoma"/>
              </a:rPr>
              <a:t>  ازطریق </a:t>
            </a:r>
            <a:r>
              <a:rPr lang="en-US" sz="2000" dirty="0">
                <a:solidFill>
                  <a:prstClr val="white">
                    <a:lumMod val="95000"/>
                  </a:prstClr>
                </a:solidFill>
                <a:latin typeface="Arial" pitchFamily="34" charset="0"/>
              </a:rPr>
              <a:t>IN</a:t>
            </a:r>
            <a:r>
              <a:rPr lang="fa-IR" sz="2000" dirty="0">
                <a:solidFill>
                  <a:prstClr val="white">
                    <a:lumMod val="95000"/>
                  </a:prstClr>
                </a:solidFill>
                <a:latin typeface="Arial" pitchFamily="34" charset="0"/>
                <a:cs typeface="Tahoma"/>
              </a:rPr>
              <a:t> متوقف و ترافيك سيگنالينگ </a:t>
            </a:r>
            <a:r>
              <a:rPr lang="en-US" sz="2000" dirty="0">
                <a:solidFill>
                  <a:prstClr val="white">
                    <a:lumMod val="95000"/>
                  </a:prstClr>
                </a:solidFill>
                <a:latin typeface="Arial" pitchFamily="34" charset="0"/>
              </a:rPr>
              <a:t>IN</a:t>
            </a:r>
            <a:r>
              <a:rPr lang="fa-IR" sz="2000" dirty="0">
                <a:solidFill>
                  <a:prstClr val="white">
                    <a:lumMod val="95000"/>
                  </a:prstClr>
                </a:solidFill>
                <a:latin typeface="Arial" pitchFamily="34" charset="0"/>
                <a:cs typeface="Tahoma"/>
              </a:rPr>
              <a:t> را كاهش دهيم تا هم سرويس هاي ارزش افزوده تماماً با تمام ظرفيت به مردم واگذار گردد و ضمناً الگوي مصرف آن تعريف و روي آن تبليغ و به اشخاص و يا شركتهايي كه داراي شرايط لازم هستند واگذارگردد كه هم درآمد زائي شود و هم شبكه </a:t>
            </a:r>
            <a:r>
              <a:rPr lang="en-US" sz="2000" dirty="0">
                <a:solidFill>
                  <a:prstClr val="white">
                    <a:lumMod val="95000"/>
                  </a:prstClr>
                </a:solidFill>
                <a:latin typeface="Arial" pitchFamily="34" charset="0"/>
              </a:rPr>
              <a:t>IN</a:t>
            </a:r>
            <a:r>
              <a:rPr lang="fa-IR" sz="2000" dirty="0">
                <a:solidFill>
                  <a:prstClr val="white">
                    <a:lumMod val="95000"/>
                  </a:prstClr>
                </a:solidFill>
                <a:latin typeface="Arial" pitchFamily="34" charset="0"/>
                <a:cs typeface="Tahoma"/>
              </a:rPr>
              <a:t> از دريافت ترافيك غيرضروري اينترنت آزاد گردد. </a:t>
            </a:r>
            <a:endParaRPr lang="en-US" sz="2000" dirty="0">
              <a:solidFill>
                <a:prstClr val="white">
                  <a:lumMod val="95000"/>
                </a:prstClr>
              </a:solidFill>
              <a:latin typeface="Arial" pitchFamily="34" charset="0"/>
            </a:endParaRPr>
          </a:p>
        </p:txBody>
      </p:sp>
      <p:sp>
        <p:nvSpPr>
          <p:cNvPr id="4" name="Text Placeholder 1"/>
          <p:cNvSpPr txBox="1">
            <a:spLocks/>
          </p:cNvSpPr>
          <p:nvPr/>
        </p:nvSpPr>
        <p:spPr>
          <a:xfrm>
            <a:off x="0" y="27678"/>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r" rtl="1"/>
            <a:r>
              <a:rPr lang="fa-IR" sz="2400" b="1" dirty="0">
                <a:solidFill>
                  <a:prstClr val="black"/>
                </a:solidFill>
              </a:rPr>
              <a:t>مراحل گذر از </a:t>
            </a:r>
            <a:r>
              <a:rPr lang="en-US" sz="2400" b="1" dirty="0">
                <a:solidFill>
                  <a:prstClr val="black"/>
                </a:solidFill>
              </a:rPr>
              <a:t>PSTN </a:t>
            </a:r>
            <a:r>
              <a:rPr lang="fa-IR" sz="2400" b="1" dirty="0" smtClean="0">
                <a:solidFill>
                  <a:prstClr val="black"/>
                </a:solidFill>
              </a:rPr>
              <a:t>به</a:t>
            </a:r>
            <a:r>
              <a:rPr lang="en-US" sz="2400" b="1" dirty="0" smtClean="0">
                <a:solidFill>
                  <a:prstClr val="black"/>
                </a:solidFill>
              </a:rPr>
              <a:t>        NGN </a:t>
            </a:r>
            <a:endParaRPr lang="fa-IR" sz="2400" b="1" dirty="0">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2" name="Slide Number Placeholder 1"/>
          <p:cNvSpPr>
            <a:spLocks noGrp="1"/>
          </p:cNvSpPr>
          <p:nvPr>
            <p:ph type="sldNum" sz="quarter" idx="12"/>
          </p:nvPr>
        </p:nvSpPr>
        <p:spPr/>
        <p:txBody>
          <a:bodyPr/>
          <a:lstStyle/>
          <a:p>
            <a:fld id="{6B89A851-C0A8-4011-8416-F9B5C595353E}" type="slidenum">
              <a:rPr lang="en-US" smtClean="0">
                <a:solidFill>
                  <a:prstClr val="white">
                    <a:tint val="75000"/>
                  </a:prstClr>
                </a:solidFill>
              </a:rPr>
              <a:pPr/>
              <a:t>127</a:t>
            </a:fld>
            <a:endParaRPr lang="en-US">
              <a:solidFill>
                <a:prstClr val="white">
                  <a:tint val="75000"/>
                </a:prstClr>
              </a:solidFill>
            </a:endParaRPr>
          </a:p>
        </p:txBody>
      </p:sp>
    </p:spTree>
    <p:extLst>
      <p:ext uri="{BB962C8B-B14F-4D97-AF65-F5344CB8AC3E}">
        <p14:creationId xmlns:p14="http://schemas.microsoft.com/office/powerpoint/2010/main" val="4104699282"/>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1142984"/>
            <a:ext cx="9144000" cy="5715016"/>
          </a:xfrm>
          <a:prstGeom prst="rect">
            <a:avLst/>
          </a:prstGeom>
          <a:noFill/>
          <a:ln w="9525">
            <a:noFill/>
            <a:miter lim="800000"/>
            <a:headEnd/>
            <a:tailEnd/>
          </a:ln>
          <a:effectLst/>
        </p:spPr>
      </p:pic>
      <p:sp>
        <p:nvSpPr>
          <p:cNvPr id="3" name="Rectangle 2"/>
          <p:cNvSpPr/>
          <p:nvPr/>
        </p:nvSpPr>
        <p:spPr>
          <a:xfrm>
            <a:off x="2417171" y="1628800"/>
            <a:ext cx="3746117" cy="500066"/>
          </a:xfrm>
          <a:prstGeom prst="rect">
            <a:avLst/>
          </a:prstGeom>
        </p:spPr>
        <p:txBody>
          <a:bodyPr wrap="square">
            <a:noAutofit/>
          </a:bodyPr>
          <a:lstStyle/>
          <a:p>
            <a:pPr algn="r" rtl="1"/>
            <a:r>
              <a:rPr lang="fa-IR" sz="2800" dirty="0">
                <a:solidFill>
                  <a:srgbClr val="FFFF00"/>
                </a:solidFill>
                <a:latin typeface="Arial" pitchFamily="34" charset="0"/>
                <a:cs typeface="Tahoma"/>
              </a:rPr>
              <a:t>شبكه </a:t>
            </a:r>
            <a:r>
              <a:rPr lang="en-US" sz="2800" dirty="0">
                <a:solidFill>
                  <a:srgbClr val="FFFF00"/>
                </a:solidFill>
                <a:latin typeface="Arial" pitchFamily="34" charset="0"/>
              </a:rPr>
              <a:t>PSTN</a:t>
            </a:r>
            <a:r>
              <a:rPr lang="fa-IR" sz="2800" dirty="0">
                <a:solidFill>
                  <a:srgbClr val="FFFF00"/>
                </a:solidFill>
                <a:latin typeface="Arial" pitchFamily="34" charset="0"/>
                <a:cs typeface="Tahoma"/>
              </a:rPr>
              <a:t> موجود</a:t>
            </a:r>
            <a:endParaRPr lang="en-US" sz="2800" dirty="0">
              <a:solidFill>
                <a:srgbClr val="FFFF00"/>
              </a:solidFill>
              <a:latin typeface="Arial" pitchFamily="34" charset="0"/>
            </a:endParaRPr>
          </a:p>
        </p:txBody>
      </p:sp>
      <p:sp>
        <p:nvSpPr>
          <p:cNvPr id="4" name="Text Placeholder 1"/>
          <p:cNvSpPr txBox="1">
            <a:spLocks/>
          </p:cNvSpPr>
          <p:nvPr/>
        </p:nvSpPr>
        <p:spPr>
          <a:xfrm>
            <a:off x="0" y="27678"/>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r" rtl="1"/>
            <a:r>
              <a:rPr lang="fa-IR" sz="2400" b="1" dirty="0">
                <a:solidFill>
                  <a:prstClr val="black"/>
                </a:solidFill>
              </a:rPr>
              <a:t>مراحل گذر از </a:t>
            </a:r>
            <a:r>
              <a:rPr lang="en-US" sz="2400" b="1" dirty="0">
                <a:solidFill>
                  <a:prstClr val="black"/>
                </a:solidFill>
              </a:rPr>
              <a:t>PSTN </a:t>
            </a:r>
            <a:r>
              <a:rPr lang="fa-IR" sz="2400" b="1" dirty="0" smtClean="0">
                <a:solidFill>
                  <a:prstClr val="black"/>
                </a:solidFill>
              </a:rPr>
              <a:t>به</a:t>
            </a:r>
            <a:r>
              <a:rPr lang="en-US" sz="2400" b="1" dirty="0" smtClean="0">
                <a:solidFill>
                  <a:prstClr val="black"/>
                </a:solidFill>
              </a:rPr>
              <a:t>        NGN </a:t>
            </a:r>
            <a:endParaRPr lang="fa-IR" sz="2400" b="1"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6B89A851-C0A8-4011-8416-F9B5C595353E}" type="slidenum">
              <a:rPr lang="en-US" smtClean="0">
                <a:solidFill>
                  <a:prstClr val="white">
                    <a:tint val="75000"/>
                  </a:prstClr>
                </a:solidFill>
              </a:rPr>
              <a:pPr/>
              <a:t>128</a:t>
            </a:fld>
            <a:endParaRPr lang="en-US">
              <a:solidFill>
                <a:prstClr val="white">
                  <a:tint val="75000"/>
                </a:prstClr>
              </a:solidFill>
            </a:endParaRPr>
          </a:p>
        </p:txBody>
      </p:sp>
    </p:spTree>
    <p:extLst>
      <p:ext uri="{BB962C8B-B14F-4D97-AF65-F5344CB8AC3E}">
        <p14:creationId xmlns:p14="http://schemas.microsoft.com/office/powerpoint/2010/main" val="2056602142"/>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7158" y="667440"/>
            <a:ext cx="8358246" cy="4761824"/>
          </a:xfrm>
          <a:prstGeom prst="rect">
            <a:avLst/>
          </a:prstGeom>
        </p:spPr>
        <p:txBody>
          <a:bodyPr>
            <a:noAutofit/>
          </a:bodyPr>
          <a:lstStyle/>
          <a:p>
            <a:pPr algn="r" rtl="1">
              <a:lnSpc>
                <a:spcPct val="150000"/>
              </a:lnSpc>
            </a:pPr>
            <a:r>
              <a:rPr lang="fa-IR" sz="2000" dirty="0">
                <a:solidFill>
                  <a:prstClr val="white">
                    <a:lumMod val="95000"/>
                  </a:prstClr>
                </a:solidFill>
                <a:latin typeface="Arial" pitchFamily="34" charset="0"/>
                <a:cs typeface="Tahoma"/>
              </a:rPr>
              <a:t>مرحله دوم :    تقويت </a:t>
            </a:r>
            <a:r>
              <a:rPr lang="en-US" sz="2000" dirty="0">
                <a:solidFill>
                  <a:prstClr val="white">
                    <a:lumMod val="95000"/>
                  </a:prstClr>
                </a:solidFill>
                <a:latin typeface="Arial" pitchFamily="34" charset="0"/>
                <a:cs typeface="Tahoma"/>
              </a:rPr>
              <a:t>PSTN</a:t>
            </a:r>
          </a:p>
          <a:p>
            <a:pPr algn="r" rtl="1">
              <a:lnSpc>
                <a:spcPct val="150000"/>
              </a:lnSpc>
            </a:pPr>
            <a:r>
              <a:rPr lang="en-US" sz="2000" dirty="0" smtClean="0">
                <a:solidFill>
                  <a:prstClr val="white">
                    <a:lumMod val="95000"/>
                  </a:prstClr>
                </a:solidFill>
                <a:latin typeface="Arial" pitchFamily="34" charset="0"/>
                <a:cs typeface="Tahoma"/>
              </a:rPr>
              <a:t>Consolidation</a:t>
            </a:r>
            <a:r>
              <a:rPr lang="fa-IR" sz="2000" dirty="0" smtClean="0">
                <a:solidFill>
                  <a:prstClr val="white">
                    <a:lumMod val="95000"/>
                  </a:prstClr>
                </a:solidFill>
                <a:latin typeface="Arial" pitchFamily="34" charset="0"/>
                <a:cs typeface="Tahoma"/>
              </a:rPr>
              <a:t>سوئيچ </a:t>
            </a:r>
            <a:r>
              <a:rPr lang="fa-IR" sz="2000" dirty="0">
                <a:solidFill>
                  <a:prstClr val="white">
                    <a:lumMod val="95000"/>
                  </a:prstClr>
                </a:solidFill>
                <a:latin typeface="Arial" pitchFamily="34" charset="0"/>
                <a:cs typeface="Tahoma"/>
              </a:rPr>
              <a:t>ناميده مي شود. بيشترين تغييرات و جهت گيري در اين مرحله صورت مي گيرد. زيرا عملاً بهينه سازي هزينه ها كم كردن نودهاي سوئيچ وافزايش درآمدها و ايجاد مراكز تجميع شده با ظرفيت بسيار بالا و كم كردن لايه هاي ارتباطي در اين مرحله صورت مي گيرد. در اين مرحله مي توان با استقرار </a:t>
            </a:r>
            <a:r>
              <a:rPr lang="en-US" sz="2000" dirty="0">
                <a:solidFill>
                  <a:prstClr val="white">
                    <a:lumMod val="95000"/>
                  </a:prstClr>
                </a:solidFill>
                <a:latin typeface="Arial" pitchFamily="34" charset="0"/>
              </a:rPr>
              <a:t>Application Gateway</a:t>
            </a:r>
            <a:r>
              <a:rPr lang="fa-IR" sz="2000" dirty="0">
                <a:solidFill>
                  <a:prstClr val="white">
                    <a:lumMod val="95000"/>
                  </a:prstClr>
                </a:solidFill>
                <a:latin typeface="Arial" pitchFamily="34" charset="0"/>
                <a:cs typeface="Tahoma"/>
              </a:rPr>
              <a:t> از طريق واسطهاي باز مثل </a:t>
            </a:r>
            <a:r>
              <a:rPr lang="en-US" sz="2000" dirty="0">
                <a:solidFill>
                  <a:prstClr val="white">
                    <a:lumMod val="95000"/>
                  </a:prstClr>
                </a:solidFill>
                <a:latin typeface="Arial" pitchFamily="34" charset="0"/>
              </a:rPr>
              <a:t> Jain</a:t>
            </a:r>
            <a:r>
              <a:rPr lang="fa-IR" sz="2000" dirty="0">
                <a:solidFill>
                  <a:prstClr val="white">
                    <a:lumMod val="95000"/>
                  </a:prstClr>
                </a:solidFill>
                <a:latin typeface="Arial" pitchFamily="34" charset="0"/>
                <a:cs typeface="Tahoma"/>
              </a:rPr>
              <a:t>،</a:t>
            </a:r>
            <a:r>
              <a:rPr lang="en-US" sz="2000" dirty="0">
                <a:solidFill>
                  <a:prstClr val="white">
                    <a:lumMod val="95000"/>
                  </a:prstClr>
                </a:solidFill>
                <a:latin typeface="Arial" pitchFamily="34" charset="0"/>
              </a:rPr>
              <a:t> OSA/Parlay</a:t>
            </a:r>
            <a:r>
              <a:rPr lang="fa-IR" sz="2000" dirty="0">
                <a:solidFill>
                  <a:prstClr val="white">
                    <a:lumMod val="95000"/>
                  </a:prstClr>
                </a:solidFill>
                <a:latin typeface="Arial" pitchFamily="34" charset="0"/>
                <a:cs typeface="Tahoma"/>
              </a:rPr>
              <a:t>،</a:t>
            </a:r>
            <a:r>
              <a:rPr lang="en-US" sz="2000" dirty="0">
                <a:solidFill>
                  <a:prstClr val="white">
                    <a:lumMod val="95000"/>
                  </a:prstClr>
                </a:solidFill>
                <a:latin typeface="Arial" pitchFamily="34" charset="0"/>
              </a:rPr>
              <a:t> SIP</a:t>
            </a:r>
            <a:r>
              <a:rPr lang="fa-IR" sz="2000" dirty="0">
                <a:solidFill>
                  <a:prstClr val="white">
                    <a:lumMod val="95000"/>
                  </a:prstClr>
                </a:solidFill>
                <a:latin typeface="Arial" pitchFamily="34" charset="0"/>
                <a:cs typeface="Tahoma"/>
              </a:rPr>
              <a:t>و.... از سرورهاي </a:t>
            </a:r>
            <a:r>
              <a:rPr lang="en-US" sz="2000" dirty="0">
                <a:solidFill>
                  <a:prstClr val="white">
                    <a:lumMod val="95000"/>
                  </a:prstClr>
                </a:solidFill>
                <a:latin typeface="Arial" pitchFamily="34" charset="0"/>
              </a:rPr>
              <a:t>Feature/Application</a:t>
            </a:r>
            <a:r>
              <a:rPr lang="fa-IR" sz="2000" dirty="0">
                <a:solidFill>
                  <a:prstClr val="white">
                    <a:lumMod val="95000"/>
                  </a:prstClr>
                </a:solidFill>
                <a:latin typeface="Arial" pitchFamily="34" charset="0"/>
                <a:cs typeface="Tahoma"/>
              </a:rPr>
              <a:t> بهره گرفت.</a:t>
            </a:r>
          </a:p>
        </p:txBody>
      </p:sp>
      <p:sp>
        <p:nvSpPr>
          <p:cNvPr id="4" name="Text Placeholder 1"/>
          <p:cNvSpPr txBox="1">
            <a:spLocks/>
          </p:cNvSpPr>
          <p:nvPr/>
        </p:nvSpPr>
        <p:spPr>
          <a:xfrm>
            <a:off x="0" y="27678"/>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r" rtl="1"/>
            <a:r>
              <a:rPr lang="fa-IR" sz="2400" b="1" dirty="0">
                <a:solidFill>
                  <a:prstClr val="black"/>
                </a:solidFill>
              </a:rPr>
              <a:t>مراحل گذر از </a:t>
            </a:r>
            <a:r>
              <a:rPr lang="en-US" sz="2400" b="1" dirty="0">
                <a:solidFill>
                  <a:prstClr val="black"/>
                </a:solidFill>
              </a:rPr>
              <a:t>PSTN </a:t>
            </a:r>
            <a:r>
              <a:rPr lang="fa-IR" sz="2400" b="1" dirty="0" smtClean="0">
                <a:solidFill>
                  <a:prstClr val="black"/>
                </a:solidFill>
              </a:rPr>
              <a:t>به</a:t>
            </a:r>
            <a:r>
              <a:rPr lang="en-US" sz="2400" b="1" dirty="0" smtClean="0">
                <a:solidFill>
                  <a:prstClr val="black"/>
                </a:solidFill>
              </a:rPr>
              <a:t>        NGN </a:t>
            </a:r>
            <a:endParaRPr lang="fa-IR" sz="2400" b="1"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2" name="Slide Number Placeholder 1"/>
          <p:cNvSpPr>
            <a:spLocks noGrp="1"/>
          </p:cNvSpPr>
          <p:nvPr>
            <p:ph type="sldNum" sz="quarter" idx="12"/>
          </p:nvPr>
        </p:nvSpPr>
        <p:spPr/>
        <p:txBody>
          <a:bodyPr/>
          <a:lstStyle/>
          <a:p>
            <a:fld id="{6B89A851-C0A8-4011-8416-F9B5C595353E}" type="slidenum">
              <a:rPr lang="en-US" smtClean="0">
                <a:solidFill>
                  <a:prstClr val="white">
                    <a:tint val="75000"/>
                  </a:prstClr>
                </a:solidFill>
              </a:rPr>
              <a:pPr/>
              <a:t>129</a:t>
            </a:fld>
            <a:endParaRPr lang="en-US">
              <a:solidFill>
                <a:prstClr val="white">
                  <a:tint val="75000"/>
                </a:prstClr>
              </a:solidFill>
            </a:endParaRPr>
          </a:p>
        </p:txBody>
      </p:sp>
    </p:spTree>
    <p:extLst>
      <p:ext uri="{BB962C8B-B14F-4D97-AF65-F5344CB8AC3E}">
        <p14:creationId xmlns:p14="http://schemas.microsoft.com/office/powerpoint/2010/main" val="24246433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r>
              <a:rPr lang="en-US" dirty="0" smtClean="0"/>
              <a:t> </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30494"/>
            <a:ext cx="8126124" cy="4052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Placeholder 1"/>
          <p:cNvSpPr txBox="1">
            <a:spLocks/>
          </p:cNvSpPr>
          <p:nvPr/>
        </p:nvSpPr>
        <p:spPr>
          <a:xfrm>
            <a:off x="0" y="9809"/>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chor="b">
            <a:noAutofit/>
          </a:bodyPr>
          <a:lstStyle>
            <a:lvl1pPr marL="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2000" b="1" kern="1200">
                <a:solidFill>
                  <a:schemeClr val="tx1">
                    <a:lumMod val="75000"/>
                    <a:lumOff val="25000"/>
                  </a:schemeClr>
                </a:solidFill>
                <a:latin typeface="+mn-lt"/>
                <a:ea typeface="+mn-ea"/>
                <a:cs typeface="+mn-cs"/>
              </a:defRPr>
            </a:lvl2pPr>
            <a:lvl3pPr marL="9144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800" b="1" kern="1200">
                <a:solidFill>
                  <a:schemeClr val="tx1">
                    <a:lumMod val="75000"/>
                    <a:lumOff val="25000"/>
                  </a:schemeClr>
                </a:solidFill>
                <a:latin typeface="+mn-lt"/>
                <a:ea typeface="+mn-ea"/>
                <a:cs typeface="+mn-cs"/>
              </a:defRPr>
            </a:lvl3pPr>
            <a:lvl4pPr marL="13716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4pPr>
            <a:lvl5pPr marL="18288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5pPr>
            <a:lvl6pPr marL="22860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6pPr>
            <a:lvl7pPr marL="27432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7pPr>
            <a:lvl8pPr marL="32004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8pPr>
            <a:lvl9pPr marL="36576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9pPr>
          </a:lstStyle>
          <a:p>
            <a:pPr algn="r" rtl="1"/>
            <a:r>
              <a:rPr lang="fa-IR" dirty="0" smtClean="0"/>
              <a:t>محاسن </a:t>
            </a:r>
            <a:r>
              <a:rPr lang="fa-IR" dirty="0"/>
              <a:t>ومعایب شبکه های امروزی که باعث طرح </a:t>
            </a:r>
            <a:r>
              <a:rPr lang="fa-IR" dirty="0" smtClean="0"/>
              <a:t>شبکه های </a:t>
            </a:r>
            <a:r>
              <a:rPr lang="en-US" dirty="0" err="1" smtClean="0"/>
              <a:t>ngn</a:t>
            </a:r>
            <a:r>
              <a:rPr lang="fa-IR" dirty="0" smtClean="0"/>
              <a:t>شد</a:t>
            </a:r>
            <a:endParaRPr lang="fa-IR" dirty="0"/>
          </a:p>
        </p:txBody>
      </p:sp>
      <p:sp>
        <p:nvSpPr>
          <p:cNvPr id="6" name="Footer Placeholder 5"/>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6B89A851-C0A8-4011-8416-F9B5C595353E}" type="slidenum">
              <a:rPr lang="en-US" smtClean="0">
                <a:solidFill>
                  <a:prstClr val="white">
                    <a:tint val="75000"/>
                  </a:prstClr>
                </a:solidFill>
              </a:rPr>
              <a:pPr/>
              <a:t>13</a:t>
            </a:fld>
            <a:endParaRPr lang="en-US">
              <a:solidFill>
                <a:prstClr val="white">
                  <a:tint val="75000"/>
                </a:prstClr>
              </a:solidFill>
            </a:endParaRPr>
          </a:p>
        </p:txBody>
      </p:sp>
    </p:spTree>
    <p:extLst>
      <p:ext uri="{BB962C8B-B14F-4D97-AF65-F5344CB8AC3E}">
        <p14:creationId xmlns:p14="http://schemas.microsoft.com/office/powerpoint/2010/main" val="651336592"/>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0" y="1361022"/>
            <a:ext cx="9144000" cy="5496978"/>
          </a:xfrm>
          <a:prstGeom prst="rect">
            <a:avLst/>
          </a:prstGeom>
          <a:noFill/>
          <a:ln w="9525">
            <a:noFill/>
            <a:miter lim="800000"/>
            <a:headEnd/>
            <a:tailEnd/>
          </a:ln>
          <a:effectLst/>
        </p:spPr>
      </p:pic>
      <p:sp>
        <p:nvSpPr>
          <p:cNvPr id="3" name="Rectangle 2"/>
          <p:cNvSpPr/>
          <p:nvPr/>
        </p:nvSpPr>
        <p:spPr>
          <a:xfrm>
            <a:off x="6777717" y="718080"/>
            <a:ext cx="2366283" cy="642942"/>
          </a:xfrm>
          <a:prstGeom prst="rect">
            <a:avLst/>
          </a:prstGeom>
        </p:spPr>
        <p:txBody>
          <a:bodyPr wrap="square">
            <a:noAutofit/>
          </a:bodyPr>
          <a:lstStyle/>
          <a:p>
            <a:pPr algn="r" rtl="1"/>
            <a:r>
              <a:rPr lang="fa-IR" sz="2800" dirty="0">
                <a:solidFill>
                  <a:srgbClr val="FFFF00"/>
                </a:solidFill>
                <a:latin typeface="Arial" pitchFamily="34" charset="0"/>
                <a:cs typeface="Tahoma"/>
              </a:rPr>
              <a:t>تقويت</a:t>
            </a:r>
            <a:r>
              <a:rPr lang="fa-IR" sz="2800" b="1" dirty="0">
                <a:solidFill>
                  <a:srgbClr val="FFFF00"/>
                </a:solidFill>
                <a:latin typeface="Arial" pitchFamily="34" charset="0"/>
                <a:cs typeface="Tahoma"/>
              </a:rPr>
              <a:t> </a:t>
            </a:r>
            <a:r>
              <a:rPr lang="en-US" sz="2800" dirty="0">
                <a:solidFill>
                  <a:srgbClr val="FFFF00"/>
                </a:solidFill>
                <a:latin typeface="Arial" pitchFamily="34" charset="0"/>
              </a:rPr>
              <a:t>PSTN</a:t>
            </a:r>
          </a:p>
        </p:txBody>
      </p:sp>
      <p:sp>
        <p:nvSpPr>
          <p:cNvPr id="4" name="Text Placeholder 1"/>
          <p:cNvSpPr txBox="1">
            <a:spLocks/>
          </p:cNvSpPr>
          <p:nvPr/>
        </p:nvSpPr>
        <p:spPr>
          <a:xfrm>
            <a:off x="0" y="27678"/>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r" rtl="1"/>
            <a:r>
              <a:rPr lang="fa-IR" sz="2400" b="1" dirty="0">
                <a:solidFill>
                  <a:prstClr val="black"/>
                </a:solidFill>
              </a:rPr>
              <a:t>مراحل گذر از </a:t>
            </a:r>
            <a:r>
              <a:rPr lang="en-US" sz="2400" b="1" dirty="0">
                <a:solidFill>
                  <a:prstClr val="black"/>
                </a:solidFill>
              </a:rPr>
              <a:t>PSTN </a:t>
            </a:r>
            <a:r>
              <a:rPr lang="fa-IR" sz="2400" b="1" dirty="0" smtClean="0">
                <a:solidFill>
                  <a:prstClr val="black"/>
                </a:solidFill>
              </a:rPr>
              <a:t>به</a:t>
            </a:r>
            <a:r>
              <a:rPr lang="en-US" sz="2400" b="1" dirty="0" smtClean="0">
                <a:solidFill>
                  <a:prstClr val="black"/>
                </a:solidFill>
              </a:rPr>
              <a:t>        NGN </a:t>
            </a:r>
            <a:endParaRPr lang="fa-IR" sz="2400" b="1"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2" name="Slide Number Placeholder 1"/>
          <p:cNvSpPr>
            <a:spLocks noGrp="1"/>
          </p:cNvSpPr>
          <p:nvPr>
            <p:ph type="sldNum" sz="quarter" idx="12"/>
          </p:nvPr>
        </p:nvSpPr>
        <p:spPr/>
        <p:txBody>
          <a:bodyPr/>
          <a:lstStyle/>
          <a:p>
            <a:fld id="{6B89A851-C0A8-4011-8416-F9B5C595353E}" type="slidenum">
              <a:rPr lang="en-US" smtClean="0">
                <a:solidFill>
                  <a:prstClr val="white">
                    <a:tint val="75000"/>
                  </a:prstClr>
                </a:solidFill>
              </a:rPr>
              <a:pPr/>
              <a:t>130</a:t>
            </a:fld>
            <a:endParaRPr lang="en-US">
              <a:solidFill>
                <a:prstClr val="white">
                  <a:tint val="75000"/>
                </a:prstClr>
              </a:solidFill>
            </a:endParaRPr>
          </a:p>
        </p:txBody>
      </p:sp>
    </p:spTree>
    <p:extLst>
      <p:ext uri="{BB962C8B-B14F-4D97-AF65-F5344CB8AC3E}">
        <p14:creationId xmlns:p14="http://schemas.microsoft.com/office/powerpoint/2010/main" val="2023922022"/>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60363" y="857972"/>
            <a:ext cx="5806191" cy="827608"/>
          </a:xfrm>
          <a:prstGeom prst="rect">
            <a:avLst/>
          </a:prstGeom>
        </p:spPr>
        <p:txBody>
          <a:bodyPr wrap="square">
            <a:noAutofit/>
          </a:bodyPr>
          <a:lstStyle/>
          <a:p>
            <a:pPr algn="r" rtl="1"/>
            <a:r>
              <a:rPr lang="fa-IR" sz="2400" dirty="0"/>
              <a:t>مرحله سوم</a:t>
            </a:r>
            <a:r>
              <a:rPr lang="en-US" sz="2400" dirty="0"/>
              <a:t>:</a:t>
            </a:r>
            <a:r>
              <a:rPr lang="fa-IR" sz="2400" dirty="0"/>
              <a:t> </a:t>
            </a:r>
            <a:r>
              <a:rPr lang="en-US" sz="2400" dirty="0"/>
              <a:t>VoP </a:t>
            </a:r>
            <a:r>
              <a:rPr lang="en-US" sz="2400" dirty="0" err="1"/>
              <a:t>Trunking</a:t>
            </a:r>
            <a:r>
              <a:rPr lang="en-US" sz="2400" dirty="0"/>
              <a:t> </a:t>
            </a:r>
          </a:p>
        </p:txBody>
      </p:sp>
      <p:sp>
        <p:nvSpPr>
          <p:cNvPr id="3" name="Rectangle 2"/>
          <p:cNvSpPr/>
          <p:nvPr/>
        </p:nvSpPr>
        <p:spPr>
          <a:xfrm>
            <a:off x="428596" y="1428736"/>
            <a:ext cx="8215370" cy="4418427"/>
          </a:xfrm>
          <a:prstGeom prst="rect">
            <a:avLst/>
          </a:prstGeom>
        </p:spPr>
        <p:txBody>
          <a:bodyPr>
            <a:noAutofit/>
          </a:bodyPr>
          <a:lstStyle/>
          <a:p>
            <a:pPr algn="r" rtl="1">
              <a:lnSpc>
                <a:spcPct val="150000"/>
              </a:lnSpc>
            </a:pPr>
            <a:r>
              <a:rPr lang="en-US" sz="2000" dirty="0" smtClean="0">
                <a:solidFill>
                  <a:prstClr val="white">
                    <a:lumMod val="95000"/>
                  </a:prstClr>
                </a:solidFill>
                <a:latin typeface="Arial" pitchFamily="34" charset="0"/>
              </a:rPr>
              <a:t>Voice-Over-</a:t>
            </a:r>
            <a:r>
              <a:rPr lang="en-US" sz="2000" dirty="0" err="1" smtClean="0">
                <a:solidFill>
                  <a:prstClr val="white">
                    <a:lumMod val="95000"/>
                  </a:prstClr>
                </a:solidFill>
                <a:latin typeface="Arial" pitchFamily="34" charset="0"/>
              </a:rPr>
              <a:t>Trunking</a:t>
            </a:r>
            <a:r>
              <a:rPr lang="fa-IR" sz="2000" dirty="0" smtClean="0">
                <a:solidFill>
                  <a:prstClr val="white">
                    <a:lumMod val="95000"/>
                  </a:prstClr>
                </a:solidFill>
                <a:latin typeface="Arial" pitchFamily="34" charset="0"/>
                <a:cs typeface="Tahoma"/>
              </a:rPr>
              <a:t> یا </a:t>
            </a:r>
            <a:r>
              <a:rPr lang="en-US" sz="2000" dirty="0" smtClean="0">
                <a:solidFill>
                  <a:prstClr val="white">
                    <a:lumMod val="95000"/>
                  </a:prstClr>
                </a:solidFill>
                <a:latin typeface="Arial" pitchFamily="34" charset="0"/>
              </a:rPr>
              <a:t>Integrated gateway </a:t>
            </a:r>
            <a:r>
              <a:rPr lang="fa-IR" sz="2000" dirty="0" smtClean="0">
                <a:solidFill>
                  <a:prstClr val="white">
                    <a:lumMod val="95000"/>
                  </a:prstClr>
                </a:solidFill>
                <a:latin typeface="Arial" pitchFamily="34" charset="0"/>
                <a:cs typeface="Tahoma"/>
              </a:rPr>
              <a:t> خوانده مي شود.در اين مرحله به عنوان يكي از اهداف اصلي ارائه </a:t>
            </a:r>
            <a:r>
              <a:rPr lang="en-US" sz="2000" dirty="0" smtClean="0">
                <a:solidFill>
                  <a:prstClr val="white">
                    <a:lumMod val="95000"/>
                  </a:prstClr>
                </a:solidFill>
                <a:latin typeface="Arial" pitchFamily="34" charset="0"/>
              </a:rPr>
              <a:t>NGN</a:t>
            </a:r>
            <a:r>
              <a:rPr lang="fa-IR" sz="2000" dirty="0" smtClean="0">
                <a:solidFill>
                  <a:prstClr val="white">
                    <a:lumMod val="95000"/>
                  </a:prstClr>
                </a:solidFill>
                <a:latin typeface="Arial" pitchFamily="34" charset="0"/>
                <a:cs typeface="Tahoma"/>
              </a:rPr>
              <a:t> حركت به سوي ايجاد زير ساخت واحد بسته اي با هدف تحقق كاهش </a:t>
            </a:r>
            <a:r>
              <a:rPr lang="en-US" sz="2000" dirty="0" err="1" smtClean="0">
                <a:solidFill>
                  <a:prstClr val="white">
                    <a:lumMod val="95000"/>
                  </a:prstClr>
                </a:solidFill>
                <a:latin typeface="Arial" pitchFamily="34" charset="0"/>
              </a:rPr>
              <a:t>Opex</a:t>
            </a:r>
            <a:r>
              <a:rPr lang="fa-IR" sz="2000" dirty="0" smtClean="0">
                <a:solidFill>
                  <a:prstClr val="white">
                    <a:lumMod val="95000"/>
                  </a:prstClr>
                </a:solidFill>
                <a:latin typeface="Arial" pitchFamily="34" charset="0"/>
                <a:cs typeface="Tahoma"/>
              </a:rPr>
              <a:t> و</a:t>
            </a:r>
            <a:r>
              <a:rPr lang="en-US" sz="2000" dirty="0" smtClean="0">
                <a:solidFill>
                  <a:prstClr val="white">
                    <a:lumMod val="95000"/>
                  </a:prstClr>
                </a:solidFill>
                <a:latin typeface="Arial" pitchFamily="34" charset="0"/>
              </a:rPr>
              <a:t> </a:t>
            </a:r>
            <a:r>
              <a:rPr lang="en-US" sz="2000" dirty="0" err="1" smtClean="0">
                <a:solidFill>
                  <a:prstClr val="white">
                    <a:lumMod val="95000"/>
                  </a:prstClr>
                </a:solidFill>
                <a:latin typeface="Arial" pitchFamily="34" charset="0"/>
              </a:rPr>
              <a:t>Capex</a:t>
            </a:r>
            <a:r>
              <a:rPr lang="fa-IR" sz="2000" dirty="0" smtClean="0">
                <a:solidFill>
                  <a:prstClr val="white">
                    <a:lumMod val="95000"/>
                  </a:prstClr>
                </a:solidFill>
                <a:latin typeface="Arial" pitchFamily="34" charset="0"/>
                <a:cs typeface="Tahoma"/>
              </a:rPr>
              <a:t> مدنظر بوده و انتقال صدا تحت تكنولوژي </a:t>
            </a:r>
            <a:r>
              <a:rPr lang="en-US" sz="2000" dirty="0" smtClean="0">
                <a:solidFill>
                  <a:prstClr val="white">
                    <a:lumMod val="95000"/>
                  </a:prstClr>
                </a:solidFill>
                <a:latin typeface="Arial" pitchFamily="34" charset="0"/>
              </a:rPr>
              <a:t>IP</a:t>
            </a:r>
            <a:r>
              <a:rPr lang="fa-IR" sz="2000" dirty="0" smtClean="0">
                <a:solidFill>
                  <a:prstClr val="white">
                    <a:lumMod val="95000"/>
                  </a:prstClr>
                </a:solidFill>
                <a:latin typeface="Arial" pitchFamily="34" charset="0"/>
                <a:cs typeface="Tahoma"/>
              </a:rPr>
              <a:t> صورت خواهد گرفت كه همان هدف عاجل </a:t>
            </a:r>
            <a:r>
              <a:rPr lang="en-US" sz="2000" dirty="0" smtClean="0">
                <a:solidFill>
                  <a:prstClr val="white">
                    <a:lumMod val="95000"/>
                  </a:prstClr>
                </a:solidFill>
                <a:latin typeface="Arial" pitchFamily="34" charset="0"/>
              </a:rPr>
              <a:t>NGN</a:t>
            </a:r>
            <a:r>
              <a:rPr lang="fa-IR" sz="2000" dirty="0" smtClean="0">
                <a:solidFill>
                  <a:prstClr val="white">
                    <a:lumMod val="95000"/>
                  </a:prstClr>
                </a:solidFill>
                <a:latin typeface="Arial" pitchFamily="34" charset="0"/>
                <a:cs typeface="Tahoma"/>
              </a:rPr>
              <a:t> </a:t>
            </a:r>
            <a:endParaRPr lang="en-US" sz="2000" dirty="0" smtClean="0">
              <a:solidFill>
                <a:prstClr val="white">
                  <a:lumMod val="95000"/>
                </a:prstClr>
              </a:solidFill>
              <a:latin typeface="Arial" pitchFamily="34" charset="0"/>
            </a:endParaRPr>
          </a:p>
          <a:p>
            <a:pPr algn="r" rtl="1">
              <a:lnSpc>
                <a:spcPct val="150000"/>
              </a:lnSpc>
            </a:pPr>
            <a:r>
              <a:rPr lang="fa-IR" sz="2000" dirty="0" smtClean="0">
                <a:solidFill>
                  <a:prstClr val="white">
                    <a:lumMod val="95000"/>
                  </a:prstClr>
                </a:solidFill>
                <a:latin typeface="Arial" pitchFamily="34" charset="0"/>
                <a:cs typeface="Tahoma"/>
              </a:rPr>
              <a:t>مي </a:t>
            </a:r>
            <a:r>
              <a:rPr lang="fa-IR" sz="2000" dirty="0">
                <a:solidFill>
                  <a:prstClr val="white">
                    <a:lumMod val="95000"/>
                  </a:prstClr>
                </a:solidFill>
                <a:latin typeface="Arial" pitchFamily="34" charset="0"/>
                <a:cs typeface="Tahoma"/>
              </a:rPr>
              <a:t>باشد در اين مرحله سعي خواهد شد كه ارتباطات راه دور از طريق شبكه </a:t>
            </a:r>
            <a:r>
              <a:rPr lang="en-US" sz="2000" dirty="0">
                <a:solidFill>
                  <a:prstClr val="white">
                    <a:lumMod val="95000"/>
                  </a:prstClr>
                </a:solidFill>
                <a:latin typeface="Arial" pitchFamily="34" charset="0"/>
              </a:rPr>
              <a:t>TDM</a:t>
            </a:r>
            <a:r>
              <a:rPr lang="fa-IR" sz="2000" dirty="0">
                <a:solidFill>
                  <a:prstClr val="white">
                    <a:lumMod val="95000"/>
                  </a:prstClr>
                </a:solidFill>
                <a:latin typeface="Arial" pitchFamily="34" charset="0"/>
                <a:cs typeface="Tahoma"/>
              </a:rPr>
              <a:t> به شبكه </a:t>
            </a:r>
            <a:r>
              <a:rPr lang="en-US" sz="2000" dirty="0">
                <a:solidFill>
                  <a:prstClr val="white">
                    <a:lumMod val="95000"/>
                  </a:prstClr>
                </a:solidFill>
                <a:latin typeface="Arial" pitchFamily="34" charset="0"/>
              </a:rPr>
              <a:t>IP</a:t>
            </a:r>
            <a:r>
              <a:rPr lang="fa-IR" sz="2000" dirty="0">
                <a:solidFill>
                  <a:prstClr val="white">
                    <a:lumMod val="95000"/>
                  </a:prstClr>
                </a:solidFill>
                <a:latin typeface="Arial" pitchFamily="34" charset="0"/>
                <a:cs typeface="Tahoma"/>
              </a:rPr>
              <a:t> و از طريق اين شبكه بسته اي صورت بگيرد كه در اين راستا خروجي كليه مراكز داخلي از طريق </a:t>
            </a:r>
            <a:r>
              <a:rPr lang="en-US" sz="2000" dirty="0">
                <a:solidFill>
                  <a:prstClr val="white">
                    <a:lumMod val="95000"/>
                  </a:prstClr>
                </a:solidFill>
                <a:latin typeface="Arial" pitchFamily="34" charset="0"/>
              </a:rPr>
              <a:t>TMG</a:t>
            </a:r>
            <a:r>
              <a:rPr lang="fa-IR" sz="2000" dirty="0">
                <a:solidFill>
                  <a:prstClr val="white">
                    <a:lumMod val="95000"/>
                  </a:prstClr>
                </a:solidFill>
                <a:latin typeface="Arial" pitchFamily="34" charset="0"/>
                <a:cs typeface="Tahoma"/>
              </a:rPr>
              <a:t> به شبکه </a:t>
            </a:r>
            <a:r>
              <a:rPr lang="en-US" sz="2000" dirty="0">
                <a:solidFill>
                  <a:prstClr val="white">
                    <a:lumMod val="95000"/>
                  </a:prstClr>
                </a:solidFill>
                <a:latin typeface="Arial" pitchFamily="34" charset="0"/>
              </a:rPr>
              <a:t>IP</a:t>
            </a:r>
            <a:r>
              <a:rPr lang="fa-IR" sz="2000" dirty="0">
                <a:solidFill>
                  <a:prstClr val="white">
                    <a:lumMod val="95000"/>
                  </a:prstClr>
                </a:solidFill>
                <a:latin typeface="Arial" pitchFamily="34" charset="0"/>
                <a:cs typeface="Tahoma"/>
              </a:rPr>
              <a:t> وصل خواهد شد.</a:t>
            </a:r>
          </a:p>
        </p:txBody>
      </p:sp>
      <p:sp>
        <p:nvSpPr>
          <p:cNvPr id="4" name="Text Placeholder 1"/>
          <p:cNvSpPr txBox="1">
            <a:spLocks/>
          </p:cNvSpPr>
          <p:nvPr/>
        </p:nvSpPr>
        <p:spPr>
          <a:xfrm>
            <a:off x="0" y="27678"/>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r" rtl="1"/>
            <a:r>
              <a:rPr lang="fa-IR" sz="2400" b="1" dirty="0">
                <a:solidFill>
                  <a:prstClr val="black"/>
                </a:solidFill>
              </a:rPr>
              <a:t>مراحل گذر از </a:t>
            </a:r>
            <a:r>
              <a:rPr lang="en-US" sz="2400" b="1" dirty="0">
                <a:solidFill>
                  <a:prstClr val="black"/>
                </a:solidFill>
              </a:rPr>
              <a:t>PSTN </a:t>
            </a:r>
            <a:r>
              <a:rPr lang="fa-IR" sz="2400" b="1" dirty="0" smtClean="0">
                <a:solidFill>
                  <a:prstClr val="black"/>
                </a:solidFill>
              </a:rPr>
              <a:t>به</a:t>
            </a:r>
            <a:r>
              <a:rPr lang="en-US" sz="2400" b="1" dirty="0" smtClean="0">
                <a:solidFill>
                  <a:prstClr val="black"/>
                </a:solidFill>
              </a:rPr>
              <a:t>        NGN </a:t>
            </a:r>
            <a:endParaRPr lang="fa-IR" sz="2400" b="1"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6B89A851-C0A8-4011-8416-F9B5C595353E}" type="slidenum">
              <a:rPr lang="en-US" smtClean="0">
                <a:solidFill>
                  <a:prstClr val="white">
                    <a:tint val="75000"/>
                  </a:prstClr>
                </a:solidFill>
              </a:rPr>
              <a:pPr/>
              <a:t>131</a:t>
            </a:fld>
            <a:endParaRPr lang="en-US">
              <a:solidFill>
                <a:prstClr val="white">
                  <a:tint val="75000"/>
                </a:prstClr>
              </a:solidFill>
            </a:endParaRPr>
          </a:p>
        </p:txBody>
      </p:sp>
    </p:spTree>
    <p:extLst>
      <p:ext uri="{BB962C8B-B14F-4D97-AF65-F5344CB8AC3E}">
        <p14:creationId xmlns:p14="http://schemas.microsoft.com/office/powerpoint/2010/main" val="583150826"/>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0" y="1285860"/>
            <a:ext cx="9144000" cy="5572139"/>
          </a:xfrm>
          <a:prstGeom prst="rect">
            <a:avLst/>
          </a:prstGeom>
          <a:noFill/>
          <a:ln w="9525">
            <a:noFill/>
            <a:miter lim="800000"/>
            <a:headEnd/>
            <a:tailEnd/>
          </a:ln>
          <a:effectLst/>
        </p:spPr>
      </p:pic>
      <p:sp>
        <p:nvSpPr>
          <p:cNvPr id="3" name="Rectangle 2"/>
          <p:cNvSpPr/>
          <p:nvPr/>
        </p:nvSpPr>
        <p:spPr>
          <a:xfrm>
            <a:off x="6457174" y="762640"/>
            <a:ext cx="2686826" cy="523220"/>
          </a:xfrm>
          <a:prstGeom prst="rect">
            <a:avLst/>
          </a:prstGeom>
        </p:spPr>
        <p:txBody>
          <a:bodyPr wrap="none">
            <a:spAutoFit/>
          </a:bodyPr>
          <a:lstStyle/>
          <a:p>
            <a:r>
              <a:rPr lang="en-US" sz="2800" dirty="0">
                <a:solidFill>
                  <a:srgbClr val="FFFF00"/>
                </a:solidFill>
                <a:latin typeface="Arial" pitchFamily="34" charset="0"/>
                <a:cs typeface="Homa" pitchFamily="2" charset="-78"/>
              </a:rPr>
              <a:t>VOP </a:t>
            </a:r>
            <a:r>
              <a:rPr lang="en-US" sz="2800" dirty="0" err="1">
                <a:solidFill>
                  <a:srgbClr val="FFFF00"/>
                </a:solidFill>
                <a:latin typeface="Arial" pitchFamily="34" charset="0"/>
                <a:cs typeface="Homa" pitchFamily="2" charset="-78"/>
              </a:rPr>
              <a:t>Truncking</a:t>
            </a:r>
            <a:endParaRPr lang="en-US" sz="2800" dirty="0">
              <a:solidFill>
                <a:srgbClr val="FFFF00"/>
              </a:solidFill>
              <a:latin typeface="Arial" pitchFamily="34" charset="0"/>
              <a:cs typeface="Homa" pitchFamily="2" charset="-78"/>
            </a:endParaRPr>
          </a:p>
        </p:txBody>
      </p:sp>
      <p:sp>
        <p:nvSpPr>
          <p:cNvPr id="4" name="Text Placeholder 1"/>
          <p:cNvSpPr txBox="1">
            <a:spLocks/>
          </p:cNvSpPr>
          <p:nvPr/>
        </p:nvSpPr>
        <p:spPr>
          <a:xfrm>
            <a:off x="0" y="27678"/>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r" rtl="1"/>
            <a:r>
              <a:rPr lang="fa-IR" sz="2400" b="1" dirty="0">
                <a:solidFill>
                  <a:prstClr val="black"/>
                </a:solidFill>
              </a:rPr>
              <a:t>مراحل گذر از </a:t>
            </a:r>
            <a:r>
              <a:rPr lang="en-US" sz="2400" b="1" dirty="0">
                <a:solidFill>
                  <a:prstClr val="black"/>
                </a:solidFill>
              </a:rPr>
              <a:t>PSTN </a:t>
            </a:r>
            <a:r>
              <a:rPr lang="fa-IR" sz="2400" b="1" dirty="0" smtClean="0">
                <a:solidFill>
                  <a:prstClr val="black"/>
                </a:solidFill>
              </a:rPr>
              <a:t>به</a:t>
            </a:r>
            <a:r>
              <a:rPr lang="en-US" sz="2400" b="1" dirty="0" smtClean="0">
                <a:solidFill>
                  <a:prstClr val="black"/>
                </a:solidFill>
              </a:rPr>
              <a:t>        NGN </a:t>
            </a:r>
            <a:endParaRPr lang="fa-IR" sz="2400" b="1"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2" name="Slide Number Placeholder 1"/>
          <p:cNvSpPr>
            <a:spLocks noGrp="1"/>
          </p:cNvSpPr>
          <p:nvPr>
            <p:ph type="sldNum" sz="quarter" idx="12"/>
          </p:nvPr>
        </p:nvSpPr>
        <p:spPr/>
        <p:txBody>
          <a:bodyPr/>
          <a:lstStyle/>
          <a:p>
            <a:fld id="{6B89A851-C0A8-4011-8416-F9B5C595353E}" type="slidenum">
              <a:rPr lang="en-US" smtClean="0">
                <a:solidFill>
                  <a:prstClr val="white">
                    <a:tint val="75000"/>
                  </a:prstClr>
                </a:solidFill>
              </a:rPr>
              <a:pPr/>
              <a:t>132</a:t>
            </a:fld>
            <a:endParaRPr lang="en-US">
              <a:solidFill>
                <a:prstClr val="white">
                  <a:tint val="75000"/>
                </a:prstClr>
              </a:solidFill>
            </a:endParaRPr>
          </a:p>
        </p:txBody>
      </p:sp>
    </p:spTree>
    <p:extLst>
      <p:ext uri="{BB962C8B-B14F-4D97-AF65-F5344CB8AC3E}">
        <p14:creationId xmlns:p14="http://schemas.microsoft.com/office/powerpoint/2010/main" val="2656734270"/>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95587" y="667440"/>
            <a:ext cx="6223796" cy="714380"/>
          </a:xfrm>
          <a:prstGeom prst="rect">
            <a:avLst/>
          </a:prstGeom>
        </p:spPr>
        <p:txBody>
          <a:bodyPr wrap="none">
            <a:noAutofit/>
          </a:bodyPr>
          <a:lstStyle/>
          <a:p>
            <a:pPr algn="r" rtl="1"/>
            <a:r>
              <a:rPr lang="fa-IR" sz="3200" b="1" dirty="0">
                <a:solidFill>
                  <a:srgbClr val="FFC000"/>
                </a:solidFill>
                <a:latin typeface="Arial" pitchFamily="34" charset="0"/>
                <a:cs typeface="Arial" pitchFamily="34" charset="0"/>
              </a:rPr>
              <a:t>مرحله چهارم </a:t>
            </a:r>
            <a:r>
              <a:rPr lang="fa-IR" sz="3200" dirty="0">
                <a:solidFill>
                  <a:srgbClr val="FFC000"/>
                </a:solidFill>
                <a:latin typeface="Arial" pitchFamily="34" charset="0"/>
                <a:cs typeface="Arial" pitchFamily="34" charset="0"/>
              </a:rPr>
              <a:t>:    </a:t>
            </a:r>
            <a:r>
              <a:rPr lang="fa-IR" sz="2800" dirty="0">
                <a:solidFill>
                  <a:srgbClr val="FFC000"/>
                </a:solidFill>
                <a:latin typeface="Arial" pitchFamily="34" charset="0"/>
                <a:cs typeface="Arial" pitchFamily="34" charset="0"/>
              </a:rPr>
              <a:t>دسترسي</a:t>
            </a:r>
            <a:r>
              <a:rPr lang="en-US" sz="2800" dirty="0">
                <a:solidFill>
                  <a:srgbClr val="FFC000"/>
                </a:solidFill>
                <a:latin typeface="Arial" pitchFamily="34" charset="0"/>
                <a:cs typeface="Arial" pitchFamily="34" charset="0"/>
              </a:rPr>
              <a:t> VoP</a:t>
            </a:r>
            <a:endParaRPr lang="en-US" sz="3200" dirty="0">
              <a:solidFill>
                <a:srgbClr val="FFC000"/>
              </a:solidFill>
              <a:latin typeface="Arial" pitchFamily="34" charset="0"/>
              <a:cs typeface="Arial" pitchFamily="34" charset="0"/>
            </a:endParaRPr>
          </a:p>
        </p:txBody>
      </p:sp>
      <p:sp>
        <p:nvSpPr>
          <p:cNvPr id="4" name="Rectangle 3"/>
          <p:cNvSpPr/>
          <p:nvPr/>
        </p:nvSpPr>
        <p:spPr>
          <a:xfrm>
            <a:off x="214282" y="1484784"/>
            <a:ext cx="8286808" cy="4206374"/>
          </a:xfrm>
          <a:prstGeom prst="rect">
            <a:avLst/>
          </a:prstGeom>
        </p:spPr>
        <p:txBody>
          <a:bodyPr>
            <a:normAutofit/>
          </a:bodyPr>
          <a:lstStyle/>
          <a:p>
            <a:pPr algn="r" rtl="1">
              <a:lnSpc>
                <a:spcPct val="150000"/>
              </a:lnSpc>
            </a:pPr>
            <a:r>
              <a:rPr lang="fa-IR" sz="2000" dirty="0">
                <a:solidFill>
                  <a:prstClr val="white">
                    <a:lumMod val="95000"/>
                  </a:prstClr>
                </a:solidFill>
                <a:latin typeface="Arial" pitchFamily="34" charset="0"/>
                <a:cs typeface="Tahoma"/>
              </a:rPr>
              <a:t>دراين مرحله مشتركين </a:t>
            </a:r>
            <a:r>
              <a:rPr lang="en-US" sz="2000" dirty="0">
                <a:solidFill>
                  <a:prstClr val="white">
                    <a:lumMod val="95000"/>
                  </a:prstClr>
                </a:solidFill>
                <a:latin typeface="Arial" pitchFamily="34" charset="0"/>
              </a:rPr>
              <a:t>ADSL</a:t>
            </a:r>
            <a:r>
              <a:rPr lang="fa-IR" sz="2000" dirty="0">
                <a:solidFill>
                  <a:prstClr val="white">
                    <a:lumMod val="95000"/>
                  </a:prstClr>
                </a:solidFill>
                <a:latin typeface="Arial" pitchFamily="34" charset="0"/>
                <a:cs typeface="Tahoma"/>
              </a:rPr>
              <a:t> مي توانند با نصب يك </a:t>
            </a:r>
            <a:r>
              <a:rPr lang="en-US" sz="2000" dirty="0">
                <a:solidFill>
                  <a:prstClr val="white">
                    <a:lumMod val="95000"/>
                  </a:prstClr>
                </a:solidFill>
                <a:latin typeface="Arial" pitchFamily="34" charset="0"/>
              </a:rPr>
              <a:t>RGW</a:t>
            </a:r>
            <a:r>
              <a:rPr lang="fa-IR" sz="2000" dirty="0">
                <a:solidFill>
                  <a:prstClr val="white">
                    <a:lumMod val="95000"/>
                  </a:prstClr>
                </a:solidFill>
                <a:latin typeface="Arial" pitchFamily="34" charset="0"/>
                <a:cs typeface="Tahoma"/>
              </a:rPr>
              <a:t> يا </a:t>
            </a:r>
            <a:r>
              <a:rPr lang="en-US" sz="2000" dirty="0">
                <a:solidFill>
                  <a:prstClr val="white">
                    <a:lumMod val="95000"/>
                  </a:prstClr>
                </a:solidFill>
                <a:latin typeface="Arial" pitchFamily="34" charset="0"/>
              </a:rPr>
              <a:t> IAD</a:t>
            </a:r>
            <a:r>
              <a:rPr lang="fa-IR" sz="2000" dirty="0">
                <a:solidFill>
                  <a:prstClr val="white">
                    <a:lumMod val="95000"/>
                  </a:prstClr>
                </a:solidFill>
                <a:latin typeface="Arial" pitchFamily="34" charset="0"/>
                <a:cs typeface="Tahoma"/>
              </a:rPr>
              <a:t> قابليت ارسال اطلاعات يا صدا صورت بسته پيدا خواهند كرد. برعكس </a:t>
            </a:r>
            <a:r>
              <a:rPr lang="en-US" sz="2000" dirty="0">
                <a:solidFill>
                  <a:prstClr val="white">
                    <a:lumMod val="95000"/>
                  </a:prstClr>
                </a:solidFill>
                <a:latin typeface="Arial" pitchFamily="34" charset="0"/>
              </a:rPr>
              <a:t>ADSL</a:t>
            </a:r>
            <a:r>
              <a:rPr lang="fa-IR" sz="2000" dirty="0">
                <a:solidFill>
                  <a:prstClr val="white">
                    <a:lumMod val="95000"/>
                  </a:prstClr>
                </a:solidFill>
                <a:latin typeface="Arial" pitchFamily="34" charset="0"/>
                <a:cs typeface="Tahoma"/>
              </a:rPr>
              <a:t> تنها كه صدا را جدا كرده و كانال صحبت مجزا را حفظ مي كند در </a:t>
            </a:r>
            <a:r>
              <a:rPr lang="en-US" sz="2000" dirty="0">
                <a:solidFill>
                  <a:prstClr val="white">
                    <a:lumMod val="95000"/>
                  </a:prstClr>
                </a:solidFill>
                <a:latin typeface="Arial" pitchFamily="34" charset="0"/>
              </a:rPr>
              <a:t>RGW</a:t>
            </a:r>
            <a:r>
              <a:rPr lang="fa-IR" sz="2000" dirty="0">
                <a:solidFill>
                  <a:prstClr val="white">
                    <a:lumMod val="95000"/>
                  </a:prstClr>
                </a:solidFill>
                <a:latin typeface="Arial" pitchFamily="34" charset="0"/>
                <a:cs typeface="Tahoma"/>
              </a:rPr>
              <a:t> قابليت فراهم سازي بسته ها بصورت </a:t>
            </a:r>
            <a:r>
              <a:rPr lang="en-US" sz="2000" dirty="0">
                <a:solidFill>
                  <a:prstClr val="white">
                    <a:lumMod val="95000"/>
                  </a:prstClr>
                </a:solidFill>
                <a:latin typeface="Arial" pitchFamily="34" charset="0"/>
              </a:rPr>
              <a:t>end to end </a:t>
            </a:r>
            <a:r>
              <a:rPr lang="fa-IR" sz="2000" dirty="0">
                <a:solidFill>
                  <a:prstClr val="white">
                    <a:lumMod val="95000"/>
                  </a:prstClr>
                </a:solidFill>
                <a:latin typeface="Arial" pitchFamily="34" charset="0"/>
                <a:cs typeface="Tahoma"/>
              </a:rPr>
              <a:t> توسط كاربر و با پهناي باند وسيع وجود دارد كه قدم بزرگي به جلو مي باشد در ادامه اين مرحله اپراتورها مي توانند با ارتقاء تجهيزات خانگي مشتركين يعني </a:t>
            </a:r>
            <a:r>
              <a:rPr lang="en-US" sz="2000" dirty="0">
                <a:solidFill>
                  <a:prstClr val="white">
                    <a:lumMod val="95000"/>
                  </a:prstClr>
                </a:solidFill>
                <a:latin typeface="Arial" pitchFamily="34" charset="0"/>
              </a:rPr>
              <a:t>ADSL</a:t>
            </a:r>
            <a:r>
              <a:rPr lang="fa-IR" sz="2000" dirty="0">
                <a:solidFill>
                  <a:prstClr val="white">
                    <a:lumMod val="95000"/>
                  </a:prstClr>
                </a:solidFill>
                <a:latin typeface="Arial" pitchFamily="34" charset="0"/>
                <a:cs typeface="Tahoma"/>
              </a:rPr>
              <a:t> و توسعه </a:t>
            </a:r>
            <a:r>
              <a:rPr lang="en-US" sz="2000" dirty="0">
                <a:solidFill>
                  <a:prstClr val="white">
                    <a:lumMod val="95000"/>
                  </a:prstClr>
                </a:solidFill>
                <a:latin typeface="Arial" pitchFamily="34" charset="0"/>
              </a:rPr>
              <a:t>DSLAM</a:t>
            </a:r>
            <a:r>
              <a:rPr lang="fa-IR" sz="2000" dirty="0">
                <a:solidFill>
                  <a:prstClr val="white">
                    <a:lumMod val="95000"/>
                  </a:prstClr>
                </a:solidFill>
                <a:latin typeface="Arial" pitchFamily="34" charset="0"/>
                <a:cs typeface="Tahoma"/>
              </a:rPr>
              <a:t> ها با وظايف </a:t>
            </a:r>
            <a:r>
              <a:rPr lang="en-US" sz="2000" dirty="0">
                <a:solidFill>
                  <a:prstClr val="white">
                    <a:lumMod val="95000"/>
                  </a:prstClr>
                </a:solidFill>
                <a:latin typeface="Arial" pitchFamily="34" charset="0"/>
              </a:rPr>
              <a:t>VOP</a:t>
            </a:r>
            <a:r>
              <a:rPr lang="fa-IR" sz="2000" dirty="0">
                <a:solidFill>
                  <a:prstClr val="white">
                    <a:lumMod val="95000"/>
                  </a:prstClr>
                </a:solidFill>
                <a:latin typeface="Arial" pitchFamily="34" charset="0"/>
                <a:cs typeface="Tahoma"/>
              </a:rPr>
              <a:t> را امكان پذير سازند. در اين مرحله راه حل ديگر براي اتصال مشتركين صوت (بدون </a:t>
            </a:r>
            <a:r>
              <a:rPr lang="en-US" sz="2000" dirty="0">
                <a:solidFill>
                  <a:prstClr val="white">
                    <a:lumMod val="95000"/>
                  </a:prstClr>
                </a:solidFill>
                <a:latin typeface="Arial" pitchFamily="34" charset="0"/>
              </a:rPr>
              <a:t>ADSL</a:t>
            </a:r>
            <a:r>
              <a:rPr lang="fa-IR" sz="2000" dirty="0">
                <a:solidFill>
                  <a:prstClr val="white">
                    <a:lumMod val="95000"/>
                  </a:prstClr>
                </a:solidFill>
                <a:latin typeface="Arial" pitchFamily="34" charset="0"/>
                <a:cs typeface="Tahoma"/>
              </a:rPr>
              <a:t>) از طريق </a:t>
            </a:r>
            <a:r>
              <a:rPr lang="en-US" sz="2000" dirty="0">
                <a:solidFill>
                  <a:prstClr val="white">
                    <a:lumMod val="95000"/>
                  </a:prstClr>
                </a:solidFill>
                <a:latin typeface="Arial" pitchFamily="34" charset="0"/>
              </a:rPr>
              <a:t>AGW</a:t>
            </a:r>
            <a:r>
              <a:rPr lang="fa-IR" sz="2000" dirty="0">
                <a:solidFill>
                  <a:prstClr val="white">
                    <a:lumMod val="95000"/>
                  </a:prstClr>
                </a:solidFill>
                <a:latin typeface="Arial" pitchFamily="34" charset="0"/>
                <a:cs typeface="Tahoma"/>
              </a:rPr>
              <a:t> در شبكه يا </a:t>
            </a:r>
            <a:r>
              <a:rPr lang="en-US" sz="2000" dirty="0">
                <a:solidFill>
                  <a:prstClr val="white">
                    <a:lumMod val="95000"/>
                  </a:prstClr>
                </a:solidFill>
                <a:latin typeface="Arial" pitchFamily="34" charset="0"/>
              </a:rPr>
              <a:t>Upgrade</a:t>
            </a:r>
            <a:r>
              <a:rPr lang="fa-IR" sz="2000" dirty="0">
                <a:solidFill>
                  <a:prstClr val="white">
                    <a:lumMod val="95000"/>
                  </a:prstClr>
                </a:solidFill>
                <a:latin typeface="Arial" pitchFamily="34" charset="0"/>
                <a:cs typeface="Tahoma"/>
              </a:rPr>
              <a:t> نودهاي دسترسي فعلي با وظايف </a:t>
            </a:r>
            <a:r>
              <a:rPr lang="en-US" sz="2000" dirty="0">
                <a:solidFill>
                  <a:prstClr val="white">
                    <a:lumMod val="95000"/>
                  </a:prstClr>
                </a:solidFill>
                <a:latin typeface="Arial" pitchFamily="34" charset="0"/>
              </a:rPr>
              <a:t>AGW</a:t>
            </a:r>
            <a:r>
              <a:rPr lang="fa-IR" sz="2000" dirty="0">
                <a:solidFill>
                  <a:prstClr val="white">
                    <a:lumMod val="95000"/>
                  </a:prstClr>
                </a:solidFill>
                <a:latin typeface="Arial" pitchFamily="34" charset="0"/>
                <a:cs typeface="Tahoma"/>
              </a:rPr>
              <a:t> مي باشد. </a:t>
            </a:r>
            <a:endParaRPr lang="en-US" sz="2000" dirty="0">
              <a:solidFill>
                <a:prstClr val="white">
                  <a:lumMod val="95000"/>
                </a:prstClr>
              </a:solidFill>
              <a:latin typeface="Arial" pitchFamily="34" charset="0"/>
            </a:endParaRPr>
          </a:p>
        </p:txBody>
      </p:sp>
      <p:sp>
        <p:nvSpPr>
          <p:cNvPr id="5" name="Text Placeholder 1"/>
          <p:cNvSpPr txBox="1">
            <a:spLocks/>
          </p:cNvSpPr>
          <p:nvPr/>
        </p:nvSpPr>
        <p:spPr>
          <a:xfrm>
            <a:off x="0" y="27678"/>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r" rtl="1"/>
            <a:r>
              <a:rPr lang="fa-IR" sz="2400" b="1" dirty="0">
                <a:solidFill>
                  <a:prstClr val="black"/>
                </a:solidFill>
              </a:rPr>
              <a:t>مراحل گذر از </a:t>
            </a:r>
            <a:r>
              <a:rPr lang="en-US" sz="2400" b="1" dirty="0">
                <a:solidFill>
                  <a:prstClr val="black"/>
                </a:solidFill>
              </a:rPr>
              <a:t>PSTN </a:t>
            </a:r>
            <a:r>
              <a:rPr lang="fa-IR" sz="2400" b="1" dirty="0" smtClean="0">
                <a:solidFill>
                  <a:prstClr val="black"/>
                </a:solidFill>
              </a:rPr>
              <a:t>به</a:t>
            </a:r>
            <a:r>
              <a:rPr lang="en-US" sz="2400" b="1" dirty="0" smtClean="0">
                <a:solidFill>
                  <a:prstClr val="black"/>
                </a:solidFill>
              </a:rPr>
              <a:t>        NGN </a:t>
            </a:r>
            <a:endParaRPr lang="fa-IR" sz="2400" b="1" dirty="0">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2" name="Slide Number Placeholder 1"/>
          <p:cNvSpPr>
            <a:spLocks noGrp="1"/>
          </p:cNvSpPr>
          <p:nvPr>
            <p:ph type="sldNum" sz="quarter" idx="12"/>
          </p:nvPr>
        </p:nvSpPr>
        <p:spPr/>
        <p:txBody>
          <a:bodyPr/>
          <a:lstStyle/>
          <a:p>
            <a:fld id="{6B89A851-C0A8-4011-8416-F9B5C595353E}" type="slidenum">
              <a:rPr lang="en-US" smtClean="0">
                <a:solidFill>
                  <a:prstClr val="white">
                    <a:tint val="75000"/>
                  </a:prstClr>
                </a:solidFill>
              </a:rPr>
              <a:pPr/>
              <a:t>133</a:t>
            </a:fld>
            <a:endParaRPr lang="en-US">
              <a:solidFill>
                <a:prstClr val="white">
                  <a:tint val="75000"/>
                </a:prstClr>
              </a:solidFill>
            </a:endParaRPr>
          </a:p>
        </p:txBody>
      </p:sp>
    </p:spTree>
    <p:extLst>
      <p:ext uri="{BB962C8B-B14F-4D97-AF65-F5344CB8AC3E}">
        <p14:creationId xmlns:p14="http://schemas.microsoft.com/office/powerpoint/2010/main" val="2782056794"/>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1484784"/>
            <a:ext cx="9144000" cy="5373215"/>
          </a:xfrm>
          <a:prstGeom prst="rect">
            <a:avLst/>
          </a:prstGeom>
          <a:noFill/>
          <a:ln w="9525">
            <a:noFill/>
            <a:miter lim="800000"/>
            <a:headEnd/>
            <a:tailEnd/>
          </a:ln>
          <a:effectLst/>
        </p:spPr>
      </p:pic>
      <p:sp>
        <p:nvSpPr>
          <p:cNvPr id="3" name="Rectangle 2"/>
          <p:cNvSpPr/>
          <p:nvPr/>
        </p:nvSpPr>
        <p:spPr>
          <a:xfrm>
            <a:off x="4643406" y="673896"/>
            <a:ext cx="4500594" cy="642942"/>
          </a:xfrm>
          <a:prstGeom prst="rect">
            <a:avLst/>
          </a:prstGeom>
        </p:spPr>
        <p:txBody>
          <a:bodyPr wrap="square">
            <a:noAutofit/>
          </a:bodyPr>
          <a:lstStyle/>
          <a:p>
            <a:pPr algn="r" rtl="1"/>
            <a:r>
              <a:rPr lang="en-US" sz="4000" b="1" dirty="0">
                <a:solidFill>
                  <a:srgbClr val="FFFF00"/>
                </a:solidFill>
                <a:latin typeface="AngsanaUPC" pitchFamily="18" charset="-34"/>
              </a:rPr>
              <a:t>VOP</a:t>
            </a:r>
            <a:r>
              <a:rPr lang="fa-IR" sz="2800" b="1" dirty="0">
                <a:solidFill>
                  <a:srgbClr val="FFFF00"/>
                </a:solidFill>
                <a:latin typeface="AngsanaUPC" pitchFamily="18" charset="-34"/>
                <a:cs typeface="Tahoma"/>
              </a:rPr>
              <a:t> </a:t>
            </a:r>
            <a:r>
              <a:rPr lang="fa-IR" sz="2400" b="1" dirty="0">
                <a:solidFill>
                  <a:srgbClr val="FFFF00"/>
                </a:solidFill>
                <a:latin typeface="AngsanaUPC" pitchFamily="18" charset="-34"/>
                <a:cs typeface="Tahoma"/>
              </a:rPr>
              <a:t>در پايانه دسترسي</a:t>
            </a:r>
            <a:endParaRPr lang="en-US" sz="2800" dirty="0">
              <a:solidFill>
                <a:srgbClr val="FFFF00"/>
              </a:solidFill>
              <a:latin typeface="AngsanaUPC" pitchFamily="18" charset="-34"/>
            </a:endParaRPr>
          </a:p>
        </p:txBody>
      </p:sp>
      <p:sp>
        <p:nvSpPr>
          <p:cNvPr id="4" name="Text Placeholder 1"/>
          <p:cNvSpPr txBox="1">
            <a:spLocks/>
          </p:cNvSpPr>
          <p:nvPr/>
        </p:nvSpPr>
        <p:spPr>
          <a:xfrm>
            <a:off x="0" y="27678"/>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r" rtl="1"/>
            <a:r>
              <a:rPr lang="fa-IR" sz="2400" b="1" dirty="0">
                <a:solidFill>
                  <a:prstClr val="black"/>
                </a:solidFill>
              </a:rPr>
              <a:t>مراحل گذر از </a:t>
            </a:r>
            <a:r>
              <a:rPr lang="en-US" sz="2400" b="1" dirty="0">
                <a:solidFill>
                  <a:prstClr val="black"/>
                </a:solidFill>
              </a:rPr>
              <a:t>PSTN </a:t>
            </a:r>
            <a:r>
              <a:rPr lang="fa-IR" sz="2400" b="1" dirty="0" smtClean="0">
                <a:solidFill>
                  <a:prstClr val="black"/>
                </a:solidFill>
              </a:rPr>
              <a:t>به</a:t>
            </a:r>
            <a:r>
              <a:rPr lang="en-US" sz="2400" b="1" dirty="0" smtClean="0">
                <a:solidFill>
                  <a:prstClr val="black"/>
                </a:solidFill>
              </a:rPr>
              <a:t>        NGN </a:t>
            </a:r>
            <a:endParaRPr lang="fa-IR" sz="2400" b="1"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2" name="Slide Number Placeholder 1"/>
          <p:cNvSpPr>
            <a:spLocks noGrp="1"/>
          </p:cNvSpPr>
          <p:nvPr>
            <p:ph type="sldNum" sz="quarter" idx="12"/>
          </p:nvPr>
        </p:nvSpPr>
        <p:spPr/>
        <p:txBody>
          <a:bodyPr/>
          <a:lstStyle/>
          <a:p>
            <a:fld id="{6B89A851-C0A8-4011-8416-F9B5C595353E}" type="slidenum">
              <a:rPr lang="en-US" smtClean="0">
                <a:solidFill>
                  <a:prstClr val="white">
                    <a:tint val="75000"/>
                  </a:prstClr>
                </a:solidFill>
              </a:rPr>
              <a:pPr/>
              <a:t>134</a:t>
            </a:fld>
            <a:endParaRPr lang="en-US">
              <a:solidFill>
                <a:prstClr val="white">
                  <a:tint val="75000"/>
                </a:prstClr>
              </a:solidFill>
            </a:endParaRPr>
          </a:p>
        </p:txBody>
      </p:sp>
    </p:spTree>
    <p:extLst>
      <p:ext uri="{BB962C8B-B14F-4D97-AF65-F5344CB8AC3E}">
        <p14:creationId xmlns:p14="http://schemas.microsoft.com/office/powerpoint/2010/main" val="4176457517"/>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472" y="1453258"/>
            <a:ext cx="8143932" cy="4670905"/>
          </a:xfrm>
          <a:prstGeom prst="rect">
            <a:avLst/>
          </a:prstGeom>
        </p:spPr>
        <p:txBody>
          <a:bodyPr>
            <a:noAutofit/>
          </a:bodyPr>
          <a:lstStyle/>
          <a:p>
            <a:pPr algn="r" rtl="1"/>
            <a:r>
              <a:rPr lang="fa-IR" sz="2000" dirty="0">
                <a:solidFill>
                  <a:prstClr val="white">
                    <a:lumMod val="95000"/>
                  </a:prstClr>
                </a:solidFill>
                <a:latin typeface="Arial" pitchFamily="34" charset="0"/>
                <a:cs typeface="Tahoma"/>
              </a:rPr>
              <a:t> در اين مرحله استفاده از </a:t>
            </a:r>
            <a:r>
              <a:rPr lang="en-US" sz="2000" dirty="0">
                <a:solidFill>
                  <a:prstClr val="white">
                    <a:lumMod val="95000"/>
                  </a:prstClr>
                </a:solidFill>
                <a:latin typeface="Arial" pitchFamily="34" charset="0"/>
              </a:rPr>
              <a:t>Portal</a:t>
            </a:r>
            <a:r>
              <a:rPr lang="fa-IR" sz="2000" dirty="0">
                <a:solidFill>
                  <a:prstClr val="white">
                    <a:lumMod val="95000"/>
                  </a:prstClr>
                </a:solidFill>
                <a:latin typeface="Arial" pitchFamily="34" charset="0"/>
                <a:cs typeface="Tahoma"/>
              </a:rPr>
              <a:t> و واسط هاي باز مي تواند مورد تشويق قرار گيرد.با معرفي طرح تجاري جديد تغييرات ساختاري در شركتهاي مخابراتي دولتي وايجاد اپراتورهاي رقيب در شبكه كابل پيش بيني است</a:t>
            </a:r>
          </a:p>
          <a:p>
            <a:pPr algn="r" rtl="1"/>
            <a:r>
              <a:rPr lang="fa-IR" sz="2000" dirty="0">
                <a:solidFill>
                  <a:prstClr val="white">
                    <a:lumMod val="95000"/>
                  </a:prstClr>
                </a:solidFill>
                <a:latin typeface="Arial" pitchFamily="34" charset="0"/>
                <a:cs typeface="Tahoma"/>
              </a:rPr>
              <a:t> در اين مرحله در تجميع مشتركين و كاربرها جهت شناسائي و اجازه ورود به شبكه و محاسبه شارژينگ</a:t>
            </a:r>
            <a:r>
              <a:rPr lang="en-US" sz="2000" dirty="0">
                <a:solidFill>
                  <a:prstClr val="white">
                    <a:lumMod val="95000"/>
                  </a:prstClr>
                </a:solidFill>
                <a:latin typeface="Arial" pitchFamily="34" charset="0"/>
              </a:rPr>
              <a:t> </a:t>
            </a:r>
            <a:r>
              <a:rPr lang="fa-IR" sz="2000" dirty="0">
                <a:solidFill>
                  <a:prstClr val="white">
                    <a:lumMod val="95000"/>
                  </a:prstClr>
                </a:solidFill>
                <a:latin typeface="Arial" pitchFamily="34" charset="0"/>
                <a:cs typeface="Tahoma"/>
              </a:rPr>
              <a:t>رومينگ و پروفايل مشتركين مي باشد كه شبكه بايد آن را آماده سازي و مورد استفاده قرار دهد. از جمله واگذاري و</a:t>
            </a:r>
            <a:r>
              <a:rPr lang="en-US" sz="2000" dirty="0">
                <a:solidFill>
                  <a:prstClr val="white">
                    <a:lumMod val="95000"/>
                  </a:prstClr>
                </a:solidFill>
                <a:latin typeface="Arial" pitchFamily="34" charset="0"/>
              </a:rPr>
              <a:t> </a:t>
            </a:r>
            <a:r>
              <a:rPr lang="fa-IR" sz="2000" dirty="0">
                <a:solidFill>
                  <a:prstClr val="white">
                    <a:lumMod val="95000"/>
                  </a:prstClr>
                </a:solidFill>
                <a:latin typeface="Arial" pitchFamily="34" charset="0"/>
                <a:cs typeface="Tahoma"/>
              </a:rPr>
              <a:t>استفاده از</a:t>
            </a:r>
            <a:r>
              <a:rPr lang="en-US" sz="2000" dirty="0">
                <a:solidFill>
                  <a:prstClr val="white">
                    <a:lumMod val="95000"/>
                  </a:prstClr>
                </a:solidFill>
                <a:latin typeface="Arial" pitchFamily="34" charset="0"/>
              </a:rPr>
              <a:t> Portal </a:t>
            </a:r>
            <a:r>
              <a:rPr lang="fa-IR" sz="2000" dirty="0">
                <a:solidFill>
                  <a:prstClr val="white">
                    <a:lumMod val="95000"/>
                  </a:prstClr>
                </a:solidFill>
                <a:latin typeface="Arial" pitchFamily="34" charset="0"/>
                <a:cs typeface="Tahoma"/>
              </a:rPr>
              <a:t> ها نه تنها شغلهاي جديد را به عنوان خرده فروشي سرويس ها فراهم مي كند بلكه وظايف كنترل شبكه را از وظايف سرويس جدا مي كند. </a:t>
            </a:r>
          </a:p>
          <a:p>
            <a:pPr algn="r" rtl="1"/>
            <a:r>
              <a:rPr lang="fa-IR" sz="2000" dirty="0">
                <a:solidFill>
                  <a:prstClr val="white">
                    <a:lumMod val="95000"/>
                  </a:prstClr>
                </a:solidFill>
                <a:latin typeface="Arial" pitchFamily="34" charset="0"/>
                <a:cs typeface="Tahoma"/>
              </a:rPr>
              <a:t>در يك ساختار كاملاً خالص </a:t>
            </a:r>
            <a:r>
              <a:rPr lang="en-US" sz="2000" dirty="0">
                <a:solidFill>
                  <a:prstClr val="white">
                    <a:lumMod val="95000"/>
                  </a:prstClr>
                </a:solidFill>
                <a:latin typeface="Arial" pitchFamily="34" charset="0"/>
              </a:rPr>
              <a:t>NGN</a:t>
            </a:r>
            <a:r>
              <a:rPr lang="fa-IR" sz="2000" dirty="0">
                <a:solidFill>
                  <a:prstClr val="white">
                    <a:lumMod val="95000"/>
                  </a:prstClr>
                </a:solidFill>
                <a:latin typeface="Arial" pitchFamily="34" charset="0"/>
                <a:cs typeface="Tahoma"/>
              </a:rPr>
              <a:t> كاربرها و شبكه از طريق پروتكل هاي</a:t>
            </a:r>
          </a:p>
          <a:p>
            <a:pPr algn="r" rtl="1"/>
            <a:r>
              <a:rPr lang="fa-IR" sz="2000" dirty="0">
                <a:solidFill>
                  <a:prstClr val="white">
                    <a:lumMod val="95000"/>
                  </a:prstClr>
                </a:solidFill>
                <a:latin typeface="Arial" pitchFamily="34" charset="0"/>
                <a:cs typeface="Tahoma"/>
              </a:rPr>
              <a:t>استاندارد به هم مربوط مي شوند. در اين مرحله هست كه مالتي مديا و كاربردهاي جديد وارد شبكه مي گردد.</a:t>
            </a:r>
            <a:endParaRPr lang="en-US" sz="2000" dirty="0">
              <a:solidFill>
                <a:prstClr val="white">
                  <a:lumMod val="95000"/>
                </a:prstClr>
              </a:solidFill>
              <a:latin typeface="Arial" pitchFamily="34" charset="0"/>
            </a:endParaRPr>
          </a:p>
        </p:txBody>
      </p:sp>
      <p:sp>
        <p:nvSpPr>
          <p:cNvPr id="3" name="Rectangle 2"/>
          <p:cNvSpPr/>
          <p:nvPr/>
        </p:nvSpPr>
        <p:spPr>
          <a:xfrm>
            <a:off x="928662" y="667440"/>
            <a:ext cx="7744976" cy="785818"/>
          </a:xfrm>
          <a:prstGeom prst="rect">
            <a:avLst/>
          </a:prstGeom>
        </p:spPr>
        <p:txBody>
          <a:bodyPr wrap="square">
            <a:noAutofit/>
          </a:bodyPr>
          <a:lstStyle/>
          <a:p>
            <a:pPr algn="r" rtl="1"/>
            <a:r>
              <a:rPr lang="fa-IR" sz="3200" b="1" dirty="0">
                <a:solidFill>
                  <a:srgbClr val="FFC000"/>
                </a:solidFill>
                <a:latin typeface="Arial" pitchFamily="34" charset="0"/>
                <a:cs typeface="Arial" pitchFamily="34" charset="0"/>
              </a:rPr>
              <a:t>مرحله پنجم </a:t>
            </a:r>
            <a:r>
              <a:rPr lang="fa-IR" sz="2800" b="1" dirty="0">
                <a:solidFill>
                  <a:srgbClr val="FFC000"/>
                </a:solidFill>
                <a:latin typeface="Arial" pitchFamily="34" charset="0"/>
                <a:cs typeface="Arial" pitchFamily="34" charset="0"/>
              </a:rPr>
              <a:t>:    </a:t>
            </a:r>
            <a:r>
              <a:rPr lang="fa-IR" sz="2400" b="1" dirty="0">
                <a:solidFill>
                  <a:srgbClr val="FFC000"/>
                </a:solidFill>
                <a:latin typeface="Arial" pitchFamily="34" charset="0"/>
                <a:cs typeface="Arial" pitchFamily="34" charset="0"/>
              </a:rPr>
              <a:t>ارائه سرويسهاي چندرسانه اي</a:t>
            </a:r>
            <a:endParaRPr lang="en-US" sz="2800" dirty="0">
              <a:solidFill>
                <a:srgbClr val="FFC000"/>
              </a:solidFill>
              <a:latin typeface="Arial" pitchFamily="34" charset="0"/>
              <a:cs typeface="Arial" pitchFamily="34" charset="0"/>
            </a:endParaRPr>
          </a:p>
        </p:txBody>
      </p:sp>
      <p:sp>
        <p:nvSpPr>
          <p:cNvPr id="4" name="Text Placeholder 1"/>
          <p:cNvSpPr txBox="1">
            <a:spLocks/>
          </p:cNvSpPr>
          <p:nvPr/>
        </p:nvSpPr>
        <p:spPr>
          <a:xfrm>
            <a:off x="0" y="27678"/>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r" rtl="1"/>
            <a:r>
              <a:rPr lang="fa-IR" sz="2400" b="1" dirty="0">
                <a:solidFill>
                  <a:prstClr val="black"/>
                </a:solidFill>
              </a:rPr>
              <a:t>مراحل گذر از </a:t>
            </a:r>
            <a:r>
              <a:rPr lang="en-US" sz="2400" b="1" dirty="0">
                <a:solidFill>
                  <a:prstClr val="black"/>
                </a:solidFill>
              </a:rPr>
              <a:t>PSTN </a:t>
            </a:r>
            <a:r>
              <a:rPr lang="fa-IR" sz="2400" b="1" dirty="0" smtClean="0">
                <a:solidFill>
                  <a:prstClr val="black"/>
                </a:solidFill>
              </a:rPr>
              <a:t>به</a:t>
            </a:r>
            <a:r>
              <a:rPr lang="en-US" sz="2400" b="1" dirty="0" smtClean="0">
                <a:solidFill>
                  <a:prstClr val="black"/>
                </a:solidFill>
              </a:rPr>
              <a:t>        NGN </a:t>
            </a:r>
            <a:endParaRPr lang="fa-IR" sz="2400" b="1"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6B89A851-C0A8-4011-8416-F9B5C595353E}" type="slidenum">
              <a:rPr lang="en-US" smtClean="0">
                <a:solidFill>
                  <a:prstClr val="white">
                    <a:tint val="75000"/>
                  </a:prstClr>
                </a:solidFill>
              </a:rPr>
              <a:pPr/>
              <a:t>135</a:t>
            </a:fld>
            <a:endParaRPr lang="en-US">
              <a:solidFill>
                <a:prstClr val="white">
                  <a:tint val="75000"/>
                </a:prstClr>
              </a:solidFill>
            </a:endParaRPr>
          </a:p>
        </p:txBody>
      </p:sp>
    </p:spTree>
    <p:extLst>
      <p:ext uri="{BB962C8B-B14F-4D97-AF65-F5344CB8AC3E}">
        <p14:creationId xmlns:p14="http://schemas.microsoft.com/office/powerpoint/2010/main" val="1515888074"/>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1298828"/>
            <a:ext cx="9144000" cy="5559172"/>
          </a:xfrm>
          <a:prstGeom prst="rect">
            <a:avLst/>
          </a:prstGeom>
          <a:noFill/>
          <a:ln w="9525">
            <a:noFill/>
            <a:miter lim="800000"/>
            <a:headEnd/>
            <a:tailEnd/>
          </a:ln>
          <a:effectLst/>
        </p:spPr>
      </p:pic>
      <p:sp>
        <p:nvSpPr>
          <p:cNvPr id="3" name="Rectangle 2"/>
          <p:cNvSpPr/>
          <p:nvPr/>
        </p:nvSpPr>
        <p:spPr>
          <a:xfrm>
            <a:off x="4029131" y="727324"/>
            <a:ext cx="5114869" cy="571504"/>
          </a:xfrm>
          <a:prstGeom prst="rect">
            <a:avLst/>
          </a:prstGeom>
        </p:spPr>
        <p:txBody>
          <a:bodyPr wrap="square">
            <a:noAutofit/>
          </a:bodyPr>
          <a:lstStyle/>
          <a:p>
            <a:pPr algn="r" rtl="1"/>
            <a:r>
              <a:rPr lang="fa-IR" sz="2800" b="1" dirty="0">
                <a:solidFill>
                  <a:srgbClr val="FFFF00"/>
                </a:solidFill>
                <a:latin typeface="Arial" pitchFamily="34" charset="0"/>
                <a:cs typeface="Arial" pitchFamily="34" charset="0"/>
              </a:rPr>
              <a:t>سرويس هاي چند رسانه اي</a:t>
            </a:r>
            <a:endParaRPr lang="en-US" sz="2800" dirty="0">
              <a:solidFill>
                <a:srgbClr val="FFFF00"/>
              </a:solidFill>
              <a:latin typeface="Arial" pitchFamily="34" charset="0"/>
              <a:cs typeface="Arial" pitchFamily="34" charset="0"/>
            </a:endParaRPr>
          </a:p>
        </p:txBody>
      </p:sp>
      <p:sp>
        <p:nvSpPr>
          <p:cNvPr id="4" name="Text Placeholder 1"/>
          <p:cNvSpPr txBox="1">
            <a:spLocks/>
          </p:cNvSpPr>
          <p:nvPr/>
        </p:nvSpPr>
        <p:spPr>
          <a:xfrm>
            <a:off x="0" y="27678"/>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r" rtl="1"/>
            <a:r>
              <a:rPr lang="fa-IR" sz="2400" b="1" dirty="0">
                <a:solidFill>
                  <a:prstClr val="black"/>
                </a:solidFill>
              </a:rPr>
              <a:t>مراحل گذر از </a:t>
            </a:r>
            <a:r>
              <a:rPr lang="en-US" sz="2400" b="1" dirty="0">
                <a:solidFill>
                  <a:prstClr val="black"/>
                </a:solidFill>
              </a:rPr>
              <a:t>PSTN </a:t>
            </a:r>
            <a:r>
              <a:rPr lang="fa-IR" sz="2400" b="1" dirty="0" smtClean="0">
                <a:solidFill>
                  <a:prstClr val="black"/>
                </a:solidFill>
              </a:rPr>
              <a:t>به</a:t>
            </a:r>
            <a:r>
              <a:rPr lang="en-US" sz="2400" b="1" dirty="0" smtClean="0">
                <a:solidFill>
                  <a:prstClr val="black"/>
                </a:solidFill>
              </a:rPr>
              <a:t>        NGN </a:t>
            </a:r>
            <a:endParaRPr lang="fa-IR" sz="2400" b="1"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2" name="Slide Number Placeholder 1"/>
          <p:cNvSpPr>
            <a:spLocks noGrp="1"/>
          </p:cNvSpPr>
          <p:nvPr>
            <p:ph type="sldNum" sz="quarter" idx="12"/>
          </p:nvPr>
        </p:nvSpPr>
        <p:spPr/>
        <p:txBody>
          <a:bodyPr/>
          <a:lstStyle/>
          <a:p>
            <a:fld id="{6B89A851-C0A8-4011-8416-F9B5C595353E}" type="slidenum">
              <a:rPr lang="en-US" smtClean="0">
                <a:solidFill>
                  <a:prstClr val="white">
                    <a:tint val="75000"/>
                  </a:prstClr>
                </a:solidFill>
              </a:rPr>
              <a:pPr/>
              <a:t>136</a:t>
            </a:fld>
            <a:endParaRPr lang="en-US">
              <a:solidFill>
                <a:prstClr val="white">
                  <a:tint val="75000"/>
                </a:prstClr>
              </a:solidFill>
            </a:endParaRPr>
          </a:p>
        </p:txBody>
      </p:sp>
    </p:spTree>
    <p:extLst>
      <p:ext uri="{BB962C8B-B14F-4D97-AF65-F5344CB8AC3E}">
        <p14:creationId xmlns:p14="http://schemas.microsoft.com/office/powerpoint/2010/main" val="3375780244"/>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3107" y="801472"/>
            <a:ext cx="6459657" cy="756170"/>
          </a:xfrm>
          <a:prstGeom prst="rect">
            <a:avLst/>
          </a:prstGeom>
        </p:spPr>
        <p:txBody>
          <a:bodyPr wrap="square">
            <a:noAutofit/>
          </a:bodyPr>
          <a:lstStyle/>
          <a:p>
            <a:pPr algn="r" rtl="1"/>
            <a:r>
              <a:rPr lang="fa-IR" sz="3200" b="1" dirty="0">
                <a:solidFill>
                  <a:srgbClr val="FFC000"/>
                </a:solidFill>
                <a:latin typeface="Arial" pitchFamily="34" charset="0"/>
                <a:cs typeface="Arial" pitchFamily="34" charset="0"/>
              </a:rPr>
              <a:t>مرحله ششم </a:t>
            </a:r>
            <a:r>
              <a:rPr lang="fa-IR" sz="2800" b="1" dirty="0">
                <a:solidFill>
                  <a:srgbClr val="FFC000"/>
                </a:solidFill>
                <a:latin typeface="Arial" pitchFamily="34" charset="0"/>
                <a:cs typeface="Arial" pitchFamily="34" charset="0"/>
              </a:rPr>
              <a:t>: گذر به كامل </a:t>
            </a:r>
            <a:r>
              <a:rPr lang="en-US" sz="2800" b="1" dirty="0">
                <a:solidFill>
                  <a:srgbClr val="FFC000"/>
                </a:solidFill>
                <a:latin typeface="Arial" pitchFamily="34" charset="0"/>
              </a:rPr>
              <a:t>NGN</a:t>
            </a:r>
            <a:endParaRPr lang="en-US" sz="2800" dirty="0">
              <a:solidFill>
                <a:srgbClr val="FFC000"/>
              </a:solidFill>
              <a:latin typeface="Arial" pitchFamily="34" charset="0"/>
            </a:endParaRPr>
          </a:p>
        </p:txBody>
      </p:sp>
      <p:sp>
        <p:nvSpPr>
          <p:cNvPr id="3" name="Rectangle 2"/>
          <p:cNvSpPr/>
          <p:nvPr/>
        </p:nvSpPr>
        <p:spPr>
          <a:xfrm>
            <a:off x="214282" y="1557642"/>
            <a:ext cx="8429684" cy="4943191"/>
          </a:xfrm>
          <a:prstGeom prst="rect">
            <a:avLst/>
          </a:prstGeom>
        </p:spPr>
        <p:txBody>
          <a:bodyPr>
            <a:noAutofit/>
          </a:bodyPr>
          <a:lstStyle/>
          <a:p>
            <a:pPr algn="r" rtl="1">
              <a:lnSpc>
                <a:spcPct val="150000"/>
              </a:lnSpc>
            </a:pPr>
            <a:r>
              <a:rPr lang="fa-IR" sz="2000" dirty="0">
                <a:solidFill>
                  <a:prstClr val="white">
                    <a:lumMod val="95000"/>
                  </a:prstClr>
                </a:solidFill>
                <a:latin typeface="Arial" pitchFamily="34" charset="0"/>
                <a:cs typeface="Tahoma"/>
              </a:rPr>
              <a:t>مرحله استقرار كامل</a:t>
            </a:r>
            <a:r>
              <a:rPr lang="en-US" sz="2000" dirty="0">
                <a:solidFill>
                  <a:prstClr val="white">
                    <a:lumMod val="95000"/>
                  </a:prstClr>
                </a:solidFill>
                <a:latin typeface="Arial" pitchFamily="34" charset="0"/>
              </a:rPr>
              <a:t> NGN </a:t>
            </a:r>
            <a:r>
              <a:rPr lang="fa-IR" sz="2000" dirty="0">
                <a:solidFill>
                  <a:prstClr val="white">
                    <a:lumMod val="95000"/>
                  </a:prstClr>
                </a:solidFill>
                <a:latin typeface="Arial" pitchFamily="34" charset="0"/>
                <a:cs typeface="Tahoma"/>
              </a:rPr>
              <a:t>و پايان عمر </a:t>
            </a:r>
            <a:r>
              <a:rPr lang="en-US" sz="2000" dirty="0">
                <a:solidFill>
                  <a:prstClr val="white">
                    <a:lumMod val="95000"/>
                  </a:prstClr>
                </a:solidFill>
                <a:latin typeface="Arial" pitchFamily="34" charset="0"/>
              </a:rPr>
              <a:t>TDM</a:t>
            </a:r>
            <a:r>
              <a:rPr lang="fa-IR" sz="2000" dirty="0">
                <a:solidFill>
                  <a:prstClr val="white">
                    <a:lumMod val="95000"/>
                  </a:prstClr>
                </a:solidFill>
                <a:latin typeface="Arial" pitchFamily="34" charset="0"/>
                <a:cs typeface="Tahoma"/>
              </a:rPr>
              <a:t> مي باشد. جايگزيني با تجهيزات </a:t>
            </a:r>
            <a:r>
              <a:rPr lang="en-US" sz="2000" dirty="0">
                <a:solidFill>
                  <a:prstClr val="white">
                    <a:lumMod val="95000"/>
                  </a:prstClr>
                </a:solidFill>
                <a:latin typeface="Arial" pitchFamily="34" charset="0"/>
              </a:rPr>
              <a:t>NGN</a:t>
            </a:r>
            <a:r>
              <a:rPr lang="fa-IR" sz="2000" dirty="0">
                <a:solidFill>
                  <a:prstClr val="white">
                    <a:lumMod val="95000"/>
                  </a:prstClr>
                </a:solidFill>
                <a:latin typeface="Arial" pitchFamily="34" charset="0"/>
                <a:cs typeface="Tahoma"/>
              </a:rPr>
              <a:t> صورت گرفته و عملاً كاهش </a:t>
            </a:r>
            <a:r>
              <a:rPr lang="en-US" sz="2000" dirty="0" err="1">
                <a:solidFill>
                  <a:prstClr val="white">
                    <a:lumMod val="95000"/>
                  </a:prstClr>
                </a:solidFill>
                <a:latin typeface="Arial" pitchFamily="34" charset="0"/>
              </a:rPr>
              <a:t>Opex</a:t>
            </a:r>
            <a:r>
              <a:rPr lang="fa-IR" sz="2000" dirty="0">
                <a:solidFill>
                  <a:prstClr val="white">
                    <a:lumMod val="95000"/>
                  </a:prstClr>
                </a:solidFill>
                <a:latin typeface="Arial" pitchFamily="34" charset="0"/>
                <a:cs typeface="Tahoma"/>
              </a:rPr>
              <a:t> صورت گرفته و عملاً بعد از انقضاي عمر مفيد تجهيزات </a:t>
            </a:r>
            <a:r>
              <a:rPr lang="en-US" sz="2000" dirty="0">
                <a:solidFill>
                  <a:prstClr val="white">
                    <a:lumMod val="95000"/>
                  </a:prstClr>
                </a:solidFill>
                <a:latin typeface="Arial" pitchFamily="34" charset="0"/>
              </a:rPr>
              <a:t>TDM</a:t>
            </a:r>
            <a:r>
              <a:rPr lang="fa-IR" sz="2000" dirty="0">
                <a:solidFill>
                  <a:prstClr val="white">
                    <a:lumMod val="95000"/>
                  </a:prstClr>
                </a:solidFill>
                <a:latin typeface="Arial" pitchFamily="34" charset="0"/>
                <a:cs typeface="Tahoma"/>
              </a:rPr>
              <a:t>، تغيير مراكز </a:t>
            </a:r>
            <a:r>
              <a:rPr lang="en-US" sz="2000" dirty="0">
                <a:solidFill>
                  <a:prstClr val="white">
                    <a:lumMod val="95000"/>
                  </a:prstClr>
                </a:solidFill>
                <a:latin typeface="Arial" pitchFamily="34" charset="0"/>
              </a:rPr>
              <a:t>TDM</a:t>
            </a:r>
            <a:r>
              <a:rPr lang="fa-IR" sz="2000" dirty="0">
                <a:solidFill>
                  <a:prstClr val="white">
                    <a:lumMod val="95000"/>
                  </a:prstClr>
                </a:solidFill>
                <a:latin typeface="Arial" pitchFamily="34" charset="0"/>
                <a:cs typeface="Tahoma"/>
              </a:rPr>
              <a:t> و نودهاي دسترسي به طور رضايت بخش صورت خواهد گرفت و شبكه به صورت خالص </a:t>
            </a:r>
            <a:r>
              <a:rPr lang="en-US" sz="2000" dirty="0">
                <a:solidFill>
                  <a:prstClr val="white">
                    <a:lumMod val="95000"/>
                  </a:prstClr>
                </a:solidFill>
                <a:latin typeface="Arial" pitchFamily="34" charset="0"/>
              </a:rPr>
              <a:t>NGN</a:t>
            </a:r>
            <a:r>
              <a:rPr lang="fa-IR" sz="2000" dirty="0">
                <a:solidFill>
                  <a:prstClr val="white">
                    <a:lumMod val="95000"/>
                  </a:prstClr>
                </a:solidFill>
                <a:latin typeface="Arial" pitchFamily="34" charset="0"/>
                <a:cs typeface="Tahoma"/>
              </a:rPr>
              <a:t> و خالي از تجهيزات </a:t>
            </a:r>
            <a:r>
              <a:rPr lang="en-US" sz="2000" dirty="0">
                <a:solidFill>
                  <a:prstClr val="white">
                    <a:lumMod val="95000"/>
                  </a:prstClr>
                </a:solidFill>
                <a:latin typeface="Arial" pitchFamily="34" charset="0"/>
              </a:rPr>
              <a:t>TDM</a:t>
            </a:r>
            <a:r>
              <a:rPr lang="fa-IR" sz="2000" dirty="0">
                <a:solidFill>
                  <a:prstClr val="white">
                    <a:lumMod val="95000"/>
                  </a:prstClr>
                </a:solidFill>
                <a:latin typeface="Arial" pitchFamily="34" charset="0"/>
                <a:cs typeface="Tahoma"/>
              </a:rPr>
              <a:t> خواهد شد. در عمل مهاجرت به سيگنالينگ </a:t>
            </a:r>
            <a:r>
              <a:rPr lang="en-US" sz="2000" dirty="0">
                <a:solidFill>
                  <a:prstClr val="white">
                    <a:lumMod val="95000"/>
                  </a:prstClr>
                </a:solidFill>
                <a:latin typeface="Arial" pitchFamily="34" charset="0"/>
              </a:rPr>
              <a:t>IP</a:t>
            </a:r>
            <a:r>
              <a:rPr lang="fa-IR" sz="2000" dirty="0">
                <a:solidFill>
                  <a:prstClr val="white">
                    <a:lumMod val="95000"/>
                  </a:prstClr>
                </a:solidFill>
                <a:latin typeface="Arial" pitchFamily="34" charset="0"/>
                <a:cs typeface="Tahoma"/>
              </a:rPr>
              <a:t> صورت خواهد گرفت</a:t>
            </a:r>
          </a:p>
        </p:txBody>
      </p:sp>
      <p:sp>
        <p:nvSpPr>
          <p:cNvPr id="4" name="Text Placeholder 1"/>
          <p:cNvSpPr txBox="1">
            <a:spLocks/>
          </p:cNvSpPr>
          <p:nvPr/>
        </p:nvSpPr>
        <p:spPr>
          <a:xfrm>
            <a:off x="0" y="27678"/>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r" rtl="1"/>
            <a:r>
              <a:rPr lang="fa-IR" sz="2400" b="1" dirty="0">
                <a:solidFill>
                  <a:prstClr val="black"/>
                </a:solidFill>
              </a:rPr>
              <a:t>مراحل گذر از </a:t>
            </a:r>
            <a:r>
              <a:rPr lang="en-US" sz="2400" b="1" dirty="0">
                <a:solidFill>
                  <a:prstClr val="black"/>
                </a:solidFill>
              </a:rPr>
              <a:t>PSTN </a:t>
            </a:r>
            <a:r>
              <a:rPr lang="fa-IR" sz="2400" b="1" dirty="0" smtClean="0">
                <a:solidFill>
                  <a:prstClr val="black"/>
                </a:solidFill>
              </a:rPr>
              <a:t>به</a:t>
            </a:r>
            <a:r>
              <a:rPr lang="en-US" sz="2400" b="1" dirty="0" smtClean="0">
                <a:solidFill>
                  <a:prstClr val="black"/>
                </a:solidFill>
              </a:rPr>
              <a:t>        NGN </a:t>
            </a:r>
            <a:endParaRPr lang="fa-IR" sz="2400" b="1"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6B89A851-C0A8-4011-8416-F9B5C595353E}" type="slidenum">
              <a:rPr lang="en-US" smtClean="0">
                <a:solidFill>
                  <a:prstClr val="white">
                    <a:tint val="75000"/>
                  </a:prstClr>
                </a:solidFill>
              </a:rPr>
              <a:pPr/>
              <a:t>137</a:t>
            </a:fld>
            <a:endParaRPr lang="en-US">
              <a:solidFill>
                <a:prstClr val="white">
                  <a:tint val="75000"/>
                </a:prstClr>
              </a:solidFill>
            </a:endParaRPr>
          </a:p>
        </p:txBody>
      </p:sp>
    </p:spTree>
    <p:extLst>
      <p:ext uri="{BB962C8B-B14F-4D97-AF65-F5344CB8AC3E}">
        <p14:creationId xmlns:p14="http://schemas.microsoft.com/office/powerpoint/2010/main" val="2360074587"/>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250001" y="1324949"/>
            <a:ext cx="8643998" cy="5014339"/>
          </a:xfrm>
          <a:prstGeom prst="rect">
            <a:avLst/>
          </a:prstGeom>
          <a:noFill/>
          <a:ln w="9525">
            <a:noFill/>
            <a:miter lim="800000"/>
            <a:headEnd/>
            <a:tailEnd/>
          </a:ln>
          <a:effectLst/>
        </p:spPr>
      </p:pic>
      <p:sp>
        <p:nvSpPr>
          <p:cNvPr id="3" name="Rectangle 2"/>
          <p:cNvSpPr/>
          <p:nvPr/>
        </p:nvSpPr>
        <p:spPr>
          <a:xfrm>
            <a:off x="5969390" y="667440"/>
            <a:ext cx="3174609" cy="642942"/>
          </a:xfrm>
          <a:prstGeom prst="rect">
            <a:avLst/>
          </a:prstGeom>
        </p:spPr>
        <p:txBody>
          <a:bodyPr wrap="square">
            <a:noAutofit/>
          </a:bodyPr>
          <a:lstStyle/>
          <a:p>
            <a:pPr algn="r" rtl="1"/>
            <a:r>
              <a:rPr lang="fa-IR" sz="3200" b="1" dirty="0">
                <a:solidFill>
                  <a:srgbClr val="FFFF00"/>
                </a:solidFill>
                <a:latin typeface="Arial" pitchFamily="34" charset="0"/>
                <a:cs typeface="Tahoma"/>
              </a:rPr>
              <a:t> </a:t>
            </a:r>
            <a:r>
              <a:rPr lang="en-US" sz="3200" b="1" dirty="0">
                <a:solidFill>
                  <a:srgbClr val="FFFF00"/>
                </a:solidFill>
                <a:latin typeface="Arial" pitchFamily="34" charset="0"/>
                <a:cs typeface="Arial" pitchFamily="34" charset="0"/>
              </a:rPr>
              <a:t>NGN</a:t>
            </a:r>
            <a:r>
              <a:rPr lang="fa-IR" sz="3200" b="1" dirty="0">
                <a:solidFill>
                  <a:srgbClr val="FFFF00"/>
                </a:solidFill>
                <a:latin typeface="Arial" pitchFamily="34" charset="0"/>
                <a:cs typeface="Arial" pitchFamily="34" charset="0"/>
              </a:rPr>
              <a:t> كامل</a:t>
            </a:r>
            <a:endParaRPr lang="en-US" sz="3200" b="1" dirty="0">
              <a:solidFill>
                <a:srgbClr val="FFFF00"/>
              </a:solidFill>
              <a:latin typeface="Arial" pitchFamily="34" charset="0"/>
              <a:cs typeface="Arial" pitchFamily="34" charset="0"/>
            </a:endParaRPr>
          </a:p>
        </p:txBody>
      </p:sp>
      <p:sp>
        <p:nvSpPr>
          <p:cNvPr id="4" name="Text Placeholder 1"/>
          <p:cNvSpPr txBox="1">
            <a:spLocks/>
          </p:cNvSpPr>
          <p:nvPr/>
        </p:nvSpPr>
        <p:spPr>
          <a:xfrm>
            <a:off x="0" y="27678"/>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r" rtl="1"/>
            <a:r>
              <a:rPr lang="fa-IR" sz="2400" b="1" dirty="0">
                <a:solidFill>
                  <a:prstClr val="black"/>
                </a:solidFill>
              </a:rPr>
              <a:t>مراحل گذر از </a:t>
            </a:r>
            <a:r>
              <a:rPr lang="en-US" sz="2400" b="1" dirty="0">
                <a:solidFill>
                  <a:prstClr val="black"/>
                </a:solidFill>
              </a:rPr>
              <a:t>PSTN </a:t>
            </a:r>
            <a:r>
              <a:rPr lang="fa-IR" sz="2400" b="1" dirty="0" smtClean="0">
                <a:solidFill>
                  <a:prstClr val="black"/>
                </a:solidFill>
              </a:rPr>
              <a:t>به</a:t>
            </a:r>
            <a:r>
              <a:rPr lang="en-US" sz="2400" b="1" dirty="0" smtClean="0">
                <a:solidFill>
                  <a:prstClr val="black"/>
                </a:solidFill>
              </a:rPr>
              <a:t>        NGN </a:t>
            </a:r>
            <a:endParaRPr lang="fa-IR" sz="2400" b="1"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2" name="Slide Number Placeholder 1"/>
          <p:cNvSpPr>
            <a:spLocks noGrp="1"/>
          </p:cNvSpPr>
          <p:nvPr>
            <p:ph type="sldNum" sz="quarter" idx="12"/>
          </p:nvPr>
        </p:nvSpPr>
        <p:spPr/>
        <p:txBody>
          <a:bodyPr/>
          <a:lstStyle/>
          <a:p>
            <a:fld id="{6B89A851-C0A8-4011-8416-F9B5C595353E}" type="slidenum">
              <a:rPr lang="en-US" smtClean="0">
                <a:solidFill>
                  <a:prstClr val="white">
                    <a:tint val="75000"/>
                  </a:prstClr>
                </a:solidFill>
              </a:rPr>
              <a:pPr/>
              <a:t>138</a:t>
            </a:fld>
            <a:endParaRPr lang="en-US">
              <a:solidFill>
                <a:prstClr val="white">
                  <a:tint val="75000"/>
                </a:prstClr>
              </a:solidFill>
            </a:endParaRPr>
          </a:p>
        </p:txBody>
      </p:sp>
    </p:spTree>
    <p:extLst>
      <p:ext uri="{BB962C8B-B14F-4D97-AF65-F5344CB8AC3E}">
        <p14:creationId xmlns:p14="http://schemas.microsoft.com/office/powerpoint/2010/main" val="2772404352"/>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67440"/>
            <a:ext cx="8858280" cy="5404766"/>
          </a:xfrm>
          <a:prstGeom prst="rect">
            <a:avLst/>
          </a:prstGeom>
        </p:spPr>
        <p:txBody>
          <a:bodyPr>
            <a:normAutofit/>
          </a:bodyPr>
          <a:lstStyle/>
          <a:p>
            <a:pPr algn="r" rtl="1"/>
            <a:r>
              <a:rPr lang="fa-IR" sz="2400" dirty="0">
                <a:solidFill>
                  <a:prstClr val="white">
                    <a:lumMod val="95000"/>
                  </a:prstClr>
                </a:solidFill>
                <a:latin typeface="Arial" pitchFamily="34" charset="0"/>
                <a:cs typeface="Tahoma"/>
              </a:rPr>
              <a:t>پشتيباني از </a:t>
            </a:r>
            <a:r>
              <a:rPr lang="en-US" sz="2400" dirty="0" err="1">
                <a:solidFill>
                  <a:prstClr val="white">
                    <a:lumMod val="95000"/>
                  </a:prstClr>
                </a:solidFill>
                <a:latin typeface="Arial" pitchFamily="34" charset="0"/>
                <a:cs typeface="Tahoma"/>
              </a:rPr>
              <a:t>QoS</a:t>
            </a:r>
            <a:endParaRPr lang="en-US" sz="2400" dirty="0">
              <a:solidFill>
                <a:prstClr val="white">
                  <a:lumMod val="95000"/>
                </a:prstClr>
              </a:solidFill>
              <a:latin typeface="Arial" pitchFamily="34" charset="0"/>
              <a:cs typeface="Tahoma"/>
            </a:endParaRPr>
          </a:p>
          <a:p>
            <a:pPr algn="r" rtl="1"/>
            <a:endParaRPr lang="en-US" sz="2000" dirty="0" smtClean="0">
              <a:solidFill>
                <a:prstClr val="white">
                  <a:lumMod val="95000"/>
                </a:prstClr>
              </a:solidFill>
              <a:latin typeface="Arial" pitchFamily="34" charset="0"/>
              <a:cs typeface="Tahoma"/>
            </a:endParaRPr>
          </a:p>
          <a:p>
            <a:pPr algn="r" rtl="1"/>
            <a:r>
              <a:rPr lang="fa-IR" sz="2000" dirty="0" smtClean="0">
                <a:solidFill>
                  <a:prstClr val="white">
                    <a:lumMod val="95000"/>
                  </a:prstClr>
                </a:solidFill>
                <a:latin typeface="Arial" pitchFamily="34" charset="0"/>
                <a:cs typeface="Tahoma"/>
              </a:rPr>
              <a:t>روش </a:t>
            </a:r>
            <a:r>
              <a:rPr lang="fa-IR" sz="2000" dirty="0">
                <a:solidFill>
                  <a:prstClr val="white">
                    <a:lumMod val="95000"/>
                  </a:prstClr>
                </a:solidFill>
                <a:latin typeface="Arial" pitchFamily="34" charset="0"/>
                <a:cs typeface="Tahoma"/>
              </a:rPr>
              <a:t>غالب براي پشتيباني از </a:t>
            </a:r>
            <a:r>
              <a:rPr lang="en-US" sz="2000" dirty="0" err="1">
                <a:solidFill>
                  <a:prstClr val="white">
                    <a:lumMod val="95000"/>
                  </a:prstClr>
                </a:solidFill>
                <a:latin typeface="Arial" pitchFamily="34" charset="0"/>
              </a:rPr>
              <a:t>Qos</a:t>
            </a:r>
            <a:r>
              <a:rPr lang="fa-IR" sz="2000" dirty="0">
                <a:solidFill>
                  <a:prstClr val="white">
                    <a:lumMod val="95000"/>
                  </a:prstClr>
                </a:solidFill>
                <a:latin typeface="Arial" pitchFamily="34" charset="0"/>
                <a:cs typeface="Tahoma"/>
              </a:rPr>
              <a:t> بوسيله فراهم آورندگان سرويس اينترنت (</a:t>
            </a:r>
            <a:r>
              <a:rPr lang="en-US" sz="2000" dirty="0">
                <a:solidFill>
                  <a:prstClr val="white">
                    <a:lumMod val="95000"/>
                  </a:prstClr>
                </a:solidFill>
                <a:latin typeface="Arial" pitchFamily="34" charset="0"/>
              </a:rPr>
              <a:t>ISPs</a:t>
            </a:r>
            <a:r>
              <a:rPr lang="fa-IR" sz="2000" dirty="0">
                <a:solidFill>
                  <a:prstClr val="white">
                    <a:lumMod val="95000"/>
                  </a:prstClr>
                </a:solidFill>
                <a:latin typeface="Arial" pitchFamily="34" charset="0"/>
                <a:cs typeface="Tahoma"/>
              </a:rPr>
              <a:t>)، تأمين ذخيره مضاعف است. به عبارت ديگر، در عوض پياده سازي الگوريتم ها و روش هاي پيچيده </a:t>
            </a:r>
            <a:r>
              <a:rPr lang="en-US" sz="2000" dirty="0" err="1">
                <a:solidFill>
                  <a:prstClr val="white">
                    <a:lumMod val="95000"/>
                  </a:prstClr>
                </a:solidFill>
                <a:latin typeface="Arial" pitchFamily="34" charset="0"/>
              </a:rPr>
              <a:t>Qos</a:t>
            </a:r>
            <a:r>
              <a:rPr lang="fa-IR" sz="2000" dirty="0">
                <a:solidFill>
                  <a:prstClr val="white">
                    <a:lumMod val="95000"/>
                  </a:prstClr>
                </a:solidFill>
                <a:latin typeface="Arial" pitchFamily="34" charset="0"/>
                <a:cs typeface="Tahoma"/>
              </a:rPr>
              <a:t> ،</a:t>
            </a:r>
            <a:r>
              <a:rPr lang="en-US" sz="2000" dirty="0">
                <a:solidFill>
                  <a:prstClr val="white">
                    <a:lumMod val="95000"/>
                  </a:prstClr>
                </a:solidFill>
                <a:latin typeface="Arial" pitchFamily="34" charset="0"/>
              </a:rPr>
              <a:t>IPS</a:t>
            </a:r>
            <a:r>
              <a:rPr lang="fa-IR" sz="2000" dirty="0">
                <a:solidFill>
                  <a:prstClr val="white">
                    <a:lumMod val="95000"/>
                  </a:prstClr>
                </a:solidFill>
                <a:latin typeface="Arial" pitchFamily="34" charset="0"/>
                <a:cs typeface="Tahoma"/>
              </a:rPr>
              <a:t> ها به طور نوعي پهناي باند لازم را در ترانك هاي </a:t>
            </a:r>
            <a:r>
              <a:rPr lang="en-US" sz="2000" dirty="0">
                <a:solidFill>
                  <a:prstClr val="white">
                    <a:lumMod val="95000"/>
                  </a:prstClr>
                </a:solidFill>
                <a:latin typeface="Arial" pitchFamily="34" charset="0"/>
              </a:rPr>
              <a:t>Backbone</a:t>
            </a:r>
            <a:r>
              <a:rPr lang="fa-IR" sz="2000" dirty="0">
                <a:solidFill>
                  <a:prstClr val="white">
                    <a:lumMod val="95000"/>
                  </a:prstClr>
                </a:solidFill>
                <a:latin typeface="Arial" pitchFamily="34" charset="0"/>
                <a:cs typeface="Tahoma"/>
              </a:rPr>
              <a:t> خود فراهم مي آورند، به طوريكه شبكه هاي آنها به سختي اضافه بار پيدا كند. از اينرو تأخيركمي وجود خواهد داشت و بسته هاي كمي حين انتقال از دست خواهند رفت.</a:t>
            </a:r>
          </a:p>
          <a:p>
            <a:pPr algn="r" rtl="1"/>
            <a:endParaRPr lang="fa-IR" sz="2000" dirty="0">
              <a:solidFill>
                <a:prstClr val="white">
                  <a:lumMod val="95000"/>
                </a:prstClr>
              </a:solidFill>
              <a:latin typeface="Arial" pitchFamily="34" charset="0"/>
              <a:cs typeface="Tahoma"/>
            </a:endParaRPr>
          </a:p>
          <a:p>
            <a:pPr algn="r" rtl="1"/>
            <a:r>
              <a:rPr lang="fa-IR" sz="2000" dirty="0">
                <a:solidFill>
                  <a:prstClr val="white">
                    <a:lumMod val="95000"/>
                  </a:prstClr>
                </a:solidFill>
                <a:latin typeface="Arial" pitchFamily="34" charset="0"/>
                <a:cs typeface="Tahoma"/>
              </a:rPr>
              <a:t>اگرچه انتظار مي رود كه </a:t>
            </a:r>
            <a:r>
              <a:rPr lang="en-US" sz="2000" dirty="0">
                <a:solidFill>
                  <a:prstClr val="white">
                    <a:lumMod val="95000"/>
                  </a:prstClr>
                </a:solidFill>
                <a:latin typeface="Arial" pitchFamily="34" charset="0"/>
              </a:rPr>
              <a:t>NGN</a:t>
            </a:r>
            <a:r>
              <a:rPr lang="fa-IR" sz="2000" dirty="0">
                <a:solidFill>
                  <a:prstClr val="white">
                    <a:lumMod val="95000"/>
                  </a:prstClr>
                </a:solidFill>
                <a:latin typeface="Arial" pitchFamily="34" charset="0"/>
                <a:cs typeface="Tahoma"/>
              </a:rPr>
              <a:t> پهناي باند و كانال هاي داراي اثربخشي هزينه بيشتري را نسبت به شبكه هاي قبلي داشته باشد، هزينه هاي پهناي باند در شبكه هاي بي سيم </a:t>
            </a:r>
            <a:r>
              <a:rPr lang="en-US" sz="2000" dirty="0">
                <a:solidFill>
                  <a:prstClr val="white">
                    <a:lumMod val="95000"/>
                  </a:prstClr>
                </a:solidFill>
                <a:latin typeface="Arial" pitchFamily="34" charset="0"/>
              </a:rPr>
              <a:t>NGN</a:t>
            </a:r>
            <a:r>
              <a:rPr lang="fa-IR" sz="2000" dirty="0">
                <a:solidFill>
                  <a:prstClr val="white">
                    <a:lumMod val="95000"/>
                  </a:prstClr>
                </a:solidFill>
                <a:latin typeface="Arial" pitchFamily="34" charset="0"/>
                <a:cs typeface="Tahoma"/>
              </a:rPr>
              <a:t> نسبت به شبكه هاي با سيم در سطح بالاتري قرار دارد. از اينرو، تأمين ذخيره مضاعف در</a:t>
            </a:r>
            <a:r>
              <a:rPr lang="en-US" sz="2000" dirty="0">
                <a:solidFill>
                  <a:prstClr val="white">
                    <a:lumMod val="95000"/>
                  </a:prstClr>
                </a:solidFill>
                <a:latin typeface="Arial" pitchFamily="34" charset="0"/>
              </a:rPr>
              <a:t> NGN</a:t>
            </a:r>
            <a:r>
              <a:rPr lang="fa-IR" sz="2000" dirty="0">
                <a:solidFill>
                  <a:prstClr val="white">
                    <a:lumMod val="95000"/>
                  </a:prstClr>
                </a:solidFill>
                <a:latin typeface="Arial" pitchFamily="34" charset="0"/>
                <a:cs typeface="Tahoma"/>
              </a:rPr>
              <a:t>امكان پذير نيست و سازوكارهاي پشتيباني از </a:t>
            </a:r>
            <a:r>
              <a:rPr lang="en-US" sz="2000" dirty="0" err="1">
                <a:solidFill>
                  <a:prstClr val="white">
                    <a:lumMod val="95000"/>
                  </a:prstClr>
                </a:solidFill>
                <a:latin typeface="Arial" pitchFamily="34" charset="0"/>
              </a:rPr>
              <a:t>Qos</a:t>
            </a:r>
            <a:r>
              <a:rPr lang="fa-IR" sz="2000" dirty="0">
                <a:solidFill>
                  <a:prstClr val="white">
                    <a:lumMod val="95000"/>
                  </a:prstClr>
                </a:solidFill>
                <a:latin typeface="Arial" pitchFamily="34" charset="0"/>
                <a:cs typeface="Tahoma"/>
              </a:rPr>
              <a:t> به طور قطع مورد نياز هستند. فراهم آوردن پشتيباني از </a:t>
            </a:r>
            <a:r>
              <a:rPr lang="en-US" sz="2000" dirty="0" err="1">
                <a:solidFill>
                  <a:prstClr val="white">
                    <a:lumMod val="95000"/>
                  </a:prstClr>
                </a:solidFill>
                <a:latin typeface="Arial" pitchFamily="34" charset="0"/>
              </a:rPr>
              <a:t>Qos</a:t>
            </a:r>
            <a:r>
              <a:rPr lang="fa-IR" sz="2000" dirty="0">
                <a:solidFill>
                  <a:prstClr val="white">
                    <a:lumMod val="95000"/>
                  </a:prstClr>
                </a:solidFill>
                <a:latin typeface="Arial" pitchFamily="34" charset="0"/>
                <a:cs typeface="Tahoma"/>
              </a:rPr>
              <a:t> در </a:t>
            </a:r>
            <a:r>
              <a:rPr lang="en-US" sz="2000" dirty="0">
                <a:solidFill>
                  <a:prstClr val="white">
                    <a:lumMod val="95000"/>
                  </a:prstClr>
                </a:solidFill>
                <a:latin typeface="Arial" pitchFamily="34" charset="0"/>
              </a:rPr>
              <a:t>NGN</a:t>
            </a:r>
            <a:r>
              <a:rPr lang="fa-IR" sz="2000" dirty="0">
                <a:solidFill>
                  <a:prstClr val="white">
                    <a:lumMod val="95000"/>
                  </a:prstClr>
                </a:solidFill>
                <a:latin typeface="Arial" pitchFamily="34" charset="0"/>
                <a:cs typeface="Tahoma"/>
              </a:rPr>
              <a:t> يك چالش اساسي است و از اينرو نيازمند كار زيادي است.</a:t>
            </a:r>
            <a:endParaRPr lang="en-US" sz="2000" dirty="0">
              <a:solidFill>
                <a:prstClr val="white">
                  <a:lumMod val="95000"/>
                </a:prstClr>
              </a:solidFill>
              <a:latin typeface="Arial" pitchFamily="34" charset="0"/>
            </a:endParaRPr>
          </a:p>
        </p:txBody>
      </p:sp>
      <p:sp>
        <p:nvSpPr>
          <p:cNvPr id="4" name="Text Placeholder 1"/>
          <p:cNvSpPr txBox="1">
            <a:spLocks/>
          </p:cNvSpPr>
          <p:nvPr/>
        </p:nvSpPr>
        <p:spPr>
          <a:xfrm>
            <a:off x="0" y="27678"/>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r" rtl="1"/>
            <a:r>
              <a:rPr lang="fa-IR" sz="2400" b="1" dirty="0">
                <a:solidFill>
                  <a:prstClr val="black"/>
                </a:solidFill>
              </a:rPr>
              <a:t>مراحل گذر از </a:t>
            </a:r>
            <a:r>
              <a:rPr lang="en-US" sz="2400" b="1" dirty="0">
                <a:solidFill>
                  <a:prstClr val="black"/>
                </a:solidFill>
              </a:rPr>
              <a:t>PSTN </a:t>
            </a:r>
            <a:r>
              <a:rPr lang="fa-IR" sz="2400" b="1" dirty="0" smtClean="0">
                <a:solidFill>
                  <a:prstClr val="black"/>
                </a:solidFill>
              </a:rPr>
              <a:t>به</a:t>
            </a:r>
            <a:r>
              <a:rPr lang="en-US" sz="2400" b="1" dirty="0" smtClean="0">
                <a:solidFill>
                  <a:prstClr val="black"/>
                </a:solidFill>
              </a:rPr>
              <a:t>        NGN </a:t>
            </a:r>
            <a:endParaRPr lang="fa-IR" sz="2400" b="1"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2" name="Slide Number Placeholder 1"/>
          <p:cNvSpPr>
            <a:spLocks noGrp="1"/>
          </p:cNvSpPr>
          <p:nvPr>
            <p:ph type="sldNum" sz="quarter" idx="12"/>
          </p:nvPr>
        </p:nvSpPr>
        <p:spPr/>
        <p:txBody>
          <a:bodyPr/>
          <a:lstStyle/>
          <a:p>
            <a:fld id="{6B89A851-C0A8-4011-8416-F9B5C595353E}" type="slidenum">
              <a:rPr lang="en-US" smtClean="0">
                <a:solidFill>
                  <a:prstClr val="white">
                    <a:tint val="75000"/>
                  </a:prstClr>
                </a:solidFill>
              </a:rPr>
              <a:pPr/>
              <a:t>139</a:t>
            </a:fld>
            <a:endParaRPr lang="en-US">
              <a:solidFill>
                <a:prstClr val="white">
                  <a:tint val="75000"/>
                </a:prstClr>
              </a:solidFill>
            </a:endParaRPr>
          </a:p>
        </p:txBody>
      </p:sp>
    </p:spTree>
    <p:extLst>
      <p:ext uri="{BB962C8B-B14F-4D97-AF65-F5344CB8AC3E}">
        <p14:creationId xmlns:p14="http://schemas.microsoft.com/office/powerpoint/2010/main" val="22598232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 </a:t>
            </a:r>
            <a:endParaRPr lang="en-US" sz="2400" dirty="0"/>
          </a:p>
        </p:txBody>
      </p:sp>
      <p:sp>
        <p:nvSpPr>
          <p:cNvPr id="3" name="Content Placeholder 2"/>
          <p:cNvSpPr>
            <a:spLocks noGrp="1"/>
          </p:cNvSpPr>
          <p:nvPr>
            <p:ph idx="1"/>
          </p:nvPr>
        </p:nvSpPr>
        <p:spPr>
          <a:xfrm>
            <a:off x="457200" y="1196752"/>
            <a:ext cx="8229600" cy="4968552"/>
          </a:xfrm>
        </p:spPr>
        <p:txBody>
          <a:bodyPr>
            <a:normAutofit/>
          </a:bodyPr>
          <a:lstStyle/>
          <a:p>
            <a:pPr marL="0" indent="0" algn="r">
              <a:buNone/>
            </a:pPr>
            <a:r>
              <a:rPr lang="fa-IR" sz="2000" b="1" dirty="0">
                <a:cs typeface="+mj-cs"/>
              </a:rPr>
              <a:t>بقرار زير است: </a:t>
            </a:r>
            <a:r>
              <a:rPr lang="en-US" sz="2000" b="1" dirty="0">
                <a:cs typeface="+mj-cs"/>
              </a:rPr>
              <a:t>Pair Gain(</a:t>
            </a:r>
            <a:r>
              <a:rPr lang="en-US" sz="2000" b="1" dirty="0" err="1">
                <a:cs typeface="+mj-cs"/>
              </a:rPr>
              <a:t>PCMx</a:t>
            </a:r>
            <a:r>
              <a:rPr lang="en-US" sz="2000" b="1" dirty="0">
                <a:cs typeface="+mj-cs"/>
              </a:rPr>
              <a:t>) </a:t>
            </a:r>
            <a:r>
              <a:rPr lang="fa-IR" sz="2000" dirty="0">
                <a:cs typeface="+mj-cs"/>
              </a:rPr>
              <a:t>مزاياي استفاده از</a:t>
            </a:r>
          </a:p>
          <a:p>
            <a:pPr marL="0" indent="0" algn="r">
              <a:buNone/>
            </a:pPr>
            <a:r>
              <a:rPr lang="fa-IR" sz="2000" dirty="0">
                <a:cs typeface="+mj-cs"/>
              </a:rPr>
              <a:t>استفاده بهينه از شبكه </a:t>
            </a:r>
            <a:r>
              <a:rPr lang="fa-IR" sz="2000" dirty="0" smtClean="0">
                <a:cs typeface="+mj-cs"/>
              </a:rPr>
              <a:t>کابل</a:t>
            </a:r>
            <a:endParaRPr lang="fa-IR" sz="2000" dirty="0">
              <a:cs typeface="+mj-cs"/>
            </a:endParaRPr>
          </a:p>
          <a:p>
            <a:pPr marL="0" indent="0" algn="r">
              <a:buNone/>
            </a:pPr>
            <a:r>
              <a:rPr lang="fa-IR" sz="2000" dirty="0">
                <a:cs typeface="+mj-cs"/>
              </a:rPr>
              <a:t>افزايش ظرفيت </a:t>
            </a:r>
            <a:r>
              <a:rPr lang="fa-IR" sz="2000" dirty="0" smtClean="0">
                <a:cs typeface="+mj-cs"/>
              </a:rPr>
              <a:t>کابل</a:t>
            </a:r>
            <a:endParaRPr lang="fa-IR" sz="2000" dirty="0">
              <a:cs typeface="+mj-cs"/>
            </a:endParaRPr>
          </a:p>
          <a:p>
            <a:pPr marL="0" indent="0" algn="r">
              <a:buNone/>
            </a:pPr>
            <a:r>
              <a:rPr lang="fa-IR" sz="2000" dirty="0">
                <a:cs typeface="+mj-cs"/>
              </a:rPr>
              <a:t>ارائه سريع تر </a:t>
            </a:r>
            <a:r>
              <a:rPr lang="fa-IR" sz="2000" dirty="0" smtClean="0">
                <a:cs typeface="+mj-cs"/>
              </a:rPr>
              <a:t>سرويس</a:t>
            </a:r>
          </a:p>
          <a:p>
            <a:pPr marL="0" indent="0" algn="r">
              <a:buNone/>
            </a:pPr>
            <a:r>
              <a:rPr lang="fa-IR" sz="2000" dirty="0" smtClean="0">
                <a:cs typeface="+mj-cs"/>
              </a:rPr>
              <a:t>کآهش </a:t>
            </a:r>
            <a:r>
              <a:rPr lang="fa-IR" sz="2000" dirty="0">
                <a:cs typeface="+mj-cs"/>
              </a:rPr>
              <a:t>هزينه </a:t>
            </a:r>
            <a:r>
              <a:rPr lang="fa-IR" sz="2000" dirty="0" smtClean="0">
                <a:cs typeface="+mj-cs"/>
              </a:rPr>
              <a:t>ها</a:t>
            </a:r>
            <a:endParaRPr lang="fa-IR" sz="2000" dirty="0">
              <a:cs typeface="+mj-cs"/>
            </a:endParaRPr>
          </a:p>
          <a:p>
            <a:pPr marL="0" indent="0" algn="r">
              <a:buNone/>
            </a:pPr>
            <a:r>
              <a:rPr lang="fa-IR" sz="2000" b="1" dirty="0">
                <a:cs typeface="+mj-cs"/>
              </a:rPr>
              <a:t>بقرار زير است: </a:t>
            </a:r>
            <a:r>
              <a:rPr lang="en-US" sz="2000" b="1" dirty="0">
                <a:cs typeface="+mj-cs"/>
              </a:rPr>
              <a:t>Pair Gain </a:t>
            </a:r>
            <a:r>
              <a:rPr lang="fa-IR" sz="2000" dirty="0">
                <a:cs typeface="+mj-cs"/>
              </a:rPr>
              <a:t>معايب سيستم</a:t>
            </a:r>
          </a:p>
          <a:p>
            <a:pPr marL="0" indent="0" algn="r">
              <a:buNone/>
            </a:pPr>
            <a:r>
              <a:rPr lang="fa-IR" sz="2000" dirty="0">
                <a:cs typeface="+mj-cs"/>
              </a:rPr>
              <a:t>عدم کارايي جهت ديتاي با سرعت بالا</a:t>
            </a:r>
          </a:p>
          <a:p>
            <a:pPr marL="0" indent="0" algn="r">
              <a:buNone/>
            </a:pPr>
            <a:r>
              <a:rPr lang="fa-IR" sz="2000" dirty="0">
                <a:cs typeface="+mj-cs"/>
              </a:rPr>
              <a:t>وجود نويز به مقدار کم روي برخي از کانالها و امکان بروز ولتاژ </a:t>
            </a:r>
            <a:r>
              <a:rPr lang="fa-IR" sz="2000" dirty="0" smtClean="0">
                <a:cs typeface="+mj-cs"/>
              </a:rPr>
              <a:t>القايي </a:t>
            </a:r>
            <a:r>
              <a:rPr lang="fa-IR" sz="2000" dirty="0">
                <a:cs typeface="+mj-cs"/>
              </a:rPr>
              <a:t>روي سيم ها</a:t>
            </a:r>
          </a:p>
          <a:p>
            <a:pPr marL="0" indent="0" algn="r">
              <a:buNone/>
            </a:pPr>
            <a:r>
              <a:rPr lang="fa-IR" sz="2000" dirty="0">
                <a:cs typeface="+mj-cs"/>
              </a:rPr>
              <a:t>وابستگي به جنس ، نوع و عايق کابل مسي</a:t>
            </a:r>
          </a:p>
          <a:p>
            <a:pPr marL="0" indent="0" algn="r">
              <a:buNone/>
            </a:pPr>
            <a:r>
              <a:rPr lang="fa-IR" sz="2000" dirty="0">
                <a:cs typeface="+mj-cs"/>
              </a:rPr>
              <a:t>محدوديت تعداد سيستم ها روي کابل ارتباطي</a:t>
            </a:r>
          </a:p>
          <a:p>
            <a:pPr marL="0" indent="0" algn="r">
              <a:buNone/>
            </a:pPr>
            <a:r>
              <a:rPr lang="fa-IR" sz="2000" dirty="0">
                <a:cs typeface="+mj-cs"/>
              </a:rPr>
              <a:t>تنوع سيستمها و مشکلات نگهداري</a:t>
            </a:r>
            <a:endParaRPr lang="en-US" sz="2000" dirty="0">
              <a:cs typeface="+mj-cs"/>
            </a:endParaRPr>
          </a:p>
        </p:txBody>
      </p:sp>
      <p:sp>
        <p:nvSpPr>
          <p:cNvPr id="6" name="Text Placeholder 1"/>
          <p:cNvSpPr txBox="1">
            <a:spLocks/>
          </p:cNvSpPr>
          <p:nvPr/>
        </p:nvSpPr>
        <p:spPr>
          <a:xfrm>
            <a:off x="0" y="9809"/>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chor="b">
            <a:noAutofit/>
          </a:bodyPr>
          <a:lstStyle>
            <a:lvl1pPr marL="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2000" b="1" kern="1200">
                <a:solidFill>
                  <a:schemeClr val="tx1">
                    <a:lumMod val="75000"/>
                    <a:lumOff val="25000"/>
                  </a:schemeClr>
                </a:solidFill>
                <a:latin typeface="+mn-lt"/>
                <a:ea typeface="+mn-ea"/>
                <a:cs typeface="+mn-cs"/>
              </a:defRPr>
            </a:lvl2pPr>
            <a:lvl3pPr marL="9144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800" b="1" kern="1200">
                <a:solidFill>
                  <a:schemeClr val="tx1">
                    <a:lumMod val="75000"/>
                    <a:lumOff val="25000"/>
                  </a:schemeClr>
                </a:solidFill>
                <a:latin typeface="+mn-lt"/>
                <a:ea typeface="+mn-ea"/>
                <a:cs typeface="+mn-cs"/>
              </a:defRPr>
            </a:lvl3pPr>
            <a:lvl4pPr marL="13716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4pPr>
            <a:lvl5pPr marL="18288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5pPr>
            <a:lvl6pPr marL="22860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6pPr>
            <a:lvl7pPr marL="27432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7pPr>
            <a:lvl8pPr marL="32004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8pPr>
            <a:lvl9pPr marL="36576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9pPr>
          </a:lstStyle>
          <a:p>
            <a:pPr algn="r" rtl="1"/>
            <a:r>
              <a:rPr lang="fa-IR" dirty="0"/>
              <a:t>دامه</a:t>
            </a:r>
          </a:p>
        </p:txBody>
      </p:sp>
      <p:sp>
        <p:nvSpPr>
          <p:cNvPr id="5" name="Footer Placeholder 4"/>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6B89A851-C0A8-4011-8416-F9B5C595353E}" type="slidenum">
              <a:rPr lang="en-US" smtClean="0">
                <a:solidFill>
                  <a:prstClr val="white">
                    <a:tint val="75000"/>
                  </a:prstClr>
                </a:solidFill>
              </a:rPr>
              <a:pPr/>
              <a:t>14</a:t>
            </a:fld>
            <a:endParaRPr lang="en-US">
              <a:solidFill>
                <a:prstClr val="white">
                  <a:tint val="75000"/>
                </a:prstClr>
              </a:solidFill>
            </a:endParaRPr>
          </a:p>
        </p:txBody>
      </p:sp>
    </p:spTree>
    <p:extLst>
      <p:ext uri="{BB962C8B-B14F-4D97-AF65-F5344CB8AC3E}">
        <p14:creationId xmlns:p14="http://schemas.microsoft.com/office/powerpoint/2010/main" val="2270832827"/>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67440"/>
            <a:ext cx="8643998" cy="5776924"/>
          </a:xfrm>
          <a:prstGeom prst="rect">
            <a:avLst/>
          </a:prstGeom>
        </p:spPr>
        <p:txBody>
          <a:bodyPr>
            <a:noAutofit/>
            <a:scene3d>
              <a:camera prst="orthographicFront"/>
              <a:lightRig rig="soft" dir="t">
                <a:rot lat="0" lon="0" rev="10800000"/>
              </a:lightRig>
            </a:scene3d>
            <a:sp3d>
              <a:bevelT w="27940" h="12700"/>
              <a:contourClr>
                <a:srgbClr val="DDDDDD"/>
              </a:contourClr>
            </a:sp3d>
          </a:bodyPr>
          <a:lstStyle/>
          <a:p>
            <a:pPr algn="r" rtl="1"/>
            <a:r>
              <a:rPr lang="fa-IR" sz="2400" b="1" spc="150" dirty="0" smtClean="0">
                <a:ln w="11430"/>
                <a:solidFill>
                  <a:srgbClr val="9CB084">
                    <a:lumMod val="20000"/>
                    <a:lumOff val="80000"/>
                  </a:srgbClr>
                </a:solidFill>
                <a:effectLst>
                  <a:outerShdw blurRad="25400" algn="tl" rotWithShape="0">
                    <a:srgbClr val="000000">
                      <a:alpha val="43000"/>
                    </a:srgbClr>
                  </a:outerShdw>
                </a:effectLst>
                <a:latin typeface="Arial" pitchFamily="34" charset="0"/>
                <a:cs typeface="Tahoma"/>
              </a:rPr>
              <a:t>مفهوم </a:t>
            </a:r>
            <a:r>
              <a:rPr lang="en-US" sz="2400" b="1" spc="150" dirty="0" smtClean="0">
                <a:ln w="11430"/>
                <a:solidFill>
                  <a:srgbClr val="9CB084">
                    <a:lumMod val="20000"/>
                    <a:lumOff val="80000"/>
                  </a:srgbClr>
                </a:solidFill>
                <a:effectLst>
                  <a:outerShdw blurRad="25400" algn="tl" rotWithShape="0">
                    <a:srgbClr val="000000">
                      <a:alpha val="43000"/>
                    </a:srgbClr>
                  </a:outerShdw>
                </a:effectLst>
                <a:latin typeface="Arial" pitchFamily="34" charset="0"/>
                <a:cs typeface="Tahoma"/>
              </a:rPr>
              <a:t>NGN </a:t>
            </a:r>
            <a:r>
              <a:rPr lang="fa-IR" sz="2400" b="1" spc="150" dirty="0" smtClean="0">
                <a:ln w="11430"/>
                <a:solidFill>
                  <a:srgbClr val="9CB084">
                    <a:lumMod val="20000"/>
                    <a:lumOff val="80000"/>
                  </a:srgbClr>
                </a:solidFill>
                <a:effectLst>
                  <a:outerShdw blurRad="25400" algn="tl" rotWithShape="0">
                    <a:srgbClr val="000000">
                      <a:alpha val="43000"/>
                    </a:srgbClr>
                  </a:outerShdw>
                </a:effectLst>
                <a:latin typeface="Arial" pitchFamily="34" charset="0"/>
                <a:cs typeface="Tahoma"/>
              </a:rPr>
              <a:t> :</a:t>
            </a:r>
          </a:p>
          <a:p>
            <a:pPr algn="r" rtl="1"/>
            <a:r>
              <a:rPr lang="fa-IR" sz="2000" b="1" spc="150" dirty="0" smtClean="0">
                <a:ln w="11430"/>
                <a:solidFill>
                  <a:srgbClr val="9CB084">
                    <a:lumMod val="20000"/>
                    <a:lumOff val="80000"/>
                  </a:srgbClr>
                </a:solidFill>
                <a:effectLst>
                  <a:outerShdw blurRad="25400" algn="tl" rotWithShape="0">
                    <a:srgbClr val="000000">
                      <a:alpha val="43000"/>
                    </a:srgbClr>
                  </a:outerShdw>
                </a:effectLst>
                <a:latin typeface="Arial" pitchFamily="34" charset="0"/>
                <a:cs typeface="Tahoma"/>
              </a:rPr>
              <a:t>شبكه فعلي شامل سه شبكه مجزا به نامهاي </a:t>
            </a:r>
            <a:r>
              <a:rPr lang="en-US" sz="2000" b="1" spc="150" dirty="0" smtClean="0">
                <a:ln w="11430"/>
                <a:solidFill>
                  <a:srgbClr val="9CB084">
                    <a:lumMod val="20000"/>
                    <a:lumOff val="80000"/>
                  </a:srgbClr>
                </a:solidFill>
                <a:effectLst>
                  <a:outerShdw blurRad="25400" algn="tl" rotWithShape="0">
                    <a:srgbClr val="000000">
                      <a:alpha val="43000"/>
                    </a:srgbClr>
                  </a:outerShdw>
                </a:effectLst>
                <a:latin typeface="Arial" pitchFamily="34" charset="0"/>
              </a:rPr>
              <a:t>PSTN</a:t>
            </a:r>
            <a:r>
              <a:rPr lang="fa-IR" sz="2000" b="1" spc="150" dirty="0" smtClean="0">
                <a:ln w="11430"/>
                <a:solidFill>
                  <a:srgbClr val="9CB084">
                    <a:lumMod val="20000"/>
                    <a:lumOff val="80000"/>
                  </a:srgbClr>
                </a:solidFill>
                <a:effectLst>
                  <a:outerShdw blurRad="25400" algn="tl" rotWithShape="0">
                    <a:srgbClr val="000000">
                      <a:alpha val="43000"/>
                    </a:srgbClr>
                  </a:outerShdw>
                </a:effectLst>
                <a:latin typeface="Arial" pitchFamily="34" charset="0"/>
                <a:cs typeface="Tahoma"/>
              </a:rPr>
              <a:t> ،</a:t>
            </a:r>
            <a:r>
              <a:rPr lang="en-US" sz="2000" b="1" spc="150" dirty="0" smtClean="0">
                <a:ln w="11430"/>
                <a:solidFill>
                  <a:srgbClr val="9CB084">
                    <a:lumMod val="20000"/>
                    <a:lumOff val="80000"/>
                  </a:srgbClr>
                </a:solidFill>
                <a:effectLst>
                  <a:outerShdw blurRad="25400" algn="tl" rotWithShape="0">
                    <a:srgbClr val="000000">
                      <a:alpha val="43000"/>
                    </a:srgbClr>
                  </a:outerShdw>
                </a:effectLst>
                <a:latin typeface="Arial" pitchFamily="34" charset="0"/>
              </a:rPr>
              <a:t> </a:t>
            </a:r>
            <a:r>
              <a:rPr lang="fa-IR" sz="2000" b="1" spc="150" dirty="0" smtClean="0">
                <a:ln w="11430"/>
                <a:solidFill>
                  <a:srgbClr val="9CB084">
                    <a:lumMod val="20000"/>
                    <a:lumOff val="80000"/>
                  </a:srgbClr>
                </a:solidFill>
                <a:effectLst>
                  <a:outerShdw blurRad="25400" algn="tl" rotWithShape="0">
                    <a:srgbClr val="000000">
                      <a:alpha val="43000"/>
                    </a:srgbClr>
                  </a:outerShdw>
                </a:effectLst>
                <a:latin typeface="Arial" pitchFamily="34" charset="0"/>
                <a:cs typeface="Tahoma"/>
              </a:rPr>
              <a:t>شبكه هاي </a:t>
            </a:r>
            <a:r>
              <a:rPr lang="en-US" sz="2000" b="1" spc="150" dirty="0" smtClean="0">
                <a:ln w="11430"/>
                <a:solidFill>
                  <a:srgbClr val="9CB084">
                    <a:lumMod val="20000"/>
                    <a:lumOff val="80000"/>
                  </a:srgbClr>
                </a:solidFill>
                <a:effectLst>
                  <a:outerShdw blurRad="25400" algn="tl" rotWithShape="0">
                    <a:srgbClr val="000000">
                      <a:alpha val="43000"/>
                    </a:srgbClr>
                  </a:outerShdw>
                </a:effectLst>
                <a:latin typeface="Arial" pitchFamily="34" charset="0"/>
              </a:rPr>
              <a:t>wireless</a:t>
            </a:r>
            <a:r>
              <a:rPr lang="fa-IR" sz="2000" b="1" spc="150" dirty="0" smtClean="0">
                <a:ln w="11430"/>
                <a:solidFill>
                  <a:srgbClr val="9CB084">
                    <a:lumMod val="20000"/>
                    <a:lumOff val="80000"/>
                  </a:srgbClr>
                </a:solidFill>
                <a:effectLst>
                  <a:outerShdw blurRad="25400" algn="tl" rotWithShape="0">
                    <a:srgbClr val="000000">
                      <a:alpha val="43000"/>
                    </a:srgbClr>
                  </a:outerShdw>
                </a:effectLst>
                <a:latin typeface="Arial" pitchFamily="34" charset="0"/>
                <a:cs typeface="Tahoma"/>
              </a:rPr>
              <a:t> ،شبكه ديتا و شبكه هوشمند مي باشد.</a:t>
            </a:r>
          </a:p>
          <a:p>
            <a:pPr algn="r" rtl="1"/>
            <a:endParaRPr lang="fa-IR" sz="2000" b="1" spc="150" dirty="0">
              <a:ln w="11430"/>
              <a:solidFill>
                <a:srgbClr val="9CB084">
                  <a:lumMod val="20000"/>
                  <a:lumOff val="80000"/>
                </a:srgbClr>
              </a:solidFill>
              <a:effectLst>
                <a:outerShdw blurRad="25400" algn="tl" rotWithShape="0">
                  <a:srgbClr val="000000">
                    <a:alpha val="43000"/>
                  </a:srgbClr>
                </a:outerShdw>
              </a:effectLst>
              <a:latin typeface="Arial" pitchFamily="34" charset="0"/>
              <a:cs typeface="Tahoma"/>
            </a:endParaRPr>
          </a:p>
          <a:p>
            <a:pPr algn="r" rtl="1"/>
            <a:r>
              <a:rPr lang="en-US" sz="2000" b="1" spc="150" dirty="0">
                <a:ln w="11430"/>
                <a:solidFill>
                  <a:srgbClr val="9CB084">
                    <a:lumMod val="20000"/>
                    <a:lumOff val="80000"/>
                  </a:srgbClr>
                </a:solidFill>
                <a:effectLst>
                  <a:outerShdw blurRad="25400" algn="tl" rotWithShape="0">
                    <a:srgbClr val="000000">
                      <a:alpha val="43000"/>
                    </a:srgbClr>
                  </a:outerShdw>
                </a:effectLst>
                <a:latin typeface="Arial" pitchFamily="34" charset="0"/>
              </a:rPr>
              <a:t>NGN</a:t>
            </a:r>
            <a:r>
              <a:rPr lang="fa-IR" sz="2000" b="1" spc="150" dirty="0">
                <a:ln w="11430"/>
                <a:solidFill>
                  <a:srgbClr val="9CB084">
                    <a:lumMod val="20000"/>
                    <a:lumOff val="80000"/>
                  </a:srgbClr>
                </a:solidFill>
                <a:effectLst>
                  <a:outerShdw blurRad="25400" algn="tl" rotWithShape="0">
                    <a:srgbClr val="000000">
                      <a:alpha val="43000"/>
                    </a:srgbClr>
                  </a:outerShdw>
                </a:effectLst>
                <a:latin typeface="Arial" pitchFamily="34" charset="0"/>
                <a:cs typeface="Tahoma"/>
              </a:rPr>
              <a:t> شبكه اي مبتني بر </a:t>
            </a:r>
            <a:r>
              <a:rPr lang="en-US" sz="2000" b="1" spc="150" dirty="0">
                <a:ln w="11430"/>
                <a:solidFill>
                  <a:srgbClr val="9CB084">
                    <a:lumMod val="20000"/>
                    <a:lumOff val="80000"/>
                  </a:srgbClr>
                </a:solidFill>
                <a:effectLst>
                  <a:outerShdw blurRad="25400" algn="tl" rotWithShape="0">
                    <a:srgbClr val="000000">
                      <a:alpha val="43000"/>
                    </a:srgbClr>
                  </a:outerShdw>
                </a:effectLst>
                <a:latin typeface="Arial" pitchFamily="34" charset="0"/>
              </a:rPr>
              <a:t>IP</a:t>
            </a:r>
            <a:r>
              <a:rPr lang="fa-IR" sz="2000" b="1" spc="150" dirty="0">
                <a:ln w="11430"/>
                <a:solidFill>
                  <a:srgbClr val="9CB084">
                    <a:lumMod val="20000"/>
                    <a:lumOff val="80000"/>
                  </a:srgbClr>
                </a:solidFill>
                <a:effectLst>
                  <a:outerShdw blurRad="25400" algn="tl" rotWithShape="0">
                    <a:srgbClr val="000000">
                      <a:alpha val="43000"/>
                    </a:srgbClr>
                  </a:outerShdw>
                </a:effectLst>
                <a:latin typeface="Arial" pitchFamily="34" charset="0"/>
                <a:cs typeface="Tahoma"/>
              </a:rPr>
              <a:t> و مولتي سرويس است كه ساختار مديريت وكنترل واحد دارد و سه شبكه فوق را در يك ساختار عمومي </a:t>
            </a:r>
            <a:r>
              <a:rPr lang="en-US" sz="2000" b="1" spc="150" dirty="0">
                <a:ln w="11430"/>
                <a:solidFill>
                  <a:srgbClr val="9CB084">
                    <a:lumMod val="20000"/>
                    <a:lumOff val="80000"/>
                  </a:srgbClr>
                </a:solidFill>
                <a:effectLst>
                  <a:outerShdw blurRad="25400" algn="tl" rotWithShape="0">
                    <a:srgbClr val="000000">
                      <a:alpha val="43000"/>
                    </a:srgbClr>
                  </a:outerShdw>
                </a:effectLst>
                <a:latin typeface="Arial" pitchFamily="34" charset="0"/>
              </a:rPr>
              <a:t>packet-base</a:t>
            </a:r>
            <a:r>
              <a:rPr lang="fa-IR" sz="2000" b="1" spc="150" dirty="0">
                <a:ln w="11430"/>
                <a:solidFill>
                  <a:srgbClr val="9CB084">
                    <a:lumMod val="20000"/>
                    <a:lumOff val="80000"/>
                  </a:srgbClr>
                </a:solidFill>
                <a:effectLst>
                  <a:outerShdw blurRad="25400" algn="tl" rotWithShape="0">
                    <a:srgbClr val="000000">
                      <a:alpha val="43000"/>
                    </a:srgbClr>
                  </a:outerShdw>
                </a:effectLst>
                <a:latin typeface="Arial" pitchFamily="34" charset="0"/>
                <a:cs typeface="Tahoma"/>
              </a:rPr>
              <a:t> يكپارچه مي كند. </a:t>
            </a:r>
          </a:p>
          <a:p>
            <a:pPr algn="r" rtl="1"/>
            <a:r>
              <a:rPr lang="fa-IR" sz="2000" b="1" spc="150" dirty="0">
                <a:ln w="11430"/>
                <a:solidFill>
                  <a:srgbClr val="9CB084">
                    <a:lumMod val="20000"/>
                    <a:lumOff val="80000"/>
                  </a:srgbClr>
                </a:solidFill>
                <a:effectLst>
                  <a:outerShdw blurRad="25400" algn="tl" rotWithShape="0">
                    <a:srgbClr val="000000">
                      <a:alpha val="43000"/>
                    </a:srgbClr>
                  </a:outerShdw>
                </a:effectLst>
                <a:latin typeface="Arial" pitchFamily="34" charset="0"/>
                <a:cs typeface="Tahoma"/>
              </a:rPr>
              <a:t>در </a:t>
            </a:r>
            <a:r>
              <a:rPr lang="en-US" sz="2000" b="1" spc="150" dirty="0">
                <a:ln w="11430"/>
                <a:solidFill>
                  <a:srgbClr val="9CB084">
                    <a:lumMod val="20000"/>
                    <a:lumOff val="80000"/>
                  </a:srgbClr>
                </a:solidFill>
                <a:effectLst>
                  <a:outerShdw blurRad="25400" algn="tl" rotWithShape="0">
                    <a:srgbClr val="000000">
                      <a:alpha val="43000"/>
                    </a:srgbClr>
                  </a:outerShdw>
                </a:effectLst>
                <a:latin typeface="Arial" pitchFamily="34" charset="0"/>
              </a:rPr>
              <a:t>NGN</a:t>
            </a:r>
            <a:r>
              <a:rPr lang="fa-IR" sz="2000" b="1" spc="150" dirty="0">
                <a:ln w="11430"/>
                <a:solidFill>
                  <a:srgbClr val="9CB084">
                    <a:lumMod val="20000"/>
                    <a:lumOff val="80000"/>
                  </a:srgbClr>
                </a:solidFill>
                <a:effectLst>
                  <a:outerShdw blurRad="25400" algn="tl" rotWithShape="0">
                    <a:srgbClr val="000000">
                      <a:alpha val="43000"/>
                    </a:srgbClr>
                  </a:outerShdw>
                </a:effectLst>
                <a:latin typeface="Arial" pitchFamily="34" charset="0"/>
                <a:cs typeface="Tahoma"/>
              </a:rPr>
              <a:t>، شبكه موجود از يك معماري گسترده به شبكه اي با لايه انتقال </a:t>
            </a:r>
            <a:r>
              <a:rPr lang="en-US" sz="2000" b="1" spc="150" dirty="0">
                <a:ln w="11430"/>
                <a:solidFill>
                  <a:srgbClr val="9CB084">
                    <a:lumMod val="20000"/>
                    <a:lumOff val="80000"/>
                  </a:srgbClr>
                </a:solidFill>
                <a:effectLst>
                  <a:outerShdw blurRad="25400" algn="tl" rotWithShape="0">
                    <a:srgbClr val="000000">
                      <a:alpha val="43000"/>
                    </a:srgbClr>
                  </a:outerShdw>
                </a:effectLst>
                <a:latin typeface="Arial" pitchFamily="34" charset="0"/>
              </a:rPr>
              <a:t>packet base</a:t>
            </a:r>
            <a:r>
              <a:rPr lang="fa-IR" sz="2000" b="1" spc="150" dirty="0">
                <a:ln w="11430"/>
                <a:solidFill>
                  <a:srgbClr val="9CB084">
                    <a:lumMod val="20000"/>
                    <a:lumOff val="80000"/>
                  </a:srgbClr>
                </a:solidFill>
                <a:effectLst>
                  <a:outerShdw blurRad="25400" algn="tl" rotWithShape="0">
                    <a:srgbClr val="000000">
                      <a:alpha val="43000"/>
                    </a:srgbClr>
                  </a:outerShdw>
                </a:effectLst>
                <a:latin typeface="Arial" pitchFamily="34" charset="0"/>
                <a:cs typeface="Tahoma"/>
              </a:rPr>
              <a:t> براي صوت و ديتا تبديل مي گردد. تمام ترافيك مخابراتي و ارتباطي نظير صوت، سرگرمي، آموزش و سرويس هاي اطلاعاتي از يك شبكه مجزا حمل</a:t>
            </a:r>
          </a:p>
          <a:p>
            <a:pPr algn="r" rtl="1"/>
            <a:r>
              <a:rPr lang="fa-IR" sz="2000" b="1" spc="150" dirty="0">
                <a:ln w="11430"/>
                <a:solidFill>
                  <a:srgbClr val="9CB084">
                    <a:lumMod val="20000"/>
                    <a:lumOff val="80000"/>
                  </a:srgbClr>
                </a:solidFill>
                <a:effectLst>
                  <a:outerShdw blurRad="25400" algn="tl" rotWithShape="0">
                    <a:srgbClr val="000000">
                      <a:alpha val="43000"/>
                    </a:srgbClr>
                  </a:outerShdw>
                </a:effectLst>
                <a:latin typeface="Arial" pitchFamily="34" charset="0"/>
                <a:cs typeface="Tahoma"/>
              </a:rPr>
              <a:t>خواهند شد.</a:t>
            </a:r>
          </a:p>
          <a:p>
            <a:pPr algn="r" rtl="1"/>
            <a:endParaRPr lang="fa-IR" sz="2000" b="1" spc="150" dirty="0">
              <a:ln w="11430"/>
              <a:solidFill>
                <a:srgbClr val="9CB084">
                  <a:lumMod val="20000"/>
                  <a:lumOff val="80000"/>
                </a:srgbClr>
              </a:solidFill>
              <a:effectLst>
                <a:outerShdw blurRad="25400" algn="tl" rotWithShape="0">
                  <a:srgbClr val="000000">
                    <a:alpha val="43000"/>
                  </a:srgbClr>
                </a:outerShdw>
              </a:effectLst>
              <a:latin typeface="Arial" pitchFamily="34" charset="0"/>
              <a:cs typeface="Tahoma"/>
            </a:endParaRPr>
          </a:p>
          <a:p>
            <a:pPr algn="r" rtl="1"/>
            <a:r>
              <a:rPr lang="en-US" sz="2000" b="1" spc="150" dirty="0">
                <a:ln w="11430"/>
                <a:solidFill>
                  <a:srgbClr val="9CB084">
                    <a:lumMod val="20000"/>
                    <a:lumOff val="80000"/>
                  </a:srgbClr>
                </a:solidFill>
                <a:effectLst>
                  <a:outerShdw blurRad="25400" algn="tl" rotWithShape="0">
                    <a:srgbClr val="000000">
                      <a:alpha val="43000"/>
                    </a:srgbClr>
                  </a:outerShdw>
                </a:effectLst>
                <a:latin typeface="Arial" pitchFamily="34" charset="0"/>
              </a:rPr>
              <a:t>NGN</a:t>
            </a:r>
            <a:r>
              <a:rPr lang="fa-IR" sz="2000" b="1" spc="150" dirty="0">
                <a:ln w="11430"/>
                <a:solidFill>
                  <a:srgbClr val="9CB084">
                    <a:lumMod val="20000"/>
                    <a:lumOff val="80000"/>
                  </a:srgbClr>
                </a:solidFill>
                <a:effectLst>
                  <a:outerShdw blurRad="25400" algn="tl" rotWithShape="0">
                    <a:srgbClr val="000000">
                      <a:alpha val="43000"/>
                    </a:srgbClr>
                  </a:outerShdw>
                </a:effectLst>
                <a:latin typeface="Arial" pitchFamily="34" charset="0"/>
                <a:cs typeface="Tahoma"/>
              </a:rPr>
              <a:t> باعث ايجاد شبكه اي با معماري ساده، هزينه كم و قدرت اجرايي بالا مي گردد. هوشمندي و بازدهي بالاي </a:t>
            </a:r>
            <a:r>
              <a:rPr lang="en-US" sz="2000" b="1" spc="150" dirty="0">
                <a:ln w="11430"/>
                <a:solidFill>
                  <a:srgbClr val="9CB084">
                    <a:lumMod val="20000"/>
                    <a:lumOff val="80000"/>
                  </a:srgbClr>
                </a:solidFill>
                <a:effectLst>
                  <a:outerShdw blurRad="25400" algn="tl" rotWithShape="0">
                    <a:srgbClr val="000000">
                      <a:alpha val="43000"/>
                    </a:srgbClr>
                  </a:outerShdw>
                </a:effectLst>
                <a:latin typeface="Arial" pitchFamily="34" charset="0"/>
              </a:rPr>
              <a:t>NGN</a:t>
            </a:r>
            <a:r>
              <a:rPr lang="fa-IR" sz="2000" b="1" spc="150" dirty="0">
                <a:ln w="11430"/>
                <a:solidFill>
                  <a:srgbClr val="9CB084">
                    <a:lumMod val="20000"/>
                    <a:lumOff val="80000"/>
                  </a:srgbClr>
                </a:solidFill>
                <a:effectLst>
                  <a:outerShdw blurRad="25400" algn="tl" rotWithShape="0">
                    <a:srgbClr val="000000">
                      <a:alpha val="43000"/>
                    </a:srgbClr>
                  </a:outerShdw>
                </a:effectLst>
                <a:latin typeface="Arial" pitchFamily="34" charset="0"/>
                <a:cs typeface="Tahoma"/>
              </a:rPr>
              <a:t> قابليت ارائه تمام سرويسهاي موجود درآينده را به صورت </a:t>
            </a:r>
            <a:r>
              <a:rPr lang="en-US" sz="2000" b="1" spc="150" dirty="0">
                <a:ln w="11430"/>
                <a:solidFill>
                  <a:srgbClr val="9CB084">
                    <a:lumMod val="20000"/>
                    <a:lumOff val="80000"/>
                  </a:srgbClr>
                </a:solidFill>
                <a:effectLst>
                  <a:outerShdw blurRad="25400" algn="tl" rotWithShape="0">
                    <a:srgbClr val="000000">
                      <a:alpha val="43000"/>
                    </a:srgbClr>
                  </a:outerShdw>
                </a:effectLst>
                <a:latin typeface="Arial" pitchFamily="34" charset="0"/>
              </a:rPr>
              <a:t>multi service</a:t>
            </a:r>
            <a:r>
              <a:rPr lang="fa-IR" sz="2000" b="1" spc="150" dirty="0">
                <a:ln w="11430"/>
                <a:solidFill>
                  <a:srgbClr val="9CB084">
                    <a:lumMod val="20000"/>
                    <a:lumOff val="80000"/>
                  </a:srgbClr>
                </a:solidFill>
                <a:effectLst>
                  <a:outerShdw blurRad="25400" algn="tl" rotWithShape="0">
                    <a:srgbClr val="000000">
                      <a:alpha val="43000"/>
                    </a:srgbClr>
                  </a:outerShdw>
                </a:effectLst>
                <a:latin typeface="Arial" pitchFamily="34" charset="0"/>
                <a:cs typeface="Tahoma"/>
              </a:rPr>
              <a:t> به شبكه مي دهد. </a:t>
            </a:r>
            <a:endParaRPr lang="en-US" sz="2000" b="1" spc="150" dirty="0">
              <a:ln w="11430"/>
              <a:solidFill>
                <a:srgbClr val="9CB084">
                  <a:lumMod val="20000"/>
                  <a:lumOff val="80000"/>
                </a:srgbClr>
              </a:solidFill>
              <a:effectLst>
                <a:outerShdw blurRad="25400" algn="tl" rotWithShape="0">
                  <a:srgbClr val="000000">
                    <a:alpha val="43000"/>
                  </a:srgbClr>
                </a:outerShdw>
              </a:effectLst>
              <a:latin typeface="Arial" pitchFamily="34" charset="0"/>
            </a:endParaRPr>
          </a:p>
        </p:txBody>
      </p:sp>
      <p:sp>
        <p:nvSpPr>
          <p:cNvPr id="4" name="Text Placeholder 1"/>
          <p:cNvSpPr txBox="1">
            <a:spLocks/>
          </p:cNvSpPr>
          <p:nvPr/>
        </p:nvSpPr>
        <p:spPr>
          <a:xfrm>
            <a:off x="0" y="27678"/>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r" rtl="1"/>
            <a:r>
              <a:rPr lang="fa-IR" sz="2400" b="1" dirty="0" smtClean="0">
                <a:solidFill>
                  <a:prstClr val="black"/>
                </a:solidFill>
              </a:rPr>
              <a:t>دلایل ساخت </a:t>
            </a:r>
            <a:r>
              <a:rPr lang="en-US" sz="2400" b="1" dirty="0" smtClean="0">
                <a:solidFill>
                  <a:prstClr val="black"/>
                </a:solidFill>
              </a:rPr>
              <a:t>NGN</a:t>
            </a:r>
            <a:r>
              <a:rPr lang="fa-IR" sz="2400" b="1" dirty="0" smtClean="0">
                <a:solidFill>
                  <a:prstClr val="black"/>
                </a:solidFill>
              </a:rPr>
              <a:t> و مقایسه با شبکه های امروزی</a:t>
            </a:r>
            <a:endParaRPr lang="fa-IR" sz="2400" b="1"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2" name="Slide Number Placeholder 1"/>
          <p:cNvSpPr>
            <a:spLocks noGrp="1"/>
          </p:cNvSpPr>
          <p:nvPr>
            <p:ph type="sldNum" sz="quarter" idx="12"/>
          </p:nvPr>
        </p:nvSpPr>
        <p:spPr/>
        <p:txBody>
          <a:bodyPr/>
          <a:lstStyle/>
          <a:p>
            <a:fld id="{6B89A851-C0A8-4011-8416-F9B5C595353E}" type="slidenum">
              <a:rPr lang="en-US" smtClean="0">
                <a:solidFill>
                  <a:prstClr val="white">
                    <a:tint val="75000"/>
                  </a:prstClr>
                </a:solidFill>
              </a:rPr>
              <a:pPr/>
              <a:t>140</a:t>
            </a:fld>
            <a:endParaRPr lang="en-US">
              <a:solidFill>
                <a:prstClr val="white">
                  <a:tint val="75000"/>
                </a:prstClr>
              </a:solidFill>
            </a:endParaRPr>
          </a:p>
        </p:txBody>
      </p:sp>
    </p:spTree>
    <p:extLst>
      <p:ext uri="{BB962C8B-B14F-4D97-AF65-F5344CB8AC3E}">
        <p14:creationId xmlns:p14="http://schemas.microsoft.com/office/powerpoint/2010/main" val="3462184485"/>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7158" y="1428736"/>
            <a:ext cx="8501122" cy="5214974"/>
          </a:xfrm>
          <a:prstGeom prst="rect">
            <a:avLst/>
          </a:prstGeom>
        </p:spPr>
        <p:txBody>
          <a:bodyPr>
            <a:noAutofit/>
          </a:bodyPr>
          <a:lstStyle/>
          <a:p>
            <a:pPr algn="r" rtl="1"/>
            <a:r>
              <a:rPr lang="fa-IR" sz="2000" dirty="0" smtClean="0">
                <a:solidFill>
                  <a:prstClr val="white">
                    <a:lumMod val="95000"/>
                  </a:prstClr>
                </a:solidFill>
                <a:latin typeface="Arial" pitchFamily="34" charset="0"/>
                <a:cs typeface="Tahoma"/>
              </a:rPr>
              <a:t>خصوصیات اصلی </a:t>
            </a:r>
            <a:r>
              <a:rPr lang="en-US" sz="2000" dirty="0" smtClean="0">
                <a:solidFill>
                  <a:prstClr val="white">
                    <a:lumMod val="95000"/>
                  </a:prstClr>
                </a:solidFill>
                <a:latin typeface="Arial" pitchFamily="34" charset="0"/>
                <a:cs typeface="Tahoma"/>
              </a:rPr>
              <a:t>NGN</a:t>
            </a:r>
            <a:r>
              <a:rPr lang="fa-IR" sz="2000" dirty="0" smtClean="0">
                <a:solidFill>
                  <a:prstClr val="white">
                    <a:lumMod val="95000"/>
                  </a:prstClr>
                </a:solidFill>
                <a:latin typeface="Arial" pitchFamily="34" charset="0"/>
                <a:cs typeface="Tahoma"/>
              </a:rPr>
              <a:t> :</a:t>
            </a:r>
          </a:p>
          <a:p>
            <a:pPr algn="r" rtl="1"/>
            <a:r>
              <a:rPr lang="fa-IR" sz="2000" dirty="0" smtClean="0">
                <a:solidFill>
                  <a:prstClr val="white">
                    <a:lumMod val="95000"/>
                  </a:prstClr>
                </a:solidFill>
                <a:latin typeface="Arial" pitchFamily="34" charset="0"/>
                <a:cs typeface="Tahoma"/>
              </a:rPr>
              <a:t>•   </a:t>
            </a:r>
            <a:r>
              <a:rPr lang="fa-IR" sz="2000" dirty="0">
                <a:solidFill>
                  <a:prstClr val="white">
                    <a:lumMod val="95000"/>
                  </a:prstClr>
                </a:solidFill>
                <a:latin typeface="Arial" pitchFamily="34" charset="0"/>
                <a:cs typeface="Tahoma"/>
              </a:rPr>
              <a:t>جدا كردن لايه هاي انتقال، كنترل ، سرويس و دسترسي از يكديگر</a:t>
            </a:r>
          </a:p>
          <a:p>
            <a:pPr algn="r" rtl="1"/>
            <a:endParaRPr lang="fa-IR" sz="2000" dirty="0">
              <a:solidFill>
                <a:prstClr val="white">
                  <a:lumMod val="95000"/>
                </a:prstClr>
              </a:solidFill>
              <a:latin typeface="Arial" pitchFamily="34" charset="0"/>
              <a:cs typeface="Tahoma"/>
            </a:endParaRPr>
          </a:p>
          <a:p>
            <a:pPr algn="r" rtl="1"/>
            <a:r>
              <a:rPr lang="fa-IR" sz="2000" dirty="0">
                <a:solidFill>
                  <a:prstClr val="white">
                    <a:lumMod val="95000"/>
                  </a:prstClr>
                </a:solidFill>
                <a:latin typeface="Arial" pitchFamily="34" charset="0"/>
                <a:cs typeface="Tahoma"/>
              </a:rPr>
              <a:t>•   قابليت همكاري با لايه هاي مختلف و شبكه هاي ديگر از طريق اينترفيس هاي باز</a:t>
            </a:r>
          </a:p>
          <a:p>
            <a:pPr algn="r" rtl="1"/>
            <a:endParaRPr lang="fa-IR" sz="2000" dirty="0">
              <a:solidFill>
                <a:prstClr val="white">
                  <a:lumMod val="95000"/>
                </a:prstClr>
              </a:solidFill>
              <a:latin typeface="Arial" pitchFamily="34" charset="0"/>
              <a:cs typeface="Tahoma"/>
            </a:endParaRPr>
          </a:p>
          <a:p>
            <a:pPr algn="r" rtl="1"/>
            <a:r>
              <a:rPr lang="en-US" sz="2000" dirty="0">
                <a:solidFill>
                  <a:prstClr val="white">
                    <a:lumMod val="95000"/>
                  </a:prstClr>
                </a:solidFill>
                <a:latin typeface="Arial" pitchFamily="34" charset="0"/>
              </a:rPr>
              <a:t>•</a:t>
            </a:r>
            <a:r>
              <a:rPr lang="fa-IR" sz="2000" dirty="0">
                <a:solidFill>
                  <a:prstClr val="white">
                    <a:lumMod val="95000"/>
                  </a:prstClr>
                </a:solidFill>
                <a:latin typeface="Arial" pitchFamily="34" charset="0"/>
                <a:cs typeface="Tahoma"/>
              </a:rPr>
              <a:t>   كنترل يكپارچه تكنولوژي هاي مختلف انتقال نظير </a:t>
            </a:r>
            <a:r>
              <a:rPr lang="en-US" sz="2000" dirty="0">
                <a:solidFill>
                  <a:prstClr val="white">
                    <a:lumMod val="95000"/>
                  </a:prstClr>
                </a:solidFill>
                <a:latin typeface="Arial" pitchFamily="34" charset="0"/>
              </a:rPr>
              <a:t>Frame Relay</a:t>
            </a:r>
            <a:r>
              <a:rPr lang="fa-IR" sz="2000" dirty="0">
                <a:solidFill>
                  <a:prstClr val="white">
                    <a:lumMod val="95000"/>
                  </a:prstClr>
                </a:solidFill>
                <a:latin typeface="Arial" pitchFamily="34" charset="0"/>
                <a:cs typeface="Tahoma"/>
              </a:rPr>
              <a:t> ، </a:t>
            </a:r>
            <a:r>
              <a:rPr lang="en-US" sz="2000" dirty="0">
                <a:solidFill>
                  <a:prstClr val="white">
                    <a:lumMod val="95000"/>
                  </a:prstClr>
                </a:solidFill>
                <a:latin typeface="Arial" pitchFamily="34" charset="0"/>
              </a:rPr>
              <a:t>TDM</a:t>
            </a:r>
            <a:r>
              <a:rPr lang="fa-IR" sz="2000" dirty="0">
                <a:solidFill>
                  <a:prstClr val="white">
                    <a:lumMod val="95000"/>
                  </a:prstClr>
                </a:solidFill>
                <a:latin typeface="Arial" pitchFamily="34" charset="0"/>
                <a:cs typeface="Tahoma"/>
              </a:rPr>
              <a:t>، </a:t>
            </a:r>
            <a:r>
              <a:rPr lang="en-US" sz="2000" dirty="0">
                <a:solidFill>
                  <a:prstClr val="white">
                    <a:lumMod val="95000"/>
                  </a:prstClr>
                </a:solidFill>
                <a:latin typeface="Arial" pitchFamily="34" charset="0"/>
              </a:rPr>
              <a:t>IP</a:t>
            </a:r>
            <a:r>
              <a:rPr lang="fa-IR" sz="2000" dirty="0">
                <a:solidFill>
                  <a:prstClr val="white">
                    <a:lumMod val="95000"/>
                  </a:prstClr>
                </a:solidFill>
                <a:latin typeface="Arial" pitchFamily="34" charset="0"/>
                <a:cs typeface="Tahoma"/>
              </a:rPr>
              <a:t>، </a:t>
            </a:r>
            <a:r>
              <a:rPr lang="en-US" sz="2000" dirty="0">
                <a:solidFill>
                  <a:prstClr val="white">
                    <a:lumMod val="95000"/>
                  </a:prstClr>
                </a:solidFill>
                <a:latin typeface="Arial" pitchFamily="34" charset="0"/>
              </a:rPr>
              <a:t>ATM</a:t>
            </a:r>
            <a:r>
              <a:rPr lang="fa-IR" sz="2000" dirty="0">
                <a:solidFill>
                  <a:prstClr val="white">
                    <a:lumMod val="95000"/>
                  </a:prstClr>
                </a:solidFill>
                <a:latin typeface="Arial" pitchFamily="34" charset="0"/>
                <a:cs typeface="Tahoma"/>
              </a:rPr>
              <a:t> و .....</a:t>
            </a:r>
          </a:p>
          <a:p>
            <a:pPr algn="r" rtl="1"/>
            <a:endParaRPr lang="fa-IR" sz="2000" dirty="0">
              <a:solidFill>
                <a:prstClr val="white">
                  <a:lumMod val="95000"/>
                </a:prstClr>
              </a:solidFill>
              <a:latin typeface="Arial" pitchFamily="34" charset="0"/>
              <a:cs typeface="Tahoma"/>
            </a:endParaRPr>
          </a:p>
          <a:p>
            <a:pPr algn="r" rtl="1"/>
            <a:r>
              <a:rPr lang="en-US" sz="2000" dirty="0">
                <a:solidFill>
                  <a:prstClr val="white">
                    <a:lumMod val="95000"/>
                  </a:prstClr>
                </a:solidFill>
                <a:latin typeface="Arial" pitchFamily="34" charset="0"/>
              </a:rPr>
              <a:t>•</a:t>
            </a:r>
            <a:r>
              <a:rPr lang="fa-IR" sz="2000" dirty="0">
                <a:solidFill>
                  <a:prstClr val="white">
                    <a:lumMod val="95000"/>
                  </a:prstClr>
                </a:solidFill>
                <a:latin typeface="Arial" pitchFamily="34" charset="0"/>
                <a:cs typeface="Tahoma"/>
              </a:rPr>
              <a:t> </a:t>
            </a:r>
            <a:r>
              <a:rPr lang="en-US" sz="2000" dirty="0">
                <a:solidFill>
                  <a:prstClr val="white">
                    <a:lumMod val="95000"/>
                  </a:prstClr>
                </a:solidFill>
                <a:latin typeface="Arial" pitchFamily="34" charset="0"/>
              </a:rPr>
              <a:t> </a:t>
            </a:r>
            <a:r>
              <a:rPr lang="fa-IR" sz="2000" dirty="0">
                <a:solidFill>
                  <a:prstClr val="white">
                    <a:lumMod val="95000"/>
                  </a:prstClr>
                </a:solidFill>
                <a:latin typeface="Arial" pitchFamily="34" charset="0"/>
                <a:cs typeface="Tahoma"/>
              </a:rPr>
              <a:t> استفاده از عناصر استاندارد شبكه نظير </a:t>
            </a:r>
            <a:r>
              <a:rPr lang="en-US" sz="2000" dirty="0">
                <a:solidFill>
                  <a:prstClr val="white">
                    <a:lumMod val="95000"/>
                  </a:prstClr>
                </a:solidFill>
                <a:latin typeface="Arial" pitchFamily="34" charset="0"/>
              </a:rPr>
              <a:t>Soft Switch</a:t>
            </a:r>
            <a:r>
              <a:rPr lang="fa-IR" sz="2000" dirty="0">
                <a:solidFill>
                  <a:prstClr val="white">
                    <a:lumMod val="95000"/>
                  </a:prstClr>
                </a:solidFill>
                <a:latin typeface="Arial" pitchFamily="34" charset="0"/>
                <a:cs typeface="Tahoma"/>
              </a:rPr>
              <a:t>، </a:t>
            </a:r>
            <a:r>
              <a:rPr lang="en-US" sz="2000" dirty="0">
                <a:solidFill>
                  <a:prstClr val="white">
                    <a:lumMod val="95000"/>
                  </a:prstClr>
                </a:solidFill>
                <a:latin typeface="Arial" pitchFamily="34" charset="0"/>
              </a:rPr>
              <a:t>Gateway</a:t>
            </a:r>
            <a:r>
              <a:rPr lang="fa-IR" sz="2000" dirty="0">
                <a:solidFill>
                  <a:prstClr val="white">
                    <a:lumMod val="95000"/>
                  </a:prstClr>
                </a:solidFill>
                <a:latin typeface="Arial" pitchFamily="34" charset="0"/>
                <a:cs typeface="Tahoma"/>
              </a:rPr>
              <a:t> و</a:t>
            </a:r>
            <a:r>
              <a:rPr lang="en-US" sz="2000" dirty="0">
                <a:solidFill>
                  <a:prstClr val="white">
                    <a:lumMod val="95000"/>
                  </a:prstClr>
                </a:solidFill>
                <a:latin typeface="Arial" pitchFamily="34" charset="0"/>
              </a:rPr>
              <a:t> </a:t>
            </a:r>
            <a:endParaRPr lang="fa-IR" sz="2000" dirty="0">
              <a:solidFill>
                <a:prstClr val="white">
                  <a:lumMod val="95000"/>
                </a:prstClr>
              </a:solidFill>
              <a:latin typeface="Arial" pitchFamily="34" charset="0"/>
              <a:cs typeface="Tahoma"/>
            </a:endParaRPr>
          </a:p>
          <a:p>
            <a:pPr algn="r" rtl="1"/>
            <a:r>
              <a:rPr lang="fa-IR" sz="2000" dirty="0">
                <a:solidFill>
                  <a:prstClr val="white">
                    <a:lumMod val="95000"/>
                  </a:prstClr>
                </a:solidFill>
                <a:latin typeface="Arial" pitchFamily="34" charset="0"/>
                <a:cs typeface="Tahoma"/>
              </a:rPr>
              <a:t> </a:t>
            </a:r>
            <a:r>
              <a:rPr lang="en-US" sz="2000" dirty="0">
                <a:solidFill>
                  <a:prstClr val="white">
                    <a:lumMod val="95000"/>
                  </a:prstClr>
                </a:solidFill>
                <a:latin typeface="Arial" pitchFamily="34" charset="0"/>
              </a:rPr>
              <a:t>Application Server </a:t>
            </a:r>
            <a:endParaRPr lang="fa-IR" sz="2000" dirty="0">
              <a:solidFill>
                <a:prstClr val="white">
                  <a:lumMod val="95000"/>
                </a:prstClr>
              </a:solidFill>
              <a:latin typeface="Arial" pitchFamily="34" charset="0"/>
              <a:cs typeface="Tahoma"/>
            </a:endParaRPr>
          </a:p>
          <a:p>
            <a:pPr algn="r" rtl="1"/>
            <a:endParaRPr lang="fa-IR" sz="2000" dirty="0">
              <a:solidFill>
                <a:prstClr val="white">
                  <a:lumMod val="95000"/>
                </a:prstClr>
              </a:solidFill>
              <a:latin typeface="Arial" pitchFamily="34" charset="0"/>
              <a:cs typeface="Tahoma"/>
            </a:endParaRPr>
          </a:p>
          <a:p>
            <a:pPr algn="r" rtl="1"/>
            <a:endParaRPr lang="fa-IR" sz="2000" dirty="0">
              <a:solidFill>
                <a:prstClr val="white">
                  <a:lumMod val="95000"/>
                </a:prstClr>
              </a:solidFill>
              <a:latin typeface="Arial" pitchFamily="34" charset="0"/>
              <a:cs typeface="Tahoma"/>
            </a:endParaRPr>
          </a:p>
          <a:p>
            <a:pPr algn="r" rtl="1"/>
            <a:r>
              <a:rPr lang="fa-IR" sz="2000" dirty="0">
                <a:solidFill>
                  <a:prstClr val="white">
                    <a:lumMod val="95000"/>
                  </a:prstClr>
                </a:solidFill>
                <a:latin typeface="Arial" pitchFamily="34" charset="0"/>
                <a:cs typeface="Tahoma"/>
              </a:rPr>
              <a:t>لازم به ذكر است ايجاد شبكه </a:t>
            </a:r>
            <a:r>
              <a:rPr lang="en-US" sz="2000" dirty="0">
                <a:solidFill>
                  <a:prstClr val="white">
                    <a:lumMod val="95000"/>
                  </a:prstClr>
                </a:solidFill>
                <a:latin typeface="Arial" pitchFamily="34" charset="0"/>
              </a:rPr>
              <a:t>NGN</a:t>
            </a:r>
            <a:r>
              <a:rPr lang="fa-IR" sz="2000" dirty="0">
                <a:solidFill>
                  <a:prstClr val="white">
                    <a:lumMod val="95000"/>
                  </a:prstClr>
                </a:solidFill>
                <a:latin typeface="Arial" pitchFamily="34" charset="0"/>
                <a:cs typeface="Tahoma"/>
              </a:rPr>
              <a:t> براي شبكه هاي مختلف داراي راهكار ثابتي نمي باشد و براي هر شبكه متناسب با ساختار آن شبكه، نياز به پياده سازي يك روش و يا تلفيق چند روش است.</a:t>
            </a:r>
            <a:endParaRPr lang="en-US" sz="2000" dirty="0">
              <a:solidFill>
                <a:prstClr val="white">
                  <a:lumMod val="95000"/>
                </a:prstClr>
              </a:solidFill>
              <a:latin typeface="Arial" pitchFamily="34" charset="0"/>
            </a:endParaRPr>
          </a:p>
        </p:txBody>
      </p:sp>
      <p:sp>
        <p:nvSpPr>
          <p:cNvPr id="5" name="Text Placeholder 1"/>
          <p:cNvSpPr txBox="1">
            <a:spLocks/>
          </p:cNvSpPr>
          <p:nvPr/>
        </p:nvSpPr>
        <p:spPr>
          <a:xfrm>
            <a:off x="0" y="27678"/>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r" rtl="1"/>
            <a:r>
              <a:rPr lang="fa-IR" sz="2400" b="1" dirty="0" smtClean="0">
                <a:solidFill>
                  <a:prstClr val="black"/>
                </a:solidFill>
              </a:rPr>
              <a:t>دلایل ساخت </a:t>
            </a:r>
            <a:r>
              <a:rPr lang="en-US" sz="2400" b="1" dirty="0" smtClean="0">
                <a:solidFill>
                  <a:prstClr val="black"/>
                </a:solidFill>
              </a:rPr>
              <a:t>NGN</a:t>
            </a:r>
            <a:r>
              <a:rPr lang="fa-IR" sz="2400" b="1" dirty="0" smtClean="0">
                <a:solidFill>
                  <a:prstClr val="black"/>
                </a:solidFill>
              </a:rPr>
              <a:t> و مقایسه با شبکه های امروزی</a:t>
            </a:r>
            <a:endParaRPr lang="fa-IR" sz="2400" b="1" dirty="0">
              <a:solidFill>
                <a:prstClr val="black"/>
              </a:solidFill>
            </a:endParaRPr>
          </a:p>
        </p:txBody>
      </p:sp>
      <p:sp>
        <p:nvSpPr>
          <p:cNvPr id="4" name="Footer Placeholder 3"/>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2" name="Slide Number Placeholder 1"/>
          <p:cNvSpPr>
            <a:spLocks noGrp="1"/>
          </p:cNvSpPr>
          <p:nvPr>
            <p:ph type="sldNum" sz="quarter" idx="12"/>
          </p:nvPr>
        </p:nvSpPr>
        <p:spPr/>
        <p:txBody>
          <a:bodyPr/>
          <a:lstStyle/>
          <a:p>
            <a:fld id="{6B89A851-C0A8-4011-8416-F9B5C595353E}" type="slidenum">
              <a:rPr lang="en-US" smtClean="0">
                <a:solidFill>
                  <a:prstClr val="white">
                    <a:tint val="75000"/>
                  </a:prstClr>
                </a:solidFill>
              </a:rPr>
              <a:pPr/>
              <a:t>141</a:t>
            </a:fld>
            <a:endParaRPr lang="en-US">
              <a:solidFill>
                <a:prstClr val="white">
                  <a:tint val="75000"/>
                </a:prstClr>
              </a:solidFill>
            </a:endParaRPr>
          </a:p>
        </p:txBody>
      </p:sp>
    </p:spTree>
    <p:extLst>
      <p:ext uri="{BB962C8B-B14F-4D97-AF65-F5344CB8AC3E}">
        <p14:creationId xmlns:p14="http://schemas.microsoft.com/office/powerpoint/2010/main" val="3879165852"/>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8596" y="667440"/>
            <a:ext cx="8501122" cy="5690518"/>
          </a:xfrm>
          <a:prstGeom prst="rect">
            <a:avLst/>
          </a:prstGeom>
        </p:spPr>
        <p:txBody>
          <a:bodyPr wrap="square">
            <a:noAutofit/>
          </a:bodyPr>
          <a:lstStyle/>
          <a:p>
            <a:pPr algn="r" rtl="1"/>
            <a:r>
              <a:rPr lang="fa-IR" sz="2400" b="1" dirty="0" smtClean="0">
                <a:solidFill>
                  <a:prstClr val="white">
                    <a:lumMod val="95000"/>
                  </a:prstClr>
                </a:solidFill>
                <a:latin typeface="Arial" pitchFamily="34" charset="0"/>
                <a:cs typeface="Tahoma"/>
              </a:rPr>
              <a:t>دلایل پیاده سازی </a:t>
            </a:r>
            <a:r>
              <a:rPr lang="en-US" sz="2400" b="1" dirty="0" smtClean="0">
                <a:solidFill>
                  <a:prstClr val="white">
                    <a:lumMod val="95000"/>
                  </a:prstClr>
                </a:solidFill>
                <a:latin typeface="Arial" pitchFamily="34" charset="0"/>
                <a:cs typeface="Tahoma"/>
              </a:rPr>
              <a:t>NGN</a:t>
            </a:r>
            <a:r>
              <a:rPr lang="fa-IR" sz="2400" b="1" dirty="0" smtClean="0">
                <a:solidFill>
                  <a:prstClr val="white">
                    <a:lumMod val="95000"/>
                  </a:prstClr>
                </a:solidFill>
                <a:latin typeface="Arial" pitchFamily="34" charset="0"/>
                <a:cs typeface="Tahoma"/>
              </a:rPr>
              <a:t> :</a:t>
            </a:r>
          </a:p>
          <a:p>
            <a:pPr algn="r" rtl="1"/>
            <a:r>
              <a:rPr lang="fa-IR" sz="2000" dirty="0">
                <a:solidFill>
                  <a:prstClr val="white">
                    <a:lumMod val="95000"/>
                  </a:prstClr>
                </a:solidFill>
                <a:latin typeface="Arial" pitchFamily="34" charset="0"/>
                <a:cs typeface="Tahoma"/>
              </a:rPr>
              <a:t>1</a:t>
            </a:r>
            <a:r>
              <a:rPr lang="fa-IR" sz="2000" dirty="0" smtClean="0">
                <a:solidFill>
                  <a:prstClr val="white">
                    <a:lumMod val="95000"/>
                  </a:prstClr>
                </a:solidFill>
                <a:latin typeface="Arial" pitchFamily="34" charset="0"/>
                <a:cs typeface="Tahoma"/>
              </a:rPr>
              <a:t>-  </a:t>
            </a:r>
            <a:r>
              <a:rPr lang="fa-IR" sz="2000" dirty="0">
                <a:solidFill>
                  <a:prstClr val="white">
                    <a:lumMod val="95000"/>
                  </a:prstClr>
                </a:solidFill>
                <a:latin typeface="Arial" pitchFamily="34" charset="0"/>
                <a:cs typeface="Tahoma"/>
              </a:rPr>
              <a:t>كاهش</a:t>
            </a:r>
            <a:r>
              <a:rPr lang="en-US" sz="2000" dirty="0">
                <a:solidFill>
                  <a:prstClr val="white">
                    <a:lumMod val="95000"/>
                  </a:prstClr>
                </a:solidFill>
                <a:latin typeface="Arial" pitchFamily="34" charset="0"/>
              </a:rPr>
              <a:t> </a:t>
            </a:r>
            <a:r>
              <a:rPr lang="fa-IR" sz="2000" dirty="0">
                <a:solidFill>
                  <a:prstClr val="white">
                    <a:lumMod val="95000"/>
                  </a:prstClr>
                </a:solidFill>
                <a:latin typeface="Arial" pitchFamily="34" charset="0"/>
                <a:cs typeface="Tahoma"/>
              </a:rPr>
              <a:t>مشكلات شبكه</a:t>
            </a:r>
            <a:endParaRPr lang="en-US" sz="2000" dirty="0">
              <a:solidFill>
                <a:prstClr val="white">
                  <a:lumMod val="95000"/>
                </a:prstClr>
              </a:solidFill>
              <a:latin typeface="Arial" pitchFamily="34" charset="0"/>
            </a:endParaRPr>
          </a:p>
          <a:p>
            <a:pPr algn="r" rtl="1"/>
            <a:r>
              <a:rPr lang="fa-IR" sz="2000" dirty="0">
                <a:solidFill>
                  <a:prstClr val="white">
                    <a:lumMod val="95000"/>
                  </a:prstClr>
                </a:solidFill>
                <a:latin typeface="Arial" pitchFamily="34" charset="0"/>
                <a:cs typeface="Tahoma"/>
              </a:rPr>
              <a:t>                                     2-  افزايش تصاعدي ترافيك ديتا نسبت به صوت</a:t>
            </a:r>
            <a:endParaRPr lang="en-US" sz="2000" dirty="0">
              <a:solidFill>
                <a:prstClr val="white">
                  <a:lumMod val="95000"/>
                </a:prstClr>
              </a:solidFill>
              <a:latin typeface="Arial" pitchFamily="34" charset="0"/>
            </a:endParaRPr>
          </a:p>
          <a:p>
            <a:pPr algn="r" rtl="1"/>
            <a:endParaRPr lang="fa-IR" sz="2000" dirty="0">
              <a:solidFill>
                <a:prstClr val="white">
                  <a:lumMod val="95000"/>
                </a:prstClr>
              </a:solidFill>
              <a:latin typeface="Arial" pitchFamily="34" charset="0"/>
              <a:cs typeface="Tahoma"/>
            </a:endParaRPr>
          </a:p>
          <a:p>
            <a:pPr algn="r" rtl="1"/>
            <a:r>
              <a:rPr lang="fa-IR" sz="2000" dirty="0">
                <a:solidFill>
                  <a:prstClr val="white">
                    <a:lumMod val="95000"/>
                  </a:prstClr>
                </a:solidFill>
                <a:latin typeface="Arial" pitchFamily="34" charset="0"/>
                <a:cs typeface="Tahoma"/>
              </a:rPr>
              <a:t>3-  عدم يكپارچگي شبكه</a:t>
            </a:r>
          </a:p>
          <a:p>
            <a:pPr algn="r" rtl="1"/>
            <a:r>
              <a:rPr lang="fa-IR" sz="2000" dirty="0">
                <a:solidFill>
                  <a:prstClr val="white">
                    <a:lumMod val="95000"/>
                  </a:prstClr>
                </a:solidFill>
                <a:latin typeface="Arial" pitchFamily="34" charset="0"/>
                <a:cs typeface="Tahoma"/>
              </a:rPr>
              <a:t>                                     </a:t>
            </a:r>
          </a:p>
          <a:p>
            <a:pPr algn="r" rtl="1"/>
            <a:r>
              <a:rPr lang="fa-IR" sz="2000" dirty="0">
                <a:solidFill>
                  <a:prstClr val="white">
                    <a:lumMod val="95000"/>
                  </a:prstClr>
                </a:solidFill>
                <a:latin typeface="Arial" pitchFamily="34" charset="0"/>
                <a:cs typeface="Tahoma"/>
              </a:rPr>
              <a:t>5-  اتمام ظرفيت شبكه موجود</a:t>
            </a:r>
          </a:p>
          <a:p>
            <a:pPr algn="r" rtl="1"/>
            <a:r>
              <a:rPr lang="fa-IR" sz="2000" dirty="0">
                <a:solidFill>
                  <a:prstClr val="white">
                    <a:lumMod val="95000"/>
                  </a:prstClr>
                </a:solidFill>
                <a:latin typeface="Arial" pitchFamily="34" charset="0"/>
                <a:cs typeface="Tahoma"/>
              </a:rPr>
              <a:t>                                     6-  افزايش</a:t>
            </a:r>
            <a:r>
              <a:rPr lang="en-US" sz="2000" dirty="0">
                <a:solidFill>
                  <a:prstClr val="white">
                    <a:lumMod val="95000"/>
                  </a:prstClr>
                </a:solidFill>
                <a:latin typeface="Arial" pitchFamily="34" charset="0"/>
              </a:rPr>
              <a:t> </a:t>
            </a:r>
            <a:r>
              <a:rPr lang="fa-IR" sz="2000" dirty="0">
                <a:solidFill>
                  <a:prstClr val="white">
                    <a:lumMod val="95000"/>
                  </a:prstClr>
                </a:solidFill>
                <a:latin typeface="Arial" pitchFamily="34" charset="0"/>
                <a:cs typeface="Tahoma"/>
              </a:rPr>
              <a:t>سود</a:t>
            </a:r>
            <a:r>
              <a:rPr lang="en-US" sz="2000" dirty="0">
                <a:solidFill>
                  <a:prstClr val="white">
                    <a:lumMod val="95000"/>
                  </a:prstClr>
                </a:solidFill>
                <a:latin typeface="Arial" pitchFamily="34" charset="0"/>
              </a:rPr>
              <a:t> </a:t>
            </a:r>
            <a:r>
              <a:rPr lang="fa-IR" sz="2000" dirty="0">
                <a:solidFill>
                  <a:prstClr val="white">
                    <a:lumMod val="95000"/>
                  </a:prstClr>
                </a:solidFill>
                <a:latin typeface="Arial" pitchFamily="34" charset="0"/>
                <a:cs typeface="Tahoma"/>
              </a:rPr>
              <a:t>دهي شركت ها</a:t>
            </a:r>
          </a:p>
          <a:p>
            <a:pPr algn="r" rtl="1"/>
            <a:endParaRPr lang="fa-IR" sz="2000" dirty="0">
              <a:solidFill>
                <a:prstClr val="white">
                  <a:lumMod val="95000"/>
                </a:prstClr>
              </a:solidFill>
              <a:latin typeface="Arial" pitchFamily="34" charset="0"/>
              <a:cs typeface="Tahoma"/>
            </a:endParaRPr>
          </a:p>
          <a:p>
            <a:pPr algn="r" rtl="1"/>
            <a:r>
              <a:rPr lang="fa-IR" sz="2000" dirty="0">
                <a:solidFill>
                  <a:prstClr val="white">
                    <a:lumMod val="95000"/>
                  </a:prstClr>
                </a:solidFill>
                <a:latin typeface="Arial" pitchFamily="34" charset="0"/>
                <a:cs typeface="Tahoma"/>
              </a:rPr>
              <a:t>7-  پياده سازي پروتكل هاي استاندارد</a:t>
            </a:r>
            <a:endParaRPr lang="en-US" sz="2000" dirty="0">
              <a:solidFill>
                <a:prstClr val="white">
                  <a:lumMod val="95000"/>
                </a:prstClr>
              </a:solidFill>
              <a:latin typeface="Arial" pitchFamily="34" charset="0"/>
            </a:endParaRPr>
          </a:p>
          <a:p>
            <a:pPr algn="r" rtl="1"/>
            <a:r>
              <a:rPr lang="fa-IR" sz="2000" dirty="0">
                <a:solidFill>
                  <a:prstClr val="white">
                    <a:lumMod val="95000"/>
                  </a:prstClr>
                </a:solidFill>
                <a:latin typeface="Arial" pitchFamily="34" charset="0"/>
                <a:cs typeface="Tahoma"/>
              </a:rPr>
              <a:t>                                     8-  افزايش پهناي باند و ارائه سرويسهاي سريعتر</a:t>
            </a:r>
            <a:endParaRPr lang="en-US" sz="2000" dirty="0">
              <a:solidFill>
                <a:prstClr val="white">
                  <a:lumMod val="95000"/>
                </a:prstClr>
              </a:solidFill>
              <a:latin typeface="Arial" pitchFamily="34" charset="0"/>
            </a:endParaRPr>
          </a:p>
          <a:p>
            <a:pPr algn="r" rtl="1"/>
            <a:endParaRPr lang="fa-IR" sz="2000" dirty="0">
              <a:solidFill>
                <a:prstClr val="white">
                  <a:lumMod val="95000"/>
                </a:prstClr>
              </a:solidFill>
              <a:latin typeface="Arial" pitchFamily="34" charset="0"/>
              <a:cs typeface="Tahoma"/>
            </a:endParaRPr>
          </a:p>
          <a:p>
            <a:pPr algn="r" rtl="1"/>
            <a:r>
              <a:rPr lang="fa-IR" sz="2000" dirty="0">
                <a:solidFill>
                  <a:prstClr val="white">
                    <a:lumMod val="95000"/>
                  </a:prstClr>
                </a:solidFill>
                <a:latin typeface="Arial" pitchFamily="34" charset="0"/>
                <a:cs typeface="Tahoma"/>
              </a:rPr>
              <a:t>9-  رشد كلان انتقال اطلاعات نسبت به صوت و افزايش چشمگير مشتركين اينترنت پر سرعت</a:t>
            </a:r>
            <a:endParaRPr lang="en-US" sz="2000" dirty="0">
              <a:solidFill>
                <a:prstClr val="white">
                  <a:lumMod val="95000"/>
                </a:prstClr>
              </a:solidFill>
              <a:latin typeface="Arial" pitchFamily="34" charset="0"/>
            </a:endParaRPr>
          </a:p>
        </p:txBody>
      </p:sp>
      <p:sp>
        <p:nvSpPr>
          <p:cNvPr id="5" name="Text Placeholder 1"/>
          <p:cNvSpPr txBox="1">
            <a:spLocks/>
          </p:cNvSpPr>
          <p:nvPr/>
        </p:nvSpPr>
        <p:spPr>
          <a:xfrm>
            <a:off x="0" y="27678"/>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r" rtl="1"/>
            <a:r>
              <a:rPr lang="fa-IR" sz="2400" b="1" dirty="0" smtClean="0">
                <a:solidFill>
                  <a:prstClr val="black"/>
                </a:solidFill>
              </a:rPr>
              <a:t>دلایل ساخت </a:t>
            </a:r>
            <a:r>
              <a:rPr lang="en-US" sz="2400" b="1" dirty="0" smtClean="0">
                <a:solidFill>
                  <a:prstClr val="black"/>
                </a:solidFill>
              </a:rPr>
              <a:t>NGN</a:t>
            </a:r>
            <a:r>
              <a:rPr lang="fa-IR" sz="2400" b="1" dirty="0" smtClean="0">
                <a:solidFill>
                  <a:prstClr val="black"/>
                </a:solidFill>
              </a:rPr>
              <a:t> و مقایسه با شبکه های امروزی</a:t>
            </a:r>
            <a:endParaRPr lang="fa-IR" sz="2400" b="1" dirty="0">
              <a:solidFill>
                <a:prstClr val="black"/>
              </a:solidFill>
            </a:endParaRPr>
          </a:p>
        </p:txBody>
      </p:sp>
      <p:sp>
        <p:nvSpPr>
          <p:cNvPr id="4" name="Footer Placeholder 3"/>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2" name="Slide Number Placeholder 1"/>
          <p:cNvSpPr>
            <a:spLocks noGrp="1"/>
          </p:cNvSpPr>
          <p:nvPr>
            <p:ph type="sldNum" sz="quarter" idx="12"/>
          </p:nvPr>
        </p:nvSpPr>
        <p:spPr/>
        <p:txBody>
          <a:bodyPr/>
          <a:lstStyle/>
          <a:p>
            <a:fld id="{6B89A851-C0A8-4011-8416-F9B5C595353E}" type="slidenum">
              <a:rPr lang="en-US" smtClean="0">
                <a:solidFill>
                  <a:prstClr val="white">
                    <a:tint val="75000"/>
                  </a:prstClr>
                </a:solidFill>
              </a:rPr>
              <a:pPr/>
              <a:t>142</a:t>
            </a:fld>
            <a:endParaRPr lang="en-US">
              <a:solidFill>
                <a:prstClr val="white">
                  <a:tint val="75000"/>
                </a:prstClr>
              </a:solidFill>
            </a:endParaRPr>
          </a:p>
        </p:txBody>
      </p:sp>
    </p:spTree>
    <p:extLst>
      <p:ext uri="{BB962C8B-B14F-4D97-AF65-F5344CB8AC3E}">
        <p14:creationId xmlns:p14="http://schemas.microsoft.com/office/powerpoint/2010/main" val="1465148804"/>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58278" y="703794"/>
            <a:ext cx="7286644" cy="571504"/>
          </a:xfrm>
          <a:prstGeom prst="rect">
            <a:avLst/>
          </a:prstGeom>
        </p:spPr>
        <p:txBody>
          <a:bodyPr wrap="square">
            <a:normAutofit fontScale="77500" lnSpcReduction="20000"/>
          </a:bodyPr>
          <a:lstStyle/>
          <a:p>
            <a:pPr algn="r" rtl="1"/>
            <a:endParaRPr lang="fa-IR" sz="2400" dirty="0" smtClean="0">
              <a:solidFill>
                <a:prstClr val="white">
                  <a:lumMod val="95000"/>
                </a:prstClr>
              </a:solidFill>
              <a:latin typeface="Arial" pitchFamily="34" charset="0"/>
              <a:cs typeface="Tahoma"/>
            </a:endParaRPr>
          </a:p>
          <a:p>
            <a:pPr algn="r" rtl="1"/>
            <a:r>
              <a:rPr lang="fa-IR" sz="2400" dirty="0" smtClean="0">
                <a:solidFill>
                  <a:prstClr val="white">
                    <a:lumMod val="95000"/>
                  </a:prstClr>
                </a:solidFill>
                <a:latin typeface="Arial" pitchFamily="34" charset="0"/>
                <a:cs typeface="Tahoma"/>
              </a:rPr>
              <a:t>ساختار </a:t>
            </a:r>
            <a:r>
              <a:rPr lang="fa-IR" sz="2400" dirty="0">
                <a:solidFill>
                  <a:prstClr val="white">
                    <a:lumMod val="95000"/>
                  </a:prstClr>
                </a:solidFill>
                <a:latin typeface="Arial" pitchFamily="34" charset="0"/>
                <a:cs typeface="Tahoma"/>
              </a:rPr>
              <a:t>اساسي </a:t>
            </a:r>
            <a:r>
              <a:rPr lang="en-US" sz="2400" dirty="0">
                <a:solidFill>
                  <a:prstClr val="white">
                    <a:lumMod val="95000"/>
                  </a:prstClr>
                </a:solidFill>
                <a:latin typeface="Arial" pitchFamily="34" charset="0"/>
              </a:rPr>
              <a:t>NGN</a:t>
            </a:r>
            <a:r>
              <a:rPr lang="fa-IR" sz="2400" dirty="0">
                <a:solidFill>
                  <a:prstClr val="white">
                    <a:lumMod val="95000"/>
                  </a:prstClr>
                </a:solidFill>
                <a:latin typeface="Arial" pitchFamily="34" charset="0"/>
                <a:cs typeface="Tahoma"/>
              </a:rPr>
              <a:t> را مي توان به سه بخش اصلي تقسيم كرد: </a:t>
            </a:r>
            <a:endParaRPr lang="en-US" sz="2400" dirty="0">
              <a:solidFill>
                <a:prstClr val="white">
                  <a:lumMod val="95000"/>
                </a:prstClr>
              </a:solidFill>
              <a:latin typeface="Arial" pitchFamily="34" charset="0"/>
            </a:endParaRPr>
          </a:p>
        </p:txBody>
      </p:sp>
      <p:pic>
        <p:nvPicPr>
          <p:cNvPr id="2050" name="Picture 2"/>
          <p:cNvPicPr>
            <a:picLocks noChangeAspect="1" noChangeArrowheads="1"/>
          </p:cNvPicPr>
          <p:nvPr/>
        </p:nvPicPr>
        <p:blipFill>
          <a:blip r:embed="rId2"/>
          <a:srcRect/>
          <a:stretch>
            <a:fillRect/>
          </a:stretch>
        </p:blipFill>
        <p:spPr bwMode="auto">
          <a:xfrm>
            <a:off x="179512" y="1916832"/>
            <a:ext cx="6678504" cy="4643446"/>
          </a:xfrm>
          <a:prstGeom prst="rect">
            <a:avLst/>
          </a:prstGeom>
          <a:noFill/>
          <a:ln w="9525">
            <a:noFill/>
            <a:miter lim="800000"/>
            <a:headEnd/>
            <a:tailEnd/>
          </a:ln>
          <a:effectLst/>
        </p:spPr>
      </p:pic>
      <p:sp>
        <p:nvSpPr>
          <p:cNvPr id="5" name="Rectangle 4"/>
          <p:cNvSpPr/>
          <p:nvPr/>
        </p:nvSpPr>
        <p:spPr>
          <a:xfrm>
            <a:off x="7053748" y="2643182"/>
            <a:ext cx="2071702" cy="3643338"/>
          </a:xfrm>
          <a:prstGeom prst="rect">
            <a:avLst/>
          </a:prstGeom>
        </p:spPr>
        <p:txBody>
          <a:bodyPr wrap="none">
            <a:normAutofit/>
          </a:bodyPr>
          <a:lstStyle/>
          <a:p>
            <a:pPr algn="r" rtl="1"/>
            <a:r>
              <a:rPr lang="fa-IR" dirty="0">
                <a:solidFill>
                  <a:prstClr val="white">
                    <a:lumMod val="95000"/>
                  </a:prstClr>
                </a:solidFill>
                <a:latin typeface="Arial" pitchFamily="34" charset="0"/>
                <a:cs typeface="Tahoma"/>
              </a:rPr>
              <a:t>• هسته چند سرويسه</a:t>
            </a:r>
          </a:p>
          <a:p>
            <a:pPr algn="r" rtl="1"/>
            <a:endParaRPr lang="fa-IR" sz="1600" dirty="0">
              <a:solidFill>
                <a:prstClr val="white">
                  <a:lumMod val="95000"/>
                </a:prstClr>
              </a:solidFill>
              <a:latin typeface="Arial" pitchFamily="34" charset="0"/>
              <a:cs typeface="Tahoma"/>
            </a:endParaRPr>
          </a:p>
          <a:p>
            <a:pPr algn="r" rtl="1"/>
            <a:endParaRPr lang="fa-IR" sz="1600" dirty="0">
              <a:solidFill>
                <a:prstClr val="white">
                  <a:lumMod val="95000"/>
                </a:prstClr>
              </a:solidFill>
              <a:latin typeface="Arial" pitchFamily="34" charset="0"/>
              <a:cs typeface="Tahoma"/>
            </a:endParaRPr>
          </a:p>
          <a:p>
            <a:pPr algn="r" rtl="1"/>
            <a:r>
              <a:rPr lang="fa-IR" dirty="0">
                <a:solidFill>
                  <a:prstClr val="white">
                    <a:lumMod val="95000"/>
                  </a:prstClr>
                </a:solidFill>
                <a:latin typeface="Arial" pitchFamily="34" charset="0"/>
                <a:cs typeface="Tahoma"/>
              </a:rPr>
              <a:t>• بخش لبه هوشمند</a:t>
            </a:r>
          </a:p>
          <a:p>
            <a:pPr algn="r" rtl="1"/>
            <a:endParaRPr lang="fa-IR" sz="1600" dirty="0">
              <a:solidFill>
                <a:prstClr val="white">
                  <a:lumMod val="95000"/>
                </a:prstClr>
              </a:solidFill>
              <a:latin typeface="Arial" pitchFamily="34" charset="0"/>
              <a:cs typeface="Tahoma"/>
            </a:endParaRPr>
          </a:p>
          <a:p>
            <a:pPr algn="r" rtl="1"/>
            <a:endParaRPr lang="fa-IR" sz="1600" dirty="0">
              <a:solidFill>
                <a:prstClr val="white">
                  <a:lumMod val="95000"/>
                </a:prstClr>
              </a:solidFill>
              <a:latin typeface="Arial" pitchFamily="34" charset="0"/>
              <a:cs typeface="Tahoma"/>
            </a:endParaRPr>
          </a:p>
          <a:p>
            <a:pPr algn="r" rtl="1"/>
            <a:r>
              <a:rPr lang="fa-IR" dirty="0">
                <a:solidFill>
                  <a:prstClr val="white">
                    <a:lumMod val="95000"/>
                  </a:prstClr>
                </a:solidFill>
                <a:latin typeface="Arial" pitchFamily="34" charset="0"/>
                <a:cs typeface="Tahoma"/>
              </a:rPr>
              <a:t>• بخش دسترسي</a:t>
            </a:r>
            <a:endParaRPr lang="en-US" dirty="0">
              <a:solidFill>
                <a:prstClr val="white">
                  <a:lumMod val="95000"/>
                </a:prstClr>
              </a:solidFill>
              <a:latin typeface="Arial" pitchFamily="34" charset="0"/>
            </a:endParaRPr>
          </a:p>
        </p:txBody>
      </p:sp>
      <p:sp>
        <p:nvSpPr>
          <p:cNvPr id="7" name="Text Placeholder 1"/>
          <p:cNvSpPr txBox="1">
            <a:spLocks/>
          </p:cNvSpPr>
          <p:nvPr/>
        </p:nvSpPr>
        <p:spPr>
          <a:xfrm>
            <a:off x="0" y="27678"/>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r" rtl="1"/>
            <a:r>
              <a:rPr lang="fa-IR" sz="2400" b="1" dirty="0" smtClean="0">
                <a:solidFill>
                  <a:prstClr val="black"/>
                </a:solidFill>
              </a:rPr>
              <a:t>دلایل ساخت </a:t>
            </a:r>
            <a:r>
              <a:rPr lang="en-US" sz="2400" b="1" dirty="0" smtClean="0">
                <a:solidFill>
                  <a:prstClr val="black"/>
                </a:solidFill>
              </a:rPr>
              <a:t>NGN</a:t>
            </a:r>
            <a:r>
              <a:rPr lang="fa-IR" sz="2400" b="1" dirty="0" smtClean="0">
                <a:solidFill>
                  <a:prstClr val="black"/>
                </a:solidFill>
              </a:rPr>
              <a:t> و مقایسه با شبکه های امروزی</a:t>
            </a:r>
            <a:endParaRPr lang="fa-IR" sz="2400" b="1" dirty="0">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2" name="Slide Number Placeholder 1"/>
          <p:cNvSpPr>
            <a:spLocks noGrp="1"/>
          </p:cNvSpPr>
          <p:nvPr>
            <p:ph type="sldNum" sz="quarter" idx="12"/>
          </p:nvPr>
        </p:nvSpPr>
        <p:spPr/>
        <p:txBody>
          <a:bodyPr/>
          <a:lstStyle/>
          <a:p>
            <a:fld id="{6B89A851-C0A8-4011-8416-F9B5C595353E}" type="slidenum">
              <a:rPr lang="en-US" smtClean="0">
                <a:solidFill>
                  <a:prstClr val="white">
                    <a:tint val="75000"/>
                  </a:prstClr>
                </a:solidFill>
              </a:rPr>
              <a:pPr/>
              <a:t>143</a:t>
            </a:fld>
            <a:endParaRPr lang="en-US">
              <a:solidFill>
                <a:prstClr val="white">
                  <a:tint val="75000"/>
                </a:prstClr>
              </a:solidFill>
            </a:endParaRPr>
          </a:p>
        </p:txBody>
      </p:sp>
    </p:spTree>
    <p:extLst>
      <p:ext uri="{BB962C8B-B14F-4D97-AF65-F5344CB8AC3E}">
        <p14:creationId xmlns:p14="http://schemas.microsoft.com/office/powerpoint/2010/main" val="3450815056"/>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4414" y="667440"/>
            <a:ext cx="7572428" cy="5547642"/>
          </a:xfrm>
          <a:prstGeom prst="rect">
            <a:avLst/>
          </a:prstGeom>
        </p:spPr>
        <p:txBody>
          <a:bodyPr>
            <a:noAutofit/>
          </a:bodyPr>
          <a:lstStyle/>
          <a:p>
            <a:pPr algn="r" rtl="1">
              <a:lnSpc>
                <a:spcPct val="150000"/>
              </a:lnSpc>
            </a:pPr>
            <a:r>
              <a:rPr lang="fa-IR" sz="2400" b="1" dirty="0" smtClean="0">
                <a:solidFill>
                  <a:prstClr val="white">
                    <a:lumMod val="95000"/>
                  </a:prstClr>
                </a:solidFill>
                <a:latin typeface="Arial" pitchFamily="34" charset="0"/>
                <a:cs typeface="Tahoma"/>
              </a:rPr>
              <a:t>هسته چند سرویسه:</a:t>
            </a:r>
          </a:p>
          <a:p>
            <a:pPr algn="r" rtl="1">
              <a:lnSpc>
                <a:spcPct val="150000"/>
              </a:lnSpc>
            </a:pPr>
            <a:r>
              <a:rPr lang="fa-IR" sz="2000" dirty="0" smtClean="0">
                <a:solidFill>
                  <a:prstClr val="white">
                    <a:lumMod val="95000"/>
                  </a:prstClr>
                </a:solidFill>
                <a:latin typeface="Arial" pitchFamily="34" charset="0"/>
                <a:cs typeface="Tahoma"/>
              </a:rPr>
              <a:t>اين </a:t>
            </a:r>
            <a:r>
              <a:rPr lang="fa-IR" sz="2000" dirty="0">
                <a:solidFill>
                  <a:prstClr val="white">
                    <a:lumMod val="95000"/>
                  </a:prstClr>
                </a:solidFill>
                <a:latin typeface="Arial" pitchFamily="34" charset="0"/>
                <a:cs typeface="Tahoma"/>
              </a:rPr>
              <a:t>بخش، قسمت مركزي شبكه است كه سرويس هاي چندگانه را معمولاً برروي لينك هاي پر سرعت نوري حمل مي كند. اين قسمت در واقع بخش هاي هوشمند لبه را به هم متصل مي كند. تجهيزاتي كه معمولاً در اين بخش شبكه به كار گرفته مي شوند شامل سوئيچ هاي </a:t>
            </a:r>
            <a:r>
              <a:rPr lang="en-US" sz="2000" dirty="0">
                <a:solidFill>
                  <a:prstClr val="white">
                    <a:lumMod val="95000"/>
                  </a:prstClr>
                </a:solidFill>
                <a:latin typeface="Arial" pitchFamily="34" charset="0"/>
              </a:rPr>
              <a:t>ATM</a:t>
            </a:r>
            <a:r>
              <a:rPr lang="fa-IR" sz="2000" dirty="0">
                <a:solidFill>
                  <a:prstClr val="white">
                    <a:lumMod val="95000"/>
                  </a:prstClr>
                </a:solidFill>
                <a:latin typeface="Arial" pitchFamily="34" charset="0"/>
                <a:cs typeface="Tahoma"/>
              </a:rPr>
              <a:t>، سوئيچ هاي </a:t>
            </a:r>
            <a:r>
              <a:rPr lang="en-US" sz="2000" dirty="0">
                <a:solidFill>
                  <a:prstClr val="white">
                    <a:lumMod val="95000"/>
                  </a:prstClr>
                </a:solidFill>
                <a:latin typeface="Arial" pitchFamily="34" charset="0"/>
              </a:rPr>
              <a:t>SDH</a:t>
            </a:r>
            <a:r>
              <a:rPr lang="fa-IR" sz="2000" dirty="0">
                <a:solidFill>
                  <a:prstClr val="white">
                    <a:lumMod val="95000"/>
                  </a:prstClr>
                </a:solidFill>
                <a:latin typeface="Arial" pitchFamily="34" charset="0"/>
                <a:cs typeface="Tahoma"/>
              </a:rPr>
              <a:t> و روتر ها هستند. اين بخش در حال حاضر پيشرفته ترين بخش است. </a:t>
            </a:r>
            <a:endParaRPr lang="en-US" sz="2000" dirty="0">
              <a:solidFill>
                <a:prstClr val="white">
                  <a:lumMod val="95000"/>
                </a:prstClr>
              </a:solidFill>
              <a:latin typeface="Arial" pitchFamily="34" charset="0"/>
            </a:endParaRPr>
          </a:p>
        </p:txBody>
      </p:sp>
      <p:sp>
        <p:nvSpPr>
          <p:cNvPr id="5" name="Text Placeholder 1"/>
          <p:cNvSpPr txBox="1">
            <a:spLocks/>
          </p:cNvSpPr>
          <p:nvPr/>
        </p:nvSpPr>
        <p:spPr>
          <a:xfrm>
            <a:off x="0" y="27678"/>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r" rtl="1"/>
            <a:r>
              <a:rPr lang="fa-IR" sz="2400" b="1" dirty="0" smtClean="0">
                <a:solidFill>
                  <a:prstClr val="black"/>
                </a:solidFill>
              </a:rPr>
              <a:t>دلایل ساخت </a:t>
            </a:r>
            <a:r>
              <a:rPr lang="en-US" sz="2400" b="1" dirty="0" smtClean="0">
                <a:solidFill>
                  <a:prstClr val="black"/>
                </a:solidFill>
              </a:rPr>
              <a:t>NGN</a:t>
            </a:r>
            <a:r>
              <a:rPr lang="fa-IR" sz="2400" b="1" dirty="0" smtClean="0">
                <a:solidFill>
                  <a:prstClr val="black"/>
                </a:solidFill>
              </a:rPr>
              <a:t> و مقایسه با شبکه های امروزی</a:t>
            </a:r>
            <a:endParaRPr lang="fa-IR" sz="2400" b="1" dirty="0">
              <a:solidFill>
                <a:prstClr val="black"/>
              </a:solidFill>
            </a:endParaRPr>
          </a:p>
        </p:txBody>
      </p:sp>
      <p:sp>
        <p:nvSpPr>
          <p:cNvPr id="4" name="Footer Placeholder 3"/>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2" name="Slide Number Placeholder 1"/>
          <p:cNvSpPr>
            <a:spLocks noGrp="1"/>
          </p:cNvSpPr>
          <p:nvPr>
            <p:ph type="sldNum" sz="quarter" idx="12"/>
          </p:nvPr>
        </p:nvSpPr>
        <p:spPr/>
        <p:txBody>
          <a:bodyPr/>
          <a:lstStyle/>
          <a:p>
            <a:fld id="{6B89A851-C0A8-4011-8416-F9B5C595353E}" type="slidenum">
              <a:rPr lang="en-US" smtClean="0">
                <a:solidFill>
                  <a:prstClr val="white">
                    <a:tint val="75000"/>
                  </a:prstClr>
                </a:solidFill>
              </a:rPr>
              <a:pPr/>
              <a:t>144</a:t>
            </a:fld>
            <a:endParaRPr lang="en-US">
              <a:solidFill>
                <a:prstClr val="white">
                  <a:tint val="75000"/>
                </a:prstClr>
              </a:solidFill>
            </a:endParaRPr>
          </a:p>
        </p:txBody>
      </p:sp>
    </p:spTree>
    <p:extLst>
      <p:ext uri="{BB962C8B-B14F-4D97-AF65-F5344CB8AC3E}">
        <p14:creationId xmlns:p14="http://schemas.microsoft.com/office/powerpoint/2010/main" val="1597604612"/>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5720" y="667440"/>
            <a:ext cx="8286808" cy="6190559"/>
          </a:xfrm>
          <a:prstGeom prst="rect">
            <a:avLst/>
          </a:prstGeom>
        </p:spPr>
        <p:txBody>
          <a:bodyPr>
            <a:noAutofit/>
          </a:bodyPr>
          <a:lstStyle/>
          <a:p>
            <a:pPr algn="r" rtl="1"/>
            <a:r>
              <a:rPr lang="fa-IR" sz="2400" dirty="0" smtClean="0">
                <a:solidFill>
                  <a:prstClr val="white">
                    <a:lumMod val="95000"/>
                  </a:prstClr>
                </a:solidFill>
                <a:latin typeface="Arial" pitchFamily="34" charset="0"/>
                <a:cs typeface="Tahoma"/>
              </a:rPr>
              <a:t>بخش لبه هوشمند:</a:t>
            </a:r>
          </a:p>
          <a:p>
            <a:pPr algn="r" rtl="1"/>
            <a:r>
              <a:rPr lang="fa-IR" sz="2000" dirty="0" smtClean="0">
                <a:solidFill>
                  <a:prstClr val="white">
                    <a:lumMod val="95000"/>
                  </a:prstClr>
                </a:solidFill>
                <a:latin typeface="Arial" pitchFamily="34" charset="0"/>
                <a:cs typeface="Tahoma"/>
              </a:rPr>
              <a:t>لبه </a:t>
            </a:r>
            <a:r>
              <a:rPr lang="fa-IR" sz="2000" dirty="0">
                <a:solidFill>
                  <a:prstClr val="white">
                    <a:lumMod val="95000"/>
                  </a:prstClr>
                </a:solidFill>
                <a:latin typeface="Arial" pitchFamily="34" charset="0"/>
                <a:cs typeface="Tahoma"/>
              </a:rPr>
              <a:t>هوشمند بيشترين هوشمندي </a:t>
            </a:r>
            <a:r>
              <a:rPr lang="en-US" sz="2000" dirty="0">
                <a:solidFill>
                  <a:prstClr val="white">
                    <a:lumMod val="95000"/>
                  </a:prstClr>
                </a:solidFill>
                <a:latin typeface="Arial" pitchFamily="34" charset="0"/>
              </a:rPr>
              <a:t>NGN</a:t>
            </a:r>
            <a:r>
              <a:rPr lang="fa-IR" sz="2000" dirty="0">
                <a:solidFill>
                  <a:prstClr val="white">
                    <a:lumMod val="95000"/>
                  </a:prstClr>
                </a:solidFill>
                <a:latin typeface="Arial" pitchFamily="34" charset="0"/>
                <a:cs typeface="Tahoma"/>
              </a:rPr>
              <a:t> را در بر خواهد داشت. اين مسأله يك تغيير اساسي نسبت به شبكه هاي سوئيچ مداري سنتي است كه در آن ها هوشمندي شبكه تقريباً منحصر به هسته است. لبه هوشمند شبكه قادر است انواع مختلف سرويس ها و ترافيك هاي ارتباطي شبكه را پشتيباني كرده و به شبكه هسته منتقل كند.</a:t>
            </a:r>
          </a:p>
          <a:p>
            <a:pPr algn="r" rtl="1"/>
            <a:endParaRPr lang="fa-IR" sz="2000" dirty="0">
              <a:solidFill>
                <a:prstClr val="white">
                  <a:lumMod val="95000"/>
                </a:prstClr>
              </a:solidFill>
              <a:latin typeface="Arial" pitchFamily="34" charset="0"/>
              <a:cs typeface="Tahoma"/>
            </a:endParaRPr>
          </a:p>
          <a:p>
            <a:pPr algn="r" rtl="1"/>
            <a:r>
              <a:rPr lang="fa-IR" sz="2000" dirty="0">
                <a:solidFill>
                  <a:prstClr val="white">
                    <a:lumMod val="95000"/>
                  </a:prstClr>
                </a:solidFill>
                <a:latin typeface="Arial" pitchFamily="34" charset="0"/>
                <a:cs typeface="Tahoma"/>
              </a:rPr>
              <a:t>اجزاء معمول لبه هوشمند </a:t>
            </a:r>
            <a:r>
              <a:rPr lang="en-US" sz="2000" dirty="0" err="1">
                <a:solidFill>
                  <a:prstClr val="white">
                    <a:lumMod val="95000"/>
                  </a:prstClr>
                </a:solidFill>
                <a:latin typeface="Arial" pitchFamily="34" charset="0"/>
              </a:rPr>
              <a:t>softswitch</a:t>
            </a:r>
            <a:r>
              <a:rPr lang="fa-IR" sz="2000" dirty="0">
                <a:solidFill>
                  <a:prstClr val="white">
                    <a:lumMod val="95000"/>
                  </a:prstClr>
                </a:solidFill>
                <a:latin typeface="Arial" pitchFamily="34" charset="0"/>
                <a:cs typeface="Tahoma"/>
              </a:rPr>
              <a:t> هاي چند سرويسه هستند كه قادرند پروتكل هاي مختلفي را پشتيباني كنند.</a:t>
            </a:r>
          </a:p>
          <a:p>
            <a:pPr algn="r" rtl="1"/>
            <a:endParaRPr lang="fa-IR" sz="2000" dirty="0">
              <a:solidFill>
                <a:prstClr val="white">
                  <a:lumMod val="95000"/>
                </a:prstClr>
              </a:solidFill>
              <a:latin typeface="Arial" pitchFamily="34" charset="0"/>
              <a:cs typeface="Tahoma"/>
            </a:endParaRPr>
          </a:p>
          <a:p>
            <a:pPr algn="r" rtl="1"/>
            <a:r>
              <a:rPr lang="fa-IR" sz="2000" dirty="0">
                <a:solidFill>
                  <a:prstClr val="white">
                    <a:lumMod val="95000"/>
                  </a:prstClr>
                </a:solidFill>
                <a:latin typeface="Arial" pitchFamily="34" charset="0"/>
                <a:cs typeface="Tahoma"/>
              </a:rPr>
              <a:t>قابليت ايجاد سرويسهاي جديد از ويژگي هاي مهم لبه هوشمند است. اين ويژگي به كاربران اجازه مي دهد كه شبكه را به شكل دلخواه خود تنظيم كنند و به ارائه دهندگان سرويس نيز اجازه مي دهد بدون دخالت توليد كنندگان تجهيزات ، سرويس هاي جديد توليد و ارائه كنند.</a:t>
            </a:r>
            <a:endParaRPr lang="en-US" sz="2000" dirty="0">
              <a:solidFill>
                <a:prstClr val="white">
                  <a:lumMod val="95000"/>
                </a:prstClr>
              </a:solidFill>
              <a:latin typeface="Arial" pitchFamily="34" charset="0"/>
            </a:endParaRPr>
          </a:p>
        </p:txBody>
      </p:sp>
      <p:sp>
        <p:nvSpPr>
          <p:cNvPr id="4" name="Text Placeholder 1"/>
          <p:cNvSpPr txBox="1">
            <a:spLocks/>
          </p:cNvSpPr>
          <p:nvPr/>
        </p:nvSpPr>
        <p:spPr>
          <a:xfrm>
            <a:off x="0" y="27678"/>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r" rtl="1"/>
            <a:r>
              <a:rPr lang="fa-IR" sz="2400" b="1" dirty="0" smtClean="0">
                <a:solidFill>
                  <a:prstClr val="black"/>
                </a:solidFill>
              </a:rPr>
              <a:t>دلایل ساخت </a:t>
            </a:r>
            <a:r>
              <a:rPr lang="en-US" sz="2400" b="1" dirty="0" smtClean="0">
                <a:solidFill>
                  <a:prstClr val="black"/>
                </a:solidFill>
              </a:rPr>
              <a:t>NGN</a:t>
            </a:r>
            <a:r>
              <a:rPr lang="fa-IR" sz="2400" b="1" dirty="0" smtClean="0">
                <a:solidFill>
                  <a:prstClr val="black"/>
                </a:solidFill>
              </a:rPr>
              <a:t> و مقایسه با شبکه های امروزی</a:t>
            </a:r>
            <a:endParaRPr lang="fa-IR" sz="2400" b="1"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2" name="Slide Number Placeholder 1"/>
          <p:cNvSpPr>
            <a:spLocks noGrp="1"/>
          </p:cNvSpPr>
          <p:nvPr>
            <p:ph type="sldNum" sz="quarter" idx="12"/>
          </p:nvPr>
        </p:nvSpPr>
        <p:spPr/>
        <p:txBody>
          <a:bodyPr/>
          <a:lstStyle/>
          <a:p>
            <a:fld id="{6B89A851-C0A8-4011-8416-F9B5C595353E}" type="slidenum">
              <a:rPr lang="en-US" smtClean="0">
                <a:solidFill>
                  <a:prstClr val="white">
                    <a:tint val="75000"/>
                  </a:prstClr>
                </a:solidFill>
              </a:rPr>
              <a:pPr/>
              <a:t>145</a:t>
            </a:fld>
            <a:endParaRPr lang="en-US">
              <a:solidFill>
                <a:prstClr val="white">
                  <a:tint val="75000"/>
                </a:prstClr>
              </a:solidFill>
            </a:endParaRPr>
          </a:p>
        </p:txBody>
      </p:sp>
    </p:spTree>
    <p:extLst>
      <p:ext uri="{BB962C8B-B14F-4D97-AF65-F5344CB8AC3E}">
        <p14:creationId xmlns:p14="http://schemas.microsoft.com/office/powerpoint/2010/main" val="2382452"/>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1472" y="667440"/>
            <a:ext cx="8001056" cy="4618948"/>
          </a:xfrm>
          <a:prstGeom prst="rect">
            <a:avLst/>
          </a:prstGeom>
        </p:spPr>
        <p:txBody>
          <a:bodyPr>
            <a:normAutofit/>
          </a:bodyPr>
          <a:lstStyle/>
          <a:p>
            <a:pPr algn="r" rtl="1">
              <a:lnSpc>
                <a:spcPct val="150000"/>
              </a:lnSpc>
            </a:pPr>
            <a:r>
              <a:rPr lang="fa-IR" sz="2400" b="1" dirty="0" smtClean="0">
                <a:solidFill>
                  <a:prstClr val="white">
                    <a:lumMod val="95000"/>
                  </a:prstClr>
                </a:solidFill>
                <a:latin typeface="Arial" pitchFamily="34" charset="0"/>
                <a:cs typeface="Tahoma"/>
              </a:rPr>
              <a:t>بخش دسترسی:</a:t>
            </a:r>
          </a:p>
          <a:p>
            <a:pPr algn="r" rtl="1">
              <a:lnSpc>
                <a:spcPct val="150000"/>
              </a:lnSpc>
            </a:pPr>
            <a:r>
              <a:rPr lang="fa-IR" sz="2000" dirty="0" smtClean="0">
                <a:solidFill>
                  <a:prstClr val="white">
                    <a:lumMod val="95000"/>
                  </a:prstClr>
                </a:solidFill>
                <a:latin typeface="Arial" pitchFamily="34" charset="0"/>
                <a:cs typeface="Tahoma"/>
              </a:rPr>
              <a:t>بخش </a:t>
            </a:r>
            <a:r>
              <a:rPr lang="fa-IR" sz="2000" dirty="0">
                <a:solidFill>
                  <a:prstClr val="white">
                    <a:lumMod val="95000"/>
                  </a:prstClr>
                </a:solidFill>
                <a:latin typeface="Arial" pitchFamily="34" charset="0"/>
                <a:cs typeface="Tahoma"/>
              </a:rPr>
              <a:t>دسترسي </a:t>
            </a:r>
            <a:r>
              <a:rPr lang="en-US" sz="2000" dirty="0">
                <a:solidFill>
                  <a:prstClr val="white">
                    <a:lumMod val="95000"/>
                  </a:prstClr>
                </a:solidFill>
                <a:latin typeface="Arial" pitchFamily="34" charset="0"/>
              </a:rPr>
              <a:t>NGN</a:t>
            </a:r>
            <a:r>
              <a:rPr lang="fa-IR" sz="2000" dirty="0">
                <a:solidFill>
                  <a:prstClr val="white">
                    <a:lumMod val="95000"/>
                  </a:prstClr>
                </a:solidFill>
                <a:latin typeface="Arial" pitchFamily="34" charset="0"/>
                <a:cs typeface="Tahoma"/>
              </a:rPr>
              <a:t> شامل فن آوري هاي دسترسي باند پهن مختلف خواهد بود. با افزايش نياز به پهناي باند ، شبكه هاي دسترسي به احتمال زياد از فن آوري هاي نوري به عنوان وسيله اصلي انتقال استفاده خواهند كرد. البته راه حل</a:t>
            </a:r>
          </a:p>
          <a:p>
            <a:pPr algn="r" rtl="1">
              <a:lnSpc>
                <a:spcPct val="150000"/>
              </a:lnSpc>
            </a:pPr>
            <a:r>
              <a:rPr lang="fa-IR" sz="2000" dirty="0">
                <a:solidFill>
                  <a:prstClr val="white">
                    <a:lumMod val="95000"/>
                  </a:prstClr>
                </a:solidFill>
                <a:latin typeface="Arial" pitchFamily="34" charset="0"/>
                <a:cs typeface="Tahoma"/>
              </a:rPr>
              <a:t>هاي بي سيم پهن باند نيز در كاربردهاي غيرثابت مورد استفاده قرار خواهند گرفت. </a:t>
            </a:r>
            <a:endParaRPr lang="en-US" sz="2000" dirty="0">
              <a:solidFill>
                <a:prstClr val="white">
                  <a:lumMod val="95000"/>
                </a:prstClr>
              </a:solidFill>
              <a:latin typeface="Arial" pitchFamily="34" charset="0"/>
            </a:endParaRPr>
          </a:p>
        </p:txBody>
      </p:sp>
      <p:sp>
        <p:nvSpPr>
          <p:cNvPr id="4" name="Text Placeholder 1"/>
          <p:cNvSpPr txBox="1">
            <a:spLocks/>
          </p:cNvSpPr>
          <p:nvPr/>
        </p:nvSpPr>
        <p:spPr>
          <a:xfrm>
            <a:off x="0" y="27678"/>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r" rtl="1"/>
            <a:r>
              <a:rPr lang="fa-IR" sz="2400" b="1" dirty="0" smtClean="0">
                <a:solidFill>
                  <a:prstClr val="black"/>
                </a:solidFill>
              </a:rPr>
              <a:t>دلایل ساخت </a:t>
            </a:r>
            <a:r>
              <a:rPr lang="en-US" sz="2400" b="1" dirty="0" smtClean="0">
                <a:solidFill>
                  <a:prstClr val="black"/>
                </a:solidFill>
              </a:rPr>
              <a:t>NGN</a:t>
            </a:r>
            <a:r>
              <a:rPr lang="fa-IR" sz="2400" b="1" dirty="0" smtClean="0">
                <a:solidFill>
                  <a:prstClr val="black"/>
                </a:solidFill>
              </a:rPr>
              <a:t> و مقایسه با شبکه های امروزی</a:t>
            </a:r>
            <a:endParaRPr lang="fa-IR" sz="2400" b="1"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2" name="Slide Number Placeholder 1"/>
          <p:cNvSpPr>
            <a:spLocks noGrp="1"/>
          </p:cNvSpPr>
          <p:nvPr>
            <p:ph type="sldNum" sz="quarter" idx="12"/>
          </p:nvPr>
        </p:nvSpPr>
        <p:spPr/>
        <p:txBody>
          <a:bodyPr/>
          <a:lstStyle/>
          <a:p>
            <a:fld id="{6B89A851-C0A8-4011-8416-F9B5C595353E}" type="slidenum">
              <a:rPr lang="en-US" smtClean="0">
                <a:solidFill>
                  <a:prstClr val="white">
                    <a:tint val="75000"/>
                  </a:prstClr>
                </a:solidFill>
              </a:rPr>
              <a:pPr/>
              <a:t>146</a:t>
            </a:fld>
            <a:endParaRPr lang="en-US">
              <a:solidFill>
                <a:prstClr val="white">
                  <a:tint val="75000"/>
                </a:prstClr>
              </a:solidFill>
            </a:endParaRPr>
          </a:p>
        </p:txBody>
      </p:sp>
    </p:spTree>
    <p:extLst>
      <p:ext uri="{BB962C8B-B14F-4D97-AF65-F5344CB8AC3E}">
        <p14:creationId xmlns:p14="http://schemas.microsoft.com/office/powerpoint/2010/main" val="1415294310"/>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2999" y="675049"/>
            <a:ext cx="7786742" cy="980931"/>
          </a:xfrm>
          <a:prstGeom prst="rect">
            <a:avLst/>
          </a:prstGeom>
        </p:spPr>
        <p:txBody>
          <a:bodyPr>
            <a:normAutofit/>
          </a:bodyPr>
          <a:lstStyle/>
          <a:p>
            <a:pPr algn="r" rtl="1"/>
            <a:r>
              <a:rPr lang="fa-IR" sz="2000" dirty="0">
                <a:solidFill>
                  <a:srgbClr val="FFFF00"/>
                </a:solidFill>
                <a:latin typeface="Arial" pitchFamily="34" charset="0"/>
                <a:cs typeface="Tahoma"/>
              </a:rPr>
              <a:t>شكل زير نشان مي دهد كه چگونه انواع مختلف فن آوري هاي دسترسي مي توانند به يك لبه چند سرويسه </a:t>
            </a:r>
            <a:r>
              <a:rPr lang="en-US" sz="2000" dirty="0">
                <a:solidFill>
                  <a:srgbClr val="FFFF00"/>
                </a:solidFill>
                <a:latin typeface="Arial" pitchFamily="34" charset="0"/>
              </a:rPr>
              <a:t>NGN</a:t>
            </a:r>
            <a:r>
              <a:rPr lang="fa-IR" sz="2000" dirty="0">
                <a:solidFill>
                  <a:srgbClr val="FFFF00"/>
                </a:solidFill>
                <a:latin typeface="Arial" pitchFamily="34" charset="0"/>
                <a:cs typeface="Tahoma"/>
              </a:rPr>
              <a:t>متصل شوند</a:t>
            </a:r>
            <a:endParaRPr lang="en-US" sz="2000" dirty="0">
              <a:solidFill>
                <a:prstClr val="white"/>
              </a:solidFill>
            </a:endParaRPr>
          </a:p>
        </p:txBody>
      </p:sp>
      <p:pic>
        <p:nvPicPr>
          <p:cNvPr id="3" name="Picture 2"/>
          <p:cNvPicPr>
            <a:picLocks noChangeAspect="1" noChangeArrowheads="1"/>
          </p:cNvPicPr>
          <p:nvPr/>
        </p:nvPicPr>
        <p:blipFill>
          <a:blip r:embed="rId2"/>
          <a:srcRect/>
          <a:stretch>
            <a:fillRect/>
          </a:stretch>
        </p:blipFill>
        <p:spPr bwMode="auto">
          <a:xfrm>
            <a:off x="0" y="1655980"/>
            <a:ext cx="9144000" cy="5202019"/>
          </a:xfrm>
          <a:prstGeom prst="rect">
            <a:avLst/>
          </a:prstGeom>
          <a:noFill/>
          <a:ln w="9525">
            <a:noFill/>
            <a:miter lim="800000"/>
            <a:headEnd/>
            <a:tailEnd/>
          </a:ln>
          <a:effectLst/>
        </p:spPr>
      </p:pic>
      <p:sp>
        <p:nvSpPr>
          <p:cNvPr id="5" name="Text Placeholder 1"/>
          <p:cNvSpPr txBox="1">
            <a:spLocks/>
          </p:cNvSpPr>
          <p:nvPr/>
        </p:nvSpPr>
        <p:spPr>
          <a:xfrm>
            <a:off x="0" y="27678"/>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r" rtl="1"/>
            <a:r>
              <a:rPr lang="fa-IR" sz="2400" b="1" dirty="0" smtClean="0">
                <a:solidFill>
                  <a:prstClr val="black"/>
                </a:solidFill>
              </a:rPr>
              <a:t>دلایل ساخت </a:t>
            </a:r>
            <a:r>
              <a:rPr lang="en-US" sz="2400" b="1" dirty="0" smtClean="0">
                <a:solidFill>
                  <a:prstClr val="black"/>
                </a:solidFill>
              </a:rPr>
              <a:t>NGN</a:t>
            </a:r>
            <a:r>
              <a:rPr lang="fa-IR" sz="2400" b="1" dirty="0" smtClean="0">
                <a:solidFill>
                  <a:prstClr val="black"/>
                </a:solidFill>
              </a:rPr>
              <a:t> و مقایسه با شبکه های امروزی</a:t>
            </a:r>
            <a:endParaRPr lang="fa-IR" sz="2400" b="1" dirty="0">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6B89A851-C0A8-4011-8416-F9B5C595353E}" type="slidenum">
              <a:rPr lang="en-US" smtClean="0">
                <a:solidFill>
                  <a:prstClr val="white">
                    <a:tint val="75000"/>
                  </a:prstClr>
                </a:solidFill>
              </a:rPr>
              <a:pPr/>
              <a:t>147</a:t>
            </a:fld>
            <a:endParaRPr lang="en-US">
              <a:solidFill>
                <a:prstClr val="white">
                  <a:tint val="75000"/>
                </a:prstClr>
              </a:solidFill>
            </a:endParaRPr>
          </a:p>
        </p:txBody>
      </p:sp>
    </p:spTree>
    <p:extLst>
      <p:ext uri="{BB962C8B-B14F-4D97-AF65-F5344CB8AC3E}">
        <p14:creationId xmlns:p14="http://schemas.microsoft.com/office/powerpoint/2010/main" val="2083054085"/>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1484784"/>
            <a:ext cx="9144000" cy="5373216"/>
          </a:xfrm>
          <a:prstGeom prst="rect">
            <a:avLst/>
          </a:prstGeom>
          <a:noFill/>
          <a:ln w="9525">
            <a:noFill/>
            <a:miter lim="800000"/>
            <a:headEnd/>
            <a:tailEnd/>
          </a:ln>
          <a:effectLst/>
        </p:spPr>
      </p:pic>
      <p:sp>
        <p:nvSpPr>
          <p:cNvPr id="7" name="Content Placeholder 6"/>
          <p:cNvSpPr>
            <a:spLocks noGrp="1"/>
          </p:cNvSpPr>
          <p:nvPr>
            <p:ph idx="1"/>
          </p:nvPr>
        </p:nvSpPr>
        <p:spPr>
          <a:xfrm>
            <a:off x="733872" y="667440"/>
            <a:ext cx="8229600" cy="745336"/>
          </a:xfrm>
        </p:spPr>
        <p:txBody>
          <a:bodyPr/>
          <a:lstStyle/>
          <a:p>
            <a:pPr algn="r"/>
            <a:r>
              <a:rPr lang="fa-IR" b="1" dirty="0" smtClean="0"/>
              <a:t>مقایسه شبکه های امروزی:</a:t>
            </a:r>
            <a:endParaRPr lang="en-US" b="1" dirty="0"/>
          </a:p>
        </p:txBody>
      </p:sp>
      <p:sp>
        <p:nvSpPr>
          <p:cNvPr id="5" name="Text Placeholder 1"/>
          <p:cNvSpPr txBox="1">
            <a:spLocks/>
          </p:cNvSpPr>
          <p:nvPr/>
        </p:nvSpPr>
        <p:spPr>
          <a:xfrm>
            <a:off x="0" y="27678"/>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r" rtl="1"/>
            <a:r>
              <a:rPr lang="fa-IR" sz="2400" b="1" dirty="0" smtClean="0">
                <a:solidFill>
                  <a:prstClr val="black"/>
                </a:solidFill>
              </a:rPr>
              <a:t>دلایل ساخت </a:t>
            </a:r>
            <a:r>
              <a:rPr lang="en-US" sz="2400" b="1" dirty="0" smtClean="0">
                <a:solidFill>
                  <a:prstClr val="black"/>
                </a:solidFill>
              </a:rPr>
              <a:t>NGN</a:t>
            </a:r>
            <a:r>
              <a:rPr lang="fa-IR" sz="2400" b="1" dirty="0" smtClean="0">
                <a:solidFill>
                  <a:prstClr val="black"/>
                </a:solidFill>
              </a:rPr>
              <a:t> و مقایسه با شبکه های امروزی</a:t>
            </a:r>
            <a:endParaRPr lang="fa-IR" sz="2400" b="1" dirty="0">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2" name="Slide Number Placeholder 1"/>
          <p:cNvSpPr>
            <a:spLocks noGrp="1"/>
          </p:cNvSpPr>
          <p:nvPr>
            <p:ph type="sldNum" sz="quarter" idx="12"/>
          </p:nvPr>
        </p:nvSpPr>
        <p:spPr/>
        <p:txBody>
          <a:bodyPr/>
          <a:lstStyle/>
          <a:p>
            <a:fld id="{6B89A851-C0A8-4011-8416-F9B5C595353E}" type="slidenum">
              <a:rPr lang="en-US" smtClean="0">
                <a:solidFill>
                  <a:prstClr val="white">
                    <a:tint val="75000"/>
                  </a:prstClr>
                </a:solidFill>
              </a:rPr>
              <a:pPr/>
              <a:t>148</a:t>
            </a:fld>
            <a:endParaRPr lang="en-US">
              <a:solidFill>
                <a:prstClr val="white">
                  <a:tint val="75000"/>
                </a:prstClr>
              </a:solidFill>
            </a:endParaRPr>
          </a:p>
        </p:txBody>
      </p:sp>
    </p:spTree>
    <p:extLst>
      <p:ext uri="{BB962C8B-B14F-4D97-AF65-F5344CB8AC3E}">
        <p14:creationId xmlns:p14="http://schemas.microsoft.com/office/powerpoint/2010/main" val="2689196766"/>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1571612"/>
            <a:ext cx="8715404" cy="5143536"/>
          </a:xfrm>
          <a:prstGeom prst="rect">
            <a:avLst/>
          </a:prstGeom>
        </p:spPr>
        <p:txBody>
          <a:bodyPr wrap="square">
            <a:noAutofit/>
          </a:bodyPr>
          <a:lstStyle/>
          <a:p>
            <a:pPr algn="r" rtl="1"/>
            <a:r>
              <a:rPr lang="fa-IR" sz="2000" dirty="0">
                <a:solidFill>
                  <a:prstClr val="white">
                    <a:lumMod val="95000"/>
                  </a:prstClr>
                </a:solidFill>
                <a:latin typeface="Arial" pitchFamily="34" charset="0"/>
                <a:cs typeface="Tahoma"/>
              </a:rPr>
              <a:t>در شبكه سنتي تلفن، يك مركز تلفن كاركردهاي لازم براي پشتيباني تلفن كننده، شامل كنترل مكالمه، خصوصيات و كاربردها، مدارات سرويس و كارت هاي خط و ترانك را انجام مي دهد. اما اين ساختار در شبكه هاي </a:t>
            </a:r>
            <a:r>
              <a:rPr lang="en-US" sz="2000" dirty="0">
                <a:solidFill>
                  <a:prstClr val="white">
                    <a:lumMod val="95000"/>
                  </a:prstClr>
                </a:solidFill>
                <a:latin typeface="Arial" pitchFamily="34" charset="0"/>
              </a:rPr>
              <a:t>NGN</a:t>
            </a:r>
            <a:r>
              <a:rPr lang="fa-IR" sz="2000" dirty="0">
                <a:solidFill>
                  <a:prstClr val="white">
                    <a:lumMod val="95000"/>
                  </a:prstClr>
                </a:solidFill>
                <a:latin typeface="Arial" pitchFamily="34" charset="0"/>
                <a:cs typeface="Tahoma"/>
              </a:rPr>
              <a:t> كاملا متفاوت است.</a:t>
            </a:r>
          </a:p>
          <a:p>
            <a:pPr algn="r" rtl="1"/>
            <a:endParaRPr lang="fa-IR" sz="2000" dirty="0">
              <a:solidFill>
                <a:prstClr val="white">
                  <a:lumMod val="95000"/>
                </a:prstClr>
              </a:solidFill>
              <a:latin typeface="Arial" pitchFamily="34" charset="0"/>
              <a:cs typeface="Tahoma"/>
            </a:endParaRPr>
          </a:p>
          <a:p>
            <a:pPr algn="r" rtl="1"/>
            <a:r>
              <a:rPr lang="fa-IR" sz="2000" dirty="0">
                <a:solidFill>
                  <a:prstClr val="white">
                    <a:lumMod val="95000"/>
                  </a:prstClr>
                </a:solidFill>
                <a:latin typeface="Arial" pitchFamily="34" charset="0"/>
                <a:cs typeface="Tahoma"/>
              </a:rPr>
              <a:t>اجزاي اصلي شبكه </a:t>
            </a:r>
            <a:r>
              <a:rPr lang="en-US" sz="2000" dirty="0">
                <a:solidFill>
                  <a:prstClr val="white">
                    <a:lumMod val="95000"/>
                  </a:prstClr>
                </a:solidFill>
                <a:latin typeface="Arial" pitchFamily="34" charset="0"/>
              </a:rPr>
              <a:t>NGN</a:t>
            </a:r>
            <a:r>
              <a:rPr lang="fa-IR" sz="2000" dirty="0">
                <a:solidFill>
                  <a:prstClr val="white">
                    <a:lumMod val="95000"/>
                  </a:prstClr>
                </a:solidFill>
                <a:latin typeface="Arial" pitchFamily="34" charset="0"/>
                <a:cs typeface="Tahoma"/>
              </a:rPr>
              <a:t> شامل : سافت سوييچ (معادل كنترل مكالمه)، سرور كاربرد (خصوصيات و كاربردها)، مديا سرور (مدارات سوييچ) ومديا گيت وي ها (كارت هاي ترانك و مشترك) است.</a:t>
            </a:r>
          </a:p>
          <a:p>
            <a:pPr algn="r" rtl="1"/>
            <a:r>
              <a:rPr lang="fa-IR" sz="2000" dirty="0">
                <a:solidFill>
                  <a:prstClr val="white">
                    <a:lumMod val="95000"/>
                  </a:prstClr>
                </a:solidFill>
                <a:latin typeface="Arial" pitchFamily="34" charset="0"/>
                <a:cs typeface="Tahoma"/>
              </a:rPr>
              <a:t> </a:t>
            </a:r>
          </a:p>
          <a:p>
            <a:pPr algn="r" rtl="1"/>
            <a:r>
              <a:rPr lang="fa-IR" sz="2000" dirty="0">
                <a:solidFill>
                  <a:prstClr val="white">
                    <a:lumMod val="95000"/>
                  </a:prstClr>
                </a:solidFill>
                <a:latin typeface="Arial" pitchFamily="34" charset="0"/>
                <a:cs typeface="Tahoma"/>
              </a:rPr>
              <a:t>در سوييچ هاي فعلي بخشهاي كنترل، سوييچينگ، سرويس دهي و پردازش در يك لايه انجام مي شوند و بخش انتقال نيز توسط ماتريس سوييچينگ انجام مي شود، ولي در شبكه هاي نسل بعد اين عملكردها از يكديگر تفكيك مي شوند، بدين صورت كه عمليات كنترل در سافت سوييچ ها،عمليات سوييچ در مرزهاي شبكه و عمليات مربوط به سرويس ها و خدمات در سرورهاي تعيين شده، انجام مي گيرد. </a:t>
            </a:r>
          </a:p>
        </p:txBody>
      </p:sp>
      <p:sp>
        <p:nvSpPr>
          <p:cNvPr id="5" name="Content Placeholder 4"/>
          <p:cNvSpPr>
            <a:spLocks noGrp="1"/>
          </p:cNvSpPr>
          <p:nvPr>
            <p:ph idx="1"/>
          </p:nvPr>
        </p:nvSpPr>
        <p:spPr>
          <a:xfrm>
            <a:off x="557369" y="667440"/>
            <a:ext cx="8229600" cy="904172"/>
          </a:xfrm>
        </p:spPr>
        <p:txBody>
          <a:bodyPr/>
          <a:lstStyle/>
          <a:p>
            <a:pPr algn="r" rtl="1"/>
            <a:r>
              <a:rPr lang="fa-IR" dirty="0"/>
              <a:t> </a:t>
            </a:r>
            <a:r>
              <a:rPr lang="fa-IR" b="1" dirty="0"/>
              <a:t>مقايسه شبكه هاي امروزي و آينده </a:t>
            </a:r>
            <a:endParaRPr lang="en-US" b="1" dirty="0"/>
          </a:p>
        </p:txBody>
      </p:sp>
      <p:sp>
        <p:nvSpPr>
          <p:cNvPr id="6" name="Text Placeholder 1"/>
          <p:cNvSpPr txBox="1">
            <a:spLocks/>
          </p:cNvSpPr>
          <p:nvPr/>
        </p:nvSpPr>
        <p:spPr>
          <a:xfrm>
            <a:off x="0" y="27678"/>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r" rtl="1"/>
            <a:r>
              <a:rPr lang="fa-IR" sz="2400" b="1" dirty="0" smtClean="0">
                <a:solidFill>
                  <a:prstClr val="black"/>
                </a:solidFill>
              </a:rPr>
              <a:t>دلایل ساخت </a:t>
            </a:r>
            <a:r>
              <a:rPr lang="en-US" sz="2400" b="1" dirty="0" smtClean="0">
                <a:solidFill>
                  <a:prstClr val="black"/>
                </a:solidFill>
              </a:rPr>
              <a:t>NGN</a:t>
            </a:r>
            <a:r>
              <a:rPr lang="fa-IR" sz="2400" b="1" dirty="0" smtClean="0">
                <a:solidFill>
                  <a:prstClr val="black"/>
                </a:solidFill>
              </a:rPr>
              <a:t> و مقایسه با شبکه های امروزی</a:t>
            </a:r>
            <a:endParaRPr lang="fa-IR" sz="2400" b="1" dirty="0">
              <a:solidFill>
                <a:prstClr val="black"/>
              </a:solidFill>
            </a:endParaRPr>
          </a:p>
        </p:txBody>
      </p:sp>
      <p:sp>
        <p:nvSpPr>
          <p:cNvPr id="7" name="Footer Placeholder 6"/>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3" name="Slide Number Placeholder 2"/>
          <p:cNvSpPr>
            <a:spLocks noGrp="1"/>
          </p:cNvSpPr>
          <p:nvPr>
            <p:ph type="sldNum" sz="quarter" idx="12"/>
          </p:nvPr>
        </p:nvSpPr>
        <p:spPr/>
        <p:txBody>
          <a:bodyPr/>
          <a:lstStyle/>
          <a:p>
            <a:fld id="{6B89A851-C0A8-4011-8416-F9B5C595353E}" type="slidenum">
              <a:rPr lang="en-US" smtClean="0">
                <a:solidFill>
                  <a:prstClr val="white">
                    <a:tint val="75000"/>
                  </a:prstClr>
                </a:solidFill>
              </a:rPr>
              <a:pPr/>
              <a:t>149</a:t>
            </a:fld>
            <a:endParaRPr lang="en-US">
              <a:solidFill>
                <a:prstClr val="white">
                  <a:tint val="75000"/>
                </a:prstClr>
              </a:solidFill>
            </a:endParaRPr>
          </a:p>
        </p:txBody>
      </p:sp>
    </p:spTree>
    <p:extLst>
      <p:ext uri="{BB962C8B-B14F-4D97-AF65-F5344CB8AC3E}">
        <p14:creationId xmlns:p14="http://schemas.microsoft.com/office/powerpoint/2010/main" val="8876678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r>
              <a:rPr lang="fa-IR" sz="3600" dirty="0" smtClean="0">
                <a:latin typeface="Arabic Typesetting" pitchFamily="66" charset="-78"/>
                <a:cs typeface="B Jadid" pitchFamily="2" charset="-78"/>
              </a:rPr>
              <a:t>روش اول با استفاده از خانواده دی اس ال     </a:t>
            </a:r>
            <a:endParaRPr lang="en-US" sz="3600" dirty="0">
              <a:latin typeface="Arabic Typesetting" pitchFamily="66" charset="-78"/>
              <a:cs typeface="B Jadid" pitchFamily="2" charset="-78"/>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564904"/>
            <a:ext cx="7924800" cy="3378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Placeholder 1"/>
          <p:cNvSpPr txBox="1">
            <a:spLocks/>
          </p:cNvSpPr>
          <p:nvPr/>
        </p:nvSpPr>
        <p:spPr>
          <a:xfrm>
            <a:off x="0" y="9809"/>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chor="b">
            <a:noAutofit/>
          </a:bodyPr>
          <a:lstStyle>
            <a:lvl1pPr marL="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2000" b="1" kern="1200">
                <a:solidFill>
                  <a:schemeClr val="tx1">
                    <a:lumMod val="75000"/>
                    <a:lumOff val="25000"/>
                  </a:schemeClr>
                </a:solidFill>
                <a:latin typeface="+mn-lt"/>
                <a:ea typeface="+mn-ea"/>
                <a:cs typeface="+mn-cs"/>
              </a:defRPr>
            </a:lvl2pPr>
            <a:lvl3pPr marL="9144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800" b="1" kern="1200">
                <a:solidFill>
                  <a:schemeClr val="tx1">
                    <a:lumMod val="75000"/>
                    <a:lumOff val="25000"/>
                  </a:schemeClr>
                </a:solidFill>
                <a:latin typeface="+mn-lt"/>
                <a:ea typeface="+mn-ea"/>
                <a:cs typeface="+mn-cs"/>
              </a:defRPr>
            </a:lvl3pPr>
            <a:lvl4pPr marL="13716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4pPr>
            <a:lvl5pPr marL="18288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5pPr>
            <a:lvl6pPr marL="22860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6pPr>
            <a:lvl7pPr marL="27432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7pPr>
            <a:lvl8pPr marL="32004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8pPr>
            <a:lvl9pPr marL="36576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9pPr>
          </a:lstStyle>
          <a:p>
            <a:pPr algn="r" rtl="1"/>
            <a:r>
              <a:rPr lang="fa-IR" dirty="0"/>
              <a:t>روش های دیگر که امروزه به صورت متداول استفاده میشود</a:t>
            </a:r>
          </a:p>
        </p:txBody>
      </p:sp>
      <p:sp>
        <p:nvSpPr>
          <p:cNvPr id="5" name="Footer Placeholder 4"/>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2" name="Slide Number Placeholder 1"/>
          <p:cNvSpPr>
            <a:spLocks noGrp="1"/>
          </p:cNvSpPr>
          <p:nvPr>
            <p:ph type="sldNum" sz="quarter" idx="12"/>
          </p:nvPr>
        </p:nvSpPr>
        <p:spPr/>
        <p:txBody>
          <a:bodyPr/>
          <a:lstStyle/>
          <a:p>
            <a:fld id="{6B89A851-C0A8-4011-8416-F9B5C595353E}" type="slidenum">
              <a:rPr lang="en-US" smtClean="0">
                <a:solidFill>
                  <a:prstClr val="white">
                    <a:tint val="75000"/>
                  </a:prstClr>
                </a:solidFill>
              </a:rPr>
              <a:pPr/>
              <a:t>15</a:t>
            </a:fld>
            <a:endParaRPr lang="en-US">
              <a:solidFill>
                <a:prstClr val="white">
                  <a:tint val="75000"/>
                </a:prstClr>
              </a:solidFill>
            </a:endParaRPr>
          </a:p>
        </p:txBody>
      </p:sp>
    </p:spTree>
    <p:extLst>
      <p:ext uri="{BB962C8B-B14F-4D97-AF65-F5344CB8AC3E}">
        <p14:creationId xmlns:p14="http://schemas.microsoft.com/office/powerpoint/2010/main" val="3191182892"/>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1571612"/>
            <a:ext cx="8501122" cy="4401205"/>
          </a:xfrm>
          <a:prstGeom prst="rect">
            <a:avLst/>
          </a:prstGeom>
        </p:spPr>
        <p:txBody>
          <a:bodyPr wrap="square">
            <a:spAutoFit/>
          </a:bodyPr>
          <a:lstStyle/>
          <a:p>
            <a:pPr algn="r" rtl="1"/>
            <a:r>
              <a:rPr lang="fa-IR" sz="2000" dirty="0">
                <a:solidFill>
                  <a:prstClr val="white">
                    <a:lumMod val="95000"/>
                  </a:prstClr>
                </a:solidFill>
                <a:latin typeface="Arial" pitchFamily="34" charset="0"/>
                <a:cs typeface="Tahoma"/>
              </a:rPr>
              <a:t>در مجموع مي توان گفت كه شبكه نسل بعد يك شبكه يك پارچه است كه از تركيب شبكه هاي موجود (شبكه ديتا، شبكه تلفني، شبكه هوشمند و...) به وجود مي آيد. شبكه نسل بعدي مي تواند به عنوان يك شبكه مبتني بر بسته جايگزين شبكه فعلي، جهت ارايه سرويس هاي صوت، داده و چندرسانه اي به مشتركين شود .شبكه هاي نسل بعد،شبكه هاي موجود را كه داراي ساختار گسترده هستند به شبكه اي با لايه انتقال بسته اي براي حمل كليه ترافيك هاي مخابراتي و ارتباطي نظير صوت، سرگرمي، آموزشي و سرويسهاي اطلاعاتي تبديل مي كند.</a:t>
            </a:r>
          </a:p>
          <a:p>
            <a:pPr algn="r" rtl="1"/>
            <a:endParaRPr lang="fa-IR" sz="2000" dirty="0">
              <a:solidFill>
                <a:prstClr val="white">
                  <a:lumMod val="95000"/>
                </a:prstClr>
              </a:solidFill>
              <a:latin typeface="Arial" pitchFamily="34" charset="0"/>
              <a:cs typeface="Tahoma"/>
            </a:endParaRPr>
          </a:p>
          <a:p>
            <a:pPr algn="r" rtl="1"/>
            <a:r>
              <a:rPr lang="fa-IR" sz="2000" dirty="0">
                <a:solidFill>
                  <a:prstClr val="white">
                    <a:lumMod val="95000"/>
                  </a:prstClr>
                </a:solidFill>
                <a:latin typeface="Arial" pitchFamily="34" charset="0"/>
                <a:cs typeface="Tahoma"/>
              </a:rPr>
              <a:t>با اين وجود، بايد توجه داشت كه شبكه </a:t>
            </a:r>
            <a:r>
              <a:rPr lang="en-US" sz="2000" dirty="0">
                <a:solidFill>
                  <a:prstClr val="white">
                    <a:lumMod val="95000"/>
                  </a:prstClr>
                </a:solidFill>
                <a:latin typeface="Arial" pitchFamily="34" charset="0"/>
              </a:rPr>
              <a:t>NGN</a:t>
            </a:r>
            <a:r>
              <a:rPr lang="fa-IR" sz="2000" dirty="0">
                <a:solidFill>
                  <a:prstClr val="white">
                    <a:lumMod val="95000"/>
                  </a:prstClr>
                </a:solidFill>
                <a:latin typeface="Arial" pitchFamily="34" charset="0"/>
                <a:cs typeface="Tahoma"/>
              </a:rPr>
              <a:t> جايگزين شبكه موجود نمي شود، بلكه به تدريج قابليت هاي شبكه فعلي براي ايجاد سرمايه هاي جديد، جهت همگرايي صوت و ديتا، توسعه خواهد يافت و بايد توجه داشت كه هر نوع سيستم دسترسي كه انتخاب شود، سيستم سوييچينگ سنتي در كنارفناوري جديد شبكه براي سال ها باقي خواهد ماند.</a:t>
            </a:r>
          </a:p>
        </p:txBody>
      </p:sp>
      <p:sp>
        <p:nvSpPr>
          <p:cNvPr id="6" name="Content Placeholder 5"/>
          <p:cNvSpPr>
            <a:spLocks noGrp="1"/>
          </p:cNvSpPr>
          <p:nvPr>
            <p:ph idx="1"/>
          </p:nvPr>
        </p:nvSpPr>
        <p:spPr>
          <a:xfrm>
            <a:off x="914400" y="667440"/>
            <a:ext cx="8229600" cy="786783"/>
          </a:xfrm>
        </p:spPr>
        <p:txBody>
          <a:bodyPr/>
          <a:lstStyle/>
          <a:p>
            <a:pPr algn="r" rtl="1"/>
            <a:r>
              <a:rPr lang="fa-IR" b="1" dirty="0"/>
              <a:t>مقايسه شبكه هاي امروزي و آينده </a:t>
            </a:r>
            <a:r>
              <a:rPr lang="fa-IR" b="1" dirty="0" smtClean="0"/>
              <a:t>:</a:t>
            </a:r>
            <a:endParaRPr lang="en-US" b="1" dirty="0"/>
          </a:p>
        </p:txBody>
      </p:sp>
      <p:sp>
        <p:nvSpPr>
          <p:cNvPr id="5" name="Text Placeholder 1"/>
          <p:cNvSpPr txBox="1">
            <a:spLocks/>
          </p:cNvSpPr>
          <p:nvPr/>
        </p:nvSpPr>
        <p:spPr>
          <a:xfrm>
            <a:off x="0" y="27678"/>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r" rtl="1"/>
            <a:r>
              <a:rPr lang="fa-IR" sz="2400" b="1" dirty="0" smtClean="0">
                <a:solidFill>
                  <a:prstClr val="black"/>
                </a:solidFill>
              </a:rPr>
              <a:t>دلایل ساخت </a:t>
            </a:r>
            <a:r>
              <a:rPr lang="en-US" sz="2400" b="1" dirty="0" smtClean="0">
                <a:solidFill>
                  <a:prstClr val="black"/>
                </a:solidFill>
              </a:rPr>
              <a:t>NGN</a:t>
            </a:r>
            <a:r>
              <a:rPr lang="fa-IR" sz="2400" b="1" dirty="0" smtClean="0">
                <a:solidFill>
                  <a:prstClr val="black"/>
                </a:solidFill>
              </a:rPr>
              <a:t> و مقایسه با شبکه های امروزی</a:t>
            </a:r>
            <a:endParaRPr lang="fa-IR" sz="2400" b="1" dirty="0">
              <a:solidFill>
                <a:prstClr val="black"/>
              </a:solidFill>
            </a:endParaRPr>
          </a:p>
        </p:txBody>
      </p:sp>
      <p:sp>
        <p:nvSpPr>
          <p:cNvPr id="7" name="Footer Placeholder 6"/>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3" name="Slide Number Placeholder 2"/>
          <p:cNvSpPr>
            <a:spLocks noGrp="1"/>
          </p:cNvSpPr>
          <p:nvPr>
            <p:ph type="sldNum" sz="quarter" idx="12"/>
          </p:nvPr>
        </p:nvSpPr>
        <p:spPr/>
        <p:txBody>
          <a:bodyPr/>
          <a:lstStyle/>
          <a:p>
            <a:fld id="{6B89A851-C0A8-4011-8416-F9B5C595353E}" type="slidenum">
              <a:rPr lang="en-US" smtClean="0">
                <a:solidFill>
                  <a:prstClr val="white">
                    <a:tint val="75000"/>
                  </a:prstClr>
                </a:solidFill>
              </a:rPr>
              <a:pPr/>
              <a:t>150</a:t>
            </a:fld>
            <a:endParaRPr lang="en-US">
              <a:solidFill>
                <a:prstClr val="white">
                  <a:tint val="75000"/>
                </a:prstClr>
              </a:solidFill>
            </a:endParaRPr>
          </a:p>
        </p:txBody>
      </p:sp>
    </p:spTree>
    <p:extLst>
      <p:ext uri="{BB962C8B-B14F-4D97-AF65-F5344CB8AC3E}">
        <p14:creationId xmlns:p14="http://schemas.microsoft.com/office/powerpoint/2010/main" val="3231792719"/>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8188" y="1484784"/>
            <a:ext cx="8501090" cy="5245730"/>
          </a:xfrm>
          <a:prstGeom prst="rect">
            <a:avLst/>
          </a:prstGeom>
        </p:spPr>
        <p:txBody>
          <a:bodyPr>
            <a:normAutofit lnSpcReduction="10000"/>
          </a:bodyPr>
          <a:lstStyle/>
          <a:p>
            <a:pPr algn="r" rtl="1"/>
            <a:r>
              <a:rPr lang="en-US" sz="2000" dirty="0">
                <a:solidFill>
                  <a:prstClr val="white">
                    <a:lumMod val="95000"/>
                  </a:prstClr>
                </a:solidFill>
                <a:latin typeface="Arial" pitchFamily="34" charset="0"/>
              </a:rPr>
              <a:t>NGN -</a:t>
            </a:r>
            <a:r>
              <a:rPr lang="fa-IR" sz="2000" dirty="0">
                <a:solidFill>
                  <a:prstClr val="white">
                    <a:lumMod val="95000"/>
                  </a:prstClr>
                </a:solidFill>
                <a:latin typeface="Arial" pitchFamily="34" charset="0"/>
                <a:cs typeface="Tahoma"/>
              </a:rPr>
              <a:t> راه حلي براي مجتمع كردن شبكه جهت تسهيل در مديريت شبكه و كاهش هزينه هاي مربوط به آن است.</a:t>
            </a:r>
          </a:p>
          <a:p>
            <a:pPr algn="r" rtl="1"/>
            <a:endParaRPr lang="fa-IR" sz="2000" dirty="0">
              <a:solidFill>
                <a:prstClr val="white">
                  <a:lumMod val="95000"/>
                </a:prstClr>
              </a:solidFill>
              <a:latin typeface="Arial" pitchFamily="34" charset="0"/>
              <a:cs typeface="Tahoma"/>
            </a:endParaRPr>
          </a:p>
          <a:p>
            <a:pPr algn="r" rtl="1"/>
            <a:r>
              <a:rPr lang="fa-IR" sz="2000" dirty="0">
                <a:solidFill>
                  <a:prstClr val="white">
                    <a:lumMod val="95000"/>
                  </a:prstClr>
                </a:solidFill>
                <a:latin typeface="Arial" pitchFamily="34" charset="0"/>
                <a:cs typeface="Tahoma"/>
              </a:rPr>
              <a:t>- ازجمله مزاياي ديگر </a:t>
            </a:r>
            <a:r>
              <a:rPr lang="en-US" sz="2000" dirty="0">
                <a:solidFill>
                  <a:prstClr val="white">
                    <a:lumMod val="95000"/>
                  </a:prstClr>
                </a:solidFill>
                <a:latin typeface="Arial" pitchFamily="34" charset="0"/>
              </a:rPr>
              <a:t>NGN</a:t>
            </a:r>
            <a:r>
              <a:rPr lang="fa-IR" sz="2000" dirty="0">
                <a:solidFill>
                  <a:prstClr val="white">
                    <a:lumMod val="95000"/>
                  </a:prstClr>
                </a:solidFill>
                <a:latin typeface="Arial" pitchFamily="34" charset="0"/>
                <a:cs typeface="Tahoma"/>
              </a:rPr>
              <a:t> ارائه </a:t>
            </a:r>
            <a:r>
              <a:rPr lang="en-US" sz="2000" dirty="0">
                <a:solidFill>
                  <a:prstClr val="white">
                    <a:lumMod val="95000"/>
                  </a:prstClr>
                </a:solidFill>
                <a:latin typeface="Arial" pitchFamily="34" charset="0"/>
              </a:rPr>
              <a:t>Mobility</a:t>
            </a:r>
            <a:r>
              <a:rPr lang="fa-IR" sz="2000" dirty="0">
                <a:solidFill>
                  <a:prstClr val="white">
                    <a:lumMod val="95000"/>
                  </a:prstClr>
                </a:solidFill>
                <a:latin typeface="Arial" pitchFamily="34" charset="0"/>
                <a:cs typeface="Tahoma"/>
              </a:rPr>
              <a:t> به كاربران است به اين معني كه كاربران قادر خواهند بود در هر زمان، از هرمكان و با هروسيله به صورت بلادرنگ از سرويس ها استفاده كنند.</a:t>
            </a:r>
          </a:p>
          <a:p>
            <a:pPr algn="r" rtl="1"/>
            <a:endParaRPr lang="fa-IR" sz="2000" dirty="0">
              <a:solidFill>
                <a:prstClr val="white">
                  <a:lumMod val="95000"/>
                </a:prstClr>
              </a:solidFill>
              <a:latin typeface="Arial" pitchFamily="34" charset="0"/>
              <a:cs typeface="Tahoma"/>
            </a:endParaRPr>
          </a:p>
          <a:p>
            <a:pPr algn="r" rtl="1"/>
            <a:r>
              <a:rPr lang="en-US" sz="2000" dirty="0">
                <a:solidFill>
                  <a:prstClr val="white">
                    <a:lumMod val="95000"/>
                  </a:prstClr>
                </a:solidFill>
                <a:latin typeface="Arial" pitchFamily="34" charset="0"/>
              </a:rPr>
              <a:t>NGN -</a:t>
            </a:r>
            <a:r>
              <a:rPr lang="fa-IR" sz="2000" dirty="0">
                <a:solidFill>
                  <a:prstClr val="white">
                    <a:lumMod val="95000"/>
                  </a:prstClr>
                </a:solidFill>
                <a:latin typeface="Arial" pitchFamily="34" charset="0"/>
                <a:cs typeface="Tahoma"/>
              </a:rPr>
              <a:t> درشبكه باعث مدولار شدن سيستم ها و استفاده از سخت افزارهاي موجود و باعث كاهش لايه هاي شبكه مي</a:t>
            </a:r>
            <a:r>
              <a:rPr lang="en-US" sz="2000" dirty="0">
                <a:solidFill>
                  <a:prstClr val="white">
                    <a:lumMod val="95000"/>
                  </a:prstClr>
                </a:solidFill>
                <a:latin typeface="Arial" pitchFamily="34" charset="0"/>
              </a:rPr>
              <a:t> </a:t>
            </a:r>
            <a:r>
              <a:rPr lang="fa-IR" sz="2000" dirty="0">
                <a:solidFill>
                  <a:prstClr val="white">
                    <a:lumMod val="95000"/>
                  </a:prstClr>
                </a:solidFill>
                <a:latin typeface="Arial" pitchFamily="34" charset="0"/>
                <a:cs typeface="Tahoma"/>
              </a:rPr>
              <a:t>گردد.</a:t>
            </a:r>
          </a:p>
          <a:p>
            <a:pPr algn="r" rtl="1"/>
            <a:endParaRPr lang="fa-IR" sz="2000" dirty="0">
              <a:solidFill>
                <a:prstClr val="white">
                  <a:lumMod val="95000"/>
                </a:prstClr>
              </a:solidFill>
              <a:latin typeface="Arial" pitchFamily="34" charset="0"/>
              <a:cs typeface="Tahoma"/>
            </a:endParaRPr>
          </a:p>
          <a:p>
            <a:pPr algn="r" rtl="1"/>
            <a:r>
              <a:rPr lang="fa-IR" sz="2000" dirty="0">
                <a:solidFill>
                  <a:prstClr val="white">
                    <a:lumMod val="95000"/>
                  </a:prstClr>
                </a:solidFill>
                <a:latin typeface="Arial" pitchFamily="34" charset="0"/>
                <a:cs typeface="Tahoma"/>
              </a:rPr>
              <a:t>- در شبكه هاي سنتي ترمينال هاي مشتركين فاقد هوشمندي هستند و حتي مشتركين </a:t>
            </a:r>
            <a:r>
              <a:rPr lang="en-US" sz="2000" dirty="0">
                <a:solidFill>
                  <a:prstClr val="white">
                    <a:lumMod val="95000"/>
                  </a:prstClr>
                </a:solidFill>
                <a:latin typeface="Arial" pitchFamily="34" charset="0"/>
              </a:rPr>
              <a:t>ISDN</a:t>
            </a:r>
            <a:r>
              <a:rPr lang="fa-IR" sz="2000" dirty="0">
                <a:solidFill>
                  <a:prstClr val="white">
                    <a:lumMod val="95000"/>
                  </a:prstClr>
                </a:solidFill>
                <a:latin typeface="Arial" pitchFamily="34" charset="0"/>
                <a:cs typeface="Tahoma"/>
              </a:rPr>
              <a:t> نيز براي استفاده از سرويس هاي جديد نياز به تعويض ترمينال هاي خود دارند در حاليكه در شبكه </a:t>
            </a:r>
            <a:r>
              <a:rPr lang="en-US" sz="2000" dirty="0">
                <a:solidFill>
                  <a:prstClr val="white">
                    <a:lumMod val="95000"/>
                  </a:prstClr>
                </a:solidFill>
                <a:latin typeface="Arial" pitchFamily="34" charset="0"/>
              </a:rPr>
              <a:t>NGN</a:t>
            </a:r>
            <a:r>
              <a:rPr lang="fa-IR" sz="2000" dirty="0">
                <a:solidFill>
                  <a:prstClr val="white">
                    <a:lumMod val="95000"/>
                  </a:prstClr>
                </a:solidFill>
                <a:latin typeface="Arial" pitchFamily="34" charset="0"/>
                <a:cs typeface="Tahoma"/>
              </a:rPr>
              <a:t> هوشمندي شبكه به نقاط انتهايي انتقال داده می شود.</a:t>
            </a:r>
          </a:p>
          <a:p>
            <a:pPr algn="r" rtl="1"/>
            <a:endParaRPr lang="fa-IR" sz="2000" dirty="0">
              <a:solidFill>
                <a:prstClr val="white">
                  <a:lumMod val="95000"/>
                </a:prstClr>
              </a:solidFill>
              <a:latin typeface="Arial" pitchFamily="34" charset="0"/>
              <a:cs typeface="Tahoma"/>
            </a:endParaRPr>
          </a:p>
          <a:p>
            <a:pPr algn="r" rtl="1"/>
            <a:r>
              <a:rPr lang="fa-IR" sz="2000" dirty="0">
                <a:solidFill>
                  <a:prstClr val="white">
                    <a:lumMod val="95000"/>
                  </a:prstClr>
                </a:solidFill>
                <a:latin typeface="Arial" pitchFamily="34" charset="0"/>
                <a:cs typeface="Tahoma"/>
              </a:rPr>
              <a:t>- مزيت مهم ديگر </a:t>
            </a:r>
            <a:r>
              <a:rPr lang="en-US" sz="2000" dirty="0">
                <a:solidFill>
                  <a:prstClr val="white">
                    <a:lumMod val="95000"/>
                  </a:prstClr>
                </a:solidFill>
                <a:latin typeface="Arial" pitchFamily="34" charset="0"/>
              </a:rPr>
              <a:t>NGN</a:t>
            </a:r>
            <a:r>
              <a:rPr lang="fa-IR" sz="2000" dirty="0">
                <a:solidFill>
                  <a:prstClr val="white">
                    <a:lumMod val="95000"/>
                  </a:prstClr>
                </a:solidFill>
                <a:latin typeface="Arial" pitchFamily="34" charset="0"/>
                <a:cs typeface="Tahoma"/>
              </a:rPr>
              <a:t>،جداكردن ترافيك راه دور از شبكه </a:t>
            </a:r>
            <a:r>
              <a:rPr lang="en-US" sz="2000" dirty="0">
                <a:solidFill>
                  <a:prstClr val="white">
                    <a:lumMod val="95000"/>
                  </a:prstClr>
                </a:solidFill>
                <a:latin typeface="Arial" pitchFamily="34" charset="0"/>
              </a:rPr>
              <a:t>TDM</a:t>
            </a:r>
            <a:r>
              <a:rPr lang="fa-IR" sz="2000" dirty="0">
                <a:solidFill>
                  <a:prstClr val="white">
                    <a:lumMod val="95000"/>
                  </a:prstClr>
                </a:solidFill>
                <a:latin typeface="Arial" pitchFamily="34" charset="0"/>
                <a:cs typeface="Tahoma"/>
              </a:rPr>
              <a:t> و ارسال به صورت بسته بر روي شبكه </a:t>
            </a:r>
            <a:r>
              <a:rPr lang="en-US" sz="2000" dirty="0">
                <a:solidFill>
                  <a:prstClr val="white">
                    <a:lumMod val="95000"/>
                  </a:prstClr>
                </a:solidFill>
                <a:latin typeface="Arial" pitchFamily="34" charset="0"/>
              </a:rPr>
              <a:t>IP</a:t>
            </a:r>
            <a:r>
              <a:rPr lang="fa-IR" sz="2000" dirty="0">
                <a:solidFill>
                  <a:prstClr val="white">
                    <a:lumMod val="95000"/>
                  </a:prstClr>
                </a:solidFill>
                <a:latin typeface="Arial" pitchFamily="34" charset="0"/>
                <a:cs typeface="Tahoma"/>
              </a:rPr>
              <a:t> می باشد</a:t>
            </a:r>
          </a:p>
        </p:txBody>
      </p:sp>
      <p:sp>
        <p:nvSpPr>
          <p:cNvPr id="5" name="Content Placeholder 4"/>
          <p:cNvSpPr>
            <a:spLocks noGrp="1"/>
          </p:cNvSpPr>
          <p:nvPr>
            <p:ph idx="1"/>
          </p:nvPr>
        </p:nvSpPr>
        <p:spPr>
          <a:xfrm>
            <a:off x="457200" y="696040"/>
            <a:ext cx="8229600" cy="788744"/>
          </a:xfrm>
        </p:spPr>
        <p:txBody>
          <a:bodyPr/>
          <a:lstStyle/>
          <a:p>
            <a:pPr algn="r" rtl="1"/>
            <a:r>
              <a:rPr lang="fa-IR" dirty="0"/>
              <a:t>مزاياي استفاده از </a:t>
            </a:r>
            <a:r>
              <a:rPr lang="en-US" dirty="0" smtClean="0"/>
              <a:t>NGN </a:t>
            </a:r>
            <a:r>
              <a:rPr lang="fa-IR" dirty="0" smtClean="0"/>
              <a:t> :</a:t>
            </a:r>
            <a:endParaRPr lang="en-US" dirty="0"/>
          </a:p>
        </p:txBody>
      </p:sp>
      <p:sp>
        <p:nvSpPr>
          <p:cNvPr id="6" name="Text Placeholder 1"/>
          <p:cNvSpPr txBox="1">
            <a:spLocks/>
          </p:cNvSpPr>
          <p:nvPr/>
        </p:nvSpPr>
        <p:spPr>
          <a:xfrm>
            <a:off x="0" y="27678"/>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r" rtl="1"/>
            <a:r>
              <a:rPr lang="fa-IR" sz="2400" b="1" dirty="0" smtClean="0">
                <a:solidFill>
                  <a:prstClr val="black"/>
                </a:solidFill>
              </a:rPr>
              <a:t>دلایل ساخت </a:t>
            </a:r>
            <a:r>
              <a:rPr lang="en-US" sz="2400" b="1" dirty="0" smtClean="0">
                <a:solidFill>
                  <a:prstClr val="black"/>
                </a:solidFill>
              </a:rPr>
              <a:t>NGN</a:t>
            </a:r>
            <a:r>
              <a:rPr lang="fa-IR" sz="2400" b="1" dirty="0" smtClean="0">
                <a:solidFill>
                  <a:prstClr val="black"/>
                </a:solidFill>
              </a:rPr>
              <a:t> و مقایسه با شبکه های امروزی</a:t>
            </a:r>
            <a:endParaRPr lang="fa-IR" sz="2400" b="1" dirty="0">
              <a:solidFill>
                <a:prstClr val="black"/>
              </a:solidFill>
            </a:endParaRPr>
          </a:p>
        </p:txBody>
      </p:sp>
      <p:sp>
        <p:nvSpPr>
          <p:cNvPr id="7" name="Footer Placeholder 6"/>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2" name="Slide Number Placeholder 1"/>
          <p:cNvSpPr>
            <a:spLocks noGrp="1"/>
          </p:cNvSpPr>
          <p:nvPr>
            <p:ph type="sldNum" sz="quarter" idx="12"/>
          </p:nvPr>
        </p:nvSpPr>
        <p:spPr/>
        <p:txBody>
          <a:bodyPr/>
          <a:lstStyle/>
          <a:p>
            <a:fld id="{6B89A851-C0A8-4011-8416-F9B5C595353E}" type="slidenum">
              <a:rPr lang="en-US" smtClean="0">
                <a:solidFill>
                  <a:prstClr val="white">
                    <a:tint val="75000"/>
                  </a:prstClr>
                </a:solidFill>
              </a:rPr>
              <a:pPr/>
              <a:t>151</a:t>
            </a:fld>
            <a:endParaRPr lang="en-US">
              <a:solidFill>
                <a:prstClr val="white">
                  <a:tint val="75000"/>
                </a:prstClr>
              </a:solidFill>
            </a:endParaRPr>
          </a:p>
        </p:txBody>
      </p:sp>
    </p:spTree>
    <p:extLst>
      <p:ext uri="{BB962C8B-B14F-4D97-AF65-F5344CB8AC3E}">
        <p14:creationId xmlns:p14="http://schemas.microsoft.com/office/powerpoint/2010/main" val="93565155"/>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0" y="27678"/>
            <a:ext cx="9144000" cy="639762"/>
          </a:xfr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a:lstStyle/>
          <a:p>
            <a:pPr algn="r"/>
            <a:r>
              <a:rPr lang="fa-IR" dirty="0"/>
              <a:t>یک توضیح کلی درمورد  شبکه های امروزی و شبکه های آینده</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68" y="692696"/>
            <a:ext cx="9126132" cy="6163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3" name="Slide Number Placeholder 2"/>
          <p:cNvSpPr>
            <a:spLocks noGrp="1"/>
          </p:cNvSpPr>
          <p:nvPr>
            <p:ph type="sldNum" sz="quarter" idx="12"/>
          </p:nvPr>
        </p:nvSpPr>
        <p:spPr/>
        <p:txBody>
          <a:bodyPr/>
          <a:lstStyle/>
          <a:p>
            <a:fld id="{6B89A851-C0A8-4011-8416-F9B5C595353E}" type="slidenum">
              <a:rPr lang="en-US" smtClean="0">
                <a:solidFill>
                  <a:prstClr val="white">
                    <a:tint val="75000"/>
                  </a:prstClr>
                </a:solidFill>
              </a:rPr>
              <a:pPr/>
              <a:t>152</a:t>
            </a:fld>
            <a:endParaRPr lang="en-US">
              <a:solidFill>
                <a:prstClr val="white">
                  <a:tint val="75000"/>
                </a:prstClr>
              </a:solidFill>
            </a:endParaRPr>
          </a:p>
        </p:txBody>
      </p:sp>
    </p:spTree>
    <p:extLst>
      <p:ext uri="{BB962C8B-B14F-4D97-AF65-F5344CB8AC3E}">
        <p14:creationId xmlns:p14="http://schemas.microsoft.com/office/powerpoint/2010/main" val="459983207"/>
      </p:ext>
    </p:extLst>
  </p:cSld>
  <p:clrMapOvr>
    <a:masterClrMapping/>
  </p:clrMapOvr>
  <p:transition spd="slow">
    <p:cover/>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0" y="27678"/>
            <a:ext cx="9144000" cy="639762"/>
          </a:xfr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a:lstStyle/>
          <a:p>
            <a:pPr algn="r"/>
            <a:r>
              <a:rPr lang="fa-IR" dirty="0"/>
              <a:t>یک توضیح کلی درمورد  شبکه های امروزی و شبکه های آینده</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92696"/>
            <a:ext cx="9144001" cy="6169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3" name="Slide Number Placeholder 2"/>
          <p:cNvSpPr>
            <a:spLocks noGrp="1"/>
          </p:cNvSpPr>
          <p:nvPr>
            <p:ph type="sldNum" sz="quarter" idx="12"/>
          </p:nvPr>
        </p:nvSpPr>
        <p:spPr/>
        <p:txBody>
          <a:bodyPr/>
          <a:lstStyle/>
          <a:p>
            <a:fld id="{6B89A851-C0A8-4011-8416-F9B5C595353E}" type="slidenum">
              <a:rPr lang="en-US" smtClean="0">
                <a:solidFill>
                  <a:prstClr val="white">
                    <a:tint val="75000"/>
                  </a:prstClr>
                </a:solidFill>
              </a:rPr>
              <a:pPr/>
              <a:t>153</a:t>
            </a:fld>
            <a:endParaRPr lang="en-US">
              <a:solidFill>
                <a:prstClr val="white">
                  <a:tint val="75000"/>
                </a:prstClr>
              </a:solidFill>
            </a:endParaRPr>
          </a:p>
        </p:txBody>
      </p:sp>
    </p:spTree>
    <p:extLst>
      <p:ext uri="{BB962C8B-B14F-4D97-AF65-F5344CB8AC3E}">
        <p14:creationId xmlns:p14="http://schemas.microsoft.com/office/powerpoint/2010/main" val="2694115269"/>
      </p:ext>
    </p:extLst>
  </p:cSld>
  <p:clrMapOvr>
    <a:masterClrMapping/>
  </p:clrMapOvr>
  <p:transition spd="slow">
    <p:cover/>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4315" y="1599823"/>
            <a:ext cx="8215370" cy="5258177"/>
          </a:xfrm>
          <a:prstGeom prst="rect">
            <a:avLst/>
          </a:prstGeom>
        </p:spPr>
        <p:txBody>
          <a:bodyPr>
            <a:noAutofit/>
          </a:bodyPr>
          <a:lstStyle/>
          <a:p>
            <a:pPr algn="r" rtl="1"/>
            <a:r>
              <a:rPr lang="fa-IR" sz="2000" dirty="0">
                <a:solidFill>
                  <a:prstClr val="white">
                    <a:lumMod val="95000"/>
                  </a:prstClr>
                </a:solidFill>
                <a:latin typeface="Arial" pitchFamily="34" charset="0"/>
                <a:cs typeface="Tahoma"/>
              </a:rPr>
              <a:t>معرفي شبكه هاي محلي بي سيم به سازمان ها، امنيت شبكه را بسيار آسيب پذيرتر ساخته است، از آنجائيكه ايستگاه ها مركزي مزاحمين مي توانند به راحتي به شبكه هاي با سيم كنوني متصل شوند، و به طور بالقوه به منبعي براي حمله هاي امنيتي به داخل ديوارهاي آتش و سيستم هاي كشف تجاوز تبديل شوند. علاوه بر اين، متصل نمودن يك كامپيوترشخصي بدانديش از طريق ايستگاه مركزي كه به خوبي سازماندهي نشده اند نيز مي تواند بحراني باشد.</a:t>
            </a:r>
          </a:p>
          <a:p>
            <a:pPr algn="r" rtl="1"/>
            <a:r>
              <a:rPr lang="fa-IR" sz="2000" dirty="0">
                <a:solidFill>
                  <a:prstClr val="white">
                    <a:lumMod val="95000"/>
                  </a:prstClr>
                </a:solidFill>
                <a:latin typeface="Arial" pitchFamily="34" charset="0"/>
                <a:cs typeface="Tahoma"/>
              </a:rPr>
              <a:t>احتمالاً در محيط </a:t>
            </a:r>
            <a:r>
              <a:rPr lang="en-US" sz="2000" dirty="0">
                <a:solidFill>
                  <a:prstClr val="white">
                    <a:lumMod val="95000"/>
                  </a:prstClr>
                </a:solidFill>
                <a:latin typeface="Arial" pitchFamily="34" charset="0"/>
              </a:rPr>
              <a:t>NGN</a:t>
            </a:r>
            <a:r>
              <a:rPr lang="fa-IR" sz="2000" dirty="0">
                <a:solidFill>
                  <a:prstClr val="white">
                    <a:lumMod val="95000"/>
                  </a:prstClr>
                </a:solidFill>
                <a:latin typeface="Arial" pitchFamily="34" charset="0"/>
                <a:cs typeface="Tahoma"/>
              </a:rPr>
              <a:t>، ما پلتفرم هاي بازتري بر دستگاه هاي ترمينال مشاهده مي كنيم، و سرويس دهندگان محتواي ،قابل دانلود بسياري را فراهم مي آورند كه ممكن است به همراه خود ويروس ها و كرم ها را نيز داشته باشند. اتصال</a:t>
            </a:r>
          </a:p>
          <a:p>
            <a:pPr algn="r" rtl="1"/>
            <a:r>
              <a:rPr lang="fa-IR" sz="2000" dirty="0">
                <a:solidFill>
                  <a:prstClr val="white">
                    <a:lumMod val="95000"/>
                  </a:prstClr>
                </a:solidFill>
                <a:latin typeface="Arial" pitchFamily="34" charset="0"/>
                <a:cs typeface="Tahoma"/>
              </a:rPr>
              <a:t>متقابل بيشتر و كاركرد متقابل بيشتر، آسيب پذيري را بيشتر مي كند. نظارت، كشف، تحليل و پيشگيري از كرم ها و ويروس ها در شبكه هاي باسيم وظايف بسيار سختي هستند، اما انجام مظايف مشابه در شبكه هاي بي سيم و سيار بسيار سخت تر و چالش بر انگيزتر است.</a:t>
            </a:r>
            <a:endParaRPr lang="en-US" sz="2000" dirty="0">
              <a:solidFill>
                <a:prstClr val="white">
                  <a:lumMod val="95000"/>
                </a:prstClr>
              </a:solidFill>
              <a:latin typeface="Arial" pitchFamily="34" charset="0"/>
            </a:endParaRPr>
          </a:p>
        </p:txBody>
      </p:sp>
      <p:sp>
        <p:nvSpPr>
          <p:cNvPr id="6" name="Content Placeholder 5"/>
          <p:cNvSpPr>
            <a:spLocks noGrp="1"/>
          </p:cNvSpPr>
          <p:nvPr>
            <p:ph idx="1"/>
          </p:nvPr>
        </p:nvSpPr>
        <p:spPr>
          <a:xfrm>
            <a:off x="457200" y="667440"/>
            <a:ext cx="8229600" cy="745336"/>
          </a:xfrm>
        </p:spPr>
        <p:txBody>
          <a:bodyPr/>
          <a:lstStyle/>
          <a:p>
            <a:pPr algn="r" rtl="1"/>
            <a:r>
              <a:rPr lang="fa-IR" dirty="0" smtClean="0"/>
              <a:t>امنیت:</a:t>
            </a:r>
            <a:endParaRPr lang="en-US" dirty="0"/>
          </a:p>
        </p:txBody>
      </p:sp>
      <p:sp>
        <p:nvSpPr>
          <p:cNvPr id="5" name="Text Placeholder 1"/>
          <p:cNvSpPr txBox="1">
            <a:spLocks/>
          </p:cNvSpPr>
          <p:nvPr/>
        </p:nvSpPr>
        <p:spPr>
          <a:xfrm>
            <a:off x="0" y="27678"/>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r" rtl="1"/>
            <a:r>
              <a:rPr lang="fa-IR" sz="2400" b="1" dirty="0" smtClean="0">
                <a:solidFill>
                  <a:prstClr val="black"/>
                </a:solidFill>
              </a:rPr>
              <a:t>دلایل ساخت </a:t>
            </a:r>
            <a:r>
              <a:rPr lang="en-US" sz="2400" b="1" dirty="0" smtClean="0">
                <a:solidFill>
                  <a:prstClr val="black"/>
                </a:solidFill>
              </a:rPr>
              <a:t>NGN</a:t>
            </a:r>
            <a:r>
              <a:rPr lang="fa-IR" sz="2400" b="1" dirty="0" smtClean="0">
                <a:solidFill>
                  <a:prstClr val="black"/>
                </a:solidFill>
              </a:rPr>
              <a:t> و مقایسه با شبکه های امروزی</a:t>
            </a:r>
            <a:endParaRPr lang="fa-IR" sz="2400" b="1" dirty="0">
              <a:solidFill>
                <a:prstClr val="black"/>
              </a:solidFill>
            </a:endParaRPr>
          </a:p>
        </p:txBody>
      </p:sp>
      <p:sp>
        <p:nvSpPr>
          <p:cNvPr id="7" name="Footer Placeholder 6"/>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2" name="Slide Number Placeholder 1"/>
          <p:cNvSpPr>
            <a:spLocks noGrp="1"/>
          </p:cNvSpPr>
          <p:nvPr>
            <p:ph type="sldNum" sz="quarter" idx="12"/>
          </p:nvPr>
        </p:nvSpPr>
        <p:spPr/>
        <p:txBody>
          <a:bodyPr/>
          <a:lstStyle/>
          <a:p>
            <a:fld id="{6B89A851-C0A8-4011-8416-F9B5C595353E}" type="slidenum">
              <a:rPr lang="en-US" smtClean="0">
                <a:solidFill>
                  <a:prstClr val="white">
                    <a:tint val="75000"/>
                  </a:prstClr>
                </a:solidFill>
              </a:rPr>
              <a:pPr/>
              <a:t>154</a:t>
            </a:fld>
            <a:endParaRPr lang="en-US">
              <a:solidFill>
                <a:prstClr val="white">
                  <a:tint val="75000"/>
                </a:prstClr>
              </a:solidFill>
            </a:endParaRPr>
          </a:p>
        </p:txBody>
      </p:sp>
    </p:spTree>
    <p:extLst>
      <p:ext uri="{BB962C8B-B14F-4D97-AF65-F5344CB8AC3E}">
        <p14:creationId xmlns:p14="http://schemas.microsoft.com/office/powerpoint/2010/main" val="3660741528"/>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492896"/>
            <a:ext cx="8229600" cy="1143000"/>
          </a:xfrm>
        </p:spPr>
        <p:txBody>
          <a:bodyPr>
            <a:normAutofit fontScale="90000"/>
          </a:bodyPr>
          <a:lstStyle/>
          <a:p>
            <a:r>
              <a:rPr lang="fa-IR" sz="7300" b="1" dirty="0" smtClean="0"/>
              <a:t>پایان</a:t>
            </a:r>
            <a:endParaRPr lang="en-US" sz="6000" b="1" dirty="0"/>
          </a:p>
        </p:txBody>
      </p:sp>
      <p:sp>
        <p:nvSpPr>
          <p:cNvPr id="3" name="Footer Placeholder 2"/>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6B89A851-C0A8-4011-8416-F9B5C595353E}" type="slidenum">
              <a:rPr lang="en-US" smtClean="0">
                <a:solidFill>
                  <a:prstClr val="white">
                    <a:tint val="75000"/>
                  </a:prstClr>
                </a:solidFill>
              </a:rPr>
              <a:pPr/>
              <a:t>155</a:t>
            </a:fld>
            <a:endParaRPr lang="en-US">
              <a:solidFill>
                <a:prstClr val="white">
                  <a:tint val="75000"/>
                </a:prstClr>
              </a:solidFill>
            </a:endParaRPr>
          </a:p>
        </p:txBody>
      </p:sp>
    </p:spTree>
    <p:extLst>
      <p:ext uri="{BB962C8B-B14F-4D97-AF65-F5344CB8AC3E}">
        <p14:creationId xmlns:p14="http://schemas.microsoft.com/office/powerpoint/2010/main" val="12530386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495300" y="908720"/>
            <a:ext cx="8229600" cy="4525963"/>
          </a:xfrm>
        </p:spPr>
        <p:txBody>
          <a:bodyPr>
            <a:normAutofit/>
          </a:bodyPr>
          <a:lstStyle/>
          <a:p>
            <a:pPr marL="0" indent="0" algn="r" rtl="1">
              <a:buNone/>
            </a:pPr>
            <a:r>
              <a:rPr lang="fa-IR" sz="2400" dirty="0" smtClean="0"/>
              <a:t> </a:t>
            </a:r>
            <a:r>
              <a:rPr lang="fa-IR" sz="2400" dirty="0"/>
              <a:t> استفاده از یکی از روش های فیبر نوری به نام </a:t>
            </a:r>
            <a:r>
              <a:rPr lang="en-US" sz="2400" dirty="0" smtClean="0"/>
              <a:t>Fiber </a:t>
            </a:r>
            <a:r>
              <a:rPr lang="en-US" sz="2400" dirty="0"/>
              <a:t>To The Home/Office ( FTTH/FTTO ) </a:t>
            </a:r>
            <a:r>
              <a:rPr lang="fa-IR" sz="2400" dirty="0"/>
              <a:t>اين روش فيبر را به داخل خانه و يا دفترکار مشترك مي برد </a:t>
            </a:r>
            <a:r>
              <a:rPr lang="fa-IR" sz="2400" dirty="0" smtClean="0"/>
              <a:t>. </a:t>
            </a:r>
            <a:endParaRPr lang="en-US" sz="2400" dirty="0"/>
          </a:p>
          <a:p>
            <a:pPr marL="0" indent="0" algn="r" rtl="1">
              <a:buNone/>
            </a:pPr>
            <a:r>
              <a:rPr lang="fa-IR" sz="2400" dirty="0" smtClean="0"/>
              <a:t>اين </a:t>
            </a:r>
            <a:r>
              <a:rPr lang="fa-IR" sz="2400" dirty="0"/>
              <a:t>روش نسبت به روشهاي ديگر ، بيشترين استفاده را از فيبرمیکند</a:t>
            </a:r>
            <a:endParaRPr lang="fa-IR" sz="2400" b="1"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 y="2564904"/>
            <a:ext cx="7696200" cy="3738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1"/>
          <p:cNvSpPr txBox="1">
            <a:spLocks/>
          </p:cNvSpPr>
          <p:nvPr/>
        </p:nvSpPr>
        <p:spPr>
          <a:xfrm>
            <a:off x="0" y="9809"/>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chor="b">
            <a:noAutofit/>
          </a:bodyPr>
          <a:lstStyle>
            <a:lvl1pPr marL="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2000" b="1" kern="1200">
                <a:solidFill>
                  <a:schemeClr val="tx1">
                    <a:lumMod val="75000"/>
                    <a:lumOff val="25000"/>
                  </a:schemeClr>
                </a:solidFill>
                <a:latin typeface="+mn-lt"/>
                <a:ea typeface="+mn-ea"/>
                <a:cs typeface="+mn-cs"/>
              </a:defRPr>
            </a:lvl2pPr>
            <a:lvl3pPr marL="9144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800" b="1" kern="1200">
                <a:solidFill>
                  <a:schemeClr val="tx1">
                    <a:lumMod val="75000"/>
                    <a:lumOff val="25000"/>
                  </a:schemeClr>
                </a:solidFill>
                <a:latin typeface="+mn-lt"/>
                <a:ea typeface="+mn-ea"/>
                <a:cs typeface="+mn-cs"/>
              </a:defRPr>
            </a:lvl3pPr>
            <a:lvl4pPr marL="13716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4pPr>
            <a:lvl5pPr marL="18288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5pPr>
            <a:lvl6pPr marL="22860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6pPr>
            <a:lvl7pPr marL="27432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7pPr>
            <a:lvl8pPr marL="32004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8pPr>
            <a:lvl9pPr marL="36576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9pPr>
          </a:lstStyle>
          <a:p>
            <a:pPr algn="r" rtl="1"/>
            <a:r>
              <a:rPr lang="fa-IR" dirty="0"/>
              <a:t>روش بعدی</a:t>
            </a:r>
          </a:p>
        </p:txBody>
      </p:sp>
      <p:sp>
        <p:nvSpPr>
          <p:cNvPr id="7" name="Footer Placeholder 6"/>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6B89A851-C0A8-4011-8416-F9B5C595353E}" type="slidenum">
              <a:rPr lang="en-US" smtClean="0">
                <a:solidFill>
                  <a:prstClr val="white">
                    <a:tint val="75000"/>
                  </a:prstClr>
                </a:solidFill>
              </a:rPr>
              <a:pPr/>
              <a:t>16</a:t>
            </a:fld>
            <a:endParaRPr lang="en-US">
              <a:solidFill>
                <a:prstClr val="white">
                  <a:tint val="75000"/>
                </a:prstClr>
              </a:solidFill>
            </a:endParaRPr>
          </a:p>
        </p:txBody>
      </p:sp>
    </p:spTree>
    <p:extLst>
      <p:ext uri="{BB962C8B-B14F-4D97-AF65-F5344CB8AC3E}">
        <p14:creationId xmlns:p14="http://schemas.microsoft.com/office/powerpoint/2010/main" val="42398432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43000"/>
            <a:ext cx="80772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750" y="2514600"/>
            <a:ext cx="382905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Placeholder 1"/>
          <p:cNvSpPr txBox="1">
            <a:spLocks/>
          </p:cNvSpPr>
          <p:nvPr/>
        </p:nvSpPr>
        <p:spPr>
          <a:xfrm>
            <a:off x="0" y="9809"/>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chor="b">
            <a:noAutofit/>
          </a:bodyPr>
          <a:lstStyle>
            <a:lvl1pPr marL="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2000" b="1" kern="1200">
                <a:solidFill>
                  <a:schemeClr val="tx1">
                    <a:lumMod val="75000"/>
                    <a:lumOff val="25000"/>
                  </a:schemeClr>
                </a:solidFill>
                <a:latin typeface="+mn-lt"/>
                <a:ea typeface="+mn-ea"/>
                <a:cs typeface="+mn-cs"/>
              </a:defRPr>
            </a:lvl2pPr>
            <a:lvl3pPr marL="9144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800" b="1" kern="1200">
                <a:solidFill>
                  <a:schemeClr val="tx1">
                    <a:lumMod val="75000"/>
                    <a:lumOff val="25000"/>
                  </a:schemeClr>
                </a:solidFill>
                <a:latin typeface="+mn-lt"/>
                <a:ea typeface="+mn-ea"/>
                <a:cs typeface="+mn-cs"/>
              </a:defRPr>
            </a:lvl3pPr>
            <a:lvl4pPr marL="13716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4pPr>
            <a:lvl5pPr marL="18288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5pPr>
            <a:lvl6pPr marL="22860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6pPr>
            <a:lvl7pPr marL="27432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7pPr>
            <a:lvl8pPr marL="32004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8pPr>
            <a:lvl9pPr marL="36576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9pPr>
          </a:lstStyle>
          <a:p>
            <a:pPr algn="r" rtl="1"/>
            <a:r>
              <a:rPr lang="fa-IR" dirty="0"/>
              <a:t>به چه معناست</a:t>
            </a:r>
            <a:r>
              <a:rPr lang="en-US" dirty="0"/>
              <a:t>SMP </a:t>
            </a:r>
            <a:endParaRPr lang="fa-IR" dirty="0"/>
          </a:p>
        </p:txBody>
      </p:sp>
      <p:sp>
        <p:nvSpPr>
          <p:cNvPr id="5" name="Footer Placeholder 4"/>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2" name="Slide Number Placeholder 1"/>
          <p:cNvSpPr>
            <a:spLocks noGrp="1"/>
          </p:cNvSpPr>
          <p:nvPr>
            <p:ph type="sldNum" sz="quarter" idx="12"/>
          </p:nvPr>
        </p:nvSpPr>
        <p:spPr/>
        <p:txBody>
          <a:bodyPr/>
          <a:lstStyle/>
          <a:p>
            <a:fld id="{6B89A851-C0A8-4011-8416-F9B5C595353E}" type="slidenum">
              <a:rPr lang="en-US" smtClean="0">
                <a:solidFill>
                  <a:prstClr val="white">
                    <a:tint val="75000"/>
                  </a:prstClr>
                </a:solidFill>
              </a:rPr>
              <a:pPr/>
              <a:t>17</a:t>
            </a:fld>
            <a:endParaRPr lang="en-US">
              <a:solidFill>
                <a:prstClr val="white">
                  <a:tint val="75000"/>
                </a:prstClr>
              </a:solidFill>
            </a:endParaRPr>
          </a:p>
        </p:txBody>
      </p:sp>
    </p:spTree>
    <p:extLst>
      <p:ext uri="{BB962C8B-B14F-4D97-AF65-F5344CB8AC3E}">
        <p14:creationId xmlns:p14="http://schemas.microsoft.com/office/powerpoint/2010/main" val="25184341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149926"/>
            <a:ext cx="7776864" cy="5250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Placeholder 1"/>
          <p:cNvSpPr txBox="1">
            <a:spLocks/>
          </p:cNvSpPr>
          <p:nvPr/>
        </p:nvSpPr>
        <p:spPr>
          <a:xfrm>
            <a:off x="0" y="9809"/>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chor="b">
            <a:noAutofit/>
          </a:bodyPr>
          <a:lstStyle>
            <a:lvl1pPr marL="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2000" b="1" kern="1200">
                <a:solidFill>
                  <a:schemeClr val="tx1">
                    <a:lumMod val="75000"/>
                    <a:lumOff val="25000"/>
                  </a:schemeClr>
                </a:solidFill>
                <a:latin typeface="+mn-lt"/>
                <a:ea typeface="+mn-ea"/>
                <a:cs typeface="+mn-cs"/>
              </a:defRPr>
            </a:lvl2pPr>
            <a:lvl3pPr marL="9144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800" b="1" kern="1200">
                <a:solidFill>
                  <a:schemeClr val="tx1">
                    <a:lumMod val="75000"/>
                    <a:lumOff val="25000"/>
                  </a:schemeClr>
                </a:solidFill>
                <a:latin typeface="+mn-lt"/>
                <a:ea typeface="+mn-ea"/>
                <a:cs typeface="+mn-cs"/>
              </a:defRPr>
            </a:lvl3pPr>
            <a:lvl4pPr marL="13716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4pPr>
            <a:lvl5pPr marL="18288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5pPr>
            <a:lvl6pPr marL="22860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6pPr>
            <a:lvl7pPr marL="27432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7pPr>
            <a:lvl8pPr marL="32004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8pPr>
            <a:lvl9pPr marL="36576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9pPr>
          </a:lstStyle>
          <a:p>
            <a:pPr algn="r" rtl="1"/>
            <a:r>
              <a:rPr lang="fa-IR" dirty="0"/>
              <a:t>مفهوم تجهیزات هوشمند </a:t>
            </a:r>
            <a:r>
              <a:rPr lang="fa-IR" dirty="0" smtClean="0"/>
              <a:t> </a:t>
            </a:r>
            <a:r>
              <a:rPr lang="en-US" dirty="0" smtClean="0"/>
              <a:t>IP</a:t>
            </a:r>
            <a:endParaRPr lang="fa-IR" dirty="0"/>
          </a:p>
        </p:txBody>
      </p:sp>
      <p:sp>
        <p:nvSpPr>
          <p:cNvPr id="4" name="Footer Placeholder 3"/>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2" name="Slide Number Placeholder 1"/>
          <p:cNvSpPr>
            <a:spLocks noGrp="1"/>
          </p:cNvSpPr>
          <p:nvPr>
            <p:ph type="sldNum" sz="quarter" idx="12"/>
          </p:nvPr>
        </p:nvSpPr>
        <p:spPr/>
        <p:txBody>
          <a:bodyPr/>
          <a:lstStyle/>
          <a:p>
            <a:fld id="{6B89A851-C0A8-4011-8416-F9B5C595353E}" type="slidenum">
              <a:rPr lang="en-US" smtClean="0">
                <a:solidFill>
                  <a:prstClr val="white">
                    <a:tint val="75000"/>
                  </a:prstClr>
                </a:solidFill>
              </a:rPr>
              <a:pPr/>
              <a:t>18</a:t>
            </a:fld>
            <a:endParaRPr lang="en-US">
              <a:solidFill>
                <a:prstClr val="white">
                  <a:tint val="75000"/>
                </a:prstClr>
              </a:solidFill>
            </a:endParaRPr>
          </a:p>
        </p:txBody>
      </p:sp>
    </p:spTree>
    <p:extLst>
      <p:ext uri="{BB962C8B-B14F-4D97-AF65-F5344CB8AC3E}">
        <p14:creationId xmlns:p14="http://schemas.microsoft.com/office/powerpoint/2010/main" val="20644214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    </a:t>
            </a:r>
            <a:endParaRPr lang="en-US" dirty="0"/>
          </a:p>
        </p:txBody>
      </p:sp>
      <p:sp>
        <p:nvSpPr>
          <p:cNvPr id="3" name="Content Placeholder 2"/>
          <p:cNvSpPr>
            <a:spLocks noGrp="1"/>
          </p:cNvSpPr>
          <p:nvPr>
            <p:ph idx="1"/>
          </p:nvPr>
        </p:nvSpPr>
        <p:spPr>
          <a:xfrm>
            <a:off x="457200" y="1219200"/>
            <a:ext cx="8229600" cy="1447800"/>
          </a:xfrm>
        </p:spPr>
        <p:txBody>
          <a:bodyPr>
            <a:normAutofit fontScale="92500" lnSpcReduction="10000"/>
          </a:bodyPr>
          <a:lstStyle/>
          <a:p>
            <a:pPr algn="ctr"/>
            <a:r>
              <a:rPr lang="fa-IR" sz="2000" b="1" dirty="0" smtClean="0"/>
              <a:t> </a:t>
            </a:r>
            <a:r>
              <a:rPr lang="en-US" sz="2000" b="1" dirty="0"/>
              <a:t>IP</a:t>
            </a:r>
            <a:r>
              <a:rPr lang="fa-IR" sz="2000" b="1" dirty="0"/>
              <a:t>شماره شناسایی یک کامپیوتر در سطح شبکه است. که </a:t>
            </a:r>
            <a:r>
              <a:rPr lang="en-US" sz="2000" b="1" dirty="0"/>
              <a:t>IP </a:t>
            </a:r>
            <a:r>
              <a:rPr lang="fa-IR" sz="2000" b="1" dirty="0"/>
              <a:t>علاه بر شماره شناسایی بودن یک کامپیوتر، یکی از پروتکل های پروتکل </a:t>
            </a:r>
            <a:r>
              <a:rPr lang="en-US" sz="2000" b="1" dirty="0"/>
              <a:t>TCP/IP </a:t>
            </a:r>
            <a:r>
              <a:rPr lang="fa-IR" sz="2000" b="1" dirty="0"/>
              <a:t>است که برای مسیر یابی و انتقال اطلاعات در لایه شبکه عمل میکند در واقع کاراصلی آن پیدا کردن کامپیوتر مقصد ، مسیر یابی و سپس ارسال اطلاعات است به معنای </a:t>
            </a:r>
            <a:r>
              <a:rPr lang="en-US" sz="2000" b="1" dirty="0"/>
              <a:t>Internet Protocol </a:t>
            </a:r>
            <a:br>
              <a:rPr lang="en-US" sz="2000" b="1" dirty="0"/>
            </a:br>
            <a:endParaRPr lang="en-US" sz="2000" b="1" dirty="0"/>
          </a:p>
        </p:txBody>
      </p:sp>
      <p:sp>
        <p:nvSpPr>
          <p:cNvPr id="4" name="Down Arrow 3"/>
          <p:cNvSpPr/>
          <p:nvPr/>
        </p:nvSpPr>
        <p:spPr>
          <a:xfrm>
            <a:off x="876300" y="3276600"/>
            <a:ext cx="7696200" cy="1066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b="1" dirty="0">
                <a:solidFill>
                  <a:prstClr val="white"/>
                </a:solidFill>
              </a:rPr>
              <a:t>توضحات بیشتر درمورد </a:t>
            </a:r>
          </a:p>
          <a:p>
            <a:pPr algn="ctr"/>
            <a:r>
              <a:rPr lang="en-US" sz="2000" b="1" dirty="0">
                <a:solidFill>
                  <a:prstClr val="white"/>
                </a:solidFill>
              </a:rPr>
              <a:t>IP</a:t>
            </a:r>
          </a:p>
        </p:txBody>
      </p:sp>
      <p:pic>
        <p:nvPicPr>
          <p:cNvPr id="4098" name="Picture 2" descr="mhtml:file://C:\Users\javad\Desktop\New%20folder\ngn\وبلاگ%20فنی%20مهندسی%20آراز%20بیلگی%20سایار%20-aa.mht!http://i27.tinypic.com/ebbif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286000"/>
            <a:ext cx="8229600" cy="4114801"/>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1"/>
          <p:cNvSpPr txBox="1">
            <a:spLocks/>
          </p:cNvSpPr>
          <p:nvPr/>
        </p:nvSpPr>
        <p:spPr>
          <a:xfrm>
            <a:off x="0" y="9809"/>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chor="b">
            <a:noAutofit/>
          </a:bodyPr>
          <a:lstStyle>
            <a:lvl1pPr marL="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2000" b="1" kern="1200">
                <a:solidFill>
                  <a:schemeClr val="tx1">
                    <a:lumMod val="75000"/>
                    <a:lumOff val="25000"/>
                  </a:schemeClr>
                </a:solidFill>
                <a:latin typeface="+mn-lt"/>
                <a:ea typeface="+mn-ea"/>
                <a:cs typeface="+mn-cs"/>
              </a:defRPr>
            </a:lvl2pPr>
            <a:lvl3pPr marL="9144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800" b="1" kern="1200">
                <a:solidFill>
                  <a:schemeClr val="tx1">
                    <a:lumMod val="75000"/>
                    <a:lumOff val="25000"/>
                  </a:schemeClr>
                </a:solidFill>
                <a:latin typeface="+mn-lt"/>
                <a:ea typeface="+mn-ea"/>
                <a:cs typeface="+mn-cs"/>
              </a:defRPr>
            </a:lvl3pPr>
            <a:lvl4pPr marL="13716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4pPr>
            <a:lvl5pPr marL="18288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5pPr>
            <a:lvl6pPr marL="22860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6pPr>
            <a:lvl7pPr marL="27432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7pPr>
            <a:lvl8pPr marL="32004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8pPr>
            <a:lvl9pPr marL="36576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9pPr>
          </a:lstStyle>
          <a:p>
            <a:pPr algn="r" rtl="1"/>
            <a:r>
              <a:rPr lang="fa-IR" dirty="0"/>
              <a:t>روش بعدی</a:t>
            </a:r>
          </a:p>
        </p:txBody>
      </p:sp>
      <p:sp>
        <p:nvSpPr>
          <p:cNvPr id="7" name="Footer Placeholder 6"/>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6B89A851-C0A8-4011-8416-F9B5C595353E}" type="slidenum">
              <a:rPr lang="en-US" smtClean="0">
                <a:solidFill>
                  <a:prstClr val="white">
                    <a:tint val="75000"/>
                  </a:prstClr>
                </a:solidFill>
              </a:rPr>
              <a:pPr/>
              <a:t>19</a:t>
            </a:fld>
            <a:endParaRPr lang="en-US">
              <a:solidFill>
                <a:prstClr val="white">
                  <a:tint val="75000"/>
                </a:prstClr>
              </a:solidFill>
            </a:endParaRPr>
          </a:p>
        </p:txBody>
      </p:sp>
    </p:spTree>
    <p:extLst>
      <p:ext uri="{BB962C8B-B14F-4D97-AF65-F5344CB8AC3E}">
        <p14:creationId xmlns:p14="http://schemas.microsoft.com/office/powerpoint/2010/main" val="22747093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292" y="16041"/>
            <a:ext cx="9149292" cy="676655"/>
          </a:xfrm>
          <a:gradFill>
            <a:gsLst>
              <a:gs pos="0">
                <a:srgbClr val="E6DCAC"/>
              </a:gs>
              <a:gs pos="12000">
                <a:srgbClr val="E6D78A"/>
              </a:gs>
              <a:gs pos="30000">
                <a:srgbClr val="C7AC4C"/>
              </a:gs>
              <a:gs pos="45000">
                <a:srgbClr val="E6D78A"/>
              </a:gs>
              <a:gs pos="77000">
                <a:srgbClr val="C7AC4C"/>
              </a:gs>
              <a:gs pos="100000">
                <a:srgbClr val="E6DCAC"/>
              </a:gs>
            </a:gsLst>
            <a:lin ang="5400000" scaled="0"/>
          </a:gradFill>
        </p:spPr>
        <p:txBody>
          <a:bodyPr>
            <a:normAutofit/>
          </a:bodyPr>
          <a:lstStyle/>
          <a:p>
            <a:pPr rtl="1">
              <a:lnSpc>
                <a:spcPct val="115000"/>
              </a:lnSpc>
              <a:spcAft>
                <a:spcPts val="1000"/>
              </a:spcAft>
            </a:pPr>
            <a:r>
              <a:rPr lang="fa-IR" dirty="0">
                <a:ea typeface="Calibri"/>
                <a:cs typeface="Arial"/>
              </a:rPr>
              <a:t>مقدمه</a:t>
            </a:r>
          </a:p>
        </p:txBody>
      </p:sp>
      <p:sp>
        <p:nvSpPr>
          <p:cNvPr id="18" name="Content Placeholder 17"/>
          <p:cNvSpPr>
            <a:spLocks noGrp="1"/>
          </p:cNvSpPr>
          <p:nvPr>
            <p:ph sz="half" idx="1"/>
          </p:nvPr>
        </p:nvSpPr>
        <p:spPr>
          <a:xfrm>
            <a:off x="611560" y="836712"/>
            <a:ext cx="7920880" cy="5688632"/>
          </a:xfrm>
        </p:spPr>
        <p:txBody>
          <a:bodyPr>
            <a:normAutofit/>
          </a:bodyPr>
          <a:lstStyle/>
          <a:p>
            <a:pPr algn="r" rtl="1">
              <a:lnSpc>
                <a:spcPct val="115000"/>
              </a:lnSpc>
              <a:spcAft>
                <a:spcPts val="1000"/>
              </a:spcAft>
            </a:pPr>
            <a:r>
              <a:rPr lang="ar-SA" dirty="0">
                <a:ea typeface="Calibri"/>
              </a:rPr>
              <a:t>شبکه‌های نسل آینده آمیزه‌ای یکپارچه از شبکه تلفن عمومی (پی‌اس‌تی‌ان)  </a:t>
            </a:r>
            <a:r>
              <a:rPr lang="en-US" dirty="0" err="1">
                <a:ea typeface="Calibri"/>
                <a:cs typeface="Arial"/>
              </a:rPr>
              <a:t>pstn</a:t>
            </a:r>
            <a:r>
              <a:rPr lang="ar-SA" dirty="0">
                <a:ea typeface="Calibri"/>
              </a:rPr>
              <a:t> و شبکه‌ی عمومی داده‌های (پی اس دی ان) </a:t>
            </a:r>
            <a:r>
              <a:rPr lang="en-US" dirty="0">
                <a:ea typeface="Calibri"/>
                <a:cs typeface="Arial"/>
              </a:rPr>
              <a:t> </a:t>
            </a:r>
            <a:r>
              <a:rPr lang="en-US" dirty="0" err="1">
                <a:ea typeface="Calibri"/>
                <a:cs typeface="Arial"/>
              </a:rPr>
              <a:t>psdn</a:t>
            </a:r>
            <a:r>
              <a:rPr lang="en-US" dirty="0">
                <a:ea typeface="Calibri"/>
                <a:cs typeface="Arial"/>
              </a:rPr>
              <a:t> </a:t>
            </a:r>
            <a:r>
              <a:rPr lang="ar-SA" dirty="0">
                <a:ea typeface="Calibri"/>
              </a:rPr>
              <a:t>هستند که انعطاف پذیری را به گونه‌ای چشم‌گیر افزایش می‌دهند</a:t>
            </a:r>
            <a:r>
              <a:rPr lang="en-US" dirty="0">
                <a:ea typeface="Calibri"/>
                <a:cs typeface="Arial"/>
              </a:rPr>
              <a:t>.</a:t>
            </a:r>
            <a:br>
              <a:rPr lang="en-US" dirty="0">
                <a:ea typeface="Calibri"/>
                <a:cs typeface="Arial"/>
              </a:rPr>
            </a:br>
            <a:r>
              <a:rPr lang="ar-SA" dirty="0">
                <a:ea typeface="Calibri"/>
              </a:rPr>
              <a:t>با توجه به آن که روند مقررات‌زدایی و آزاد‌سازی در بازار مخابرات به رقابت دامن‌زده‌ است ،قیمت‌ها کاهش یافته است و نوآوری‌ها اوج گرفته‌اند. شبکه‌ی نسل آینده نیز یکی از این نوآوری‌ها است. با همگرایی خدمات صوتی و داده‌ای، شبکه‌ی </a:t>
            </a:r>
            <a:r>
              <a:rPr lang="en-US" dirty="0">
                <a:ea typeface="Calibri"/>
                <a:cs typeface="Arial"/>
              </a:rPr>
              <a:t>"</a:t>
            </a:r>
            <a:r>
              <a:rPr lang="ar-SA" dirty="0">
                <a:ea typeface="Calibri"/>
              </a:rPr>
              <a:t>پی اس تی ان" در معرض دگرگونی شگرفی قرار گرفته است. شبکه‌ی جدیدی در حال سر برآوردن است که </a:t>
            </a:r>
            <a:r>
              <a:rPr lang="en-US" dirty="0" smtClean="0">
                <a:ea typeface="Calibri"/>
              </a:rPr>
              <a:t>)</a:t>
            </a:r>
            <a:r>
              <a:rPr lang="ar-SA" dirty="0" smtClean="0">
                <a:ea typeface="Calibri"/>
              </a:rPr>
              <a:t>خاستگاه‌اش </a:t>
            </a:r>
            <a:r>
              <a:rPr lang="ar-SA" dirty="0">
                <a:ea typeface="Calibri"/>
              </a:rPr>
              <a:t>فناوری‌‌ها نو،‌ تقاضا‌های نو و شدت‌گیری رقابت </a:t>
            </a:r>
            <a:r>
              <a:rPr lang="ar-SA" dirty="0" smtClean="0">
                <a:ea typeface="Calibri"/>
              </a:rPr>
              <a:t>است</a:t>
            </a:r>
            <a:r>
              <a:rPr lang="en-US" dirty="0" smtClean="0">
                <a:ea typeface="Calibri"/>
              </a:rPr>
              <a:t>(</a:t>
            </a:r>
            <a:r>
              <a:rPr lang="en-US" dirty="0" smtClean="0">
                <a:ea typeface="Calibri"/>
                <a:cs typeface="Arial"/>
              </a:rPr>
              <a:t>.</a:t>
            </a:r>
            <a:r>
              <a:rPr lang="en-US" dirty="0">
                <a:ea typeface="Calibri"/>
                <a:cs typeface="Arial"/>
              </a:rPr>
              <a:t/>
            </a:r>
            <a:br>
              <a:rPr lang="en-US" dirty="0">
                <a:ea typeface="Calibri"/>
                <a:cs typeface="Arial"/>
              </a:rPr>
            </a:br>
            <a:r>
              <a:rPr lang="ar-SA" dirty="0">
                <a:ea typeface="Calibri"/>
              </a:rPr>
              <a:t>این دگرگونی همسانی‌های بسیاری با تحولی داردکه طی دهه‌ی گذشته در قلمرو پردازش اطلاعات رخ داد. شبکه‌های بزرگ متکی به بزرگ رایانه‌های متمرکز و گران قیمت و پایانه‌های دست و پا گیر جای خود را به شبکه‌های گسترده‌ی کنونیداد که استخوان‌بندی‌شان را رایانه‌های رومیزی ارزان و کوچک و متصل به هم تشکیل می‌دهند</a:t>
            </a:r>
            <a:r>
              <a:rPr lang="en-US" dirty="0">
                <a:ea typeface="Calibri"/>
                <a:cs typeface="Arial"/>
              </a:rPr>
              <a:t>. </a:t>
            </a:r>
            <a:r>
              <a:rPr lang="ar-SA" dirty="0">
                <a:ea typeface="Calibri"/>
              </a:rPr>
              <a:t>به لطف این تحول بود که پیوند نزدیک‌تری میان کاربر نهایی و برنامه‌های کاربری برقرار شد،‌ هزینه‌ی کلی کاهش یافت و انعطاف‌پذیری و قابلیت کاربرد سامانه‌ها به گونه‌ای چشم‌گیر افزایش یافت</a:t>
            </a:r>
            <a:r>
              <a:rPr lang="en-US" dirty="0">
                <a:ea typeface="Calibri"/>
                <a:cs typeface="Arial"/>
              </a:rPr>
              <a:t>. </a:t>
            </a:r>
            <a:br>
              <a:rPr lang="en-US" dirty="0">
                <a:ea typeface="Calibri"/>
                <a:cs typeface="Arial"/>
              </a:rPr>
            </a:br>
            <a:endParaRPr lang="en-US" dirty="0"/>
          </a:p>
        </p:txBody>
      </p:sp>
      <p:sp>
        <p:nvSpPr>
          <p:cNvPr id="4" name="Footer Placeholder 3"/>
          <p:cNvSpPr>
            <a:spLocks noGrp="1"/>
          </p:cNvSpPr>
          <p:nvPr>
            <p:ph type="ftr" sz="quarter" idx="11"/>
          </p:nvPr>
        </p:nvSpPr>
        <p:spPr/>
        <p:txBody>
          <a:bodyPr/>
          <a:lstStyle/>
          <a:p>
            <a:r>
              <a:rPr lang="en-US" smtClean="0">
                <a:solidFill>
                  <a:prstClr val="white">
                    <a:lumMod val="50000"/>
                    <a:lumOff val="50000"/>
                  </a:prstClr>
                </a:solidFill>
              </a:rPr>
              <a:t>www.parsdigishop.ir</a:t>
            </a:r>
            <a:endParaRPr lang="en-US">
              <a:solidFill>
                <a:prstClr val="white">
                  <a:lumMod val="50000"/>
                  <a:lumOff val="50000"/>
                </a:prstClr>
              </a:solidFill>
            </a:endParaRPr>
          </a:p>
        </p:txBody>
      </p:sp>
      <p:sp>
        <p:nvSpPr>
          <p:cNvPr id="2" name="Slide Number Placeholder 1"/>
          <p:cNvSpPr>
            <a:spLocks noGrp="1"/>
          </p:cNvSpPr>
          <p:nvPr>
            <p:ph type="sldNum" sz="quarter" idx="12"/>
          </p:nvPr>
        </p:nvSpPr>
        <p:spPr/>
        <p:txBody>
          <a:bodyPr/>
          <a:lstStyle/>
          <a:p>
            <a:fld id="{FACC6FA3-3D70-436E-B614-66BD8D5CA3CA}" type="slidenum">
              <a:rPr lang="en-US" smtClean="0">
                <a:solidFill>
                  <a:prstClr val="white">
                    <a:lumMod val="50000"/>
                    <a:lumOff val="50000"/>
                  </a:prstClr>
                </a:solidFill>
              </a:rPr>
              <a:pPr/>
              <a:t>2</a:t>
            </a:fld>
            <a:endParaRPr lang="en-US">
              <a:solidFill>
                <a:prstClr val="white">
                  <a:lumMod val="50000"/>
                  <a:lumOff val="50000"/>
                </a:prstClr>
              </a:solidFill>
            </a:endParaRPr>
          </a:p>
        </p:txBody>
      </p:sp>
    </p:spTree>
    <p:extLst>
      <p:ext uri="{BB962C8B-B14F-4D97-AF65-F5344CB8AC3E}">
        <p14:creationId xmlns:p14="http://schemas.microsoft.com/office/powerpoint/2010/main" val="3568190576"/>
      </p:ext>
    </p:extLst>
  </p:cSld>
  <p:clrMapOvr>
    <a:masterClrMapping/>
  </p:clrMapOvr>
  <p:transition spd="slow">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782" y="1295400"/>
            <a:ext cx="8215745" cy="512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6"/>
          <p:cNvSpPr>
            <a:spLocks noGrp="1"/>
          </p:cNvSpPr>
          <p:nvPr>
            <p:ph type="title"/>
          </p:nvPr>
        </p:nvSpPr>
        <p:spPr>
          <a:xfrm>
            <a:off x="-5292" y="16041"/>
            <a:ext cx="9149292" cy="676655"/>
          </a:xfrm>
          <a:gradFill>
            <a:gsLst>
              <a:gs pos="0">
                <a:srgbClr val="E6DCAC"/>
              </a:gs>
              <a:gs pos="12000">
                <a:srgbClr val="E6D78A"/>
              </a:gs>
              <a:gs pos="30000">
                <a:srgbClr val="C7AC4C"/>
              </a:gs>
              <a:gs pos="45000">
                <a:srgbClr val="E6D78A"/>
              </a:gs>
              <a:gs pos="77000">
                <a:srgbClr val="C7AC4C"/>
              </a:gs>
              <a:gs pos="100000">
                <a:srgbClr val="E6DCAC"/>
              </a:gs>
            </a:gsLst>
            <a:lin ang="5400000" scaled="0"/>
          </a:gradFill>
        </p:spPr>
        <p:txBody>
          <a:bodyPr>
            <a:normAutofit fontScale="90000"/>
          </a:bodyPr>
          <a:lstStyle/>
          <a:p>
            <a:pPr rtl="1">
              <a:lnSpc>
                <a:spcPct val="115000"/>
              </a:lnSpc>
              <a:spcAft>
                <a:spcPts val="1000"/>
              </a:spcAft>
            </a:pPr>
            <a:r>
              <a:rPr lang="fa-IR" dirty="0">
                <a:ea typeface="Calibri"/>
                <a:cs typeface="Arial"/>
              </a:rPr>
              <a:t>معر</a:t>
            </a:r>
            <a:r>
              <a:rPr lang="fa-IR" sz="3600" dirty="0">
                <a:ea typeface="Calibri"/>
                <a:cs typeface="Arial"/>
              </a:rPr>
              <a:t>فی سازمانهای استاندارد جهانی </a:t>
            </a:r>
            <a:r>
              <a:rPr lang="fa-IR" sz="3600" dirty="0" smtClean="0">
                <a:ea typeface="Calibri"/>
                <a:cs typeface="Arial"/>
              </a:rPr>
              <a:t>درخصوص </a:t>
            </a:r>
            <a:r>
              <a:rPr lang="fa-IR" sz="3600" dirty="0">
                <a:ea typeface="Calibri"/>
                <a:cs typeface="Arial"/>
              </a:rPr>
              <a:t>این مبحث</a:t>
            </a:r>
          </a:p>
        </p:txBody>
      </p:sp>
      <p:sp>
        <p:nvSpPr>
          <p:cNvPr id="5" name="Footer Placeholder 4"/>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2" name="Slide Number Placeholder 1"/>
          <p:cNvSpPr>
            <a:spLocks noGrp="1"/>
          </p:cNvSpPr>
          <p:nvPr>
            <p:ph type="sldNum" sz="quarter" idx="12"/>
          </p:nvPr>
        </p:nvSpPr>
        <p:spPr/>
        <p:txBody>
          <a:bodyPr/>
          <a:lstStyle/>
          <a:p>
            <a:fld id="{6B89A851-C0A8-4011-8416-F9B5C595353E}" type="slidenum">
              <a:rPr lang="en-US" smtClean="0">
                <a:solidFill>
                  <a:prstClr val="white">
                    <a:tint val="75000"/>
                  </a:prstClr>
                </a:solidFill>
              </a:rPr>
              <a:pPr/>
              <a:t>20</a:t>
            </a:fld>
            <a:endParaRPr lang="en-US">
              <a:solidFill>
                <a:prstClr val="white">
                  <a:tint val="75000"/>
                </a:prstClr>
              </a:solidFill>
            </a:endParaRPr>
          </a:p>
        </p:txBody>
      </p:sp>
    </p:spTree>
    <p:extLst>
      <p:ext uri="{BB962C8B-B14F-4D97-AF65-F5344CB8AC3E}">
        <p14:creationId xmlns:p14="http://schemas.microsoft.com/office/powerpoint/2010/main" val="34406130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836712"/>
            <a:ext cx="8315325"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Placeholder 1"/>
          <p:cNvSpPr txBox="1">
            <a:spLocks/>
          </p:cNvSpPr>
          <p:nvPr/>
        </p:nvSpPr>
        <p:spPr>
          <a:xfrm>
            <a:off x="0" y="9809"/>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chor="b">
            <a:noAutofit/>
          </a:bodyPr>
          <a:lstStyle>
            <a:lvl1pPr marL="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2000" b="1" kern="1200">
                <a:solidFill>
                  <a:schemeClr val="tx1">
                    <a:lumMod val="75000"/>
                    <a:lumOff val="25000"/>
                  </a:schemeClr>
                </a:solidFill>
                <a:latin typeface="+mn-lt"/>
                <a:ea typeface="+mn-ea"/>
                <a:cs typeface="+mn-cs"/>
              </a:defRPr>
            </a:lvl2pPr>
            <a:lvl3pPr marL="9144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800" b="1" kern="1200">
                <a:solidFill>
                  <a:schemeClr val="tx1">
                    <a:lumMod val="75000"/>
                    <a:lumOff val="25000"/>
                  </a:schemeClr>
                </a:solidFill>
                <a:latin typeface="+mn-lt"/>
                <a:ea typeface="+mn-ea"/>
                <a:cs typeface="+mn-cs"/>
              </a:defRPr>
            </a:lvl3pPr>
            <a:lvl4pPr marL="13716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4pPr>
            <a:lvl5pPr marL="18288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5pPr>
            <a:lvl6pPr marL="22860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6pPr>
            <a:lvl7pPr marL="27432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7pPr>
            <a:lvl8pPr marL="32004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8pPr>
            <a:lvl9pPr marL="36576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9pPr>
          </a:lstStyle>
          <a:p>
            <a:pPr algn="r" rtl="1"/>
            <a:r>
              <a:rPr lang="fa-IR" dirty="0"/>
              <a:t>معرفی سازمانهای استاندارد جهانی درخصوص این مبحث</a:t>
            </a:r>
          </a:p>
        </p:txBody>
      </p:sp>
      <p:sp>
        <p:nvSpPr>
          <p:cNvPr id="6" name="Footer Placeholder 5"/>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2" name="Slide Number Placeholder 1"/>
          <p:cNvSpPr>
            <a:spLocks noGrp="1"/>
          </p:cNvSpPr>
          <p:nvPr>
            <p:ph type="sldNum" sz="quarter" idx="12"/>
          </p:nvPr>
        </p:nvSpPr>
        <p:spPr/>
        <p:txBody>
          <a:bodyPr/>
          <a:lstStyle/>
          <a:p>
            <a:fld id="{6B89A851-C0A8-4011-8416-F9B5C595353E}" type="slidenum">
              <a:rPr lang="en-US" smtClean="0">
                <a:solidFill>
                  <a:prstClr val="white">
                    <a:tint val="75000"/>
                  </a:prstClr>
                </a:solidFill>
              </a:rPr>
              <a:pPr/>
              <a:t>21</a:t>
            </a:fld>
            <a:endParaRPr lang="en-US">
              <a:solidFill>
                <a:prstClr val="white">
                  <a:tint val="75000"/>
                </a:prstClr>
              </a:solidFill>
            </a:endParaRPr>
          </a:p>
        </p:txBody>
      </p:sp>
    </p:spTree>
    <p:extLst>
      <p:ext uri="{BB962C8B-B14F-4D97-AF65-F5344CB8AC3E}">
        <p14:creationId xmlns:p14="http://schemas.microsoft.com/office/powerpoint/2010/main" val="36979644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649571"/>
            <a:ext cx="8352928" cy="5947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Placeholder 1"/>
          <p:cNvSpPr txBox="1">
            <a:spLocks/>
          </p:cNvSpPr>
          <p:nvPr/>
        </p:nvSpPr>
        <p:spPr>
          <a:xfrm>
            <a:off x="0" y="9809"/>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chor="b">
            <a:noAutofit/>
          </a:bodyPr>
          <a:lstStyle>
            <a:lvl1pPr marL="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2000" b="1" kern="1200">
                <a:solidFill>
                  <a:schemeClr val="tx1">
                    <a:lumMod val="75000"/>
                    <a:lumOff val="25000"/>
                  </a:schemeClr>
                </a:solidFill>
                <a:latin typeface="+mn-lt"/>
                <a:ea typeface="+mn-ea"/>
                <a:cs typeface="+mn-cs"/>
              </a:defRPr>
            </a:lvl2pPr>
            <a:lvl3pPr marL="9144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800" b="1" kern="1200">
                <a:solidFill>
                  <a:schemeClr val="tx1">
                    <a:lumMod val="75000"/>
                    <a:lumOff val="25000"/>
                  </a:schemeClr>
                </a:solidFill>
                <a:latin typeface="+mn-lt"/>
                <a:ea typeface="+mn-ea"/>
                <a:cs typeface="+mn-cs"/>
              </a:defRPr>
            </a:lvl3pPr>
            <a:lvl4pPr marL="13716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4pPr>
            <a:lvl5pPr marL="18288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5pPr>
            <a:lvl6pPr marL="22860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6pPr>
            <a:lvl7pPr marL="27432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7pPr>
            <a:lvl8pPr marL="32004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8pPr>
            <a:lvl9pPr marL="36576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9pPr>
          </a:lstStyle>
          <a:p>
            <a:pPr algn="r" rtl="1"/>
            <a:r>
              <a:rPr lang="fa-IR" dirty="0"/>
              <a:t>معرفی سازمانهای استاندارد جهانی درخصوص این مبحث</a:t>
            </a:r>
          </a:p>
        </p:txBody>
      </p:sp>
      <p:sp>
        <p:nvSpPr>
          <p:cNvPr id="6" name="Footer Placeholder 5"/>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2" name="Slide Number Placeholder 1"/>
          <p:cNvSpPr>
            <a:spLocks noGrp="1"/>
          </p:cNvSpPr>
          <p:nvPr>
            <p:ph type="sldNum" sz="quarter" idx="12"/>
          </p:nvPr>
        </p:nvSpPr>
        <p:spPr/>
        <p:txBody>
          <a:bodyPr/>
          <a:lstStyle/>
          <a:p>
            <a:fld id="{6B89A851-C0A8-4011-8416-F9B5C595353E}" type="slidenum">
              <a:rPr lang="en-US" smtClean="0">
                <a:solidFill>
                  <a:prstClr val="white">
                    <a:tint val="75000"/>
                  </a:prstClr>
                </a:solidFill>
              </a:rPr>
              <a:pPr/>
              <a:t>22</a:t>
            </a:fld>
            <a:endParaRPr lang="en-US">
              <a:solidFill>
                <a:prstClr val="white">
                  <a:tint val="75000"/>
                </a:prstClr>
              </a:solidFill>
            </a:endParaRPr>
          </a:p>
        </p:txBody>
      </p:sp>
    </p:spTree>
    <p:extLst>
      <p:ext uri="{BB962C8B-B14F-4D97-AF65-F5344CB8AC3E}">
        <p14:creationId xmlns:p14="http://schemas.microsoft.com/office/powerpoint/2010/main" val="17888540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fa-IR" dirty="0" smtClean="0"/>
              <a:t>  </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20688"/>
            <a:ext cx="8515350"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435215"/>
            <a:ext cx="8516272" cy="2751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Placeholder 1"/>
          <p:cNvSpPr txBox="1">
            <a:spLocks/>
          </p:cNvSpPr>
          <p:nvPr/>
        </p:nvSpPr>
        <p:spPr>
          <a:xfrm>
            <a:off x="0" y="9809"/>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chor="b">
            <a:noAutofit/>
          </a:bodyPr>
          <a:lstStyle>
            <a:lvl1pPr marL="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2000" b="1" kern="1200">
                <a:solidFill>
                  <a:schemeClr val="tx1">
                    <a:lumMod val="75000"/>
                    <a:lumOff val="25000"/>
                  </a:schemeClr>
                </a:solidFill>
                <a:latin typeface="+mn-lt"/>
                <a:ea typeface="+mn-ea"/>
                <a:cs typeface="+mn-cs"/>
              </a:defRPr>
            </a:lvl2pPr>
            <a:lvl3pPr marL="9144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800" b="1" kern="1200">
                <a:solidFill>
                  <a:schemeClr val="tx1">
                    <a:lumMod val="75000"/>
                    <a:lumOff val="25000"/>
                  </a:schemeClr>
                </a:solidFill>
                <a:latin typeface="+mn-lt"/>
                <a:ea typeface="+mn-ea"/>
                <a:cs typeface="+mn-cs"/>
              </a:defRPr>
            </a:lvl3pPr>
            <a:lvl4pPr marL="13716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4pPr>
            <a:lvl5pPr marL="18288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5pPr>
            <a:lvl6pPr marL="22860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6pPr>
            <a:lvl7pPr marL="27432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7pPr>
            <a:lvl8pPr marL="32004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8pPr>
            <a:lvl9pPr marL="36576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9pPr>
          </a:lstStyle>
          <a:p>
            <a:pPr algn="r" rtl="1"/>
            <a:r>
              <a:rPr lang="fa-IR" dirty="0" smtClean="0"/>
              <a:t>مدل مرجع </a:t>
            </a:r>
            <a:r>
              <a:rPr lang="en-US" dirty="0" smtClean="0"/>
              <a:t>ITU</a:t>
            </a:r>
            <a:endParaRPr lang="fa-IR" dirty="0"/>
          </a:p>
        </p:txBody>
      </p:sp>
      <p:sp>
        <p:nvSpPr>
          <p:cNvPr id="6" name="Footer Placeholder 5"/>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2" name="Slide Number Placeholder 1"/>
          <p:cNvSpPr>
            <a:spLocks noGrp="1"/>
          </p:cNvSpPr>
          <p:nvPr>
            <p:ph type="sldNum" sz="quarter" idx="12"/>
          </p:nvPr>
        </p:nvSpPr>
        <p:spPr/>
        <p:txBody>
          <a:bodyPr/>
          <a:lstStyle/>
          <a:p>
            <a:fld id="{6B89A851-C0A8-4011-8416-F9B5C595353E}" type="slidenum">
              <a:rPr lang="en-US" smtClean="0">
                <a:solidFill>
                  <a:prstClr val="white">
                    <a:tint val="75000"/>
                  </a:prstClr>
                </a:solidFill>
              </a:rPr>
              <a:pPr/>
              <a:t>23</a:t>
            </a:fld>
            <a:endParaRPr lang="en-US">
              <a:solidFill>
                <a:prstClr val="white">
                  <a:tint val="75000"/>
                </a:prstClr>
              </a:solidFill>
            </a:endParaRPr>
          </a:p>
        </p:txBody>
      </p:sp>
    </p:spTree>
    <p:extLst>
      <p:ext uri="{BB962C8B-B14F-4D97-AF65-F5344CB8AC3E}">
        <p14:creationId xmlns:p14="http://schemas.microsoft.com/office/powerpoint/2010/main" val="3393492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  </a:t>
            </a:r>
            <a:endParaRPr lang="en-US" dirty="0"/>
          </a:p>
        </p:txBody>
      </p:sp>
      <p:sp>
        <p:nvSpPr>
          <p:cNvPr id="3" name="Content Placeholder 2"/>
          <p:cNvSpPr>
            <a:spLocks noGrp="1"/>
          </p:cNvSpPr>
          <p:nvPr>
            <p:ph idx="1"/>
          </p:nvPr>
        </p:nvSpPr>
        <p:spPr/>
        <p:txBody>
          <a:bodyPr/>
          <a:lstStyle/>
          <a:p>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1" y="649571"/>
            <a:ext cx="8382000" cy="5716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1"/>
          <p:cNvSpPr txBox="1">
            <a:spLocks/>
          </p:cNvSpPr>
          <p:nvPr/>
        </p:nvSpPr>
        <p:spPr>
          <a:xfrm>
            <a:off x="0" y="9809"/>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chor="b">
            <a:noAutofit/>
          </a:bodyPr>
          <a:lstStyle>
            <a:lvl1pPr marL="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2000" b="1" kern="1200">
                <a:solidFill>
                  <a:schemeClr val="tx1">
                    <a:lumMod val="75000"/>
                    <a:lumOff val="25000"/>
                  </a:schemeClr>
                </a:solidFill>
                <a:latin typeface="+mn-lt"/>
                <a:ea typeface="+mn-ea"/>
                <a:cs typeface="+mn-cs"/>
              </a:defRPr>
            </a:lvl2pPr>
            <a:lvl3pPr marL="9144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800" b="1" kern="1200">
                <a:solidFill>
                  <a:schemeClr val="tx1">
                    <a:lumMod val="75000"/>
                    <a:lumOff val="25000"/>
                  </a:schemeClr>
                </a:solidFill>
                <a:latin typeface="+mn-lt"/>
                <a:ea typeface="+mn-ea"/>
                <a:cs typeface="+mn-cs"/>
              </a:defRPr>
            </a:lvl3pPr>
            <a:lvl4pPr marL="13716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4pPr>
            <a:lvl5pPr marL="18288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5pPr>
            <a:lvl6pPr marL="22860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6pPr>
            <a:lvl7pPr marL="27432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7pPr>
            <a:lvl8pPr marL="32004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8pPr>
            <a:lvl9pPr marL="36576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9pPr>
          </a:lstStyle>
          <a:p>
            <a:pPr algn="r" rtl="1"/>
            <a:r>
              <a:rPr lang="fa-IR" dirty="0"/>
              <a:t>چکیده های ازکارآیی شبکه های آینده از نظر گرداورندگان این مطلب</a:t>
            </a:r>
          </a:p>
        </p:txBody>
      </p:sp>
      <p:sp>
        <p:nvSpPr>
          <p:cNvPr id="7" name="Footer Placeholder 6"/>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6B89A851-C0A8-4011-8416-F9B5C595353E}" type="slidenum">
              <a:rPr lang="en-US" smtClean="0">
                <a:solidFill>
                  <a:prstClr val="white">
                    <a:tint val="75000"/>
                  </a:prstClr>
                </a:solidFill>
              </a:rPr>
              <a:pPr/>
              <a:t>24</a:t>
            </a:fld>
            <a:endParaRPr lang="en-US">
              <a:solidFill>
                <a:prstClr val="white">
                  <a:tint val="75000"/>
                </a:prstClr>
              </a:solidFill>
            </a:endParaRPr>
          </a:p>
        </p:txBody>
      </p:sp>
    </p:spTree>
    <p:extLst>
      <p:ext uri="{BB962C8B-B14F-4D97-AF65-F5344CB8AC3E}">
        <p14:creationId xmlns:p14="http://schemas.microsoft.com/office/powerpoint/2010/main" val="9181124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980728"/>
            <a:ext cx="8352928" cy="5277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Placeholder 1"/>
          <p:cNvSpPr txBox="1">
            <a:spLocks/>
          </p:cNvSpPr>
          <p:nvPr/>
        </p:nvSpPr>
        <p:spPr>
          <a:xfrm>
            <a:off x="0" y="9809"/>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chor="b">
            <a:noAutofit/>
          </a:bodyPr>
          <a:lstStyle>
            <a:lvl1pPr marL="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2000" b="1" kern="1200">
                <a:solidFill>
                  <a:schemeClr val="tx1">
                    <a:lumMod val="75000"/>
                    <a:lumOff val="25000"/>
                  </a:schemeClr>
                </a:solidFill>
                <a:latin typeface="+mn-lt"/>
                <a:ea typeface="+mn-ea"/>
                <a:cs typeface="+mn-cs"/>
              </a:defRPr>
            </a:lvl2pPr>
            <a:lvl3pPr marL="9144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800" b="1" kern="1200">
                <a:solidFill>
                  <a:schemeClr val="tx1">
                    <a:lumMod val="75000"/>
                    <a:lumOff val="25000"/>
                  </a:schemeClr>
                </a:solidFill>
                <a:latin typeface="+mn-lt"/>
                <a:ea typeface="+mn-ea"/>
                <a:cs typeface="+mn-cs"/>
              </a:defRPr>
            </a:lvl3pPr>
            <a:lvl4pPr marL="13716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4pPr>
            <a:lvl5pPr marL="18288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5pPr>
            <a:lvl6pPr marL="22860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6pPr>
            <a:lvl7pPr marL="27432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7pPr>
            <a:lvl8pPr marL="32004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8pPr>
            <a:lvl9pPr marL="36576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b="1" kern="1200">
                <a:solidFill>
                  <a:schemeClr val="tx1">
                    <a:lumMod val="75000"/>
                    <a:lumOff val="25000"/>
                  </a:schemeClr>
                </a:solidFill>
                <a:latin typeface="+mn-lt"/>
                <a:ea typeface="+mn-ea"/>
                <a:cs typeface="+mn-cs"/>
              </a:defRPr>
            </a:lvl9pPr>
          </a:lstStyle>
          <a:p>
            <a:pPr algn="r" rtl="1"/>
            <a:r>
              <a:rPr lang="fa-IR" dirty="0"/>
              <a:t>چکیده های ازکارآیی شبکه های آینده از نظر گرداورندگان این مطلب</a:t>
            </a:r>
          </a:p>
        </p:txBody>
      </p:sp>
      <p:sp>
        <p:nvSpPr>
          <p:cNvPr id="5" name="Footer Placeholder 4"/>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2" name="Slide Number Placeholder 1"/>
          <p:cNvSpPr>
            <a:spLocks noGrp="1"/>
          </p:cNvSpPr>
          <p:nvPr>
            <p:ph type="sldNum" sz="quarter" idx="12"/>
          </p:nvPr>
        </p:nvSpPr>
        <p:spPr/>
        <p:txBody>
          <a:bodyPr/>
          <a:lstStyle/>
          <a:p>
            <a:fld id="{6B89A851-C0A8-4011-8416-F9B5C595353E}" type="slidenum">
              <a:rPr lang="en-US" smtClean="0">
                <a:solidFill>
                  <a:prstClr val="white">
                    <a:tint val="75000"/>
                  </a:prstClr>
                </a:solidFill>
              </a:rPr>
              <a:pPr/>
              <a:t>25</a:t>
            </a:fld>
            <a:endParaRPr lang="en-US">
              <a:solidFill>
                <a:prstClr val="white">
                  <a:tint val="75000"/>
                </a:prstClr>
              </a:solidFill>
            </a:endParaRPr>
          </a:p>
        </p:txBody>
      </p:sp>
    </p:spTree>
    <p:extLst>
      <p:ext uri="{BB962C8B-B14F-4D97-AF65-F5344CB8AC3E}">
        <p14:creationId xmlns:p14="http://schemas.microsoft.com/office/powerpoint/2010/main" val="41139943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0" y="27678"/>
            <a:ext cx="9144000" cy="639762"/>
          </a:xfr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a:lstStyle/>
          <a:p>
            <a:pPr algn="r" rtl="1"/>
            <a:r>
              <a:rPr lang="fa-IR" dirty="0" smtClean="0"/>
              <a:t>تقسیم بندی اولیه در </a:t>
            </a:r>
            <a:r>
              <a:rPr lang="en-US" dirty="0" smtClean="0"/>
              <a:t>NGN</a:t>
            </a:r>
            <a:endParaRPr lang="en-US" dirty="0"/>
          </a:p>
        </p:txBody>
      </p:sp>
      <p:sp>
        <p:nvSpPr>
          <p:cNvPr id="3" name="Content Placeholder 2"/>
          <p:cNvSpPr>
            <a:spLocks noGrp="1"/>
          </p:cNvSpPr>
          <p:nvPr>
            <p:ph sz="half" idx="2"/>
          </p:nvPr>
        </p:nvSpPr>
        <p:spPr>
          <a:xfrm>
            <a:off x="683568" y="692696"/>
            <a:ext cx="7848872" cy="5688632"/>
          </a:xfrm>
        </p:spPr>
        <p:txBody>
          <a:bodyPr>
            <a:normAutofit/>
          </a:bodyPr>
          <a:lstStyle/>
          <a:p>
            <a:pPr marL="0" indent="0" algn="r" rtl="1">
              <a:buNone/>
            </a:pPr>
            <a:r>
              <a:rPr lang="en-US" dirty="0" smtClean="0"/>
              <a:t>NGN</a:t>
            </a:r>
          </a:p>
          <a:p>
            <a:pPr marL="0" indent="0" algn="r" rtl="1">
              <a:buNone/>
            </a:pPr>
            <a:r>
              <a:rPr lang="fa-IR" dirty="0" smtClean="0"/>
              <a:t>و یا همان نسل آینده شبکه های کامپیوتری را می توان به رویکردی جدید برای ارتباطات </a:t>
            </a:r>
            <a:r>
              <a:rPr lang="en-US" dirty="0" smtClean="0"/>
              <a:t>NGN </a:t>
            </a:r>
            <a:r>
              <a:rPr lang="fa-IR" dirty="0" smtClean="0"/>
              <a:t>از دیدگاه عمومی</a:t>
            </a:r>
            <a:r>
              <a:rPr lang="en-US" dirty="0" smtClean="0"/>
              <a:t>   </a:t>
            </a:r>
            <a:r>
              <a:rPr lang="fa-IR" dirty="0" smtClean="0"/>
              <a:t>شبکه ای قلمداد نمود که در این رویکرد اطلعات باید توسط هرکس در هر کجا و هر وقت و با هر نوع ابزاری</a:t>
            </a:r>
          </a:p>
          <a:p>
            <a:pPr marL="0" indent="0" algn="r" rtl="1">
              <a:buNone/>
            </a:pPr>
            <a:r>
              <a:rPr lang="fa-IR" dirty="0" smtClean="0"/>
              <a:t>در دسترس باشد .</a:t>
            </a:r>
          </a:p>
          <a:p>
            <a:pPr marL="0" indent="0" algn="r" rtl="1">
              <a:buNone/>
            </a:pPr>
            <a:r>
              <a:rPr lang="fa-IR" dirty="0" smtClean="0"/>
              <a:t>اما از منظر فنی _ که بیشتر مورد بحث می با شد</a:t>
            </a:r>
            <a:r>
              <a:rPr lang="en-US" dirty="0" smtClean="0"/>
              <a:t>  NGN </a:t>
            </a:r>
            <a:r>
              <a:rPr lang="fa-IR" dirty="0" smtClean="0"/>
              <a:t>را می توان بصورت زیر تعریف کرد</a:t>
            </a:r>
            <a:r>
              <a:rPr lang="en-US" dirty="0" smtClean="0"/>
              <a:t>:</a:t>
            </a:r>
            <a:r>
              <a:rPr lang="fa-IR" dirty="0" smtClean="0"/>
              <a:t> </a:t>
            </a:r>
            <a:endParaRPr lang="en-US" dirty="0" smtClean="0"/>
          </a:p>
          <a:p>
            <a:pPr marL="0" indent="0" algn="r" rtl="1">
              <a:buNone/>
            </a:pPr>
            <a:r>
              <a:rPr lang="fa-IR" dirty="0" smtClean="0"/>
              <a:t>انواع اطلعات از قبیل صوت و </a:t>
            </a:r>
            <a:r>
              <a:rPr lang="en-US" dirty="0" smtClean="0"/>
              <a:t>( packet based) </a:t>
            </a:r>
            <a:r>
              <a:rPr lang="fa-IR" dirty="0" smtClean="0"/>
              <a:t>شبکه ای یکپارچه بر مبنای انتقال داده از نوع بسته ای</a:t>
            </a:r>
            <a:r>
              <a:rPr lang="en-US" dirty="0" smtClean="0"/>
              <a:t>  </a:t>
            </a:r>
            <a:r>
              <a:rPr lang="fa-IR" dirty="0" smtClean="0"/>
              <a:t>داده و تصویر و هرگونه رسانه ای دیگر در بستر یک شبکه واحد انتقال می یابد .</a:t>
            </a:r>
            <a:endParaRPr lang="en-US" dirty="0" smtClean="0"/>
          </a:p>
          <a:p>
            <a:pPr marL="0" indent="0" algn="r" rtl="1">
              <a:buNone/>
            </a:pPr>
            <a:r>
              <a:rPr lang="fa-IR" dirty="0" smtClean="0"/>
              <a:t> از مهمترین ویژ گی های این شبکه</a:t>
            </a:r>
            <a:r>
              <a:rPr lang="en-US" dirty="0" smtClean="0"/>
              <a:t>:</a:t>
            </a:r>
            <a:endParaRPr lang="fa-IR" dirty="0" smtClean="0"/>
          </a:p>
          <a:p>
            <a:pPr marL="0" indent="0" algn="r" rtl="1">
              <a:buNone/>
            </a:pPr>
            <a:r>
              <a:rPr lang="fa-IR" dirty="0" smtClean="0"/>
              <a:t>استقلل کامل واحد های مربوط به انتقال داده از واحد های سرویس دهی در شبکه می باشد </a:t>
            </a:r>
          </a:p>
          <a:p>
            <a:pPr algn="r" rtl="1"/>
            <a:endParaRPr lang="en-US" dirty="0"/>
          </a:p>
        </p:txBody>
      </p:sp>
      <p:sp>
        <p:nvSpPr>
          <p:cNvPr id="4" name="Footer Placeholder 3"/>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6B89A851-C0A8-4011-8416-F9B5C595353E}" type="slidenum">
              <a:rPr lang="en-US" smtClean="0">
                <a:solidFill>
                  <a:prstClr val="white">
                    <a:tint val="75000"/>
                  </a:prstClr>
                </a:solidFill>
              </a:rPr>
              <a:pPr/>
              <a:t>26</a:t>
            </a:fld>
            <a:endParaRPr lang="en-US">
              <a:solidFill>
                <a:prstClr val="white">
                  <a:tint val="75000"/>
                </a:prstClr>
              </a:solidFill>
            </a:endParaRPr>
          </a:p>
        </p:txBody>
      </p:sp>
    </p:spTree>
    <p:extLst>
      <p:ext uri="{BB962C8B-B14F-4D97-AF65-F5344CB8AC3E}">
        <p14:creationId xmlns:p14="http://schemas.microsoft.com/office/powerpoint/2010/main" val="1482899951"/>
      </p:ext>
    </p:extLst>
  </p:cSld>
  <p:clrMapOvr>
    <a:masterClrMapping/>
  </p:clrMapOvr>
  <p:transition spd="slow">
    <p:cove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p:cNvSpPr txBox="1">
            <a:spLocks/>
          </p:cNvSpPr>
          <p:nvPr/>
        </p:nvSpPr>
        <p:spPr>
          <a:xfrm>
            <a:off x="0" y="27678"/>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r" rtl="1"/>
            <a:r>
              <a:rPr lang="fa-IR" sz="2400" b="1" dirty="0">
                <a:solidFill>
                  <a:prstClr val="black"/>
                </a:solidFill>
              </a:rPr>
              <a:t>تقسیم بندی اولیه در </a:t>
            </a:r>
            <a:r>
              <a:rPr lang="en-US" sz="2400" b="1" dirty="0">
                <a:solidFill>
                  <a:prstClr val="black"/>
                </a:solidFill>
              </a:rPr>
              <a:t>NGN</a:t>
            </a:r>
          </a:p>
        </p:txBody>
      </p:sp>
      <p:sp>
        <p:nvSpPr>
          <p:cNvPr id="9" name="Content Placeholder 8"/>
          <p:cNvSpPr>
            <a:spLocks noGrp="1"/>
          </p:cNvSpPr>
          <p:nvPr>
            <p:ph sz="half" idx="1"/>
          </p:nvPr>
        </p:nvSpPr>
        <p:spPr>
          <a:xfrm>
            <a:off x="611560" y="675258"/>
            <a:ext cx="7848872" cy="5418038"/>
          </a:xfrm>
        </p:spPr>
        <p:txBody>
          <a:bodyPr/>
          <a:lstStyle/>
          <a:p>
            <a:pPr algn="r" rtl="1"/>
            <a:r>
              <a:rPr lang="fa-IR" dirty="0" smtClean="0"/>
              <a:t>تقسیم بندی اولیه در </a:t>
            </a:r>
            <a:r>
              <a:rPr lang="en-US" dirty="0" smtClean="0"/>
              <a:t>NGN</a:t>
            </a:r>
          </a:p>
          <a:p>
            <a:pPr algn="r" rtl="1"/>
            <a:r>
              <a:rPr lang="fa-IR" dirty="0" smtClean="0"/>
              <a:t>دیده می شود جدایی کامل عملیات انتقال داده از </a:t>
            </a:r>
            <a:r>
              <a:rPr lang="en-US" dirty="0" smtClean="0"/>
              <a:t>NGN </a:t>
            </a:r>
            <a:r>
              <a:rPr lang="fa-IR" dirty="0" smtClean="0"/>
              <a:t>از مهمترین ویژگیهایی که در معماری</a:t>
            </a:r>
            <a:r>
              <a:rPr lang="en-US" dirty="0" smtClean="0"/>
              <a:t>  </a:t>
            </a:r>
            <a:r>
              <a:rPr lang="fa-IR" dirty="0" smtClean="0"/>
              <a:t>سرویس های ارایه شده به کاربر می باشد . بطور کلی این معماری از دو لایه اولیه انتقال و سرویس تشکیل شده است .و عملیات سرویس دهی در لایه سرویس عملیات انتقال داده در لایه انتقال قرارمی گیرند .   </a:t>
            </a:r>
            <a:endParaRPr lang="en-US" dirty="0"/>
          </a:p>
        </p:txBody>
      </p:sp>
      <p:sp>
        <p:nvSpPr>
          <p:cNvPr id="4" name="Footer Placeholder 3"/>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2" name="Slide Number Placeholder 1"/>
          <p:cNvSpPr>
            <a:spLocks noGrp="1"/>
          </p:cNvSpPr>
          <p:nvPr>
            <p:ph type="sldNum" sz="quarter" idx="12"/>
          </p:nvPr>
        </p:nvSpPr>
        <p:spPr/>
        <p:txBody>
          <a:bodyPr/>
          <a:lstStyle/>
          <a:p>
            <a:fld id="{6B89A851-C0A8-4011-8416-F9B5C595353E}" type="slidenum">
              <a:rPr lang="en-US" smtClean="0">
                <a:solidFill>
                  <a:prstClr val="white">
                    <a:tint val="75000"/>
                  </a:prstClr>
                </a:solidFill>
              </a:rPr>
              <a:pPr/>
              <a:t>27</a:t>
            </a:fld>
            <a:endParaRPr lang="en-US">
              <a:solidFill>
                <a:prstClr val="white">
                  <a:tint val="75000"/>
                </a:prstClr>
              </a:solidFill>
            </a:endParaRPr>
          </a:p>
        </p:txBody>
      </p:sp>
    </p:spTree>
    <p:extLst>
      <p:ext uri="{BB962C8B-B14F-4D97-AF65-F5344CB8AC3E}">
        <p14:creationId xmlns:p14="http://schemas.microsoft.com/office/powerpoint/2010/main" val="3853779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p:cNvSpPr txBox="1">
            <a:spLocks/>
          </p:cNvSpPr>
          <p:nvPr/>
        </p:nvSpPr>
        <p:spPr>
          <a:xfrm>
            <a:off x="0" y="27678"/>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r" rtl="1"/>
            <a:r>
              <a:rPr lang="fa-IR" sz="2400" b="1" dirty="0">
                <a:solidFill>
                  <a:prstClr val="black"/>
                </a:solidFill>
              </a:rPr>
              <a:t>تقسیم بندی اولیه در </a:t>
            </a:r>
            <a:r>
              <a:rPr lang="en-US" sz="2400" b="1" dirty="0">
                <a:solidFill>
                  <a:prstClr val="black"/>
                </a:solidFill>
              </a:rPr>
              <a:t>NGN</a:t>
            </a:r>
          </a:p>
        </p:txBody>
      </p:sp>
      <p:sp>
        <p:nvSpPr>
          <p:cNvPr id="9" name="Content Placeholder 8"/>
          <p:cNvSpPr>
            <a:spLocks noGrp="1"/>
          </p:cNvSpPr>
          <p:nvPr>
            <p:ph sz="half" idx="1"/>
          </p:nvPr>
        </p:nvSpPr>
        <p:spPr>
          <a:xfrm>
            <a:off x="899592" y="675258"/>
            <a:ext cx="7560840" cy="5418038"/>
          </a:xfrm>
        </p:spPr>
        <p:txBody>
          <a:bodyPr>
            <a:normAutofit/>
          </a:bodyPr>
          <a:lstStyle/>
          <a:p>
            <a:pPr algn="r" rtl="1"/>
            <a:r>
              <a:rPr lang="fa-IR" sz="4000" dirty="0" smtClean="0"/>
              <a:t>لا یه انتقال</a:t>
            </a:r>
          </a:p>
          <a:p>
            <a:pPr algn="r" rtl="1"/>
            <a:r>
              <a:rPr lang="fa-IR" sz="1900" dirty="0" smtClean="0"/>
              <a:t>توابع انتقال داده که مسولیت برقراری ارتباط و انتقال هر نوع داده بین دو ابزار در مکانهای جغرافیایی مختلفی را بر عهده دارند ( بطور مشابه این توابع اکثرا شامل عملکرد ها و توابع لایه های اول تا سوم در مدل </a:t>
            </a:r>
            <a:r>
              <a:rPr lang="en-US" sz="1900" dirty="0"/>
              <a:t>OSI </a:t>
            </a:r>
            <a:r>
              <a:rPr lang="fa-IR" sz="1900" dirty="0"/>
              <a:t>هفت </a:t>
            </a:r>
            <a:r>
              <a:rPr lang="fa-IR" sz="1900" dirty="0" smtClean="0"/>
              <a:t>لایه ای می باشد) در این لایه قرار می گیرند . در این لایه تکنولوژی های ارتباطی از قبیل</a:t>
            </a:r>
          </a:p>
          <a:p>
            <a:pPr algn="r" rtl="1"/>
            <a:r>
              <a:rPr lang="fa-IR" sz="1900" dirty="0" smtClean="0"/>
              <a:t>(</a:t>
            </a:r>
            <a:r>
              <a:rPr lang="en-US" sz="1900" dirty="0" smtClean="0"/>
              <a:t>connection-oriented circuit-switched </a:t>
            </a:r>
            <a:r>
              <a:rPr lang="fa-IR" sz="1900" dirty="0" smtClean="0"/>
              <a:t>سوییچینگ مداری از نوع اتصال گرا</a:t>
            </a:r>
          </a:p>
          <a:p>
            <a:pPr algn="r" rtl="1"/>
            <a:r>
              <a:rPr lang="fa-IR" sz="1900" dirty="0" smtClean="0"/>
              <a:t>( </a:t>
            </a:r>
            <a:r>
              <a:rPr lang="en-US" sz="1900" dirty="0" smtClean="0"/>
              <a:t>connection-oriented packet-switched</a:t>
            </a:r>
            <a:r>
              <a:rPr lang="fa-IR" sz="1900" dirty="0" smtClean="0"/>
              <a:t>سوییچینگ بسته ای از نوع اتصال گرا</a:t>
            </a:r>
          </a:p>
          <a:p>
            <a:pPr algn="r" rtl="1"/>
            <a:r>
              <a:rPr lang="en-US" sz="1900" dirty="0" smtClean="0"/>
              <a:t>connectionless packet-switched ) </a:t>
            </a:r>
            <a:r>
              <a:rPr lang="fa-IR" sz="1900" dirty="0" smtClean="0"/>
              <a:t>سوییچینگ بسته ای از نوع بی اتصال</a:t>
            </a:r>
          </a:p>
          <a:p>
            <a:pPr marL="0" indent="0" algn="r" rtl="1">
              <a:buNone/>
            </a:pPr>
            <a:r>
              <a:rPr lang="fa-IR" sz="1900" dirty="0" smtClean="0"/>
              <a:t>     تعبیه شده است .</a:t>
            </a:r>
          </a:p>
          <a:p>
            <a:pPr algn="r" rtl="1"/>
            <a:endParaRPr lang="en-US" dirty="0"/>
          </a:p>
        </p:txBody>
      </p:sp>
      <p:sp>
        <p:nvSpPr>
          <p:cNvPr id="4" name="Footer Placeholder 3"/>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2" name="Slide Number Placeholder 1"/>
          <p:cNvSpPr>
            <a:spLocks noGrp="1"/>
          </p:cNvSpPr>
          <p:nvPr>
            <p:ph type="sldNum" sz="quarter" idx="12"/>
          </p:nvPr>
        </p:nvSpPr>
        <p:spPr/>
        <p:txBody>
          <a:bodyPr/>
          <a:lstStyle/>
          <a:p>
            <a:fld id="{6B89A851-C0A8-4011-8416-F9B5C595353E}" type="slidenum">
              <a:rPr lang="en-US" smtClean="0">
                <a:solidFill>
                  <a:prstClr val="white">
                    <a:tint val="75000"/>
                  </a:prstClr>
                </a:solidFill>
              </a:rPr>
              <a:pPr/>
              <a:t>28</a:t>
            </a:fld>
            <a:endParaRPr lang="en-US">
              <a:solidFill>
                <a:prstClr val="white">
                  <a:tint val="75000"/>
                </a:prstClr>
              </a:solidFill>
            </a:endParaRPr>
          </a:p>
        </p:txBody>
      </p:sp>
    </p:spTree>
    <p:extLst>
      <p:ext uri="{BB962C8B-B14F-4D97-AF65-F5344CB8AC3E}">
        <p14:creationId xmlns:p14="http://schemas.microsoft.com/office/powerpoint/2010/main" val="20446654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p:cNvSpPr txBox="1">
            <a:spLocks/>
          </p:cNvSpPr>
          <p:nvPr/>
        </p:nvSpPr>
        <p:spPr>
          <a:xfrm>
            <a:off x="0" y="27678"/>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r" rtl="1"/>
            <a:r>
              <a:rPr lang="fa-IR" sz="2400" b="1" dirty="0">
                <a:solidFill>
                  <a:prstClr val="black"/>
                </a:solidFill>
              </a:rPr>
              <a:t>تقسیم بندی اولیه در </a:t>
            </a:r>
            <a:r>
              <a:rPr lang="en-US" sz="2400" b="1" dirty="0">
                <a:solidFill>
                  <a:prstClr val="black"/>
                </a:solidFill>
              </a:rPr>
              <a:t>NGN</a:t>
            </a:r>
          </a:p>
        </p:txBody>
      </p:sp>
      <p:sp>
        <p:nvSpPr>
          <p:cNvPr id="9" name="Content Placeholder 8"/>
          <p:cNvSpPr>
            <a:spLocks noGrp="1"/>
          </p:cNvSpPr>
          <p:nvPr>
            <p:ph sz="half" idx="1"/>
          </p:nvPr>
        </p:nvSpPr>
        <p:spPr>
          <a:xfrm>
            <a:off x="899592" y="675258"/>
            <a:ext cx="7560840" cy="5418038"/>
          </a:xfrm>
        </p:spPr>
        <p:txBody>
          <a:bodyPr>
            <a:normAutofit/>
          </a:bodyPr>
          <a:lstStyle/>
          <a:p>
            <a:pPr algn="r" rtl="1">
              <a:lnSpc>
                <a:spcPct val="115000"/>
              </a:lnSpc>
              <a:spcAft>
                <a:spcPts val="1000"/>
              </a:spcAft>
            </a:pPr>
            <a:r>
              <a:rPr lang="ar-SA" sz="4800" dirty="0">
                <a:ea typeface="Calibri"/>
              </a:rPr>
              <a:t>ل</a:t>
            </a:r>
            <a:r>
              <a:rPr lang="fa-IR" sz="4800" dirty="0">
                <a:ea typeface="Calibri"/>
              </a:rPr>
              <a:t>ا </a:t>
            </a:r>
            <a:r>
              <a:rPr lang="ar-SA" sz="4800" dirty="0">
                <a:ea typeface="Calibri"/>
              </a:rPr>
              <a:t>یه </a:t>
            </a:r>
            <a:r>
              <a:rPr lang="ar-SA" sz="4800" dirty="0" smtClean="0">
                <a:ea typeface="Calibri"/>
              </a:rPr>
              <a:t>سرویس</a:t>
            </a:r>
            <a:endParaRPr lang="en-US" dirty="0">
              <a:ea typeface="Calibri"/>
              <a:cs typeface="Arial"/>
            </a:endParaRPr>
          </a:p>
          <a:p>
            <a:pPr algn="r" rtl="1">
              <a:lnSpc>
                <a:spcPct val="115000"/>
              </a:lnSpc>
              <a:spcAft>
                <a:spcPts val="1000"/>
              </a:spcAft>
            </a:pPr>
            <a:r>
              <a:rPr lang="ar-SA" dirty="0">
                <a:ea typeface="Calibri"/>
              </a:rPr>
              <a:t>توابع سرویس دهی در این لیه قرار می گیرند که شامل </a:t>
            </a:r>
            <a:r>
              <a:rPr lang="ar-SA" dirty="0" smtClean="0">
                <a:ea typeface="Calibri"/>
              </a:rPr>
              <a:t>سرویس </a:t>
            </a:r>
            <a:r>
              <a:rPr lang="ar-SA" dirty="0">
                <a:ea typeface="Calibri"/>
              </a:rPr>
              <a:t>هایی مانند سرویس صوتی</a:t>
            </a:r>
            <a:r>
              <a:rPr lang="en-US" dirty="0">
                <a:ea typeface="Calibri"/>
                <a:cs typeface="Arial"/>
              </a:rPr>
              <a:t>(</a:t>
            </a:r>
            <a:r>
              <a:rPr lang="ar-SA" dirty="0">
                <a:ea typeface="Calibri"/>
              </a:rPr>
              <a:t>سرویس تلفن</a:t>
            </a:r>
            <a:r>
              <a:rPr lang="en-US" dirty="0">
                <a:ea typeface="Calibri"/>
                <a:cs typeface="Arial"/>
              </a:rPr>
              <a:t>) </a:t>
            </a:r>
            <a:r>
              <a:rPr lang="ar-SA" dirty="0" smtClean="0">
                <a:ea typeface="Calibri"/>
              </a:rPr>
              <a:t>وسرویس </a:t>
            </a:r>
            <a:r>
              <a:rPr lang="ar-SA" dirty="0">
                <a:ea typeface="Calibri"/>
              </a:rPr>
              <a:t>داده</a:t>
            </a:r>
            <a:r>
              <a:rPr lang="en-US" dirty="0">
                <a:ea typeface="Calibri"/>
                <a:cs typeface="Arial"/>
              </a:rPr>
              <a:t>(</a:t>
            </a:r>
            <a:r>
              <a:rPr lang="ar-SA" dirty="0">
                <a:ea typeface="Calibri"/>
              </a:rPr>
              <a:t>سرویس وب</a:t>
            </a:r>
            <a:r>
              <a:rPr lang="en-US" dirty="0">
                <a:ea typeface="Calibri"/>
                <a:cs typeface="Arial"/>
              </a:rPr>
              <a:t>) </a:t>
            </a:r>
            <a:r>
              <a:rPr lang="ar-SA" dirty="0">
                <a:ea typeface="Calibri"/>
              </a:rPr>
              <a:t>سرویس های تصویری</a:t>
            </a:r>
            <a:r>
              <a:rPr lang="en-US" dirty="0">
                <a:ea typeface="Calibri"/>
                <a:cs typeface="Arial"/>
              </a:rPr>
              <a:t> (</a:t>
            </a:r>
            <a:r>
              <a:rPr lang="ar-SA" dirty="0">
                <a:ea typeface="Calibri"/>
              </a:rPr>
              <a:t>مانند سرویس های تلوزیونی</a:t>
            </a:r>
            <a:r>
              <a:rPr lang="en-US" dirty="0">
                <a:ea typeface="Calibri"/>
                <a:cs typeface="Arial"/>
              </a:rPr>
              <a:t> ) </a:t>
            </a:r>
            <a:r>
              <a:rPr lang="ar-SA" dirty="0">
                <a:ea typeface="Calibri"/>
              </a:rPr>
              <a:t>و یا حتی ترکیبی </a:t>
            </a:r>
            <a:r>
              <a:rPr lang="ar-SA" dirty="0" smtClean="0">
                <a:ea typeface="Calibri"/>
              </a:rPr>
              <a:t>از</a:t>
            </a:r>
            <a:r>
              <a:rPr lang="fa-IR" dirty="0" smtClean="0">
                <a:ea typeface="Calibri"/>
              </a:rPr>
              <a:t> </a:t>
            </a:r>
            <a:r>
              <a:rPr lang="ar-SA" dirty="0" smtClean="0">
                <a:ea typeface="Calibri"/>
              </a:rPr>
              <a:t>این </a:t>
            </a:r>
            <a:r>
              <a:rPr lang="ar-SA" dirty="0">
                <a:ea typeface="Calibri"/>
              </a:rPr>
              <a:t>سرویسها مانند تلفن تصویری و یا بازی های شبکه ای می باشد</a:t>
            </a:r>
            <a:r>
              <a:rPr lang="en-US" dirty="0">
                <a:ea typeface="Calibri"/>
                <a:cs typeface="Arial"/>
              </a:rPr>
              <a:t> .</a:t>
            </a:r>
          </a:p>
          <a:p>
            <a:pPr algn="r" rtl="1"/>
            <a:r>
              <a:rPr lang="ar-SA" dirty="0">
                <a:ea typeface="Calibri"/>
              </a:rPr>
              <a:t>در</a:t>
            </a:r>
            <a:r>
              <a:rPr lang="ar-SA" dirty="0" smtClean="0">
                <a:effectLst/>
                <a:ea typeface="Calibri"/>
                <a:cs typeface="Calibri"/>
              </a:rPr>
              <a:t> </a:t>
            </a:r>
            <a:r>
              <a:rPr lang="ar-SA" dirty="0">
                <a:ea typeface="Calibri"/>
              </a:rPr>
              <a:t>تصویر</a:t>
            </a:r>
            <a:r>
              <a:rPr lang="ar-SA" dirty="0" smtClean="0">
                <a:effectLst/>
                <a:ea typeface="Calibri"/>
                <a:cs typeface="Calibri"/>
              </a:rPr>
              <a:t> </a:t>
            </a:r>
            <a:r>
              <a:rPr lang="ar-SA" dirty="0">
                <a:ea typeface="Calibri"/>
              </a:rPr>
              <a:t>زیر</a:t>
            </a:r>
            <a:r>
              <a:rPr lang="ar-SA" dirty="0" smtClean="0">
                <a:effectLst/>
                <a:ea typeface="Calibri"/>
                <a:cs typeface="Calibri"/>
              </a:rPr>
              <a:t> </a:t>
            </a:r>
            <a:r>
              <a:rPr lang="ar-SA" dirty="0">
                <a:ea typeface="Calibri"/>
              </a:rPr>
              <a:t>شمایی</a:t>
            </a:r>
            <a:r>
              <a:rPr lang="ar-SA" dirty="0" smtClean="0">
                <a:effectLst/>
                <a:ea typeface="Calibri"/>
                <a:cs typeface="Calibri"/>
              </a:rPr>
              <a:t> </a:t>
            </a:r>
            <a:r>
              <a:rPr lang="ar-SA" dirty="0">
                <a:ea typeface="Calibri"/>
              </a:rPr>
              <a:t>از</a:t>
            </a:r>
            <a:r>
              <a:rPr lang="ar-SA" dirty="0" smtClean="0">
                <a:effectLst/>
                <a:ea typeface="Calibri"/>
                <a:cs typeface="Calibri"/>
              </a:rPr>
              <a:t> </a:t>
            </a:r>
            <a:r>
              <a:rPr lang="ar-SA" dirty="0">
                <a:ea typeface="Calibri"/>
              </a:rPr>
              <a:t>تقسیم</a:t>
            </a:r>
            <a:r>
              <a:rPr lang="ar-SA" dirty="0" smtClean="0">
                <a:effectLst/>
                <a:ea typeface="Calibri"/>
                <a:cs typeface="Calibri"/>
              </a:rPr>
              <a:t> </a:t>
            </a:r>
            <a:r>
              <a:rPr lang="ar-SA" dirty="0">
                <a:ea typeface="Calibri"/>
              </a:rPr>
              <a:t>بندی</a:t>
            </a:r>
            <a:r>
              <a:rPr lang="ar-SA" dirty="0" smtClean="0">
                <a:effectLst/>
                <a:ea typeface="Calibri"/>
                <a:cs typeface="Calibri"/>
              </a:rPr>
              <a:t> </a:t>
            </a:r>
            <a:r>
              <a:rPr lang="ar-SA" dirty="0">
                <a:ea typeface="Calibri"/>
              </a:rPr>
              <a:t>اولیه</a:t>
            </a:r>
            <a:r>
              <a:rPr lang="ar-SA" dirty="0" smtClean="0">
                <a:effectLst/>
                <a:ea typeface="Calibri"/>
                <a:cs typeface="Calibri"/>
              </a:rPr>
              <a:t> </a:t>
            </a:r>
            <a:r>
              <a:rPr lang="ar-SA" dirty="0">
                <a:ea typeface="Calibri"/>
              </a:rPr>
              <a:t>معماری آمده</a:t>
            </a:r>
            <a:r>
              <a:rPr lang="ar-SA" dirty="0" smtClean="0">
                <a:effectLst/>
                <a:ea typeface="Calibri"/>
                <a:cs typeface="Calibri"/>
              </a:rPr>
              <a:t> </a:t>
            </a:r>
            <a:r>
              <a:rPr lang="ar-SA" dirty="0">
                <a:ea typeface="Calibri"/>
              </a:rPr>
              <a:t>است</a:t>
            </a:r>
            <a:r>
              <a:rPr lang="en-US" dirty="0">
                <a:ea typeface="Calibri"/>
                <a:cs typeface="Arial"/>
              </a:rPr>
              <a:t> </a:t>
            </a:r>
            <a:r>
              <a:rPr lang="en-US" dirty="0" smtClean="0">
                <a:ea typeface="Calibri"/>
                <a:cs typeface="Arial"/>
              </a:rPr>
              <a:t>. NGN</a:t>
            </a:r>
            <a:endParaRPr lang="en-US" dirty="0"/>
          </a:p>
        </p:txBody>
      </p:sp>
      <p:sp>
        <p:nvSpPr>
          <p:cNvPr id="4" name="Footer Placeholder 3"/>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2" name="Slide Number Placeholder 1"/>
          <p:cNvSpPr>
            <a:spLocks noGrp="1"/>
          </p:cNvSpPr>
          <p:nvPr>
            <p:ph type="sldNum" sz="quarter" idx="12"/>
          </p:nvPr>
        </p:nvSpPr>
        <p:spPr/>
        <p:txBody>
          <a:bodyPr/>
          <a:lstStyle/>
          <a:p>
            <a:fld id="{6B89A851-C0A8-4011-8416-F9B5C595353E}" type="slidenum">
              <a:rPr lang="en-US" smtClean="0">
                <a:solidFill>
                  <a:prstClr val="white">
                    <a:tint val="75000"/>
                  </a:prstClr>
                </a:solidFill>
              </a:rPr>
              <a:pPr/>
              <a:t>29</a:t>
            </a:fld>
            <a:endParaRPr lang="en-US">
              <a:solidFill>
                <a:prstClr val="white">
                  <a:tint val="75000"/>
                </a:prstClr>
              </a:solidFill>
            </a:endParaRPr>
          </a:p>
        </p:txBody>
      </p:sp>
    </p:spTree>
    <p:extLst>
      <p:ext uri="{BB962C8B-B14F-4D97-AF65-F5344CB8AC3E}">
        <p14:creationId xmlns:p14="http://schemas.microsoft.com/office/powerpoint/2010/main" val="31319789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itle 16"/>
          <p:cNvSpPr>
            <a:spLocks noGrp="1"/>
          </p:cNvSpPr>
          <p:nvPr>
            <p:ph type="title"/>
          </p:nvPr>
        </p:nvSpPr>
        <p:spPr>
          <a:xfrm>
            <a:off x="-5292" y="1124744"/>
            <a:ext cx="9149292" cy="676655"/>
          </a:xfrm>
          <a:gradFill>
            <a:gsLst>
              <a:gs pos="0">
                <a:srgbClr val="E6DCAC"/>
              </a:gs>
              <a:gs pos="12000">
                <a:srgbClr val="E6D78A"/>
              </a:gs>
              <a:gs pos="30000">
                <a:srgbClr val="C7AC4C"/>
              </a:gs>
              <a:gs pos="45000">
                <a:srgbClr val="E6D78A"/>
              </a:gs>
              <a:gs pos="77000">
                <a:srgbClr val="C7AC4C"/>
              </a:gs>
              <a:gs pos="100000">
                <a:srgbClr val="E6DCAC"/>
              </a:gs>
            </a:gsLst>
            <a:lin ang="5400000" scaled="0"/>
          </a:gradFill>
        </p:spPr>
        <p:txBody>
          <a:bodyPr>
            <a:normAutofit/>
          </a:bodyPr>
          <a:lstStyle/>
          <a:p>
            <a:pPr algn="r" rtl="1">
              <a:lnSpc>
                <a:spcPct val="115000"/>
              </a:lnSpc>
              <a:spcAft>
                <a:spcPts val="1000"/>
              </a:spcAft>
            </a:pPr>
            <a:r>
              <a:rPr lang="fa-IR" dirty="0">
                <a:ea typeface="Calibri"/>
                <a:cs typeface="Arial"/>
              </a:rPr>
              <a:t>مقدمه</a:t>
            </a:r>
          </a:p>
        </p:txBody>
      </p:sp>
      <p:sp>
        <p:nvSpPr>
          <p:cNvPr id="18" name="Content Placeholder 17"/>
          <p:cNvSpPr>
            <a:spLocks noGrp="1"/>
          </p:cNvSpPr>
          <p:nvPr>
            <p:ph sz="half" idx="1"/>
          </p:nvPr>
        </p:nvSpPr>
        <p:spPr>
          <a:xfrm>
            <a:off x="683568" y="836712"/>
            <a:ext cx="7848872" cy="5616624"/>
          </a:xfrm>
        </p:spPr>
        <p:txBody>
          <a:bodyPr>
            <a:normAutofit/>
          </a:bodyPr>
          <a:lstStyle/>
          <a:p>
            <a:pPr algn="r" rtl="1">
              <a:lnSpc>
                <a:spcPct val="115000"/>
              </a:lnSpc>
              <a:spcAft>
                <a:spcPts val="1000"/>
              </a:spcAft>
            </a:pPr>
            <a:r>
              <a:rPr lang="en-US" dirty="0">
                <a:ea typeface="Calibri"/>
                <a:cs typeface="Arial"/>
              </a:rPr>
              <a:t/>
            </a:r>
            <a:br>
              <a:rPr lang="en-US" dirty="0">
                <a:ea typeface="Calibri"/>
                <a:cs typeface="Arial"/>
              </a:rPr>
            </a:br>
            <a:r>
              <a:rPr lang="ar-SA" dirty="0">
                <a:ea typeface="Calibri"/>
              </a:rPr>
              <a:t>به بیان دیگر نسل جدید شبکه‌های ارزان قابلیت آن را دارند که همان تحول را در بازار خدمات مخابراتی پدید آورند که رایانه‌ای شخصی رومیزی در بازار خدمات پردازش رایانه‌ای پدید آوردند سوییچ‌های بزرگ و متمرکز همچنان نقش مهمی در شبکه خواهند داشت اما سوییچ‌های برنامه‌پذیر و توزیع شده نیز در تغییر چشم‌انداز شبکه نقش مهمی ایفا خواهند کرد</a:t>
            </a:r>
            <a:r>
              <a:rPr lang="en-US" dirty="0">
                <a:ea typeface="Calibri"/>
                <a:cs typeface="Arial"/>
              </a:rPr>
              <a:t>. </a:t>
            </a:r>
          </a:p>
          <a:p>
            <a:endParaRPr lang="en-US" dirty="0"/>
          </a:p>
        </p:txBody>
      </p:sp>
      <p:sp>
        <p:nvSpPr>
          <p:cNvPr id="4" name="Footer Placeholder 3"/>
          <p:cNvSpPr>
            <a:spLocks noGrp="1"/>
          </p:cNvSpPr>
          <p:nvPr>
            <p:ph type="ftr" sz="quarter" idx="11"/>
          </p:nvPr>
        </p:nvSpPr>
        <p:spPr/>
        <p:txBody>
          <a:bodyPr/>
          <a:lstStyle/>
          <a:p>
            <a:r>
              <a:rPr lang="en-US" smtClean="0">
                <a:solidFill>
                  <a:prstClr val="white">
                    <a:lumMod val="50000"/>
                    <a:lumOff val="50000"/>
                  </a:prstClr>
                </a:solidFill>
              </a:rPr>
              <a:t>www.parsdigishop.ir</a:t>
            </a:r>
            <a:endParaRPr lang="en-US">
              <a:solidFill>
                <a:prstClr val="white">
                  <a:lumMod val="50000"/>
                  <a:lumOff val="50000"/>
                </a:prstClr>
              </a:solidFill>
            </a:endParaRPr>
          </a:p>
        </p:txBody>
      </p:sp>
      <p:sp>
        <p:nvSpPr>
          <p:cNvPr id="2" name="Slide Number Placeholder 1"/>
          <p:cNvSpPr>
            <a:spLocks noGrp="1"/>
          </p:cNvSpPr>
          <p:nvPr>
            <p:ph type="sldNum" sz="quarter" idx="12"/>
          </p:nvPr>
        </p:nvSpPr>
        <p:spPr/>
        <p:txBody>
          <a:bodyPr/>
          <a:lstStyle/>
          <a:p>
            <a:fld id="{FACC6FA3-3D70-436E-B614-66BD8D5CA3CA}" type="slidenum">
              <a:rPr lang="en-US" smtClean="0">
                <a:solidFill>
                  <a:prstClr val="white">
                    <a:lumMod val="50000"/>
                    <a:lumOff val="50000"/>
                  </a:prstClr>
                </a:solidFill>
              </a:rPr>
              <a:pPr/>
              <a:t>3</a:t>
            </a:fld>
            <a:endParaRPr lang="en-US">
              <a:solidFill>
                <a:prstClr val="white">
                  <a:lumMod val="50000"/>
                  <a:lumOff val="50000"/>
                </a:prstClr>
              </a:solidFill>
            </a:endParaRPr>
          </a:p>
        </p:txBody>
      </p:sp>
    </p:spTree>
    <p:extLst>
      <p:ext uri="{BB962C8B-B14F-4D97-AF65-F5344CB8AC3E}">
        <p14:creationId xmlns:p14="http://schemas.microsoft.com/office/powerpoint/2010/main" val="2467026157"/>
      </p:ext>
    </p:extLst>
  </p:cSld>
  <p:clrMapOvr>
    <a:masterClrMapping/>
  </p:clrMapOvr>
  <p:transition spd="slow">
    <p:cove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p:cNvSpPr txBox="1">
            <a:spLocks/>
          </p:cNvSpPr>
          <p:nvPr/>
        </p:nvSpPr>
        <p:spPr>
          <a:xfrm>
            <a:off x="0" y="27678"/>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r" rtl="1"/>
            <a:r>
              <a:rPr lang="fa-IR" sz="2400" b="1" dirty="0">
                <a:solidFill>
                  <a:prstClr val="black"/>
                </a:solidFill>
              </a:rPr>
              <a:t>تقسیم بندی اولیه در </a:t>
            </a:r>
            <a:r>
              <a:rPr lang="en-US" sz="2400" b="1" dirty="0">
                <a:solidFill>
                  <a:prstClr val="black"/>
                </a:solidFill>
              </a:rPr>
              <a:t>NGN</a:t>
            </a:r>
          </a:p>
        </p:txBody>
      </p:sp>
      <p:pic>
        <p:nvPicPr>
          <p:cNvPr id="5" name="Content Placeholder 4"/>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900113" y="667440"/>
            <a:ext cx="7559675" cy="5137824"/>
          </a:xfrm>
          <a:prstGeom prst="rect">
            <a:avLst/>
          </a:prstGeom>
          <a:noFill/>
          <a:ln>
            <a:noFill/>
          </a:ln>
        </p:spPr>
      </p:pic>
      <p:sp>
        <p:nvSpPr>
          <p:cNvPr id="4" name="Footer Placeholder 3"/>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2" name="Slide Number Placeholder 1"/>
          <p:cNvSpPr>
            <a:spLocks noGrp="1"/>
          </p:cNvSpPr>
          <p:nvPr>
            <p:ph type="sldNum" sz="quarter" idx="12"/>
          </p:nvPr>
        </p:nvSpPr>
        <p:spPr/>
        <p:txBody>
          <a:bodyPr/>
          <a:lstStyle/>
          <a:p>
            <a:fld id="{6B89A851-C0A8-4011-8416-F9B5C595353E}" type="slidenum">
              <a:rPr lang="en-US" smtClean="0">
                <a:solidFill>
                  <a:prstClr val="white">
                    <a:tint val="75000"/>
                  </a:prstClr>
                </a:solidFill>
              </a:rPr>
              <a:pPr/>
              <a:t>30</a:t>
            </a:fld>
            <a:endParaRPr lang="en-US">
              <a:solidFill>
                <a:prstClr val="white">
                  <a:tint val="75000"/>
                </a:prstClr>
              </a:solidFill>
            </a:endParaRPr>
          </a:p>
        </p:txBody>
      </p:sp>
    </p:spTree>
    <p:extLst>
      <p:ext uri="{BB962C8B-B14F-4D97-AF65-F5344CB8AC3E}">
        <p14:creationId xmlns:p14="http://schemas.microsoft.com/office/powerpoint/2010/main" val="8109122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p:cNvSpPr txBox="1">
            <a:spLocks/>
          </p:cNvSpPr>
          <p:nvPr/>
        </p:nvSpPr>
        <p:spPr>
          <a:xfrm>
            <a:off x="0" y="27678"/>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r" rtl="1"/>
            <a:r>
              <a:rPr lang="fa-IR" sz="2400" b="1" dirty="0">
                <a:solidFill>
                  <a:prstClr val="black"/>
                </a:solidFill>
              </a:rPr>
              <a:t>تقسیم بندی اولیه در </a:t>
            </a:r>
            <a:r>
              <a:rPr lang="en-US" sz="2400" b="1" dirty="0">
                <a:solidFill>
                  <a:prstClr val="black"/>
                </a:solidFill>
              </a:rPr>
              <a:t>NGN</a:t>
            </a:r>
          </a:p>
        </p:txBody>
      </p:sp>
      <p:sp>
        <p:nvSpPr>
          <p:cNvPr id="9" name="Content Placeholder 8"/>
          <p:cNvSpPr>
            <a:spLocks noGrp="1"/>
          </p:cNvSpPr>
          <p:nvPr>
            <p:ph sz="half" idx="1"/>
          </p:nvPr>
        </p:nvSpPr>
        <p:spPr>
          <a:xfrm>
            <a:off x="899592" y="675258"/>
            <a:ext cx="7560840" cy="5418038"/>
          </a:xfrm>
        </p:spPr>
        <p:txBody>
          <a:bodyPr/>
          <a:lstStyle/>
          <a:p>
            <a:pPr algn="r" rtl="1"/>
            <a:r>
              <a:rPr lang="fa-IR" dirty="0" smtClean="0"/>
              <a:t>زیر لایه ها در </a:t>
            </a:r>
            <a:r>
              <a:rPr lang="en-US" dirty="0" smtClean="0"/>
              <a:t>NGN</a:t>
            </a:r>
          </a:p>
          <a:p>
            <a:pPr algn="r" rtl="1"/>
            <a:r>
              <a:rPr lang="fa-IR" dirty="0" smtClean="0"/>
              <a:t>در هر لایه وظایفی از قبیل مدیریت لایه و کنترل ارتباطات توابع در لایه و انتقال داده درون لایه هاتعریف شده است . همین امر منجر به تعریف زیر لایه ها در درون هر لایه    می شود .و  </a:t>
            </a:r>
            <a:r>
              <a:rPr lang="en-US" dirty="0" smtClean="0"/>
              <a:t>(control plane) </a:t>
            </a:r>
            <a:r>
              <a:rPr lang="fa-IR" dirty="0" smtClean="0"/>
              <a:t>کنترل , </a:t>
            </a:r>
            <a:r>
              <a:rPr lang="en-US" dirty="0" smtClean="0"/>
              <a:t>(user plane) </a:t>
            </a:r>
            <a:r>
              <a:rPr lang="fa-IR" dirty="0" smtClean="0"/>
              <a:t>زیر ل</a:t>
            </a:r>
            <a:r>
              <a:rPr lang="fa-IR" dirty="0"/>
              <a:t>ا</a:t>
            </a:r>
            <a:r>
              <a:rPr lang="fa-IR" dirty="0" smtClean="0"/>
              <a:t>یه ها بطور کلی به سه سطح از سطوح کاربرتقسیم بندی می شوند . </a:t>
            </a:r>
            <a:r>
              <a:rPr lang="en-US" dirty="0" smtClean="0"/>
              <a:t>(management plane) </a:t>
            </a:r>
            <a:r>
              <a:rPr lang="fa-IR" dirty="0" smtClean="0"/>
              <a:t>مدیریتی توابعی که برای کنترل عملکرد موجودیت ها در هر ل</a:t>
            </a:r>
            <a:r>
              <a:rPr lang="fa-IR" dirty="0"/>
              <a:t>ا</a:t>
            </a:r>
            <a:r>
              <a:rPr lang="fa-IR" dirty="0" smtClean="0"/>
              <a:t>یه فعالیت می کنند در سطح توابع کاربر و توابعی که برای کنترل عملکرد وجودیت ها در هر لایه فعالیت می کنند جز سطوح کنترلی و مدیریت موجودیت های درون هرلایه به عهده توابع سطح مدیریت می باشد .</a:t>
            </a:r>
          </a:p>
          <a:p>
            <a:pPr algn="r" rtl="1"/>
            <a:endParaRPr lang="en-US" dirty="0"/>
          </a:p>
        </p:txBody>
      </p:sp>
      <p:sp>
        <p:nvSpPr>
          <p:cNvPr id="4" name="Footer Placeholder 3"/>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2" name="Slide Number Placeholder 1"/>
          <p:cNvSpPr>
            <a:spLocks noGrp="1"/>
          </p:cNvSpPr>
          <p:nvPr>
            <p:ph type="sldNum" sz="quarter" idx="12"/>
          </p:nvPr>
        </p:nvSpPr>
        <p:spPr/>
        <p:txBody>
          <a:bodyPr/>
          <a:lstStyle/>
          <a:p>
            <a:fld id="{6B89A851-C0A8-4011-8416-F9B5C595353E}" type="slidenum">
              <a:rPr lang="en-US" smtClean="0">
                <a:solidFill>
                  <a:prstClr val="white">
                    <a:tint val="75000"/>
                  </a:prstClr>
                </a:solidFill>
              </a:rPr>
              <a:pPr/>
              <a:t>31</a:t>
            </a:fld>
            <a:endParaRPr lang="en-US">
              <a:solidFill>
                <a:prstClr val="white">
                  <a:tint val="75000"/>
                </a:prstClr>
              </a:solidFill>
            </a:endParaRPr>
          </a:p>
        </p:txBody>
      </p:sp>
    </p:spTree>
    <p:extLst>
      <p:ext uri="{BB962C8B-B14F-4D97-AF65-F5344CB8AC3E}">
        <p14:creationId xmlns:p14="http://schemas.microsoft.com/office/powerpoint/2010/main" val="26201766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p:cNvSpPr txBox="1">
            <a:spLocks/>
          </p:cNvSpPr>
          <p:nvPr/>
        </p:nvSpPr>
        <p:spPr>
          <a:xfrm>
            <a:off x="0" y="27678"/>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r" rtl="1"/>
            <a:r>
              <a:rPr lang="fa-IR" sz="2400" b="1" dirty="0">
                <a:solidFill>
                  <a:prstClr val="black"/>
                </a:solidFill>
              </a:rPr>
              <a:t>تقسیم بندی اولیه در </a:t>
            </a:r>
            <a:r>
              <a:rPr lang="en-US" sz="2400" b="1" dirty="0">
                <a:solidFill>
                  <a:prstClr val="black"/>
                </a:solidFill>
              </a:rPr>
              <a:t>NGN</a:t>
            </a:r>
          </a:p>
        </p:txBody>
      </p:sp>
      <p:pic>
        <p:nvPicPr>
          <p:cNvPr id="4" name="Content Placeholder 3"/>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900113" y="1235549"/>
            <a:ext cx="7559675" cy="4296414"/>
          </a:xfrm>
          <a:prstGeom prst="rect">
            <a:avLst/>
          </a:prstGeom>
          <a:noFill/>
          <a:ln>
            <a:noFill/>
          </a:ln>
        </p:spPr>
      </p:pic>
      <p:sp>
        <p:nvSpPr>
          <p:cNvPr id="5" name="Footer Placeholder 4"/>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2" name="Slide Number Placeholder 1"/>
          <p:cNvSpPr>
            <a:spLocks noGrp="1"/>
          </p:cNvSpPr>
          <p:nvPr>
            <p:ph type="sldNum" sz="quarter" idx="12"/>
          </p:nvPr>
        </p:nvSpPr>
        <p:spPr/>
        <p:txBody>
          <a:bodyPr/>
          <a:lstStyle/>
          <a:p>
            <a:fld id="{6B89A851-C0A8-4011-8416-F9B5C595353E}" type="slidenum">
              <a:rPr lang="en-US" smtClean="0">
                <a:solidFill>
                  <a:prstClr val="white">
                    <a:tint val="75000"/>
                  </a:prstClr>
                </a:solidFill>
              </a:rPr>
              <a:pPr/>
              <a:t>32</a:t>
            </a:fld>
            <a:endParaRPr lang="en-US">
              <a:solidFill>
                <a:prstClr val="white">
                  <a:tint val="75000"/>
                </a:prstClr>
              </a:solidFill>
            </a:endParaRPr>
          </a:p>
        </p:txBody>
      </p:sp>
    </p:spTree>
    <p:extLst>
      <p:ext uri="{BB962C8B-B14F-4D97-AF65-F5344CB8AC3E}">
        <p14:creationId xmlns:p14="http://schemas.microsoft.com/office/powerpoint/2010/main" val="29170554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p:cNvSpPr txBox="1">
            <a:spLocks/>
          </p:cNvSpPr>
          <p:nvPr/>
        </p:nvSpPr>
        <p:spPr>
          <a:xfrm>
            <a:off x="0" y="27678"/>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r" rtl="1"/>
            <a:r>
              <a:rPr lang="fa-IR" sz="2400" b="1" dirty="0" smtClean="0">
                <a:solidFill>
                  <a:prstClr val="black"/>
                </a:solidFill>
              </a:rPr>
              <a:t>تقسیم بندی اولیه در </a:t>
            </a:r>
            <a:r>
              <a:rPr lang="en-US" sz="2400" b="1" dirty="0" smtClean="0">
                <a:solidFill>
                  <a:prstClr val="black"/>
                </a:solidFill>
              </a:rPr>
              <a:t>NGN</a:t>
            </a:r>
          </a:p>
        </p:txBody>
      </p:sp>
      <p:sp>
        <p:nvSpPr>
          <p:cNvPr id="9" name="Content Placeholder 8"/>
          <p:cNvSpPr>
            <a:spLocks noGrp="1"/>
          </p:cNvSpPr>
          <p:nvPr>
            <p:ph sz="half" idx="1"/>
          </p:nvPr>
        </p:nvSpPr>
        <p:spPr>
          <a:xfrm>
            <a:off x="899592" y="675258"/>
            <a:ext cx="7704856" cy="1025550"/>
          </a:xfrm>
        </p:spPr>
        <p:txBody>
          <a:bodyPr>
            <a:normAutofit/>
          </a:bodyPr>
          <a:lstStyle/>
          <a:p>
            <a:pPr algn="r" rtl="1"/>
            <a:endParaRPr lang="en-US" sz="1600" dirty="0" smtClean="0"/>
          </a:p>
          <a:p>
            <a:pPr algn="r" rtl="1"/>
            <a:r>
              <a:rPr lang="fa-IR" sz="2000" dirty="0" smtClean="0"/>
              <a:t>شکل زیر  که از 2011 </a:t>
            </a:r>
            <a:r>
              <a:rPr lang="en-US" sz="2000" dirty="0" smtClean="0"/>
              <a:t>ITU-T Y </a:t>
            </a:r>
            <a:r>
              <a:rPr lang="fa-IR" sz="2000" dirty="0" smtClean="0"/>
              <a:t>گرفته شده است به ارایه مدلی عملیاتی برای معماری  </a:t>
            </a:r>
            <a:r>
              <a:rPr lang="en-US" sz="2000" dirty="0" smtClean="0"/>
              <a:t>NGN </a:t>
            </a:r>
            <a:r>
              <a:rPr lang="fa-IR" sz="2000" dirty="0" smtClean="0"/>
              <a:t>می پردازد </a:t>
            </a:r>
            <a:r>
              <a:rPr lang="en-US" sz="2000" dirty="0" smtClean="0"/>
              <a:t>,</a:t>
            </a:r>
            <a:endParaRPr lang="en-US" sz="2000"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00808"/>
            <a:ext cx="8208912" cy="4213860"/>
          </a:xfrm>
          <a:prstGeom prst="rect">
            <a:avLst/>
          </a:prstGeom>
          <a:noFill/>
          <a:ln>
            <a:noFill/>
          </a:ln>
        </p:spPr>
      </p:pic>
      <p:sp>
        <p:nvSpPr>
          <p:cNvPr id="5" name="Footer Placeholder 4"/>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2" name="Slide Number Placeholder 1"/>
          <p:cNvSpPr>
            <a:spLocks noGrp="1"/>
          </p:cNvSpPr>
          <p:nvPr>
            <p:ph type="sldNum" sz="quarter" idx="12"/>
          </p:nvPr>
        </p:nvSpPr>
        <p:spPr/>
        <p:txBody>
          <a:bodyPr/>
          <a:lstStyle/>
          <a:p>
            <a:fld id="{6B89A851-C0A8-4011-8416-F9B5C595353E}" type="slidenum">
              <a:rPr lang="en-US" smtClean="0">
                <a:solidFill>
                  <a:prstClr val="white">
                    <a:tint val="75000"/>
                  </a:prstClr>
                </a:solidFill>
              </a:rPr>
              <a:pPr/>
              <a:t>33</a:t>
            </a:fld>
            <a:endParaRPr lang="en-US">
              <a:solidFill>
                <a:prstClr val="white">
                  <a:tint val="75000"/>
                </a:prstClr>
              </a:solidFill>
            </a:endParaRPr>
          </a:p>
        </p:txBody>
      </p:sp>
    </p:spTree>
    <p:extLst>
      <p:ext uri="{BB962C8B-B14F-4D97-AF65-F5344CB8AC3E}">
        <p14:creationId xmlns:p14="http://schemas.microsoft.com/office/powerpoint/2010/main" val="36703216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p:cNvSpPr txBox="1">
            <a:spLocks/>
          </p:cNvSpPr>
          <p:nvPr/>
        </p:nvSpPr>
        <p:spPr>
          <a:xfrm>
            <a:off x="0" y="27678"/>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r" rtl="1"/>
            <a:r>
              <a:rPr lang="fa-IR" sz="2400" b="1" dirty="0">
                <a:solidFill>
                  <a:prstClr val="black"/>
                </a:solidFill>
              </a:rPr>
              <a:t>تقسیم بندی اولیه در </a:t>
            </a:r>
            <a:r>
              <a:rPr lang="en-US" sz="2400" b="1" dirty="0">
                <a:solidFill>
                  <a:prstClr val="black"/>
                </a:solidFill>
              </a:rPr>
              <a:t>NGN</a:t>
            </a:r>
          </a:p>
        </p:txBody>
      </p:sp>
      <p:sp>
        <p:nvSpPr>
          <p:cNvPr id="9" name="Content Placeholder 8"/>
          <p:cNvSpPr>
            <a:spLocks noGrp="1"/>
          </p:cNvSpPr>
          <p:nvPr>
            <p:ph sz="half" idx="1"/>
          </p:nvPr>
        </p:nvSpPr>
        <p:spPr>
          <a:xfrm>
            <a:off x="899592" y="675258"/>
            <a:ext cx="7776864" cy="5418038"/>
          </a:xfrm>
        </p:spPr>
        <p:txBody>
          <a:bodyPr>
            <a:normAutofit/>
          </a:bodyPr>
          <a:lstStyle/>
          <a:p>
            <a:pPr algn="r" rtl="1"/>
            <a:r>
              <a:rPr lang="fa-IR" sz="2400" dirty="0" smtClean="0"/>
              <a:t>همانطور که در شکل مشاهده می گردد لایه سرویس توابع مختلفی مانند</a:t>
            </a:r>
          </a:p>
          <a:p>
            <a:pPr algn="r" rtl="1"/>
            <a:r>
              <a:rPr lang="en-US" sz="2400" dirty="0" smtClean="0"/>
              <a:t>service control functions </a:t>
            </a:r>
            <a:endParaRPr lang="fa-IR" sz="2400" dirty="0" smtClean="0"/>
          </a:p>
          <a:p>
            <a:pPr algn="r" rtl="1"/>
            <a:r>
              <a:rPr lang="fa-IR" sz="2400" dirty="0" smtClean="0"/>
              <a:t>وجود دارد که باعث ایجاد سرویس هایی در این لایه می شوند . </a:t>
            </a:r>
          </a:p>
          <a:p>
            <a:pPr algn="r" rtl="1"/>
            <a:r>
              <a:rPr lang="en-US" sz="2400" dirty="0" smtClean="0"/>
              <a:t>service management functions </a:t>
            </a:r>
            <a:endParaRPr lang="fa-IR" sz="2400" dirty="0" smtClean="0"/>
          </a:p>
          <a:p>
            <a:pPr algn="r" rtl="1"/>
            <a:r>
              <a:rPr lang="en-US" sz="2400" dirty="0" smtClean="0"/>
              <a:t>transport control functions </a:t>
            </a:r>
            <a:endParaRPr lang="fa-IR" sz="2400" dirty="0" smtClean="0"/>
          </a:p>
          <a:p>
            <a:pPr algn="r" rtl="1"/>
            <a:r>
              <a:rPr lang="en-US" sz="2400" dirty="0" smtClean="0"/>
              <a:t>transport management functions </a:t>
            </a:r>
            <a:endParaRPr lang="fa-IR" sz="2400" dirty="0"/>
          </a:p>
          <a:p>
            <a:pPr algn="r" rtl="1"/>
            <a:r>
              <a:rPr lang="fa-IR" sz="2400" dirty="0" smtClean="0"/>
              <a:t>به همین ترتیب توابع در لایه انتقال وظیفه انتقال داده را در این لایه بر عهده دارند .</a:t>
            </a:r>
          </a:p>
          <a:p>
            <a:pPr algn="r" rtl="1"/>
            <a:endParaRPr lang="en-US" dirty="0"/>
          </a:p>
        </p:txBody>
      </p:sp>
      <p:sp>
        <p:nvSpPr>
          <p:cNvPr id="4" name="Footer Placeholder 3"/>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2" name="Slide Number Placeholder 1"/>
          <p:cNvSpPr>
            <a:spLocks noGrp="1"/>
          </p:cNvSpPr>
          <p:nvPr>
            <p:ph type="sldNum" sz="quarter" idx="12"/>
          </p:nvPr>
        </p:nvSpPr>
        <p:spPr/>
        <p:txBody>
          <a:bodyPr/>
          <a:lstStyle/>
          <a:p>
            <a:fld id="{6B89A851-C0A8-4011-8416-F9B5C595353E}" type="slidenum">
              <a:rPr lang="en-US" smtClean="0">
                <a:solidFill>
                  <a:prstClr val="white">
                    <a:tint val="75000"/>
                  </a:prstClr>
                </a:solidFill>
              </a:rPr>
              <a:pPr/>
              <a:t>34</a:t>
            </a:fld>
            <a:endParaRPr lang="en-US">
              <a:solidFill>
                <a:prstClr val="white">
                  <a:tint val="75000"/>
                </a:prstClr>
              </a:solidFill>
            </a:endParaRPr>
          </a:p>
        </p:txBody>
      </p:sp>
    </p:spTree>
    <p:extLst>
      <p:ext uri="{BB962C8B-B14F-4D97-AF65-F5344CB8AC3E}">
        <p14:creationId xmlns:p14="http://schemas.microsoft.com/office/powerpoint/2010/main" val="12558113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p:cNvSpPr txBox="1">
            <a:spLocks/>
          </p:cNvSpPr>
          <p:nvPr/>
        </p:nvSpPr>
        <p:spPr>
          <a:xfrm>
            <a:off x="0" y="27678"/>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r" rtl="1"/>
            <a:r>
              <a:rPr lang="fa-IR" sz="2400" b="1" dirty="0">
                <a:solidFill>
                  <a:prstClr val="black"/>
                </a:solidFill>
              </a:rPr>
              <a:t>تقسیم بندی اولیه در </a:t>
            </a:r>
            <a:r>
              <a:rPr lang="en-US" sz="2400" b="1" dirty="0">
                <a:solidFill>
                  <a:prstClr val="black"/>
                </a:solidFill>
              </a:rPr>
              <a:t>NGN</a:t>
            </a:r>
          </a:p>
        </p:txBody>
      </p:sp>
      <p:sp>
        <p:nvSpPr>
          <p:cNvPr id="9" name="Content Placeholder 8"/>
          <p:cNvSpPr>
            <a:spLocks noGrp="1"/>
          </p:cNvSpPr>
          <p:nvPr>
            <p:ph sz="half" idx="1"/>
          </p:nvPr>
        </p:nvSpPr>
        <p:spPr>
          <a:xfrm>
            <a:off x="899592" y="675258"/>
            <a:ext cx="7560840" cy="5562054"/>
          </a:xfrm>
        </p:spPr>
        <p:txBody>
          <a:bodyPr>
            <a:normAutofit/>
          </a:bodyPr>
          <a:lstStyle/>
          <a:p>
            <a:pPr algn="r" rtl="1"/>
            <a:r>
              <a:rPr lang="fa-IR" sz="2400" dirty="0" smtClean="0"/>
              <a:t>نکته ای که باید در ارتباط با رابطه بین سرویس ها و توابع مد نظر قرار دهیم این است که توابع از سرویس های </a:t>
            </a:r>
            <a:r>
              <a:rPr lang="en-US" sz="2400" dirty="0" smtClean="0"/>
              <a:t>NGN</a:t>
            </a:r>
            <a:r>
              <a:rPr lang="fa-IR" sz="2400" dirty="0" smtClean="0"/>
              <a:t> مقوله ای کامل جدا می باشند و توابع جهت پیاده سازی سرویس ها بکار برده می شوند . </a:t>
            </a:r>
          </a:p>
          <a:p>
            <a:pPr algn="r" rtl="1"/>
            <a:r>
              <a:rPr lang="fa-IR" sz="2400" dirty="0" smtClean="0"/>
              <a:t>البته شباهت هایی میان توابع و سرویس ها وجود دارد ولی این ارتباط یک به یک( </a:t>
            </a:r>
            <a:r>
              <a:rPr lang="en-US" sz="2400" dirty="0" smtClean="0"/>
              <a:t>one-to-one ) </a:t>
            </a:r>
            <a:r>
              <a:rPr lang="fa-IR" sz="2400" dirty="0" smtClean="0"/>
              <a:t>نمی باشد .</a:t>
            </a:r>
          </a:p>
          <a:p>
            <a:pPr algn="r" rtl="1"/>
            <a:r>
              <a:rPr lang="fa-IR" sz="2400" dirty="0" smtClean="0"/>
              <a:t> برای مثال تابع تعیین هویت می تواند در چندین سرویس بکار برده شود ولی این تابع لزوما یک سرویس مستقل نمی باشد( اگر چه بعنوان یک زیر سرویس از آن یاد می گردد). </a:t>
            </a:r>
          </a:p>
          <a:p>
            <a:pPr algn="r" rtl="1"/>
            <a:r>
              <a:rPr lang="fa-IR" sz="2400" dirty="0" smtClean="0"/>
              <a:t>بر همین اساس در این معماری توابع رابه گروه های مجزا  که در قسمت پیشین از آن به سطوح مختلف لیه ها یاد شد  تقسیم بندی می کنند .</a:t>
            </a:r>
          </a:p>
          <a:p>
            <a:pPr algn="r" rtl="1"/>
            <a:r>
              <a:rPr lang="fa-IR" sz="2400" dirty="0" smtClean="0"/>
              <a:t>تقسیم بندی توابع همسان بصورت گروهی ( مانند توابع مدیریتی) باعث فراهم آوردن امکان ارتباطی مطمن و آسانتری بین این دسته توابع با یکدیگر می گردد .</a:t>
            </a:r>
          </a:p>
          <a:p>
            <a:pPr algn="r" rtl="1"/>
            <a:endParaRPr lang="en-US" sz="1600" dirty="0"/>
          </a:p>
        </p:txBody>
      </p:sp>
      <p:sp>
        <p:nvSpPr>
          <p:cNvPr id="4" name="Footer Placeholder 3"/>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2" name="Slide Number Placeholder 1"/>
          <p:cNvSpPr>
            <a:spLocks noGrp="1"/>
          </p:cNvSpPr>
          <p:nvPr>
            <p:ph type="sldNum" sz="quarter" idx="12"/>
          </p:nvPr>
        </p:nvSpPr>
        <p:spPr/>
        <p:txBody>
          <a:bodyPr/>
          <a:lstStyle/>
          <a:p>
            <a:fld id="{6B89A851-C0A8-4011-8416-F9B5C595353E}" type="slidenum">
              <a:rPr lang="en-US" smtClean="0">
                <a:solidFill>
                  <a:prstClr val="white">
                    <a:tint val="75000"/>
                  </a:prstClr>
                </a:solidFill>
              </a:rPr>
              <a:pPr/>
              <a:t>35</a:t>
            </a:fld>
            <a:endParaRPr lang="en-US">
              <a:solidFill>
                <a:prstClr val="white">
                  <a:tint val="75000"/>
                </a:prstClr>
              </a:solidFill>
            </a:endParaRPr>
          </a:p>
        </p:txBody>
      </p:sp>
    </p:spTree>
    <p:extLst>
      <p:ext uri="{BB962C8B-B14F-4D97-AF65-F5344CB8AC3E}">
        <p14:creationId xmlns:p14="http://schemas.microsoft.com/office/powerpoint/2010/main" val="15439675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p:cNvSpPr txBox="1">
            <a:spLocks/>
          </p:cNvSpPr>
          <p:nvPr/>
        </p:nvSpPr>
        <p:spPr>
          <a:xfrm>
            <a:off x="0" y="27678"/>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r" rtl="1"/>
            <a:r>
              <a:rPr lang="fa-IR" sz="2400" b="1" dirty="0">
                <a:solidFill>
                  <a:prstClr val="black"/>
                </a:solidFill>
              </a:rPr>
              <a:t>تقسیم بندی اولیه در </a:t>
            </a:r>
            <a:r>
              <a:rPr lang="en-US" sz="2400" b="1" dirty="0">
                <a:solidFill>
                  <a:prstClr val="black"/>
                </a:solidFill>
              </a:rPr>
              <a:t>NGN</a:t>
            </a:r>
          </a:p>
        </p:txBody>
      </p:sp>
      <p:sp>
        <p:nvSpPr>
          <p:cNvPr id="9" name="Content Placeholder 8"/>
          <p:cNvSpPr>
            <a:spLocks noGrp="1"/>
          </p:cNvSpPr>
          <p:nvPr>
            <p:ph sz="half" idx="1"/>
          </p:nvPr>
        </p:nvSpPr>
        <p:spPr>
          <a:xfrm>
            <a:off x="755576" y="675111"/>
            <a:ext cx="7848872" cy="5418038"/>
          </a:xfrm>
        </p:spPr>
        <p:txBody>
          <a:bodyPr>
            <a:normAutofit/>
          </a:bodyPr>
          <a:lstStyle/>
          <a:p>
            <a:pPr algn="r" rtl="1"/>
            <a:r>
              <a:rPr lang="fa-IR" sz="3200" dirty="0" smtClean="0"/>
              <a:t>توضیح مختصری در مورد هرکدام از مجموعه توابع </a:t>
            </a:r>
            <a:r>
              <a:rPr lang="fa-IR" sz="3600" dirty="0" smtClean="0"/>
              <a:t>:</a:t>
            </a:r>
          </a:p>
          <a:p>
            <a:pPr algn="r" rtl="1"/>
            <a:r>
              <a:rPr lang="ar-SA" sz="3200" dirty="0" smtClean="0"/>
              <a:t>توابع </a:t>
            </a:r>
            <a:r>
              <a:rPr lang="ar-SA" sz="3200" dirty="0"/>
              <a:t>کنترلی</a:t>
            </a:r>
            <a:r>
              <a:rPr lang="en-US" sz="3200" dirty="0"/>
              <a:t> </a:t>
            </a:r>
            <a:r>
              <a:rPr lang="en-US" sz="3200" dirty="0" smtClean="0"/>
              <a:t>:</a:t>
            </a:r>
          </a:p>
          <a:p>
            <a:pPr algn="r" rtl="1"/>
            <a:r>
              <a:rPr lang="ar-SA" sz="2400" dirty="0"/>
              <a:t>مجموعه توابع کنترلی عموما وظیفه کنترل ارایه خدمات داده شده به </a:t>
            </a:r>
            <a:r>
              <a:rPr lang="ar-SA" sz="2400" dirty="0" smtClean="0"/>
              <a:t>دیگر توابع</a:t>
            </a:r>
            <a:r>
              <a:rPr lang="en-US" sz="2400" dirty="0" smtClean="0"/>
              <a:t>  </a:t>
            </a:r>
            <a:r>
              <a:rPr lang="ar-SA" sz="2400" dirty="0"/>
              <a:t>و سرویس ها</a:t>
            </a:r>
            <a:r>
              <a:rPr lang="en-US" sz="2400" dirty="0"/>
              <a:t>  </a:t>
            </a:r>
            <a:r>
              <a:rPr lang="ar-SA" sz="2400" dirty="0" smtClean="0"/>
              <a:t>را</a:t>
            </a:r>
            <a:r>
              <a:rPr lang="fa-IR" sz="2400" dirty="0" smtClean="0"/>
              <a:t> </a:t>
            </a:r>
            <a:r>
              <a:rPr lang="ar-SA" sz="2400" dirty="0"/>
              <a:t>بر عهده دارند که از این جمله می توان توابع تعیین هویت کاربران(</a:t>
            </a:r>
            <a:r>
              <a:rPr lang="en-US" sz="2400" dirty="0"/>
              <a:t>user identification</a:t>
            </a:r>
            <a:r>
              <a:rPr lang="ar-SA" sz="2400" dirty="0"/>
              <a:t>)</a:t>
            </a:r>
            <a:endParaRPr lang="en-US" sz="2400" dirty="0"/>
          </a:p>
          <a:p>
            <a:pPr marL="0" indent="0" algn="r" rtl="1">
              <a:buNone/>
            </a:pPr>
            <a:r>
              <a:rPr lang="fa-IR" sz="2400" dirty="0" smtClean="0"/>
              <a:t>    </a:t>
            </a:r>
            <a:r>
              <a:rPr lang="ar-SA" sz="2400" dirty="0" smtClean="0"/>
              <a:t>وکنترل </a:t>
            </a:r>
            <a:r>
              <a:rPr lang="ar-SA" sz="2400" dirty="0"/>
              <a:t>پذیرش سرویس  (</a:t>
            </a:r>
            <a:r>
              <a:rPr lang="en-US" sz="2400" dirty="0"/>
              <a:t>service admission control</a:t>
            </a:r>
            <a:r>
              <a:rPr lang="ar-SA" sz="2400" dirty="0" smtClean="0"/>
              <a:t>)در لایه</a:t>
            </a:r>
            <a:r>
              <a:rPr lang="fa-IR" sz="2400" dirty="0" smtClean="0"/>
              <a:t>                </a:t>
            </a:r>
            <a:r>
              <a:rPr lang="ar-SA" sz="2400" dirty="0" smtClean="0"/>
              <a:t>سرویس</a:t>
            </a:r>
            <a:r>
              <a:rPr lang="fa-IR" sz="2400" dirty="0" smtClean="0"/>
              <a:t> </a:t>
            </a:r>
            <a:r>
              <a:rPr lang="ar-SA" sz="2400" dirty="0" smtClean="0"/>
              <a:t>و همچنین </a:t>
            </a:r>
            <a:r>
              <a:rPr lang="ar-SA" sz="2400" dirty="0"/>
              <a:t>توابعی </a:t>
            </a:r>
            <a:r>
              <a:rPr lang="ar-SA" sz="2400" dirty="0" smtClean="0"/>
              <a:t>مانند</a:t>
            </a:r>
            <a:r>
              <a:rPr lang="fa-IR" sz="2400" dirty="0" smtClean="0"/>
              <a:t> </a:t>
            </a:r>
            <a:r>
              <a:rPr lang="ar-SA" sz="2400" dirty="0" smtClean="0"/>
              <a:t>کنترل </a:t>
            </a:r>
            <a:r>
              <a:rPr lang="ar-SA" sz="2400" dirty="0"/>
              <a:t>منابع </a:t>
            </a:r>
            <a:r>
              <a:rPr lang="ar-SA" sz="2400" dirty="0" smtClean="0"/>
              <a:t>شبکه</a:t>
            </a:r>
            <a:endParaRPr lang="fa-IR" sz="2400" dirty="0" smtClean="0"/>
          </a:p>
          <a:p>
            <a:pPr marL="0" indent="0" algn="r" rtl="1">
              <a:buNone/>
            </a:pPr>
            <a:r>
              <a:rPr lang="fa-IR" sz="2400" dirty="0" smtClean="0"/>
              <a:t> </a:t>
            </a:r>
            <a:r>
              <a:rPr lang="ar-SA" sz="2400" dirty="0" smtClean="0"/>
              <a:t>( </a:t>
            </a:r>
            <a:r>
              <a:rPr lang="en-US" sz="2400" dirty="0"/>
              <a:t>network resource control</a:t>
            </a:r>
            <a:r>
              <a:rPr lang="ar-SA" sz="2400" dirty="0"/>
              <a:t>)  در لایه انتقال را مثال زد . </a:t>
            </a:r>
            <a:endParaRPr lang="en-US" sz="2400" dirty="0"/>
          </a:p>
        </p:txBody>
      </p:sp>
      <p:sp>
        <p:nvSpPr>
          <p:cNvPr id="4" name="Footer Placeholder 3"/>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2" name="Slide Number Placeholder 1"/>
          <p:cNvSpPr>
            <a:spLocks noGrp="1"/>
          </p:cNvSpPr>
          <p:nvPr>
            <p:ph type="sldNum" sz="quarter" idx="12"/>
          </p:nvPr>
        </p:nvSpPr>
        <p:spPr/>
        <p:txBody>
          <a:bodyPr/>
          <a:lstStyle/>
          <a:p>
            <a:fld id="{6B89A851-C0A8-4011-8416-F9B5C595353E}" type="slidenum">
              <a:rPr lang="en-US" smtClean="0">
                <a:solidFill>
                  <a:prstClr val="white">
                    <a:tint val="75000"/>
                  </a:prstClr>
                </a:solidFill>
              </a:rPr>
              <a:pPr/>
              <a:t>36</a:t>
            </a:fld>
            <a:endParaRPr lang="en-US">
              <a:solidFill>
                <a:prstClr val="white">
                  <a:tint val="75000"/>
                </a:prstClr>
              </a:solidFill>
            </a:endParaRPr>
          </a:p>
        </p:txBody>
      </p:sp>
    </p:spTree>
    <p:extLst>
      <p:ext uri="{BB962C8B-B14F-4D97-AF65-F5344CB8AC3E}">
        <p14:creationId xmlns:p14="http://schemas.microsoft.com/office/powerpoint/2010/main" val="16788271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p:cNvSpPr txBox="1">
            <a:spLocks/>
          </p:cNvSpPr>
          <p:nvPr/>
        </p:nvSpPr>
        <p:spPr>
          <a:xfrm>
            <a:off x="0" y="27678"/>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r" rtl="1"/>
            <a:r>
              <a:rPr lang="fa-IR" sz="2400" b="1" dirty="0">
                <a:solidFill>
                  <a:prstClr val="black"/>
                </a:solidFill>
              </a:rPr>
              <a:t>تقسیم بندی اولیه در </a:t>
            </a:r>
            <a:r>
              <a:rPr lang="en-US" sz="2400" b="1" dirty="0">
                <a:solidFill>
                  <a:prstClr val="black"/>
                </a:solidFill>
              </a:rPr>
              <a:t>NGN</a:t>
            </a:r>
          </a:p>
        </p:txBody>
      </p:sp>
      <p:sp>
        <p:nvSpPr>
          <p:cNvPr id="9" name="Content Placeholder 8"/>
          <p:cNvSpPr>
            <a:spLocks noGrp="1"/>
          </p:cNvSpPr>
          <p:nvPr>
            <p:ph sz="half" idx="1"/>
          </p:nvPr>
        </p:nvSpPr>
        <p:spPr>
          <a:xfrm>
            <a:off x="755576" y="675111"/>
            <a:ext cx="7848872" cy="5418038"/>
          </a:xfrm>
        </p:spPr>
        <p:txBody>
          <a:bodyPr>
            <a:normAutofit/>
          </a:bodyPr>
          <a:lstStyle/>
          <a:p>
            <a:pPr algn="r" rtl="1"/>
            <a:r>
              <a:rPr lang="ar-SA" sz="3200" dirty="0"/>
              <a:t>توابع مد یریتی</a:t>
            </a:r>
            <a:r>
              <a:rPr lang="en-US" sz="3200" dirty="0"/>
              <a:t> :</a:t>
            </a:r>
          </a:p>
          <a:p>
            <a:pPr algn="r" rtl="1"/>
            <a:r>
              <a:rPr lang="ar-SA" sz="2400" dirty="0"/>
              <a:t>همانطور که میدانیم بسیاری از کارهایی که کاربران با شبکه انجام می دهند عموما جهت فراخوانی توابعی برای پیکره بندی و تنظیمات شبکه می باشد</a:t>
            </a:r>
            <a:r>
              <a:rPr lang="en-US" sz="2400" dirty="0"/>
              <a:t> . </a:t>
            </a:r>
            <a:r>
              <a:rPr lang="ar-SA" sz="2400" dirty="0"/>
              <a:t>از جمله این فعالیت ها میتوان مدیریت خطا و مدیریتپیکره بندی و مدیریت حسابها نام برد</a:t>
            </a:r>
            <a:r>
              <a:rPr lang="en-US" sz="2400" dirty="0"/>
              <a:t> .</a:t>
            </a:r>
          </a:p>
          <a:p>
            <a:pPr algn="r" rtl="1"/>
            <a:r>
              <a:rPr lang="ar-SA" sz="2400" dirty="0"/>
              <a:t>اگرچه وظایف مدیریتی</a:t>
            </a:r>
            <a:r>
              <a:rPr lang="en-US" sz="2400" dirty="0"/>
              <a:t>  </a:t>
            </a:r>
            <a:r>
              <a:rPr lang="ar-SA" sz="2400" dirty="0"/>
              <a:t>در این معماری</a:t>
            </a:r>
            <a:r>
              <a:rPr lang="en-US" sz="2400" dirty="0"/>
              <a:t>  </a:t>
            </a:r>
            <a:r>
              <a:rPr lang="ar-SA" sz="2400" dirty="0"/>
              <a:t>در لیه انتقال به خوبی تعریف شده است ولی این وظایف درلایه سرویس نیاز به بررسی های بیشتری دارد</a:t>
            </a:r>
            <a:r>
              <a:rPr lang="en-US" sz="2400" dirty="0"/>
              <a:t> .</a:t>
            </a:r>
          </a:p>
          <a:p>
            <a:pPr algn="r" rtl="1"/>
            <a:endParaRPr lang="en-US" sz="2400" dirty="0"/>
          </a:p>
        </p:txBody>
      </p:sp>
      <p:sp>
        <p:nvSpPr>
          <p:cNvPr id="4" name="Footer Placeholder 3"/>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2" name="Slide Number Placeholder 1"/>
          <p:cNvSpPr>
            <a:spLocks noGrp="1"/>
          </p:cNvSpPr>
          <p:nvPr>
            <p:ph type="sldNum" sz="quarter" idx="12"/>
          </p:nvPr>
        </p:nvSpPr>
        <p:spPr/>
        <p:txBody>
          <a:bodyPr/>
          <a:lstStyle/>
          <a:p>
            <a:fld id="{6B89A851-C0A8-4011-8416-F9B5C595353E}" type="slidenum">
              <a:rPr lang="en-US" smtClean="0">
                <a:solidFill>
                  <a:prstClr val="white">
                    <a:tint val="75000"/>
                  </a:prstClr>
                </a:solidFill>
              </a:rPr>
              <a:pPr/>
              <a:t>37</a:t>
            </a:fld>
            <a:endParaRPr lang="en-US">
              <a:solidFill>
                <a:prstClr val="white">
                  <a:tint val="75000"/>
                </a:prstClr>
              </a:solidFill>
            </a:endParaRPr>
          </a:p>
        </p:txBody>
      </p:sp>
    </p:spTree>
    <p:extLst>
      <p:ext uri="{BB962C8B-B14F-4D97-AF65-F5344CB8AC3E}">
        <p14:creationId xmlns:p14="http://schemas.microsoft.com/office/powerpoint/2010/main" val="4747381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p:cNvSpPr txBox="1">
            <a:spLocks/>
          </p:cNvSpPr>
          <p:nvPr/>
        </p:nvSpPr>
        <p:spPr>
          <a:xfrm>
            <a:off x="0" y="27678"/>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r" rtl="1"/>
            <a:r>
              <a:rPr lang="fa-IR" sz="2400" b="1" dirty="0">
                <a:solidFill>
                  <a:prstClr val="black"/>
                </a:solidFill>
              </a:rPr>
              <a:t>تقسیم بندی اولیه در </a:t>
            </a:r>
            <a:r>
              <a:rPr lang="en-US" sz="2400" b="1" dirty="0">
                <a:solidFill>
                  <a:prstClr val="black"/>
                </a:solidFill>
              </a:rPr>
              <a:t>NGN</a:t>
            </a:r>
          </a:p>
        </p:txBody>
      </p:sp>
      <p:sp>
        <p:nvSpPr>
          <p:cNvPr id="9" name="Content Placeholder 8"/>
          <p:cNvSpPr>
            <a:spLocks noGrp="1"/>
          </p:cNvSpPr>
          <p:nvPr>
            <p:ph sz="half" idx="1"/>
          </p:nvPr>
        </p:nvSpPr>
        <p:spPr>
          <a:xfrm>
            <a:off x="755576" y="675111"/>
            <a:ext cx="7848872" cy="5418038"/>
          </a:xfrm>
        </p:spPr>
        <p:txBody>
          <a:bodyPr>
            <a:normAutofit/>
          </a:bodyPr>
          <a:lstStyle/>
          <a:p>
            <a:pPr algn="r" rtl="1"/>
            <a:r>
              <a:rPr lang="fa-IR" sz="3600" dirty="0" smtClean="0"/>
              <a:t>منابع :</a:t>
            </a:r>
          </a:p>
          <a:p>
            <a:pPr algn="r" rtl="1"/>
            <a:r>
              <a:rPr lang="fa-IR" sz="2400" dirty="0" smtClean="0"/>
              <a:t>منابع شامل منابع فیزیکی و غیر فیزیکی می باشند . نکته حایز اهمیت در مورد منابع این است که منابع ماهیتی جداگانه از توابع و سرویسها دارند .</a:t>
            </a:r>
          </a:p>
          <a:p>
            <a:pPr algn="r" rtl="1"/>
            <a:r>
              <a:rPr lang="fa-IR" sz="2400" dirty="0" smtClean="0"/>
              <a:t>منابع ممکن است شامل منابع انتقال داده مانند سوییچ ها و روتر ها و ... باشند ویا منابع پردازشی سیستم ها و یا حتی منابع نگهداری داده ها در شبکه .</a:t>
            </a:r>
          </a:p>
          <a:p>
            <a:pPr algn="r" rtl="1"/>
            <a:endParaRPr lang="en-US" sz="2400" dirty="0"/>
          </a:p>
        </p:txBody>
      </p:sp>
      <p:sp>
        <p:nvSpPr>
          <p:cNvPr id="4" name="Footer Placeholder 3"/>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2" name="Slide Number Placeholder 1"/>
          <p:cNvSpPr>
            <a:spLocks noGrp="1"/>
          </p:cNvSpPr>
          <p:nvPr>
            <p:ph type="sldNum" sz="quarter" idx="12"/>
          </p:nvPr>
        </p:nvSpPr>
        <p:spPr/>
        <p:txBody>
          <a:bodyPr/>
          <a:lstStyle/>
          <a:p>
            <a:fld id="{6B89A851-C0A8-4011-8416-F9B5C595353E}" type="slidenum">
              <a:rPr lang="en-US" smtClean="0">
                <a:solidFill>
                  <a:prstClr val="white">
                    <a:tint val="75000"/>
                  </a:prstClr>
                </a:solidFill>
              </a:rPr>
              <a:pPr/>
              <a:t>38</a:t>
            </a:fld>
            <a:endParaRPr lang="en-US">
              <a:solidFill>
                <a:prstClr val="white">
                  <a:tint val="75000"/>
                </a:prstClr>
              </a:solidFill>
            </a:endParaRPr>
          </a:p>
        </p:txBody>
      </p:sp>
    </p:spTree>
    <p:extLst>
      <p:ext uri="{BB962C8B-B14F-4D97-AF65-F5344CB8AC3E}">
        <p14:creationId xmlns:p14="http://schemas.microsoft.com/office/powerpoint/2010/main" val="42101461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p:cNvSpPr txBox="1">
            <a:spLocks/>
          </p:cNvSpPr>
          <p:nvPr/>
        </p:nvSpPr>
        <p:spPr>
          <a:xfrm>
            <a:off x="0" y="27678"/>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r" rtl="1"/>
            <a:r>
              <a:rPr lang="fa-IR" sz="2400" b="1" dirty="0" smtClean="0">
                <a:solidFill>
                  <a:prstClr val="black"/>
                </a:solidFill>
              </a:rPr>
              <a:t>معماری </a:t>
            </a:r>
            <a:r>
              <a:rPr lang="en-US" sz="2400" b="1" dirty="0" smtClean="0">
                <a:solidFill>
                  <a:prstClr val="black"/>
                </a:solidFill>
              </a:rPr>
              <a:t>NGN </a:t>
            </a:r>
            <a:r>
              <a:rPr lang="fa-IR" sz="2400" b="1" dirty="0" smtClean="0">
                <a:solidFill>
                  <a:prstClr val="black"/>
                </a:solidFill>
              </a:rPr>
              <a:t>با نگاهی دقیق تر</a:t>
            </a:r>
            <a:endParaRPr lang="en-US" sz="2400" b="1" dirty="0">
              <a:solidFill>
                <a:prstClr val="black"/>
              </a:solidFill>
            </a:endParaRPr>
          </a:p>
        </p:txBody>
      </p:sp>
      <p:sp>
        <p:nvSpPr>
          <p:cNvPr id="9" name="Content Placeholder 8"/>
          <p:cNvSpPr>
            <a:spLocks noGrp="1"/>
          </p:cNvSpPr>
          <p:nvPr>
            <p:ph sz="half" idx="1"/>
          </p:nvPr>
        </p:nvSpPr>
        <p:spPr>
          <a:xfrm>
            <a:off x="755576" y="675111"/>
            <a:ext cx="7848872" cy="5634210"/>
          </a:xfrm>
        </p:spPr>
        <p:txBody>
          <a:bodyPr>
            <a:normAutofit/>
          </a:bodyPr>
          <a:lstStyle/>
          <a:p>
            <a:pPr algn="r" rtl="1"/>
            <a:r>
              <a:rPr lang="fa-IR" sz="1800" dirty="0" smtClean="0"/>
              <a:t>شکل زیر که از 2012  </a:t>
            </a:r>
            <a:r>
              <a:rPr lang="en-US" sz="1800" dirty="0" smtClean="0"/>
              <a:t>ITU-T Y </a:t>
            </a:r>
            <a:r>
              <a:rPr lang="fa-IR" sz="1800" dirty="0" smtClean="0"/>
              <a:t>گرفته شده است جزییات بیشتری از این معماری را نشان میدهد. </a:t>
            </a:r>
          </a:p>
          <a:p>
            <a:pPr algn="r" rtl="1"/>
            <a:endParaRPr lang="fa-IR" sz="2400" dirty="0" smtClean="0"/>
          </a:p>
          <a:p>
            <a:pPr algn="r" rtl="1"/>
            <a:endParaRPr lang="fa-IR" sz="2400" dirty="0"/>
          </a:p>
          <a:p>
            <a:pPr algn="r" rtl="1"/>
            <a:endParaRPr lang="fa-IR" sz="2400" dirty="0" smtClean="0"/>
          </a:p>
          <a:p>
            <a:pPr algn="r" rtl="1"/>
            <a:endParaRPr lang="fa-IR" sz="2400" dirty="0"/>
          </a:p>
          <a:p>
            <a:pPr algn="r" rtl="1"/>
            <a:endParaRPr lang="fa-IR" sz="2400" dirty="0" smtClean="0"/>
          </a:p>
          <a:p>
            <a:pPr algn="r" rtl="1"/>
            <a:endParaRPr lang="fa-IR" sz="2400" dirty="0"/>
          </a:p>
          <a:p>
            <a:pPr algn="r" rtl="1"/>
            <a:endParaRPr lang="fa-IR" sz="2400" dirty="0" smtClean="0"/>
          </a:p>
          <a:p>
            <a:pPr algn="r" rtl="1"/>
            <a:endParaRPr lang="fa-IR" sz="2400" dirty="0"/>
          </a:p>
          <a:p>
            <a:pPr algn="r" rtl="1"/>
            <a:endParaRPr lang="fa-IR" sz="2400" dirty="0" smtClean="0"/>
          </a:p>
          <a:p>
            <a:pPr algn="r" rtl="1"/>
            <a:endParaRPr lang="fa-IR" sz="2400" dirty="0"/>
          </a:p>
          <a:p>
            <a:pPr algn="r" rtl="1"/>
            <a:endParaRPr lang="fa-IR" sz="2400" dirty="0" smtClean="0"/>
          </a:p>
          <a:p>
            <a:pPr algn="r" rtl="1"/>
            <a:r>
              <a:rPr lang="fa-IR" sz="1400" dirty="0" smtClean="0"/>
              <a:t>همانطور که در شکل مشاهده می گردد این مدل همانند مدل های قبل از دو لایه سرویس و انتقال تشکیل گردیده است .</a:t>
            </a:r>
            <a:endParaRPr lang="en-US" sz="1400"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683568" y="1082791"/>
            <a:ext cx="7776864" cy="4459605"/>
          </a:xfrm>
          <a:prstGeom prst="rect">
            <a:avLst/>
          </a:prstGeom>
          <a:noFill/>
          <a:ln>
            <a:noFill/>
          </a:ln>
        </p:spPr>
      </p:pic>
      <p:sp>
        <p:nvSpPr>
          <p:cNvPr id="5" name="Footer Placeholder 4"/>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2" name="Slide Number Placeholder 1"/>
          <p:cNvSpPr>
            <a:spLocks noGrp="1"/>
          </p:cNvSpPr>
          <p:nvPr>
            <p:ph type="sldNum" sz="quarter" idx="12"/>
          </p:nvPr>
        </p:nvSpPr>
        <p:spPr/>
        <p:txBody>
          <a:bodyPr/>
          <a:lstStyle/>
          <a:p>
            <a:fld id="{6B89A851-C0A8-4011-8416-F9B5C595353E}" type="slidenum">
              <a:rPr lang="en-US" smtClean="0">
                <a:solidFill>
                  <a:prstClr val="white">
                    <a:tint val="75000"/>
                  </a:prstClr>
                </a:solidFill>
              </a:rPr>
              <a:pPr/>
              <a:t>39</a:t>
            </a:fld>
            <a:endParaRPr lang="en-US">
              <a:solidFill>
                <a:prstClr val="white">
                  <a:tint val="75000"/>
                </a:prstClr>
              </a:solidFill>
            </a:endParaRPr>
          </a:p>
        </p:txBody>
      </p:sp>
    </p:spTree>
    <p:extLst>
      <p:ext uri="{BB962C8B-B14F-4D97-AF65-F5344CB8AC3E}">
        <p14:creationId xmlns:p14="http://schemas.microsoft.com/office/powerpoint/2010/main" val="22645844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0" y="6896"/>
            <a:ext cx="9144000" cy="639762"/>
          </a:xfrm>
          <a:gradFill>
            <a:gsLst>
              <a:gs pos="0">
                <a:srgbClr val="E6DCAC"/>
              </a:gs>
              <a:gs pos="12000">
                <a:srgbClr val="E6D78A"/>
              </a:gs>
              <a:gs pos="30000">
                <a:srgbClr val="C7AC4C"/>
              </a:gs>
              <a:gs pos="45000">
                <a:srgbClr val="E6D78A"/>
              </a:gs>
              <a:gs pos="77000">
                <a:srgbClr val="C7AC4C"/>
              </a:gs>
              <a:gs pos="100000">
                <a:srgbClr val="E6DCAC"/>
              </a:gs>
            </a:gsLst>
            <a:lin ang="5400000" scaled="0"/>
          </a:gradFill>
        </p:spPr>
        <p:txBody>
          <a:bodyPr/>
          <a:lstStyle/>
          <a:p>
            <a:pPr algn="r" rtl="1"/>
            <a:r>
              <a:rPr lang="fa-IR" dirty="0"/>
              <a:t>آشنایی با </a:t>
            </a:r>
            <a:r>
              <a:rPr lang="en-US" dirty="0"/>
              <a:t>NGN</a:t>
            </a:r>
          </a:p>
        </p:txBody>
      </p:sp>
      <p:sp>
        <p:nvSpPr>
          <p:cNvPr id="3" name="Content Placeholder 2"/>
          <p:cNvSpPr>
            <a:spLocks noGrp="1"/>
          </p:cNvSpPr>
          <p:nvPr>
            <p:ph sz="half" idx="2"/>
          </p:nvPr>
        </p:nvSpPr>
        <p:spPr>
          <a:xfrm>
            <a:off x="611560" y="692696"/>
            <a:ext cx="7848872" cy="5832648"/>
          </a:xfrm>
        </p:spPr>
        <p:txBody>
          <a:bodyPr>
            <a:normAutofit/>
          </a:bodyPr>
          <a:lstStyle/>
          <a:p>
            <a:pPr algn="r" rtl="1"/>
            <a:r>
              <a:rPr lang="en-US" dirty="0"/>
              <a:t>NGN </a:t>
            </a:r>
            <a:r>
              <a:rPr lang="fa-IR" dirty="0"/>
              <a:t>در آغاز بيشتر به گستره‌اي از مفاهيم فني و تجاري اطلاق مي‌شد كه تغييراتي را در صنعت مخابرات نويد مي‌داد. اكنون پس از تقريبا پنج سال كار و تلاش، اين مفاهيم در قالب خدماتي نوين براي هر دو گروه فراهم‌كنندگان و مصرف‌كنندگان ظهوريافته است. به عبارت ديگر، آينده‌اي كه از آن سخن مي‌رفت عملاً فرارسيده است. اساساً در هر تجارتي ازجمله تجارت مخابراتي، تغييري صورت نمي‌گيرد؛ مگر با هدف كسب رضايت بيشتر مصرف‌كنندگان و بهبود بازده مالي توليد‌كننده. البته </a:t>
            </a:r>
            <a:r>
              <a:rPr lang="en-US" dirty="0"/>
              <a:t>NGN </a:t>
            </a:r>
            <a:r>
              <a:rPr lang="fa-IR" dirty="0"/>
              <a:t>اين دو ويژگي را در خود دارد. ارائه خدمات نوين از سويي و كاهش هزينه‌هاي سرمايه‌اي و عملياتي از سوي ديگر موجبات رضاي ت هر دو طرف را فراهم مي‌سازد. </a:t>
            </a:r>
          </a:p>
          <a:p>
            <a:pPr algn="r" rtl="1"/>
            <a:r>
              <a:rPr lang="fa-IR" dirty="0"/>
              <a:t>اگر از مفاهيم كلي بگذريم و وارد لايه فني شويم، به وضوح خواهيم ديد كه ظهور پديده </a:t>
            </a:r>
            <a:r>
              <a:rPr lang="en-US" dirty="0"/>
              <a:t>NGN </a:t>
            </a:r>
            <a:r>
              <a:rPr lang="fa-IR" dirty="0"/>
              <a:t>نتيجه منطقي و طبيعي روندي است كه از آغاز پيدايش اينترنت در صحنه ارتباطات رخ داده است. رشد تصاعدي تعداد كاربران اين شبكه و تمايل روزافزون ساير بخش‌هاي تجاري با ب‌كارگيري اينترنت و شبكه‌هاي كوچک‌تر با فناوري مشابه (همچون اينترانت‌ها) به عنوان بستر فعاليت‌هاي تجاري، كميت و كيفيت مورد انتظار از كاربردهاي اينترنتي را به‌صورت تصاعدي افزايش داده است. براي مثال ارائه فناوري‌هايي نظير </a:t>
            </a:r>
            <a:r>
              <a:rPr lang="en-US" dirty="0"/>
              <a:t>VoIP </a:t>
            </a:r>
            <a:r>
              <a:rPr lang="fa-IR" dirty="0"/>
              <a:t>بستر اينترنت را به‌صورت نامزدي براي مكالمات تلفني، آن هم با هزينه‌هاي به مراتب پايين‌تر از شبكه‌هاي تلفني در‌آورده است.در چنين شرايطي كه حجم ترافيك‌هاي ديتا در برابر ترافيك‌هاي سنتي تلفني رشدي چند برابري دارد و با ظهور </a:t>
            </a:r>
            <a:r>
              <a:rPr lang="en-US" dirty="0"/>
              <a:t>VoIP </a:t>
            </a:r>
            <a:r>
              <a:rPr lang="fa-IR" dirty="0"/>
              <a:t>نيز حتي منبع درآمد اصلي شركت‌هاي مخابراتي را تهديد مي‌كند، </a:t>
            </a:r>
            <a:endParaRPr lang="en-US" dirty="0"/>
          </a:p>
        </p:txBody>
      </p:sp>
      <p:sp>
        <p:nvSpPr>
          <p:cNvPr id="4" name="Footer Placeholder 3"/>
          <p:cNvSpPr>
            <a:spLocks noGrp="1"/>
          </p:cNvSpPr>
          <p:nvPr>
            <p:ph type="ftr" sz="quarter" idx="11"/>
          </p:nvPr>
        </p:nvSpPr>
        <p:spPr/>
        <p:txBody>
          <a:bodyPr/>
          <a:lstStyle/>
          <a:p>
            <a:r>
              <a:rPr lang="en-US" smtClean="0">
                <a:solidFill>
                  <a:prstClr val="white">
                    <a:lumMod val="50000"/>
                    <a:lumOff val="50000"/>
                  </a:prstClr>
                </a:solidFill>
              </a:rPr>
              <a:t>www.parsdigishop.ir</a:t>
            </a:r>
            <a:endParaRPr lang="en-US">
              <a:solidFill>
                <a:prstClr val="white">
                  <a:lumMod val="50000"/>
                  <a:lumOff val="50000"/>
                </a:prstClr>
              </a:solidFill>
            </a:endParaRPr>
          </a:p>
        </p:txBody>
      </p:sp>
      <p:sp>
        <p:nvSpPr>
          <p:cNvPr id="5" name="Slide Number Placeholder 4"/>
          <p:cNvSpPr>
            <a:spLocks noGrp="1"/>
          </p:cNvSpPr>
          <p:nvPr>
            <p:ph type="sldNum" sz="quarter" idx="12"/>
          </p:nvPr>
        </p:nvSpPr>
        <p:spPr/>
        <p:txBody>
          <a:bodyPr/>
          <a:lstStyle/>
          <a:p>
            <a:fld id="{FACC6FA3-3D70-436E-B614-66BD8D5CA3CA}" type="slidenum">
              <a:rPr lang="en-US" smtClean="0">
                <a:solidFill>
                  <a:prstClr val="white">
                    <a:lumMod val="50000"/>
                    <a:lumOff val="50000"/>
                  </a:prstClr>
                </a:solidFill>
              </a:rPr>
              <a:pPr/>
              <a:t>4</a:t>
            </a:fld>
            <a:endParaRPr lang="en-US">
              <a:solidFill>
                <a:prstClr val="white">
                  <a:lumMod val="50000"/>
                  <a:lumOff val="50000"/>
                </a:prstClr>
              </a:solidFill>
            </a:endParaRPr>
          </a:p>
        </p:txBody>
      </p:sp>
    </p:spTree>
    <p:extLst>
      <p:ext uri="{BB962C8B-B14F-4D97-AF65-F5344CB8AC3E}">
        <p14:creationId xmlns:p14="http://schemas.microsoft.com/office/powerpoint/2010/main" val="3830915708"/>
      </p:ext>
    </p:extLst>
  </p:cSld>
  <p:clrMapOvr>
    <a:masterClrMapping/>
  </p:clrMapOvr>
  <p:transition spd="slow">
    <p:cove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p:cNvSpPr txBox="1">
            <a:spLocks/>
          </p:cNvSpPr>
          <p:nvPr/>
        </p:nvSpPr>
        <p:spPr>
          <a:xfrm>
            <a:off x="0" y="27678"/>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r" rtl="1"/>
            <a:r>
              <a:rPr lang="fa-IR" sz="2400" b="1" dirty="0" smtClean="0">
                <a:solidFill>
                  <a:prstClr val="black"/>
                </a:solidFill>
              </a:rPr>
              <a:t>معماری </a:t>
            </a:r>
            <a:r>
              <a:rPr lang="en-US" sz="2400" b="1" dirty="0" smtClean="0">
                <a:solidFill>
                  <a:prstClr val="black"/>
                </a:solidFill>
              </a:rPr>
              <a:t>NGN </a:t>
            </a:r>
            <a:r>
              <a:rPr lang="fa-IR" sz="2400" b="1" dirty="0" smtClean="0">
                <a:solidFill>
                  <a:prstClr val="black"/>
                </a:solidFill>
              </a:rPr>
              <a:t>با نگاهی دقیق تر</a:t>
            </a:r>
            <a:endParaRPr lang="en-US" sz="2400" b="1" dirty="0">
              <a:solidFill>
                <a:prstClr val="black"/>
              </a:solidFill>
            </a:endParaRPr>
          </a:p>
        </p:txBody>
      </p:sp>
      <p:sp>
        <p:nvSpPr>
          <p:cNvPr id="9" name="Content Placeholder 8"/>
          <p:cNvSpPr>
            <a:spLocks noGrp="1"/>
          </p:cNvSpPr>
          <p:nvPr>
            <p:ph sz="half" idx="1"/>
          </p:nvPr>
        </p:nvSpPr>
        <p:spPr>
          <a:xfrm>
            <a:off x="755576" y="675111"/>
            <a:ext cx="7848872" cy="5490194"/>
          </a:xfrm>
        </p:spPr>
        <p:txBody>
          <a:bodyPr>
            <a:normAutofit/>
          </a:bodyPr>
          <a:lstStyle/>
          <a:p>
            <a:pPr algn="r" rtl="1"/>
            <a:r>
              <a:rPr lang="ar-SA" sz="1600" dirty="0"/>
              <a:t>توضیح عملکرد انواع توابع و واسط ها ( </a:t>
            </a:r>
            <a:r>
              <a:rPr lang="en-US" sz="1600" dirty="0"/>
              <a:t>UNI, NNI, ANI</a:t>
            </a:r>
            <a:r>
              <a:rPr lang="ar-SA" sz="1600" dirty="0"/>
              <a:t>)  بطور مختصر در زیر آمده است </a:t>
            </a:r>
            <a:endParaRPr lang="fa-IR" sz="1600" dirty="0" smtClean="0"/>
          </a:p>
          <a:p>
            <a:pPr algn="r" rtl="1"/>
            <a:r>
              <a:rPr lang="en-US" sz="1600" dirty="0" smtClean="0"/>
              <a:t>: </a:t>
            </a:r>
            <a:r>
              <a:rPr lang="en-US" sz="1600" dirty="0"/>
              <a:t>Transport </a:t>
            </a:r>
            <a:r>
              <a:rPr lang="en-US" sz="1600" dirty="0" smtClean="0"/>
              <a:t>functions</a:t>
            </a:r>
            <a:endParaRPr lang="fa-IR" sz="1600" dirty="0" smtClean="0"/>
          </a:p>
          <a:p>
            <a:pPr algn="r" rtl="1"/>
            <a:r>
              <a:rPr lang="fa-IR" sz="1600" dirty="0" smtClean="0"/>
              <a:t>این توابع وظیفه فراهم نمودن ایجاد ارتباط </a:t>
            </a:r>
            <a:r>
              <a:rPr lang="en-US" sz="1600" dirty="0" smtClean="0"/>
              <a:t>NGN</a:t>
            </a:r>
            <a:r>
              <a:rPr lang="fa-IR" sz="1600" dirty="0" smtClean="0"/>
              <a:t>مولفه های درون لایه با ابزار سخت افزاری  که با </a:t>
            </a:r>
          </a:p>
          <a:p>
            <a:pPr algn="r" rtl="1"/>
            <a:endParaRPr lang="fa-IR" sz="1600" dirty="0" smtClean="0"/>
          </a:p>
          <a:p>
            <a:pPr algn="r" rtl="1"/>
            <a:endParaRPr lang="fa-IR" sz="1600" dirty="0"/>
          </a:p>
          <a:p>
            <a:pPr algn="r" rtl="1"/>
            <a:endParaRPr lang="fa-IR" sz="1600" dirty="0" smtClean="0"/>
          </a:p>
          <a:p>
            <a:pPr algn="r" rtl="1"/>
            <a:endParaRPr lang="fa-IR" sz="1600" dirty="0"/>
          </a:p>
          <a:p>
            <a:pPr algn="r" rtl="1"/>
            <a:endParaRPr lang="fa-IR" sz="1600" dirty="0" smtClean="0"/>
          </a:p>
          <a:p>
            <a:pPr algn="r" rtl="1"/>
            <a:endParaRPr lang="fa-IR" sz="1600" dirty="0"/>
          </a:p>
          <a:p>
            <a:pPr algn="r" rtl="1"/>
            <a:endParaRPr lang="fa-IR" sz="1600" dirty="0" smtClean="0"/>
          </a:p>
          <a:p>
            <a:pPr algn="r" rtl="1"/>
            <a:endParaRPr lang="fa-IR" sz="1600" dirty="0"/>
          </a:p>
          <a:p>
            <a:pPr algn="r" rtl="1"/>
            <a:endParaRPr lang="fa-IR" sz="1600" dirty="0" smtClean="0"/>
          </a:p>
          <a:p>
            <a:pPr algn="r" rtl="1"/>
            <a:r>
              <a:rPr lang="fa-IR" sz="1600" dirty="0" smtClean="0"/>
              <a:t>در ارتباط هستند را دارا هستند.</a:t>
            </a:r>
            <a:endParaRPr lang="fa-IR" sz="1600" dirty="0"/>
          </a:p>
          <a:p>
            <a:pPr algn="r" rtl="1"/>
            <a:r>
              <a:rPr lang="fa-IR" sz="1600" dirty="0" smtClean="0"/>
              <a:t>این توابع پشتیبانی از انتقال داده و کنترل داده های منتقل شده و مدیریت اطلعات را با محیط خارج بر عهده دارند .</a:t>
            </a:r>
          </a:p>
          <a:p>
            <a:pPr algn="r" rtl="1"/>
            <a:r>
              <a:rPr lang="fa-IR" sz="1800" dirty="0" smtClean="0"/>
              <a:t>توابعی از قبیل</a:t>
            </a:r>
          </a:p>
          <a:p>
            <a:pPr algn="r" rtl="1"/>
            <a:r>
              <a:rPr lang="en-US" sz="1600" dirty="0" smtClean="0"/>
              <a:t>access network functions, edge functions, core transport functions </a:t>
            </a:r>
            <a:r>
              <a:rPr lang="fa-IR" sz="1600" dirty="0" smtClean="0"/>
              <a:t>و </a:t>
            </a:r>
            <a:r>
              <a:rPr lang="en-US" sz="1600" dirty="0" smtClean="0"/>
              <a:t>gateway functions</a:t>
            </a:r>
          </a:p>
          <a:p>
            <a:pPr algn="r" rtl="1"/>
            <a:r>
              <a:rPr lang="en-US" sz="1600" dirty="0" smtClean="0"/>
              <a:t>    </a:t>
            </a:r>
            <a:r>
              <a:rPr lang="fa-IR" sz="1600" dirty="0" smtClean="0"/>
              <a:t>در این زیر لایه تعریف شده است . </a:t>
            </a:r>
          </a:p>
          <a:p>
            <a:pPr algn="r" rtl="1"/>
            <a:endParaRPr lang="fa-IR" sz="1600" dirty="0" smtClean="0"/>
          </a:p>
          <a:p>
            <a:pPr algn="r" rtl="1"/>
            <a:endParaRPr lang="fa-IR" sz="1600" dirty="0" smtClean="0"/>
          </a:p>
          <a:p>
            <a:pPr algn="r" rtl="1"/>
            <a:endParaRPr lang="en-US" sz="1600" dirty="0"/>
          </a:p>
          <a:p>
            <a:pPr algn="r" rtl="1"/>
            <a:endParaRPr lang="en-US" sz="1600"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863588" y="1700808"/>
            <a:ext cx="7416824" cy="2434590"/>
          </a:xfrm>
          <a:prstGeom prst="rect">
            <a:avLst/>
          </a:prstGeom>
          <a:noFill/>
          <a:ln>
            <a:noFill/>
          </a:ln>
        </p:spPr>
      </p:pic>
      <p:sp>
        <p:nvSpPr>
          <p:cNvPr id="5" name="Footer Placeholder 4"/>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2" name="Slide Number Placeholder 1"/>
          <p:cNvSpPr>
            <a:spLocks noGrp="1"/>
          </p:cNvSpPr>
          <p:nvPr>
            <p:ph type="sldNum" sz="quarter" idx="12"/>
          </p:nvPr>
        </p:nvSpPr>
        <p:spPr/>
        <p:txBody>
          <a:bodyPr/>
          <a:lstStyle/>
          <a:p>
            <a:fld id="{6B89A851-C0A8-4011-8416-F9B5C595353E}" type="slidenum">
              <a:rPr lang="en-US" smtClean="0">
                <a:solidFill>
                  <a:prstClr val="white">
                    <a:tint val="75000"/>
                  </a:prstClr>
                </a:solidFill>
              </a:rPr>
              <a:pPr/>
              <a:t>40</a:t>
            </a:fld>
            <a:endParaRPr lang="en-US">
              <a:solidFill>
                <a:prstClr val="white">
                  <a:tint val="75000"/>
                </a:prstClr>
              </a:solidFill>
            </a:endParaRPr>
          </a:p>
        </p:txBody>
      </p:sp>
    </p:spTree>
    <p:extLst>
      <p:ext uri="{BB962C8B-B14F-4D97-AF65-F5344CB8AC3E}">
        <p14:creationId xmlns:p14="http://schemas.microsoft.com/office/powerpoint/2010/main" val="30186388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p:cNvSpPr txBox="1">
            <a:spLocks/>
          </p:cNvSpPr>
          <p:nvPr/>
        </p:nvSpPr>
        <p:spPr>
          <a:xfrm>
            <a:off x="0" y="27678"/>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r" rtl="1"/>
            <a:r>
              <a:rPr lang="fa-IR" sz="2400" b="1" dirty="0" smtClean="0">
                <a:solidFill>
                  <a:prstClr val="black"/>
                </a:solidFill>
              </a:rPr>
              <a:t>معماری </a:t>
            </a:r>
            <a:r>
              <a:rPr lang="en-US" sz="2400" b="1" dirty="0" smtClean="0">
                <a:solidFill>
                  <a:prstClr val="black"/>
                </a:solidFill>
              </a:rPr>
              <a:t>NGN </a:t>
            </a:r>
            <a:r>
              <a:rPr lang="fa-IR" sz="2400" b="1" dirty="0" smtClean="0">
                <a:solidFill>
                  <a:prstClr val="black"/>
                </a:solidFill>
              </a:rPr>
              <a:t>با نگاهی دقیق تر</a:t>
            </a:r>
            <a:endParaRPr lang="en-US" sz="2400" b="1" dirty="0">
              <a:solidFill>
                <a:prstClr val="black"/>
              </a:solidFill>
            </a:endParaRPr>
          </a:p>
        </p:txBody>
      </p:sp>
      <p:sp>
        <p:nvSpPr>
          <p:cNvPr id="9" name="Content Placeholder 8"/>
          <p:cNvSpPr>
            <a:spLocks noGrp="1"/>
          </p:cNvSpPr>
          <p:nvPr>
            <p:ph sz="half" idx="1"/>
          </p:nvPr>
        </p:nvSpPr>
        <p:spPr>
          <a:xfrm>
            <a:off x="755576" y="675111"/>
            <a:ext cx="7848872" cy="5418038"/>
          </a:xfrm>
        </p:spPr>
        <p:txBody>
          <a:bodyPr>
            <a:normAutofit/>
          </a:bodyPr>
          <a:lstStyle/>
          <a:p>
            <a:pPr algn="r" rtl="1"/>
            <a:endParaRPr lang="fa-IR" sz="1800" dirty="0" smtClean="0"/>
          </a:p>
          <a:p>
            <a:pPr algn="r" rtl="1"/>
            <a:r>
              <a:rPr lang="en-US" sz="2400" dirty="0" smtClean="0"/>
              <a:t>:(RACF) Resource and admission control functions</a:t>
            </a:r>
            <a:endParaRPr lang="fa-IR" sz="2400" dirty="0" smtClean="0"/>
          </a:p>
          <a:p>
            <a:pPr algn="r" rtl="1"/>
            <a:endParaRPr lang="fa-IR" sz="1800" dirty="0"/>
          </a:p>
          <a:p>
            <a:pPr algn="r" rtl="1"/>
            <a:r>
              <a:rPr lang="fa-IR" sz="1800" dirty="0" smtClean="0"/>
              <a:t>این زیر لایه بعنوان واسطی بین  </a:t>
            </a:r>
            <a:r>
              <a:rPr lang="en-US" sz="1800" dirty="0" smtClean="0"/>
              <a:t>service control functions (SCF) </a:t>
            </a:r>
            <a:r>
              <a:rPr lang="fa-IR" sz="1800" dirty="0" smtClean="0"/>
              <a:t>در لایه سرویس و  </a:t>
            </a:r>
            <a:r>
              <a:rPr lang="en-US" sz="1800" dirty="0" smtClean="0"/>
              <a:t>transport functions  </a:t>
            </a:r>
            <a:r>
              <a:rPr lang="fa-IR" sz="1800" dirty="0" smtClean="0"/>
              <a:t>در لایه انتقال  عمل می کند . </a:t>
            </a:r>
          </a:p>
          <a:p>
            <a:pPr algn="r" rtl="1"/>
            <a:r>
              <a:rPr lang="fa-IR" sz="1800" dirty="0" smtClean="0"/>
              <a:t>این زیر لایه تمامی جزییات  </a:t>
            </a:r>
            <a:r>
              <a:rPr lang="en-US" sz="1800" dirty="0" smtClean="0"/>
              <a:t>transport functions  </a:t>
            </a:r>
            <a:r>
              <a:rPr lang="fa-IR" sz="1800" dirty="0" smtClean="0"/>
              <a:t>از قبیل توپولوژی و نحوه بکارگیری منابع و...   را از </a:t>
            </a:r>
            <a:r>
              <a:rPr lang="en-US" sz="1800" dirty="0" smtClean="0"/>
              <a:t>SCF </a:t>
            </a:r>
            <a:r>
              <a:rPr lang="fa-IR" sz="1800" dirty="0" smtClean="0"/>
              <a:t>مخفی میکند . </a:t>
            </a:r>
          </a:p>
          <a:p>
            <a:pPr algn="r" rtl="1"/>
            <a:r>
              <a:rPr lang="en-US" sz="1800" dirty="0" smtClean="0"/>
              <a:t>RACF </a:t>
            </a:r>
            <a:r>
              <a:rPr lang="fa-IR" sz="1800" dirty="0" smtClean="0"/>
              <a:t>کنترل درخواست هایی مانند رزرو پهنای باند و فیلتر کردن بسته ها و آدرس دهی شبکه و پورت ها و ... را که از دیگر زیرلایه هامانند  </a:t>
            </a:r>
            <a:r>
              <a:rPr lang="en-US" sz="1800" dirty="0" smtClean="0"/>
              <a:t>SCF_</a:t>
            </a:r>
            <a:r>
              <a:rPr lang="fa-IR" sz="1800" dirty="0" smtClean="0"/>
              <a:t>به </a:t>
            </a:r>
            <a:r>
              <a:rPr lang="en-US" sz="1800" dirty="0" smtClean="0"/>
              <a:t>TRANSPORT FUNCTION   </a:t>
            </a:r>
            <a:r>
              <a:rPr lang="fa-IR" sz="1800" dirty="0" smtClean="0"/>
              <a:t>را بر عهده دارد</a:t>
            </a:r>
            <a:endParaRPr lang="fa-IR" sz="1800" dirty="0"/>
          </a:p>
          <a:p>
            <a:pPr algn="r" rtl="1"/>
            <a:endParaRPr lang="fa-IR" sz="1800" dirty="0" smtClean="0"/>
          </a:p>
          <a:p>
            <a:pPr algn="r" rtl="1"/>
            <a:endParaRPr lang="fa-IR" sz="1800" dirty="0"/>
          </a:p>
        </p:txBody>
      </p:sp>
      <p:sp>
        <p:nvSpPr>
          <p:cNvPr id="4" name="Footer Placeholder 3"/>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2" name="Slide Number Placeholder 1"/>
          <p:cNvSpPr>
            <a:spLocks noGrp="1"/>
          </p:cNvSpPr>
          <p:nvPr>
            <p:ph type="sldNum" sz="quarter" idx="12"/>
          </p:nvPr>
        </p:nvSpPr>
        <p:spPr/>
        <p:txBody>
          <a:bodyPr/>
          <a:lstStyle/>
          <a:p>
            <a:fld id="{6B89A851-C0A8-4011-8416-F9B5C595353E}" type="slidenum">
              <a:rPr lang="en-US" smtClean="0">
                <a:solidFill>
                  <a:prstClr val="white">
                    <a:tint val="75000"/>
                  </a:prstClr>
                </a:solidFill>
              </a:rPr>
              <a:pPr/>
              <a:t>41</a:t>
            </a:fld>
            <a:endParaRPr lang="en-US">
              <a:solidFill>
                <a:prstClr val="white">
                  <a:tint val="75000"/>
                </a:prstClr>
              </a:solidFill>
            </a:endParaRPr>
          </a:p>
        </p:txBody>
      </p:sp>
    </p:spTree>
    <p:extLst>
      <p:ext uri="{BB962C8B-B14F-4D97-AF65-F5344CB8AC3E}">
        <p14:creationId xmlns:p14="http://schemas.microsoft.com/office/powerpoint/2010/main" val="5037745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p:cNvSpPr txBox="1">
            <a:spLocks/>
          </p:cNvSpPr>
          <p:nvPr/>
        </p:nvSpPr>
        <p:spPr>
          <a:xfrm>
            <a:off x="0" y="27678"/>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r" rtl="1"/>
            <a:r>
              <a:rPr lang="fa-IR" sz="2400" b="1" dirty="0" smtClean="0">
                <a:solidFill>
                  <a:prstClr val="black"/>
                </a:solidFill>
              </a:rPr>
              <a:t>معماری </a:t>
            </a:r>
            <a:r>
              <a:rPr lang="en-US" sz="2400" b="1" dirty="0" smtClean="0">
                <a:solidFill>
                  <a:prstClr val="black"/>
                </a:solidFill>
              </a:rPr>
              <a:t>NGN </a:t>
            </a:r>
            <a:r>
              <a:rPr lang="fa-IR" sz="2400" b="1" dirty="0" smtClean="0">
                <a:solidFill>
                  <a:prstClr val="black"/>
                </a:solidFill>
              </a:rPr>
              <a:t>با نگاهی دقیق تر</a:t>
            </a:r>
            <a:endParaRPr lang="en-US" sz="2400" b="1" dirty="0">
              <a:solidFill>
                <a:prstClr val="black"/>
              </a:solidFill>
            </a:endParaRPr>
          </a:p>
        </p:txBody>
      </p:sp>
      <p:sp>
        <p:nvSpPr>
          <p:cNvPr id="9" name="Content Placeholder 8"/>
          <p:cNvSpPr>
            <a:spLocks noGrp="1"/>
          </p:cNvSpPr>
          <p:nvPr>
            <p:ph sz="half" idx="1"/>
          </p:nvPr>
        </p:nvSpPr>
        <p:spPr>
          <a:xfrm>
            <a:off x="755576" y="675111"/>
            <a:ext cx="7848872" cy="5418038"/>
          </a:xfrm>
        </p:spPr>
        <p:txBody>
          <a:bodyPr>
            <a:normAutofit/>
          </a:bodyPr>
          <a:lstStyle/>
          <a:p>
            <a:pPr algn="r" rtl="1"/>
            <a:r>
              <a:rPr lang="en-US" sz="2400" dirty="0" smtClean="0"/>
              <a:t>: (NACF) Network attachment control functions</a:t>
            </a:r>
            <a:endParaRPr lang="fa-IR" sz="2400" dirty="0" smtClean="0"/>
          </a:p>
          <a:p>
            <a:pPr algn="r" rtl="1"/>
            <a:r>
              <a:rPr lang="fa-IR" sz="2400" dirty="0" smtClean="0"/>
              <a:t>این زیر لیه وظیفه ثبت مجوز ها و حدود دسترسی کاربران -که در ارتباط با شبکه های  </a:t>
            </a:r>
            <a:r>
              <a:rPr lang="en-US" sz="2400" dirty="0" smtClean="0"/>
              <a:t>NGN </a:t>
            </a:r>
            <a:r>
              <a:rPr lang="fa-IR" sz="2400" dirty="0" smtClean="0"/>
              <a:t>هستند  رابر عهده دارد .</a:t>
            </a:r>
            <a:endParaRPr lang="en-US" sz="2400" dirty="0"/>
          </a:p>
        </p:txBody>
      </p:sp>
      <p:sp>
        <p:nvSpPr>
          <p:cNvPr id="4" name="Footer Placeholder 3"/>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2" name="Slide Number Placeholder 1"/>
          <p:cNvSpPr>
            <a:spLocks noGrp="1"/>
          </p:cNvSpPr>
          <p:nvPr>
            <p:ph type="sldNum" sz="quarter" idx="12"/>
          </p:nvPr>
        </p:nvSpPr>
        <p:spPr/>
        <p:txBody>
          <a:bodyPr/>
          <a:lstStyle/>
          <a:p>
            <a:fld id="{6B89A851-C0A8-4011-8416-F9B5C595353E}" type="slidenum">
              <a:rPr lang="en-US" smtClean="0">
                <a:solidFill>
                  <a:prstClr val="white">
                    <a:tint val="75000"/>
                  </a:prstClr>
                </a:solidFill>
              </a:rPr>
              <a:pPr/>
              <a:t>42</a:t>
            </a:fld>
            <a:endParaRPr lang="en-US">
              <a:solidFill>
                <a:prstClr val="white">
                  <a:tint val="75000"/>
                </a:prstClr>
              </a:solidFill>
            </a:endParaRPr>
          </a:p>
        </p:txBody>
      </p:sp>
    </p:spTree>
    <p:extLst>
      <p:ext uri="{BB962C8B-B14F-4D97-AF65-F5344CB8AC3E}">
        <p14:creationId xmlns:p14="http://schemas.microsoft.com/office/powerpoint/2010/main" val="248228301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p:cNvSpPr txBox="1">
            <a:spLocks/>
          </p:cNvSpPr>
          <p:nvPr/>
        </p:nvSpPr>
        <p:spPr>
          <a:xfrm>
            <a:off x="0" y="27678"/>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r" rtl="1"/>
            <a:r>
              <a:rPr lang="fa-IR" sz="2400" b="1" dirty="0" smtClean="0">
                <a:solidFill>
                  <a:prstClr val="black"/>
                </a:solidFill>
              </a:rPr>
              <a:t>معماری </a:t>
            </a:r>
            <a:r>
              <a:rPr lang="en-US" sz="2400" b="1" dirty="0" smtClean="0">
                <a:solidFill>
                  <a:prstClr val="black"/>
                </a:solidFill>
              </a:rPr>
              <a:t>NGN </a:t>
            </a:r>
            <a:r>
              <a:rPr lang="fa-IR" sz="2400" b="1" dirty="0" smtClean="0">
                <a:solidFill>
                  <a:prstClr val="black"/>
                </a:solidFill>
              </a:rPr>
              <a:t>با نگاهی دقیق تر</a:t>
            </a:r>
            <a:endParaRPr lang="en-US" sz="2400" b="1" dirty="0">
              <a:solidFill>
                <a:prstClr val="black"/>
              </a:solidFill>
            </a:endParaRPr>
          </a:p>
        </p:txBody>
      </p:sp>
      <p:sp>
        <p:nvSpPr>
          <p:cNvPr id="9" name="Content Placeholder 8"/>
          <p:cNvSpPr>
            <a:spLocks noGrp="1"/>
          </p:cNvSpPr>
          <p:nvPr>
            <p:ph sz="half" idx="1"/>
          </p:nvPr>
        </p:nvSpPr>
        <p:spPr>
          <a:xfrm>
            <a:off x="755576" y="675111"/>
            <a:ext cx="7848872" cy="5418038"/>
          </a:xfrm>
        </p:spPr>
        <p:txBody>
          <a:bodyPr>
            <a:normAutofit/>
          </a:bodyPr>
          <a:lstStyle/>
          <a:p>
            <a:pPr algn="r" rtl="1"/>
            <a:r>
              <a:rPr lang="en-US" sz="2400" dirty="0" smtClean="0"/>
              <a:t>: (SCF) Service control functions</a:t>
            </a:r>
            <a:endParaRPr lang="fa-IR" sz="2400" dirty="0" smtClean="0"/>
          </a:p>
          <a:p>
            <a:pPr algn="r" rtl="1"/>
            <a:endParaRPr lang="fa-IR" sz="2400" dirty="0" smtClean="0"/>
          </a:p>
          <a:p>
            <a:pPr algn="r" rtl="1"/>
            <a:endParaRPr lang="fa-IR" sz="2400" dirty="0"/>
          </a:p>
          <a:p>
            <a:pPr algn="r" rtl="1"/>
            <a:endParaRPr lang="fa-IR" sz="2400" dirty="0" smtClean="0"/>
          </a:p>
          <a:p>
            <a:pPr algn="r" rtl="1"/>
            <a:endParaRPr lang="fa-IR" sz="2400" dirty="0"/>
          </a:p>
          <a:p>
            <a:pPr algn="r" rtl="1"/>
            <a:endParaRPr lang="fa-IR" sz="2400" dirty="0" smtClean="0"/>
          </a:p>
          <a:p>
            <a:pPr algn="r" rtl="1"/>
            <a:r>
              <a:rPr lang="fa-IR" sz="2400" dirty="0" smtClean="0"/>
              <a:t>در این زیر لایه مدیریت منابع و ثبت و تعیین هویت و تعیین اختیارات توابع در سطح سرویس ها را بر عهده دارد .</a:t>
            </a:r>
          </a:p>
          <a:p>
            <a:pPr algn="r" rtl="1"/>
            <a:r>
              <a:rPr lang="en-US" sz="2400" dirty="0" smtClean="0"/>
              <a:t>SCF </a:t>
            </a:r>
            <a:r>
              <a:rPr lang="fa-IR" sz="2400" dirty="0" smtClean="0"/>
              <a:t>مجموعه توابعی به نام </a:t>
            </a:r>
            <a:r>
              <a:rPr lang="en-US" sz="2400" dirty="0" smtClean="0"/>
              <a:t>service user profiles </a:t>
            </a:r>
            <a:r>
              <a:rPr lang="fa-IR" sz="2400" dirty="0" smtClean="0"/>
              <a:t>را در بر می گیرد که این توابع وظیفه نگهداری اطلعات کاربران و داده های کنترلی در لایه سرویس را بر عهده دارد .</a:t>
            </a:r>
          </a:p>
          <a:p>
            <a:pPr algn="r" rtl="1"/>
            <a:endParaRPr lang="fa-IR" sz="2400" dirty="0"/>
          </a:p>
          <a:p>
            <a:pPr algn="r" rtl="1"/>
            <a:endParaRPr lang="fa-IR" sz="2400" dirty="0" smtClean="0"/>
          </a:p>
          <a:p>
            <a:pPr algn="r" rtl="1"/>
            <a:endParaRPr lang="fa-IR" sz="2400" dirty="0"/>
          </a:p>
          <a:p>
            <a:pPr algn="r" rtl="1"/>
            <a:endParaRPr lang="fa-IR" sz="2400" dirty="0"/>
          </a:p>
          <a:p>
            <a:pPr algn="r" rtl="1"/>
            <a:endParaRPr lang="fa-IR" sz="2400" dirty="0" smtClean="0"/>
          </a:p>
          <a:p>
            <a:pPr algn="r" rtl="1"/>
            <a:endParaRPr lang="fa-IR" sz="2400" dirty="0"/>
          </a:p>
          <a:p>
            <a:pPr algn="r" rtl="1"/>
            <a:endParaRPr lang="fa-IR" sz="2400" dirty="0" smtClean="0"/>
          </a:p>
          <a:p>
            <a:pPr algn="r" rtl="1"/>
            <a:endParaRPr lang="fa-IR" sz="2400" dirty="0"/>
          </a:p>
          <a:p>
            <a:pPr algn="r" rtl="1"/>
            <a:endParaRPr lang="fa-IR" sz="2400" dirty="0" smtClean="0"/>
          </a:p>
          <a:p>
            <a:pPr algn="r" rtl="1"/>
            <a:endParaRPr lang="fa-IR" sz="2400" dirty="0"/>
          </a:p>
          <a:p>
            <a:pPr algn="r" rtl="1"/>
            <a:endParaRPr lang="fa-IR" sz="2400" dirty="0" smtClean="0"/>
          </a:p>
          <a:p>
            <a:pPr algn="r" rtl="1"/>
            <a:endParaRPr lang="en-US" sz="24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4697" y="1268760"/>
            <a:ext cx="5629275" cy="186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2" name="Slide Number Placeholder 1"/>
          <p:cNvSpPr>
            <a:spLocks noGrp="1"/>
          </p:cNvSpPr>
          <p:nvPr>
            <p:ph type="sldNum" sz="quarter" idx="12"/>
          </p:nvPr>
        </p:nvSpPr>
        <p:spPr/>
        <p:txBody>
          <a:bodyPr/>
          <a:lstStyle/>
          <a:p>
            <a:fld id="{6B89A851-C0A8-4011-8416-F9B5C595353E}" type="slidenum">
              <a:rPr lang="en-US" smtClean="0">
                <a:solidFill>
                  <a:prstClr val="white">
                    <a:tint val="75000"/>
                  </a:prstClr>
                </a:solidFill>
              </a:rPr>
              <a:pPr/>
              <a:t>43</a:t>
            </a:fld>
            <a:endParaRPr lang="en-US">
              <a:solidFill>
                <a:prstClr val="white">
                  <a:tint val="75000"/>
                </a:prstClr>
              </a:solidFill>
            </a:endParaRPr>
          </a:p>
        </p:txBody>
      </p:sp>
    </p:spTree>
    <p:extLst>
      <p:ext uri="{BB962C8B-B14F-4D97-AF65-F5344CB8AC3E}">
        <p14:creationId xmlns:p14="http://schemas.microsoft.com/office/powerpoint/2010/main" val="34432886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p:cNvSpPr txBox="1">
            <a:spLocks/>
          </p:cNvSpPr>
          <p:nvPr/>
        </p:nvSpPr>
        <p:spPr>
          <a:xfrm>
            <a:off x="0" y="27678"/>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r" rtl="1"/>
            <a:r>
              <a:rPr lang="fa-IR" sz="2400" b="1" dirty="0" smtClean="0">
                <a:solidFill>
                  <a:prstClr val="black"/>
                </a:solidFill>
              </a:rPr>
              <a:t>معماری </a:t>
            </a:r>
            <a:r>
              <a:rPr lang="en-US" sz="2400" b="1" dirty="0" smtClean="0">
                <a:solidFill>
                  <a:prstClr val="black"/>
                </a:solidFill>
              </a:rPr>
              <a:t>NGN </a:t>
            </a:r>
            <a:r>
              <a:rPr lang="fa-IR" sz="2400" b="1" dirty="0" smtClean="0">
                <a:solidFill>
                  <a:prstClr val="black"/>
                </a:solidFill>
              </a:rPr>
              <a:t>با نگاهی دقیق تر</a:t>
            </a:r>
            <a:endParaRPr lang="en-US" sz="2400" b="1" dirty="0">
              <a:solidFill>
                <a:prstClr val="black"/>
              </a:solidFill>
            </a:endParaRPr>
          </a:p>
        </p:txBody>
      </p:sp>
      <p:sp>
        <p:nvSpPr>
          <p:cNvPr id="9" name="Content Placeholder 8"/>
          <p:cNvSpPr>
            <a:spLocks noGrp="1"/>
          </p:cNvSpPr>
          <p:nvPr>
            <p:ph sz="half" idx="1"/>
          </p:nvPr>
        </p:nvSpPr>
        <p:spPr>
          <a:xfrm>
            <a:off x="755576" y="675111"/>
            <a:ext cx="7848872" cy="5418038"/>
          </a:xfrm>
        </p:spPr>
        <p:txBody>
          <a:bodyPr>
            <a:normAutofit/>
          </a:bodyPr>
          <a:lstStyle/>
          <a:p>
            <a:pPr algn="r" rtl="1"/>
            <a:r>
              <a:rPr lang="en-US" sz="2400" dirty="0" smtClean="0"/>
              <a:t>: application support functions &amp; service support functions</a:t>
            </a:r>
            <a:endParaRPr lang="fa-IR" sz="2400" dirty="0" smtClean="0"/>
          </a:p>
          <a:p>
            <a:pPr algn="r" rtl="1"/>
            <a:r>
              <a:rPr lang="fa-IR" sz="2400" dirty="0" smtClean="0"/>
              <a:t>این مجموعه توابع سرویس هایی از قبیل ثبت و تعیین هویت و اختیارات و ... را به برنامه های کاربری وکاربران شبکه ارایه میدهندو همچنین سرویسهای درخواستی از طرف کاربران بوسیله این توابع و با واسطه گری  </a:t>
            </a:r>
            <a:r>
              <a:rPr lang="en-US" sz="2400" dirty="0" smtClean="0"/>
              <a:t>SCF</a:t>
            </a:r>
            <a:r>
              <a:rPr lang="fa-IR" sz="2400" dirty="0" smtClean="0"/>
              <a:t>به کاربران شبکه ارایه می گردد . </a:t>
            </a:r>
          </a:p>
          <a:p>
            <a:pPr algn="r" rtl="1"/>
            <a:endParaRPr lang="en-US" sz="2400" dirty="0"/>
          </a:p>
        </p:txBody>
      </p:sp>
      <p:sp>
        <p:nvSpPr>
          <p:cNvPr id="4" name="Footer Placeholder 3"/>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2" name="Slide Number Placeholder 1"/>
          <p:cNvSpPr>
            <a:spLocks noGrp="1"/>
          </p:cNvSpPr>
          <p:nvPr>
            <p:ph type="sldNum" sz="quarter" idx="12"/>
          </p:nvPr>
        </p:nvSpPr>
        <p:spPr/>
        <p:txBody>
          <a:bodyPr/>
          <a:lstStyle/>
          <a:p>
            <a:fld id="{6B89A851-C0A8-4011-8416-F9B5C595353E}" type="slidenum">
              <a:rPr lang="en-US" smtClean="0">
                <a:solidFill>
                  <a:prstClr val="white">
                    <a:tint val="75000"/>
                  </a:prstClr>
                </a:solidFill>
              </a:rPr>
              <a:pPr/>
              <a:t>44</a:t>
            </a:fld>
            <a:endParaRPr lang="en-US">
              <a:solidFill>
                <a:prstClr val="white">
                  <a:tint val="75000"/>
                </a:prstClr>
              </a:solidFill>
            </a:endParaRPr>
          </a:p>
        </p:txBody>
      </p:sp>
    </p:spTree>
    <p:extLst>
      <p:ext uri="{BB962C8B-B14F-4D97-AF65-F5344CB8AC3E}">
        <p14:creationId xmlns:p14="http://schemas.microsoft.com/office/powerpoint/2010/main" val="16644762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p:cNvSpPr txBox="1">
            <a:spLocks/>
          </p:cNvSpPr>
          <p:nvPr/>
        </p:nvSpPr>
        <p:spPr>
          <a:xfrm>
            <a:off x="0" y="27678"/>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r" rtl="1"/>
            <a:r>
              <a:rPr lang="fa-IR" sz="2400" b="1" dirty="0" smtClean="0">
                <a:solidFill>
                  <a:prstClr val="black"/>
                </a:solidFill>
              </a:rPr>
              <a:t>مقایسه بین مدل  </a:t>
            </a:r>
            <a:r>
              <a:rPr lang="en-US" sz="2400" b="1" dirty="0" smtClean="0">
                <a:solidFill>
                  <a:prstClr val="black"/>
                </a:solidFill>
              </a:rPr>
              <a:t>OSI-BRM  </a:t>
            </a:r>
            <a:r>
              <a:rPr lang="fa-IR" sz="2400" b="1" dirty="0" smtClean="0">
                <a:solidFill>
                  <a:prstClr val="black"/>
                </a:solidFill>
              </a:rPr>
              <a:t>و مدل </a:t>
            </a:r>
            <a:r>
              <a:rPr lang="en-US" sz="2400" b="1" dirty="0" smtClean="0">
                <a:solidFill>
                  <a:prstClr val="black"/>
                </a:solidFill>
              </a:rPr>
              <a:t>   :NGN </a:t>
            </a:r>
            <a:endParaRPr lang="en-US" sz="2400" b="1" dirty="0">
              <a:solidFill>
                <a:prstClr val="black"/>
              </a:solidFill>
            </a:endParaRPr>
          </a:p>
        </p:txBody>
      </p:sp>
      <p:sp>
        <p:nvSpPr>
          <p:cNvPr id="9" name="Content Placeholder 8"/>
          <p:cNvSpPr>
            <a:spLocks noGrp="1"/>
          </p:cNvSpPr>
          <p:nvPr>
            <p:ph sz="half" idx="1"/>
          </p:nvPr>
        </p:nvSpPr>
        <p:spPr>
          <a:xfrm>
            <a:off x="755576" y="675111"/>
            <a:ext cx="7848872" cy="5418038"/>
          </a:xfrm>
        </p:spPr>
        <p:txBody>
          <a:bodyPr>
            <a:normAutofit/>
          </a:bodyPr>
          <a:lstStyle/>
          <a:p>
            <a:pPr algn="r" rtl="1"/>
            <a:r>
              <a:rPr lang="fa-IR" sz="2400" b="1" dirty="0" smtClean="0"/>
              <a:t>ترتیب لایه ها :</a:t>
            </a:r>
          </a:p>
          <a:p>
            <a:pPr algn="r" rtl="1"/>
            <a:r>
              <a:rPr lang="fa-IR" sz="2400" dirty="0" smtClean="0"/>
              <a:t>ترتیب لایه ها در مدل  </a:t>
            </a:r>
            <a:r>
              <a:rPr lang="en-US" sz="2400" dirty="0" smtClean="0"/>
              <a:t>OSI-BRM </a:t>
            </a:r>
            <a:r>
              <a:rPr lang="fa-IR" sz="2400" dirty="0" smtClean="0"/>
              <a:t>از اهمیت ویژه ای برخوردار است.</a:t>
            </a:r>
            <a:endParaRPr lang="en-US" sz="2400" dirty="0" smtClean="0"/>
          </a:p>
          <a:p>
            <a:pPr algn="r" rtl="1"/>
            <a:r>
              <a:rPr lang="fa-IR" sz="2400" dirty="0" smtClean="0"/>
              <a:t>برای مثال اگر در این مدل لایه </a:t>
            </a:r>
            <a:r>
              <a:rPr lang="en-US" sz="2400" dirty="0" smtClean="0"/>
              <a:t>network </a:t>
            </a:r>
            <a:r>
              <a:rPr lang="fa-IR" sz="2400" dirty="0" smtClean="0"/>
              <a:t>را مورد بررسی قرار دهیم بطور پیشفرض لایه زیرین آن </a:t>
            </a:r>
            <a:r>
              <a:rPr lang="en-US" sz="2400" dirty="0" smtClean="0"/>
              <a:t>data link layer </a:t>
            </a:r>
            <a:r>
              <a:rPr lang="fa-IR" sz="2400" dirty="0" smtClean="0"/>
              <a:t>و لایه بالایی نیز </a:t>
            </a:r>
            <a:r>
              <a:rPr lang="en-US" sz="2400" dirty="0" smtClean="0"/>
              <a:t>transport layer</a:t>
            </a:r>
            <a:r>
              <a:rPr lang="fa-IR" sz="2400" dirty="0" smtClean="0"/>
              <a:t>می باشد که این امر باعث کاهش انعطاف پذیری در این مدل می گردد .</a:t>
            </a:r>
          </a:p>
          <a:p>
            <a:pPr algn="r" rtl="1"/>
            <a:r>
              <a:rPr lang="fa-IR" sz="2400" dirty="0" smtClean="0"/>
              <a:t>اما در مدل  </a:t>
            </a:r>
            <a:r>
              <a:rPr lang="en-US" sz="2400" dirty="0" smtClean="0"/>
              <a:t>NGN </a:t>
            </a:r>
            <a:r>
              <a:rPr lang="fa-IR" sz="2400" dirty="0" smtClean="0"/>
              <a:t>ترتیب لایه ها بدین شکل نمیباشدوبدلیل وجود معماری لایه ای بازگشتی که در این مدل تعبیه شده است این مدل از ظرفیت بالایی جهت تغییرات در سطوح مختلف برخوردار می باشد</a:t>
            </a:r>
          </a:p>
          <a:p>
            <a:pPr algn="r" rtl="1"/>
            <a:endParaRPr lang="fa-IR" sz="2400" dirty="0"/>
          </a:p>
        </p:txBody>
      </p:sp>
      <p:sp>
        <p:nvSpPr>
          <p:cNvPr id="4" name="Footer Placeholder 3"/>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2" name="Slide Number Placeholder 1"/>
          <p:cNvSpPr>
            <a:spLocks noGrp="1"/>
          </p:cNvSpPr>
          <p:nvPr>
            <p:ph type="sldNum" sz="quarter" idx="12"/>
          </p:nvPr>
        </p:nvSpPr>
        <p:spPr/>
        <p:txBody>
          <a:bodyPr/>
          <a:lstStyle/>
          <a:p>
            <a:fld id="{6B89A851-C0A8-4011-8416-F9B5C595353E}" type="slidenum">
              <a:rPr lang="en-US" smtClean="0">
                <a:solidFill>
                  <a:prstClr val="white">
                    <a:tint val="75000"/>
                  </a:prstClr>
                </a:solidFill>
              </a:rPr>
              <a:pPr/>
              <a:t>45</a:t>
            </a:fld>
            <a:endParaRPr lang="en-US">
              <a:solidFill>
                <a:prstClr val="white">
                  <a:tint val="75000"/>
                </a:prstClr>
              </a:solidFill>
            </a:endParaRPr>
          </a:p>
        </p:txBody>
      </p:sp>
    </p:spTree>
    <p:extLst>
      <p:ext uri="{BB962C8B-B14F-4D97-AF65-F5344CB8AC3E}">
        <p14:creationId xmlns:p14="http://schemas.microsoft.com/office/powerpoint/2010/main" val="22135184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p:cNvSpPr txBox="1">
            <a:spLocks/>
          </p:cNvSpPr>
          <p:nvPr/>
        </p:nvSpPr>
        <p:spPr>
          <a:xfrm>
            <a:off x="0" y="27678"/>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r" rtl="1"/>
            <a:r>
              <a:rPr lang="fa-IR" sz="2400" b="1" dirty="0" smtClean="0">
                <a:solidFill>
                  <a:prstClr val="black"/>
                </a:solidFill>
              </a:rPr>
              <a:t>مقایسه بین مدل  </a:t>
            </a:r>
            <a:r>
              <a:rPr lang="en-US" sz="2400" b="1" dirty="0" smtClean="0">
                <a:solidFill>
                  <a:prstClr val="black"/>
                </a:solidFill>
              </a:rPr>
              <a:t>OSI-BRM  </a:t>
            </a:r>
            <a:r>
              <a:rPr lang="fa-IR" sz="2400" b="1" dirty="0" smtClean="0">
                <a:solidFill>
                  <a:prstClr val="black"/>
                </a:solidFill>
              </a:rPr>
              <a:t>و مدل </a:t>
            </a:r>
            <a:r>
              <a:rPr lang="en-US" sz="2400" b="1" dirty="0" smtClean="0">
                <a:solidFill>
                  <a:prstClr val="black"/>
                </a:solidFill>
              </a:rPr>
              <a:t>   :NGN </a:t>
            </a:r>
            <a:endParaRPr lang="en-US" sz="2400" b="1" dirty="0">
              <a:solidFill>
                <a:prstClr val="black"/>
              </a:solidFill>
            </a:endParaRPr>
          </a:p>
        </p:txBody>
      </p:sp>
      <p:sp>
        <p:nvSpPr>
          <p:cNvPr id="9" name="Content Placeholder 8"/>
          <p:cNvSpPr>
            <a:spLocks noGrp="1"/>
          </p:cNvSpPr>
          <p:nvPr>
            <p:ph sz="half" idx="1"/>
          </p:nvPr>
        </p:nvSpPr>
        <p:spPr>
          <a:xfrm>
            <a:off x="755576" y="675111"/>
            <a:ext cx="7848872" cy="5418038"/>
          </a:xfrm>
        </p:spPr>
        <p:txBody>
          <a:bodyPr>
            <a:normAutofit/>
          </a:bodyPr>
          <a:lstStyle/>
          <a:p>
            <a:pPr algn="r" rtl="1"/>
            <a:r>
              <a:rPr lang="fa-IR" sz="2400" b="1" dirty="0" smtClean="0"/>
              <a:t>ارتباط نظیر به نظیر لایه ها :</a:t>
            </a:r>
            <a:endParaRPr lang="en-US" sz="2400" b="1" dirty="0" smtClean="0"/>
          </a:p>
          <a:p>
            <a:pPr algn="r" rtl="1"/>
            <a:r>
              <a:rPr lang="fa-IR" sz="2400" dirty="0" smtClean="0"/>
              <a:t>طبق تعریفی که از مدل  </a:t>
            </a:r>
            <a:r>
              <a:rPr lang="en-US" sz="2400" dirty="0" smtClean="0"/>
              <a:t>OSI-BRM </a:t>
            </a:r>
            <a:r>
              <a:rPr lang="fa-IR" sz="2400" dirty="0" smtClean="0"/>
              <a:t>آمده است لایه های چهارم وبه بعد در سیستم مبدا صرفا ارتباطی نظیر به نظیر با لایه های همسان خود در سیستم مقصد دارند اما امروزه موارد بسیاریوجود دارد که این تعریف نقض می گردد برای مثال فایر والها بدون اینکه در سیستم مقصد قرار داشته باشند از لیه های بال تر استفاده می کنند .</a:t>
            </a:r>
          </a:p>
          <a:p>
            <a:pPr algn="r" rtl="1"/>
            <a:r>
              <a:rPr lang="fa-IR" sz="2400" dirty="0" smtClean="0"/>
              <a:t>در مدل </a:t>
            </a:r>
            <a:r>
              <a:rPr lang="en-US" sz="2400" dirty="0" smtClean="0"/>
              <a:t>NGN </a:t>
            </a:r>
            <a:r>
              <a:rPr lang="fa-IR" sz="2400" dirty="0" smtClean="0"/>
              <a:t>این محدودیت به طور کلی از میان رفته است و هیچگونه پیشفرضی در این مورد برای این مدل وجود ندارد</a:t>
            </a:r>
          </a:p>
          <a:p>
            <a:pPr algn="r" rtl="1"/>
            <a:endParaRPr lang="en-US" sz="2400" dirty="0"/>
          </a:p>
        </p:txBody>
      </p:sp>
      <p:sp>
        <p:nvSpPr>
          <p:cNvPr id="4" name="Footer Placeholder 3"/>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2" name="Slide Number Placeholder 1"/>
          <p:cNvSpPr>
            <a:spLocks noGrp="1"/>
          </p:cNvSpPr>
          <p:nvPr>
            <p:ph type="sldNum" sz="quarter" idx="12"/>
          </p:nvPr>
        </p:nvSpPr>
        <p:spPr/>
        <p:txBody>
          <a:bodyPr/>
          <a:lstStyle/>
          <a:p>
            <a:fld id="{6B89A851-C0A8-4011-8416-F9B5C595353E}" type="slidenum">
              <a:rPr lang="en-US" smtClean="0">
                <a:solidFill>
                  <a:prstClr val="white">
                    <a:tint val="75000"/>
                  </a:prstClr>
                </a:solidFill>
              </a:rPr>
              <a:pPr/>
              <a:t>46</a:t>
            </a:fld>
            <a:endParaRPr lang="en-US">
              <a:solidFill>
                <a:prstClr val="white">
                  <a:tint val="75000"/>
                </a:prstClr>
              </a:solidFill>
            </a:endParaRPr>
          </a:p>
        </p:txBody>
      </p:sp>
    </p:spTree>
    <p:extLst>
      <p:ext uri="{BB962C8B-B14F-4D97-AF65-F5344CB8AC3E}">
        <p14:creationId xmlns:p14="http://schemas.microsoft.com/office/powerpoint/2010/main" val="136625373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p:cNvSpPr txBox="1">
            <a:spLocks/>
          </p:cNvSpPr>
          <p:nvPr/>
        </p:nvSpPr>
        <p:spPr>
          <a:xfrm>
            <a:off x="0" y="27678"/>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r" rtl="1"/>
            <a:r>
              <a:rPr lang="fa-IR" sz="2400" b="1" dirty="0" smtClean="0">
                <a:solidFill>
                  <a:prstClr val="black"/>
                </a:solidFill>
              </a:rPr>
              <a:t>معماري </a:t>
            </a:r>
            <a:r>
              <a:rPr lang="en-US" sz="2400" b="1" dirty="0" smtClean="0">
                <a:solidFill>
                  <a:prstClr val="black"/>
                </a:solidFill>
              </a:rPr>
              <a:t>NGN</a:t>
            </a:r>
            <a:endParaRPr lang="en-US" sz="2400" b="1" dirty="0">
              <a:solidFill>
                <a:prstClr val="black"/>
              </a:solidFill>
            </a:endParaRPr>
          </a:p>
        </p:txBody>
      </p:sp>
      <p:sp>
        <p:nvSpPr>
          <p:cNvPr id="9" name="Content Placeholder 8"/>
          <p:cNvSpPr>
            <a:spLocks noGrp="1"/>
          </p:cNvSpPr>
          <p:nvPr>
            <p:ph sz="half" idx="1"/>
          </p:nvPr>
        </p:nvSpPr>
        <p:spPr>
          <a:xfrm>
            <a:off x="755576" y="675111"/>
            <a:ext cx="7848872" cy="5418038"/>
          </a:xfrm>
        </p:spPr>
        <p:txBody>
          <a:bodyPr>
            <a:normAutofit/>
          </a:bodyPr>
          <a:lstStyle/>
          <a:p>
            <a:pPr algn="r" rtl="1"/>
            <a:r>
              <a:rPr lang="fa-IR" sz="2400" b="1" dirty="0" smtClean="0"/>
              <a:t>شامل چها ر لایه میباشد: </a:t>
            </a:r>
          </a:p>
          <a:p>
            <a:pPr algn="r" rtl="1"/>
            <a:r>
              <a:rPr lang="ar-SA" sz="2400" dirty="0" smtClean="0"/>
              <a:t>لايه دسترسي:</a:t>
            </a:r>
            <a:endParaRPr lang="en-US" sz="2400" dirty="0" smtClean="0"/>
          </a:p>
          <a:p>
            <a:pPr algn="r" rtl="1"/>
            <a:r>
              <a:rPr lang="ar-SA" sz="2400" dirty="0" smtClean="0"/>
              <a:t>لايه انتقال:</a:t>
            </a:r>
            <a:endParaRPr lang="en-US" sz="2400" dirty="0" smtClean="0"/>
          </a:p>
          <a:p>
            <a:pPr algn="r" rtl="1"/>
            <a:r>
              <a:rPr lang="fa-IR" sz="2400" dirty="0" smtClean="0"/>
              <a:t>لايه كنترل:</a:t>
            </a:r>
            <a:endParaRPr lang="en-US" sz="2400" dirty="0" smtClean="0"/>
          </a:p>
          <a:p>
            <a:pPr algn="r" rtl="1"/>
            <a:r>
              <a:rPr lang="ar-SA" sz="2400" dirty="0" smtClean="0"/>
              <a:t>لايه خدمات:</a:t>
            </a:r>
            <a:endParaRPr lang="en-US" sz="2400" dirty="0"/>
          </a:p>
        </p:txBody>
      </p:sp>
      <p:sp>
        <p:nvSpPr>
          <p:cNvPr id="4" name="Footer Placeholder 3"/>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2" name="Slide Number Placeholder 1"/>
          <p:cNvSpPr>
            <a:spLocks noGrp="1"/>
          </p:cNvSpPr>
          <p:nvPr>
            <p:ph type="sldNum" sz="quarter" idx="12"/>
          </p:nvPr>
        </p:nvSpPr>
        <p:spPr/>
        <p:txBody>
          <a:bodyPr/>
          <a:lstStyle/>
          <a:p>
            <a:fld id="{6B89A851-C0A8-4011-8416-F9B5C595353E}" type="slidenum">
              <a:rPr lang="en-US" smtClean="0">
                <a:solidFill>
                  <a:prstClr val="white">
                    <a:tint val="75000"/>
                  </a:prstClr>
                </a:solidFill>
              </a:rPr>
              <a:pPr/>
              <a:t>47</a:t>
            </a:fld>
            <a:endParaRPr lang="en-US">
              <a:solidFill>
                <a:prstClr val="white">
                  <a:tint val="75000"/>
                </a:prstClr>
              </a:solidFill>
            </a:endParaRPr>
          </a:p>
        </p:txBody>
      </p:sp>
    </p:spTree>
    <p:extLst>
      <p:ext uri="{BB962C8B-B14F-4D97-AF65-F5344CB8AC3E}">
        <p14:creationId xmlns:p14="http://schemas.microsoft.com/office/powerpoint/2010/main" val="335271834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p:cNvSpPr txBox="1">
            <a:spLocks/>
          </p:cNvSpPr>
          <p:nvPr/>
        </p:nvSpPr>
        <p:spPr>
          <a:xfrm>
            <a:off x="0" y="27678"/>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r" rtl="1"/>
            <a:r>
              <a:rPr lang="fa-IR" sz="2400" b="1" dirty="0" smtClean="0">
                <a:solidFill>
                  <a:prstClr val="black"/>
                </a:solidFill>
              </a:rPr>
              <a:t>معماري </a:t>
            </a:r>
            <a:r>
              <a:rPr lang="en-US" sz="2400" b="1" dirty="0" smtClean="0">
                <a:solidFill>
                  <a:prstClr val="black"/>
                </a:solidFill>
              </a:rPr>
              <a:t>NGN</a:t>
            </a:r>
            <a:endParaRPr lang="en-US" sz="2400" b="1" dirty="0">
              <a:solidFill>
                <a:prstClr val="black"/>
              </a:solidFill>
            </a:endParaRPr>
          </a:p>
        </p:txBody>
      </p:sp>
      <p:sp>
        <p:nvSpPr>
          <p:cNvPr id="9" name="Content Placeholder 8"/>
          <p:cNvSpPr>
            <a:spLocks noGrp="1"/>
          </p:cNvSpPr>
          <p:nvPr>
            <p:ph sz="half" idx="1"/>
          </p:nvPr>
        </p:nvSpPr>
        <p:spPr>
          <a:xfrm>
            <a:off x="755576" y="675111"/>
            <a:ext cx="7848872" cy="5418038"/>
          </a:xfrm>
        </p:spPr>
        <p:txBody>
          <a:bodyPr>
            <a:normAutofit/>
          </a:bodyPr>
          <a:lstStyle/>
          <a:p>
            <a:pPr algn="r" rtl="1"/>
            <a:r>
              <a:rPr lang="ar-SA" sz="2400" b="1" dirty="0"/>
              <a:t>لايه دسترسي: </a:t>
            </a:r>
            <a:r>
              <a:rPr lang="ar-SA" sz="2400" dirty="0"/>
              <a:t>ارتباط ميان كاربران و شبكه را فراهم مي‌كند و پياده‌سازي آن مي‌تواند به صورت سيمي و يا بدون‌سيم انجام گيرد و مي‌تواند از رسانه‌هاي گوناگون ارتباطي همچون سيم مسي، كابل و فيبرنوري استفاده كند. </a:t>
            </a:r>
            <a:endParaRPr lang="en-US" sz="2400" dirty="0"/>
          </a:p>
          <a:p>
            <a:pPr algn="r" rtl="1"/>
            <a:r>
              <a:rPr lang="ar-SA" sz="2400" dirty="0"/>
              <a:t>اين لايه به دو صورت سوييچينگ بسته‌اي و سوييچينگ مداري ايجاد مي‌شود. ‌ </a:t>
            </a:r>
            <a:endParaRPr lang="en-US" sz="2400" dirty="0"/>
          </a:p>
          <a:p>
            <a:pPr algn="r" rtl="1"/>
            <a:endParaRPr lang="en-US" sz="2400" dirty="0"/>
          </a:p>
        </p:txBody>
      </p:sp>
      <p:sp>
        <p:nvSpPr>
          <p:cNvPr id="4" name="Footer Placeholder 3"/>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2" name="Slide Number Placeholder 1"/>
          <p:cNvSpPr>
            <a:spLocks noGrp="1"/>
          </p:cNvSpPr>
          <p:nvPr>
            <p:ph type="sldNum" sz="quarter" idx="12"/>
          </p:nvPr>
        </p:nvSpPr>
        <p:spPr/>
        <p:txBody>
          <a:bodyPr/>
          <a:lstStyle/>
          <a:p>
            <a:fld id="{6B89A851-C0A8-4011-8416-F9B5C595353E}" type="slidenum">
              <a:rPr lang="en-US" smtClean="0">
                <a:solidFill>
                  <a:prstClr val="white">
                    <a:tint val="75000"/>
                  </a:prstClr>
                </a:solidFill>
              </a:rPr>
              <a:pPr/>
              <a:t>48</a:t>
            </a:fld>
            <a:endParaRPr lang="en-US">
              <a:solidFill>
                <a:prstClr val="white">
                  <a:tint val="75000"/>
                </a:prstClr>
              </a:solidFill>
            </a:endParaRPr>
          </a:p>
        </p:txBody>
      </p:sp>
    </p:spTree>
    <p:extLst>
      <p:ext uri="{BB962C8B-B14F-4D97-AF65-F5344CB8AC3E}">
        <p14:creationId xmlns:p14="http://schemas.microsoft.com/office/powerpoint/2010/main" val="334240136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p:cNvSpPr txBox="1">
            <a:spLocks/>
          </p:cNvSpPr>
          <p:nvPr/>
        </p:nvSpPr>
        <p:spPr>
          <a:xfrm>
            <a:off x="0" y="27678"/>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r" rtl="1"/>
            <a:r>
              <a:rPr lang="fa-IR" sz="2400" b="1" dirty="0" smtClean="0">
                <a:solidFill>
                  <a:prstClr val="black"/>
                </a:solidFill>
              </a:rPr>
              <a:t>معماري </a:t>
            </a:r>
            <a:r>
              <a:rPr lang="en-US" sz="2400" b="1" dirty="0" smtClean="0">
                <a:solidFill>
                  <a:prstClr val="black"/>
                </a:solidFill>
              </a:rPr>
              <a:t>NGN</a:t>
            </a:r>
            <a:endParaRPr lang="en-US" sz="2400" b="1" dirty="0">
              <a:solidFill>
                <a:prstClr val="black"/>
              </a:solidFill>
            </a:endParaRPr>
          </a:p>
        </p:txBody>
      </p:sp>
      <p:sp>
        <p:nvSpPr>
          <p:cNvPr id="9" name="Content Placeholder 8"/>
          <p:cNvSpPr>
            <a:spLocks noGrp="1"/>
          </p:cNvSpPr>
          <p:nvPr>
            <p:ph sz="half" idx="1"/>
          </p:nvPr>
        </p:nvSpPr>
        <p:spPr>
          <a:xfrm>
            <a:off x="755576" y="675111"/>
            <a:ext cx="7848872" cy="5418038"/>
          </a:xfrm>
        </p:spPr>
        <p:txBody>
          <a:bodyPr>
            <a:normAutofit/>
          </a:bodyPr>
          <a:lstStyle/>
          <a:p>
            <a:pPr algn="r" rtl="1"/>
            <a:r>
              <a:rPr lang="ar-SA" sz="2400" b="1" dirty="0"/>
              <a:t>لايه انتقال: </a:t>
            </a:r>
            <a:r>
              <a:rPr lang="ar-SA" sz="2400" dirty="0"/>
              <a:t>ارتباط ميان گره‌هاي شبكه (‌ </a:t>
            </a:r>
            <a:r>
              <a:rPr lang="en-US" sz="2400" dirty="0"/>
              <a:t>Node</a:t>
            </a:r>
            <a:r>
              <a:rPr lang="ar-SA" sz="2400" dirty="0"/>
              <a:t> ) را برقرار مي‌كند و از يك يا چند شبكه زيرساخت از نوع سوييچينگ بسته‌اي (مانند </a:t>
            </a:r>
            <a:r>
              <a:rPr lang="en-US" sz="2400" dirty="0"/>
              <a:t>IP</a:t>
            </a:r>
            <a:r>
              <a:rPr lang="ar-SA" sz="2400" dirty="0"/>
              <a:t> ) تشكيل شده است. لينك‌هاي اين شبكه‌ها معمولا از نوع فيبرنوري است، ولي امكان استفاده از ارتباطات ماهواره‌اي نيز وجود دارد. </a:t>
            </a:r>
            <a:endParaRPr lang="en-US" sz="2400" dirty="0"/>
          </a:p>
          <a:p>
            <a:pPr algn="r" rtl="1"/>
            <a:endParaRPr lang="en-US" sz="2400" dirty="0"/>
          </a:p>
        </p:txBody>
      </p:sp>
      <p:sp>
        <p:nvSpPr>
          <p:cNvPr id="4" name="Footer Placeholder 3"/>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2" name="Slide Number Placeholder 1"/>
          <p:cNvSpPr>
            <a:spLocks noGrp="1"/>
          </p:cNvSpPr>
          <p:nvPr>
            <p:ph type="sldNum" sz="quarter" idx="12"/>
          </p:nvPr>
        </p:nvSpPr>
        <p:spPr/>
        <p:txBody>
          <a:bodyPr/>
          <a:lstStyle/>
          <a:p>
            <a:fld id="{6B89A851-C0A8-4011-8416-F9B5C595353E}" type="slidenum">
              <a:rPr lang="en-US" smtClean="0">
                <a:solidFill>
                  <a:prstClr val="white">
                    <a:tint val="75000"/>
                  </a:prstClr>
                </a:solidFill>
              </a:rPr>
              <a:pPr/>
              <a:t>49</a:t>
            </a:fld>
            <a:endParaRPr lang="en-US">
              <a:solidFill>
                <a:prstClr val="white">
                  <a:tint val="75000"/>
                </a:prstClr>
              </a:solidFill>
            </a:endParaRPr>
          </a:p>
        </p:txBody>
      </p:sp>
    </p:spTree>
    <p:extLst>
      <p:ext uri="{BB962C8B-B14F-4D97-AF65-F5344CB8AC3E}">
        <p14:creationId xmlns:p14="http://schemas.microsoft.com/office/powerpoint/2010/main" val="9629167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0" y="6896"/>
            <a:ext cx="9144000" cy="639762"/>
          </a:xfrm>
          <a:gradFill>
            <a:gsLst>
              <a:gs pos="0">
                <a:srgbClr val="E6DCAC"/>
              </a:gs>
              <a:gs pos="12000">
                <a:srgbClr val="E6D78A"/>
              </a:gs>
              <a:gs pos="30000">
                <a:srgbClr val="C7AC4C"/>
              </a:gs>
              <a:gs pos="45000">
                <a:srgbClr val="E6D78A"/>
              </a:gs>
              <a:gs pos="77000">
                <a:srgbClr val="C7AC4C"/>
              </a:gs>
              <a:gs pos="100000">
                <a:srgbClr val="E6DCAC"/>
              </a:gs>
            </a:gsLst>
            <a:lin ang="5400000" scaled="0"/>
          </a:gradFill>
        </p:spPr>
        <p:txBody>
          <a:bodyPr/>
          <a:lstStyle/>
          <a:p>
            <a:pPr algn="r" rtl="1"/>
            <a:r>
              <a:rPr lang="fa-IR" dirty="0"/>
              <a:t>آشنایی با </a:t>
            </a:r>
            <a:r>
              <a:rPr lang="en-US" dirty="0"/>
              <a:t>NGN</a:t>
            </a:r>
          </a:p>
        </p:txBody>
      </p:sp>
      <p:sp>
        <p:nvSpPr>
          <p:cNvPr id="3" name="Content Placeholder 2"/>
          <p:cNvSpPr>
            <a:spLocks noGrp="1"/>
          </p:cNvSpPr>
          <p:nvPr>
            <p:ph sz="half" idx="2"/>
          </p:nvPr>
        </p:nvSpPr>
        <p:spPr>
          <a:xfrm>
            <a:off x="683568" y="692696"/>
            <a:ext cx="7992888" cy="5760640"/>
          </a:xfrm>
        </p:spPr>
        <p:txBody>
          <a:bodyPr>
            <a:normAutofit/>
          </a:bodyPr>
          <a:lstStyle/>
          <a:p>
            <a:pPr lvl="0" algn="r" rtl="1">
              <a:buClr>
                <a:srgbClr val="9D90A0">
                  <a:lumMod val="75000"/>
                </a:srgbClr>
              </a:buClr>
            </a:pPr>
            <a:r>
              <a:rPr lang="fa-IR" sz="1700" dirty="0">
                <a:solidFill>
                  <a:prstClr val="white">
                    <a:lumMod val="75000"/>
                    <a:lumOff val="25000"/>
                  </a:prstClr>
                </a:solidFill>
              </a:rPr>
              <a:t>طبيعي است كه اين شركت‌ها به فكر چاره‌اي باشند تا بقاي خود را در دنيايي كه ديتا و پروتكل اينترنت ( </a:t>
            </a:r>
            <a:r>
              <a:rPr lang="en-US" sz="1700" dirty="0">
                <a:solidFill>
                  <a:prstClr val="white">
                    <a:lumMod val="75000"/>
                    <a:lumOff val="25000"/>
                  </a:prstClr>
                </a:solidFill>
              </a:rPr>
              <a:t>IP ) </a:t>
            </a:r>
            <a:r>
              <a:rPr lang="fa-IR" sz="1700" dirty="0">
                <a:solidFill>
                  <a:prstClr val="white">
                    <a:lumMod val="75000"/>
                    <a:lumOff val="25000"/>
                  </a:prstClr>
                </a:solidFill>
              </a:rPr>
              <a:t>درآن حرف اول را مي‌زنند، حفظ نمايند. </a:t>
            </a:r>
            <a:r>
              <a:rPr lang="en-US" sz="1700" dirty="0">
                <a:solidFill>
                  <a:prstClr val="white">
                    <a:lumMod val="75000"/>
                    <a:lumOff val="25000"/>
                  </a:prstClr>
                </a:solidFill>
              </a:rPr>
              <a:t>NGN </a:t>
            </a:r>
            <a:r>
              <a:rPr lang="fa-IR" sz="1700" dirty="0">
                <a:solidFill>
                  <a:prstClr val="white">
                    <a:lumMod val="75000"/>
                    <a:lumOff val="25000"/>
                  </a:prstClr>
                </a:solidFill>
              </a:rPr>
              <a:t>را مي‌توان نتيجه تفكر همگرايي ( </a:t>
            </a:r>
            <a:r>
              <a:rPr lang="en-US" sz="1700" dirty="0">
                <a:solidFill>
                  <a:prstClr val="white">
                    <a:lumMod val="75000"/>
                    <a:lumOff val="25000"/>
                  </a:prstClr>
                </a:solidFill>
              </a:rPr>
              <a:t>Convergence ) </a:t>
            </a:r>
            <a:r>
              <a:rPr lang="fa-IR" sz="1700" dirty="0">
                <a:solidFill>
                  <a:prstClr val="white">
                    <a:lumMod val="75000"/>
                    <a:lumOff val="25000"/>
                  </a:prstClr>
                </a:solidFill>
              </a:rPr>
              <a:t>در شبكه‌هاي ارتباطي دانست: تفكري كه با هدف همگرا نمودن كليه بسترهاي ارتباطي موجود (اعم از ديتا، موبايل، تلفن و تلويزيون كابلي و...) روي بستري مشترك مبتني‌بر فناوري </a:t>
            </a:r>
            <a:r>
              <a:rPr lang="en-US" sz="1700" dirty="0">
                <a:solidFill>
                  <a:prstClr val="white">
                    <a:lumMod val="75000"/>
                    <a:lumOff val="25000"/>
                  </a:prstClr>
                </a:solidFill>
              </a:rPr>
              <a:t>IP ، </a:t>
            </a:r>
            <a:r>
              <a:rPr lang="fa-IR" sz="1700" dirty="0">
                <a:solidFill>
                  <a:prstClr val="white">
                    <a:lumMod val="75000"/>
                    <a:lumOff val="25000"/>
                  </a:prstClr>
                </a:solidFill>
              </a:rPr>
              <a:t>سعي در كاهش هزينه‌ها و ارائه يكپارچه خدمات دارد. </a:t>
            </a:r>
          </a:p>
          <a:p>
            <a:pPr algn="r" rtl="1"/>
            <a:r>
              <a:rPr lang="fa-IR" dirty="0" smtClean="0"/>
              <a:t>البته </a:t>
            </a:r>
            <a:r>
              <a:rPr lang="fa-IR" dirty="0"/>
              <a:t>با تمام اين توضيحات، بايد پذيرفت كه </a:t>
            </a:r>
            <a:r>
              <a:rPr lang="en-US" dirty="0"/>
              <a:t>NGN </a:t>
            </a:r>
            <a:r>
              <a:rPr lang="fa-IR" dirty="0"/>
              <a:t>و به‌كارگيري آن مستلزم تغييرات اساسي در ساختار عملياتي شركت‌هاي مخابراتي خواهد بود: تغييراتي كه بر تمامي جوانب فعاليت اين شركت‌ها، اعم‌ از فرهنگ كاري كاركنان و مديران، گردش سرمايه و ساختار شبكه موجود مؤثر خواهد بود. در واقع براي موفقيت </a:t>
            </a:r>
            <a:r>
              <a:rPr lang="en-US" dirty="0"/>
              <a:t>NGN </a:t>
            </a:r>
            <a:r>
              <a:rPr lang="fa-IR" dirty="0"/>
              <a:t>نيازمند تفكر و نگرش جديدي در ميان مديران ميانيِ شركت‌هاي مخابراتي خواهيم بود كه سخت‌ترين قسمت اين فرايند زودگذر را نيز تشكيل مي‌دهد. </a:t>
            </a:r>
          </a:p>
          <a:p>
            <a:pPr algn="l" rtl="1"/>
            <a:endParaRPr lang="en-US" dirty="0"/>
          </a:p>
        </p:txBody>
      </p:sp>
      <p:sp>
        <p:nvSpPr>
          <p:cNvPr id="4" name="Footer Placeholder 3"/>
          <p:cNvSpPr>
            <a:spLocks noGrp="1"/>
          </p:cNvSpPr>
          <p:nvPr>
            <p:ph type="ftr" sz="quarter" idx="11"/>
          </p:nvPr>
        </p:nvSpPr>
        <p:spPr/>
        <p:txBody>
          <a:bodyPr/>
          <a:lstStyle/>
          <a:p>
            <a:r>
              <a:rPr lang="en-US" smtClean="0">
                <a:solidFill>
                  <a:prstClr val="white">
                    <a:lumMod val="50000"/>
                    <a:lumOff val="50000"/>
                  </a:prstClr>
                </a:solidFill>
              </a:rPr>
              <a:t>www.parsdigishop.ir</a:t>
            </a:r>
            <a:endParaRPr lang="en-US">
              <a:solidFill>
                <a:prstClr val="white">
                  <a:lumMod val="50000"/>
                  <a:lumOff val="50000"/>
                </a:prstClr>
              </a:solidFill>
            </a:endParaRPr>
          </a:p>
        </p:txBody>
      </p:sp>
      <p:sp>
        <p:nvSpPr>
          <p:cNvPr id="5" name="Slide Number Placeholder 4"/>
          <p:cNvSpPr>
            <a:spLocks noGrp="1"/>
          </p:cNvSpPr>
          <p:nvPr>
            <p:ph type="sldNum" sz="quarter" idx="12"/>
          </p:nvPr>
        </p:nvSpPr>
        <p:spPr/>
        <p:txBody>
          <a:bodyPr/>
          <a:lstStyle/>
          <a:p>
            <a:fld id="{FACC6FA3-3D70-436E-B614-66BD8D5CA3CA}" type="slidenum">
              <a:rPr lang="en-US" smtClean="0">
                <a:solidFill>
                  <a:prstClr val="white">
                    <a:lumMod val="50000"/>
                    <a:lumOff val="50000"/>
                  </a:prstClr>
                </a:solidFill>
              </a:rPr>
              <a:pPr/>
              <a:t>5</a:t>
            </a:fld>
            <a:endParaRPr lang="en-US">
              <a:solidFill>
                <a:prstClr val="white">
                  <a:lumMod val="50000"/>
                  <a:lumOff val="50000"/>
                </a:prstClr>
              </a:solidFill>
            </a:endParaRPr>
          </a:p>
        </p:txBody>
      </p:sp>
    </p:spTree>
    <p:extLst>
      <p:ext uri="{BB962C8B-B14F-4D97-AF65-F5344CB8AC3E}">
        <p14:creationId xmlns:p14="http://schemas.microsoft.com/office/powerpoint/2010/main" val="3830915708"/>
      </p:ext>
    </p:extLst>
  </p:cSld>
  <p:clrMapOvr>
    <a:masterClrMapping/>
  </p:clrMapOvr>
  <p:transition spd="slow">
    <p:cove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p:cNvSpPr txBox="1">
            <a:spLocks/>
          </p:cNvSpPr>
          <p:nvPr/>
        </p:nvSpPr>
        <p:spPr>
          <a:xfrm>
            <a:off x="0" y="27678"/>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r" rtl="1"/>
            <a:r>
              <a:rPr lang="fa-IR" sz="2400" b="1" dirty="0" smtClean="0">
                <a:solidFill>
                  <a:prstClr val="black"/>
                </a:solidFill>
              </a:rPr>
              <a:t>معماري </a:t>
            </a:r>
            <a:r>
              <a:rPr lang="en-US" sz="2400" b="1" dirty="0" smtClean="0">
                <a:solidFill>
                  <a:prstClr val="black"/>
                </a:solidFill>
              </a:rPr>
              <a:t>NGN</a:t>
            </a:r>
            <a:endParaRPr lang="en-US" sz="2400" b="1" dirty="0">
              <a:solidFill>
                <a:prstClr val="black"/>
              </a:solidFill>
            </a:endParaRPr>
          </a:p>
        </p:txBody>
      </p:sp>
      <p:sp>
        <p:nvSpPr>
          <p:cNvPr id="9" name="Content Placeholder 8"/>
          <p:cNvSpPr>
            <a:spLocks noGrp="1"/>
          </p:cNvSpPr>
          <p:nvPr>
            <p:ph sz="half" idx="1"/>
          </p:nvPr>
        </p:nvSpPr>
        <p:spPr>
          <a:xfrm>
            <a:off x="755576" y="675111"/>
            <a:ext cx="7848872" cy="5418038"/>
          </a:xfrm>
        </p:spPr>
        <p:txBody>
          <a:bodyPr>
            <a:normAutofit/>
          </a:bodyPr>
          <a:lstStyle/>
          <a:p>
            <a:pPr algn="r" rtl="1"/>
            <a:r>
              <a:rPr lang="fa-IR" sz="2400" b="1" dirty="0" smtClean="0"/>
              <a:t>لايه كنترل: </a:t>
            </a:r>
            <a:r>
              <a:rPr lang="fa-IR" sz="2400" dirty="0" smtClean="0"/>
              <a:t>مشتمل بر عناصر كنترل‌كننده شبكه و خدمات آن است. به عبارت ديگر، اين لايه تمامي لايه‌هاي ديگر اعم از دسترسي، انتقال و خدمات را تحت نظارت و فرمان خود قرار مي‌دهد. براي مثال برقراري و قطع اتصالات براي مكالمات صوتي يا ارتباطات چندرسانه‌اي (صوتي و تصويري)، همچنين تدارك هوشمندانه خدمات و منابع لازم براي ارائه آن‌ها برعهده اين لايه است. يكي از اصول اساسي </a:t>
            </a:r>
            <a:r>
              <a:rPr lang="en-US" sz="2400" dirty="0" smtClean="0"/>
              <a:t>NGN ، </a:t>
            </a:r>
            <a:r>
              <a:rPr lang="fa-IR" sz="2400" dirty="0" smtClean="0"/>
              <a:t>جداسازي منطقي سازوكار كنترل از سخت‌افزارهاي لايه‌هاي زيرين آن است. ‌ </a:t>
            </a:r>
            <a:endParaRPr lang="en-US" sz="2400" dirty="0"/>
          </a:p>
        </p:txBody>
      </p:sp>
      <p:sp>
        <p:nvSpPr>
          <p:cNvPr id="4" name="Footer Placeholder 3"/>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2" name="Slide Number Placeholder 1"/>
          <p:cNvSpPr>
            <a:spLocks noGrp="1"/>
          </p:cNvSpPr>
          <p:nvPr>
            <p:ph type="sldNum" sz="quarter" idx="12"/>
          </p:nvPr>
        </p:nvSpPr>
        <p:spPr/>
        <p:txBody>
          <a:bodyPr/>
          <a:lstStyle/>
          <a:p>
            <a:fld id="{6B89A851-C0A8-4011-8416-F9B5C595353E}" type="slidenum">
              <a:rPr lang="en-US" smtClean="0">
                <a:solidFill>
                  <a:prstClr val="white">
                    <a:tint val="75000"/>
                  </a:prstClr>
                </a:solidFill>
              </a:rPr>
              <a:pPr/>
              <a:t>50</a:t>
            </a:fld>
            <a:endParaRPr lang="en-US">
              <a:solidFill>
                <a:prstClr val="white">
                  <a:tint val="75000"/>
                </a:prstClr>
              </a:solidFill>
            </a:endParaRPr>
          </a:p>
        </p:txBody>
      </p:sp>
    </p:spTree>
    <p:extLst>
      <p:ext uri="{BB962C8B-B14F-4D97-AF65-F5344CB8AC3E}">
        <p14:creationId xmlns:p14="http://schemas.microsoft.com/office/powerpoint/2010/main" val="268588627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p:cNvSpPr txBox="1">
            <a:spLocks/>
          </p:cNvSpPr>
          <p:nvPr/>
        </p:nvSpPr>
        <p:spPr>
          <a:xfrm>
            <a:off x="0" y="27678"/>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r" rtl="1"/>
            <a:r>
              <a:rPr lang="fa-IR" sz="2400" b="1" dirty="0" smtClean="0">
                <a:solidFill>
                  <a:prstClr val="black"/>
                </a:solidFill>
              </a:rPr>
              <a:t>معماري </a:t>
            </a:r>
            <a:r>
              <a:rPr lang="en-US" sz="2400" b="1" dirty="0" smtClean="0">
                <a:solidFill>
                  <a:prstClr val="black"/>
                </a:solidFill>
              </a:rPr>
              <a:t>NGN</a:t>
            </a:r>
            <a:endParaRPr lang="en-US" sz="2400" b="1" dirty="0">
              <a:solidFill>
                <a:prstClr val="black"/>
              </a:solidFill>
            </a:endParaRPr>
          </a:p>
        </p:txBody>
      </p:sp>
      <p:sp>
        <p:nvSpPr>
          <p:cNvPr id="9" name="Content Placeholder 8"/>
          <p:cNvSpPr>
            <a:spLocks noGrp="1"/>
          </p:cNvSpPr>
          <p:nvPr>
            <p:ph sz="half" idx="1"/>
          </p:nvPr>
        </p:nvSpPr>
        <p:spPr>
          <a:xfrm>
            <a:off x="755576" y="675111"/>
            <a:ext cx="7848872" cy="5418038"/>
          </a:xfrm>
        </p:spPr>
        <p:txBody>
          <a:bodyPr>
            <a:normAutofit/>
          </a:bodyPr>
          <a:lstStyle/>
          <a:p>
            <a:pPr algn="r" rtl="1"/>
            <a:r>
              <a:rPr lang="ar-SA" sz="2400" b="1" dirty="0"/>
              <a:t>لايه خدمات: </a:t>
            </a:r>
            <a:r>
              <a:rPr lang="ar-SA" sz="2400" dirty="0"/>
              <a:t>اين لايه حاوي خدمات پايه است و به فراهم‌كنندگان در ايجاد خدمات پيچيده و كامل‌تر كمك مي‌كند و نقش واسطه را جهت دستيابي به امكانات لايه‌هاي پايين‌تر بازي مي‌كند. البته سطح و كيفيت اين استفاده به سطح روابط ميان فراهم‌كننده خدمات و فراهم‌كننده شبكه باز مي‌گردد. (كه در </a:t>
            </a:r>
            <a:r>
              <a:rPr lang="en-US" sz="2400" dirty="0"/>
              <a:t>‌NGN</a:t>
            </a:r>
            <a:r>
              <a:rPr lang="ar-SA" sz="2400" dirty="0"/>
              <a:t> مي‌توانند دو شركت مستقل باشند). لايه خدمات به صورت اينترفيس‌هاي برنامه‌نويسي كاربردي ‌(‌ </a:t>
            </a:r>
            <a:r>
              <a:rPr lang="en-US" sz="2400" dirty="0"/>
              <a:t>API</a:t>
            </a:r>
            <a:r>
              <a:rPr lang="ar-SA" sz="2400" dirty="0"/>
              <a:t> ) براي نرم‌افزارهاي سرور، يا به‌صورت رابط‌هاي استانداردي ميان سرورها و شبكه، پياده‌سازي مي‌شود. در هر حال هدف، قابل دسترسي نمودن خدمات و امكانات لايه‌هاي زيرين شبكه براي نرم‌افزارهاي سرور است. </a:t>
            </a:r>
            <a:endParaRPr lang="en-US" sz="2400" dirty="0"/>
          </a:p>
          <a:p>
            <a:pPr algn="r" rtl="1"/>
            <a:endParaRPr lang="en-US" sz="2400" dirty="0"/>
          </a:p>
        </p:txBody>
      </p:sp>
      <p:sp>
        <p:nvSpPr>
          <p:cNvPr id="4" name="Footer Placeholder 3"/>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2" name="Slide Number Placeholder 1"/>
          <p:cNvSpPr>
            <a:spLocks noGrp="1"/>
          </p:cNvSpPr>
          <p:nvPr>
            <p:ph type="sldNum" sz="quarter" idx="12"/>
          </p:nvPr>
        </p:nvSpPr>
        <p:spPr/>
        <p:txBody>
          <a:bodyPr/>
          <a:lstStyle/>
          <a:p>
            <a:fld id="{6B89A851-C0A8-4011-8416-F9B5C595353E}" type="slidenum">
              <a:rPr lang="en-US" smtClean="0">
                <a:solidFill>
                  <a:prstClr val="white">
                    <a:tint val="75000"/>
                  </a:prstClr>
                </a:solidFill>
              </a:rPr>
              <a:pPr/>
              <a:t>51</a:t>
            </a:fld>
            <a:endParaRPr lang="en-US">
              <a:solidFill>
                <a:prstClr val="white">
                  <a:tint val="75000"/>
                </a:prstClr>
              </a:solidFill>
            </a:endParaRPr>
          </a:p>
        </p:txBody>
      </p:sp>
    </p:spTree>
    <p:extLst>
      <p:ext uri="{BB962C8B-B14F-4D97-AF65-F5344CB8AC3E}">
        <p14:creationId xmlns:p14="http://schemas.microsoft.com/office/powerpoint/2010/main" val="231798880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p:cNvSpPr txBox="1">
            <a:spLocks/>
          </p:cNvSpPr>
          <p:nvPr/>
        </p:nvSpPr>
        <p:spPr>
          <a:xfrm>
            <a:off x="0" y="27678"/>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r" rtl="1"/>
            <a:r>
              <a:rPr lang="fa-IR" sz="2400" b="1" dirty="0" smtClean="0">
                <a:solidFill>
                  <a:prstClr val="black"/>
                </a:solidFill>
              </a:rPr>
              <a:t>خدمات</a:t>
            </a:r>
            <a:endParaRPr lang="en-US" sz="2400" b="1" dirty="0">
              <a:solidFill>
                <a:prstClr val="black"/>
              </a:solidFill>
            </a:endParaRPr>
          </a:p>
        </p:txBody>
      </p:sp>
      <p:sp>
        <p:nvSpPr>
          <p:cNvPr id="9" name="Content Placeholder 8"/>
          <p:cNvSpPr>
            <a:spLocks noGrp="1"/>
          </p:cNvSpPr>
          <p:nvPr>
            <p:ph sz="half" idx="1"/>
          </p:nvPr>
        </p:nvSpPr>
        <p:spPr>
          <a:xfrm>
            <a:off x="755576" y="675110"/>
            <a:ext cx="7848872" cy="5778225"/>
          </a:xfrm>
        </p:spPr>
        <p:txBody>
          <a:bodyPr>
            <a:normAutofit fontScale="92500" lnSpcReduction="10000"/>
          </a:bodyPr>
          <a:lstStyle/>
          <a:p>
            <a:pPr algn="r" rtl="1"/>
            <a:r>
              <a:rPr lang="ar-SA" sz="1800" dirty="0"/>
              <a:t>معماری نسل آینده شبکه، نقش بسیار مهمی در شکل‌گیری این تحول دارد و در واقع حلقه‌ی گمشده‌ی بین شبکه‌های "پی اس دی ان" است</a:t>
            </a:r>
            <a:r>
              <a:rPr lang="en-US" sz="1800" dirty="0"/>
              <a:t>. </a:t>
            </a:r>
            <a:r>
              <a:rPr lang="en-US" sz="2400" dirty="0"/>
              <a:t/>
            </a:r>
            <a:br>
              <a:rPr lang="en-US" sz="2400" dirty="0"/>
            </a:br>
            <a:r>
              <a:rPr lang="ar-SA" sz="2400" b="1" dirty="0"/>
              <a:t>معماری سویچینگ نسل آینده،رهیافتی کاملاً نو به دست می‌دهد که خدمات زیر را فراهم می آورد</a:t>
            </a:r>
            <a:r>
              <a:rPr lang="en-US" sz="2400" b="1" dirty="0"/>
              <a:t>: </a:t>
            </a:r>
            <a:endParaRPr lang="en-US" sz="2400" b="1" dirty="0" smtClean="0"/>
          </a:p>
          <a:p>
            <a:pPr algn="r" rtl="1"/>
            <a:r>
              <a:rPr lang="en-US" sz="2400" dirty="0"/>
              <a:t/>
            </a:r>
            <a:br>
              <a:rPr lang="en-US" sz="2400" dirty="0"/>
            </a:br>
            <a:r>
              <a:rPr lang="en-US" sz="2300" dirty="0"/>
              <a:t>*</a:t>
            </a:r>
            <a:r>
              <a:rPr lang="ar-SA" sz="2300" dirty="0"/>
              <a:t>ارائه‌ی کارکرد‌های سوییچی با هزینه‌ای بسیار کم‌تر از سوییچ‌های متعارف </a:t>
            </a:r>
            <a:endParaRPr lang="en-US" sz="2300" dirty="0" smtClean="0"/>
          </a:p>
          <a:p>
            <a:pPr algn="r" rtl="1"/>
            <a:r>
              <a:rPr lang="en-US" sz="2300" dirty="0"/>
              <a:t/>
            </a:r>
            <a:br>
              <a:rPr lang="en-US" sz="2300" dirty="0"/>
            </a:br>
            <a:r>
              <a:rPr lang="en-US" sz="2300" b="1" dirty="0"/>
              <a:t>*</a:t>
            </a:r>
            <a:r>
              <a:rPr lang="en-US" sz="2300" dirty="0"/>
              <a:t> </a:t>
            </a:r>
            <a:r>
              <a:rPr lang="ar-SA" sz="2300" dirty="0"/>
              <a:t>توزیع کارکرد سوییچی در لبه‌های شبکه نه در مرکزیت آن </a:t>
            </a:r>
            <a:endParaRPr lang="en-US" sz="2300" dirty="0" smtClean="0"/>
          </a:p>
          <a:p>
            <a:pPr algn="r" rtl="1"/>
            <a:r>
              <a:rPr lang="en-US" sz="2300" dirty="0"/>
              <a:t/>
            </a:r>
            <a:br>
              <a:rPr lang="en-US" sz="2300" dirty="0"/>
            </a:br>
            <a:r>
              <a:rPr lang="en-US" sz="2300" b="1" dirty="0"/>
              <a:t>*</a:t>
            </a:r>
            <a:r>
              <a:rPr lang="en-US" sz="2300" dirty="0"/>
              <a:t> </a:t>
            </a:r>
            <a:r>
              <a:rPr lang="ar-SA" sz="2300" dirty="0"/>
              <a:t>حفظ سرمایه گذاری‌های موجود از طریق پشتیبانی از تمام استاندارد‌های </a:t>
            </a:r>
            <a:r>
              <a:rPr lang="ar-SA" sz="2300" dirty="0" smtClean="0"/>
              <a:t>موجود </a:t>
            </a:r>
            <a:r>
              <a:rPr lang="ar-SA" sz="2300" dirty="0"/>
              <a:t>شبکه‌های آنالوگ و دیجیتال، واسط‌ها، خطوط انتقال و عناصر </a:t>
            </a:r>
            <a:r>
              <a:rPr lang="ar-SA" sz="2300" dirty="0" smtClean="0"/>
              <a:t>خدمات</a:t>
            </a:r>
            <a:endParaRPr lang="en-US" sz="2300" dirty="0" smtClean="0"/>
          </a:p>
          <a:p>
            <a:pPr algn="r" rtl="1"/>
            <a:r>
              <a:rPr lang="ar-SA" sz="2300" dirty="0" smtClean="0"/>
              <a:t> </a:t>
            </a:r>
            <a:r>
              <a:rPr lang="en-US" sz="2300" dirty="0"/>
              <a:t/>
            </a:r>
            <a:br>
              <a:rPr lang="en-US" sz="2300" dirty="0"/>
            </a:br>
            <a:r>
              <a:rPr lang="en-US" sz="2300" b="1" dirty="0"/>
              <a:t>*</a:t>
            </a:r>
            <a:r>
              <a:rPr lang="ar-SA" sz="2300" dirty="0"/>
              <a:t>کاستن از شمار عناصر شبکه از طریق ترکیب مجموعه‌ای از کار‌کرد‌های تحول خدمات،‌ برنامه‌ها‌ی کاربردی و خدمات تلفن</a:t>
            </a:r>
            <a:r>
              <a:rPr lang="en-US" sz="2300" dirty="0"/>
              <a:t>. </a:t>
            </a:r>
            <a:endParaRPr lang="en-US" sz="2300" dirty="0" smtClean="0"/>
          </a:p>
          <a:p>
            <a:pPr algn="r" rtl="1"/>
            <a:r>
              <a:rPr lang="en-US" sz="2300" dirty="0"/>
              <a:t/>
            </a:r>
            <a:br>
              <a:rPr lang="en-US" sz="2300" dirty="0"/>
            </a:br>
            <a:r>
              <a:rPr lang="en-US" sz="2300" b="1" dirty="0"/>
              <a:t>*</a:t>
            </a:r>
            <a:r>
              <a:rPr lang="en-US" sz="2300" dirty="0"/>
              <a:t> </a:t>
            </a:r>
            <a:r>
              <a:rPr lang="ar-SA" sz="2300" dirty="0"/>
              <a:t>فراهم آوردن امکان ایجاد خدمات جدید از طریق واسط‌های برنامه‌پذیر و انعطاف‌پذیر</a:t>
            </a:r>
            <a:r>
              <a:rPr lang="en-US" sz="2300" dirty="0"/>
              <a:t>. </a:t>
            </a:r>
          </a:p>
        </p:txBody>
      </p:sp>
      <p:sp>
        <p:nvSpPr>
          <p:cNvPr id="4" name="Footer Placeholder 3"/>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2" name="Slide Number Placeholder 1"/>
          <p:cNvSpPr>
            <a:spLocks noGrp="1"/>
          </p:cNvSpPr>
          <p:nvPr>
            <p:ph type="sldNum" sz="quarter" idx="12"/>
          </p:nvPr>
        </p:nvSpPr>
        <p:spPr/>
        <p:txBody>
          <a:bodyPr/>
          <a:lstStyle/>
          <a:p>
            <a:fld id="{6B89A851-C0A8-4011-8416-F9B5C595353E}" type="slidenum">
              <a:rPr lang="en-US" smtClean="0">
                <a:solidFill>
                  <a:prstClr val="white">
                    <a:tint val="75000"/>
                  </a:prstClr>
                </a:solidFill>
              </a:rPr>
              <a:pPr/>
              <a:t>52</a:t>
            </a:fld>
            <a:endParaRPr lang="en-US">
              <a:solidFill>
                <a:prstClr val="white">
                  <a:tint val="75000"/>
                </a:prstClr>
              </a:solidFill>
            </a:endParaRPr>
          </a:p>
        </p:txBody>
      </p:sp>
    </p:spTree>
    <p:extLst>
      <p:ext uri="{BB962C8B-B14F-4D97-AF65-F5344CB8AC3E}">
        <p14:creationId xmlns:p14="http://schemas.microsoft.com/office/powerpoint/2010/main" val="92126578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p:cNvSpPr txBox="1">
            <a:spLocks/>
          </p:cNvSpPr>
          <p:nvPr/>
        </p:nvSpPr>
        <p:spPr>
          <a:xfrm>
            <a:off x="0" y="27678"/>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r" rtl="1"/>
            <a:r>
              <a:rPr lang="fa-IR" sz="2400" b="1" dirty="0" smtClean="0">
                <a:solidFill>
                  <a:prstClr val="black"/>
                </a:solidFill>
              </a:rPr>
              <a:t>خدمات</a:t>
            </a:r>
            <a:endParaRPr lang="en-US" sz="2400" b="1" dirty="0">
              <a:solidFill>
                <a:prstClr val="black"/>
              </a:solidFill>
            </a:endParaRPr>
          </a:p>
        </p:txBody>
      </p:sp>
      <p:sp>
        <p:nvSpPr>
          <p:cNvPr id="9" name="Content Placeholder 8"/>
          <p:cNvSpPr>
            <a:spLocks noGrp="1"/>
          </p:cNvSpPr>
          <p:nvPr>
            <p:ph sz="half" idx="1"/>
          </p:nvPr>
        </p:nvSpPr>
        <p:spPr>
          <a:xfrm>
            <a:off x="755576" y="675111"/>
            <a:ext cx="7848872" cy="5418038"/>
          </a:xfrm>
        </p:spPr>
        <p:txBody>
          <a:bodyPr>
            <a:normAutofit lnSpcReduction="10000"/>
          </a:bodyPr>
          <a:lstStyle/>
          <a:p>
            <a:pPr algn="r" rtl="1"/>
            <a:r>
              <a:rPr lang="en-US" sz="2400" dirty="0"/>
              <a:t>* </a:t>
            </a:r>
            <a:r>
              <a:rPr lang="ar-SA" sz="2400" dirty="0"/>
              <a:t>افزایش چشم‌گیر میزان پذیری برای آن که بهره‌برداران شبکه بتوانند شمار مشترکین خود را به سرعت و به گونه‌ای مقرون به صرفه افزایش دهند</a:t>
            </a:r>
            <a:r>
              <a:rPr lang="en-US" sz="2400" dirty="0"/>
              <a:t>. </a:t>
            </a:r>
            <a:endParaRPr lang="en-US" sz="2400" dirty="0" smtClean="0"/>
          </a:p>
          <a:p>
            <a:pPr algn="r" rtl="1"/>
            <a:r>
              <a:rPr lang="en-US" sz="2400" dirty="0"/>
              <a:t/>
            </a:r>
            <a:br>
              <a:rPr lang="en-US" sz="2400" dirty="0"/>
            </a:br>
            <a:r>
              <a:rPr lang="en-US" sz="2400" dirty="0"/>
              <a:t>* </a:t>
            </a:r>
            <a:r>
              <a:rPr lang="ar-SA" sz="2400" dirty="0"/>
              <a:t>افزایش گسترش پذیری شبکه از طریق استفاده از معماری باز و در نتیجه برخورداری از مزایای پیشرفت‌های آینده در قلمرو فناوری‌ها </a:t>
            </a:r>
            <a:endParaRPr lang="en-US" sz="2400" dirty="0" smtClean="0"/>
          </a:p>
          <a:p>
            <a:pPr algn="r" rtl="1"/>
            <a:r>
              <a:rPr lang="en-US" sz="2400" dirty="0"/>
              <a:t/>
            </a:r>
            <a:br>
              <a:rPr lang="en-US" sz="2400" dirty="0"/>
            </a:br>
            <a:r>
              <a:rPr lang="en-US" sz="2400" dirty="0"/>
              <a:t>* </a:t>
            </a:r>
            <a:r>
              <a:rPr lang="ar-SA" sz="2400" dirty="0"/>
              <a:t>بازنگری در طراحی شبکه به گونه‌ای که قابلیت پایداری در برابر ایراد‌های به حداکثر برسد و اوقات از کار افتادگی به صفر برسد</a:t>
            </a:r>
            <a:r>
              <a:rPr lang="en-US" sz="2400" dirty="0"/>
              <a:t>. </a:t>
            </a:r>
            <a:endParaRPr lang="en-US" sz="2400" dirty="0" smtClean="0"/>
          </a:p>
          <a:p>
            <a:pPr algn="r" rtl="1"/>
            <a:r>
              <a:rPr lang="en-US" sz="2400" dirty="0"/>
              <a:t/>
            </a:r>
            <a:br>
              <a:rPr lang="en-US" sz="2400" dirty="0"/>
            </a:br>
            <a:r>
              <a:rPr lang="en-US" sz="2400" dirty="0"/>
              <a:t>* </a:t>
            </a:r>
            <a:r>
              <a:rPr lang="ar-SA" sz="2400" dirty="0"/>
              <a:t>کاستن از هزینه‌های بهره‌برداری با استفاده از قابلیت‌های پیشرفته‌ی نگه‌داری و عیب‌یابی از راه </a:t>
            </a:r>
            <a:r>
              <a:rPr lang="ar-SA" sz="2400" dirty="0" smtClean="0"/>
              <a:t>دور</a:t>
            </a:r>
            <a:endParaRPr lang="en-US" sz="2400" dirty="0" smtClean="0"/>
          </a:p>
          <a:p>
            <a:pPr algn="r" rtl="1"/>
            <a:r>
              <a:rPr lang="en-US" sz="2400" dirty="0" smtClean="0"/>
              <a:t>. </a:t>
            </a:r>
            <a:r>
              <a:rPr lang="en-US" sz="2400" dirty="0"/>
              <a:t/>
            </a:r>
            <a:br>
              <a:rPr lang="en-US" sz="2400" dirty="0"/>
            </a:br>
            <a:r>
              <a:rPr lang="en-US" sz="2400" dirty="0"/>
              <a:t>* </a:t>
            </a:r>
            <a:r>
              <a:rPr lang="ar-SA" sz="2400" dirty="0"/>
              <a:t>افزایش در آمد‌ها از طریق ارائه هر چه سریع تر خدمات به بازار، کاستن از هزینه‌های بالاسری و ارائه ی قابلیت‌های مدیریت از راه دور</a:t>
            </a:r>
            <a:r>
              <a:rPr lang="en-US" sz="2400" dirty="0"/>
              <a:t>.</a:t>
            </a:r>
          </a:p>
        </p:txBody>
      </p:sp>
      <p:sp>
        <p:nvSpPr>
          <p:cNvPr id="4" name="Footer Placeholder 3"/>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2" name="Slide Number Placeholder 1"/>
          <p:cNvSpPr>
            <a:spLocks noGrp="1"/>
          </p:cNvSpPr>
          <p:nvPr>
            <p:ph type="sldNum" sz="quarter" idx="12"/>
          </p:nvPr>
        </p:nvSpPr>
        <p:spPr/>
        <p:txBody>
          <a:bodyPr/>
          <a:lstStyle/>
          <a:p>
            <a:fld id="{6B89A851-C0A8-4011-8416-F9B5C595353E}" type="slidenum">
              <a:rPr lang="en-US" smtClean="0">
                <a:solidFill>
                  <a:prstClr val="white">
                    <a:tint val="75000"/>
                  </a:prstClr>
                </a:solidFill>
              </a:rPr>
              <a:pPr/>
              <a:t>53</a:t>
            </a:fld>
            <a:endParaRPr lang="en-US">
              <a:solidFill>
                <a:prstClr val="white">
                  <a:tint val="75000"/>
                </a:prstClr>
              </a:solidFill>
            </a:endParaRPr>
          </a:p>
        </p:txBody>
      </p:sp>
    </p:spTree>
    <p:extLst>
      <p:ext uri="{BB962C8B-B14F-4D97-AF65-F5344CB8AC3E}">
        <p14:creationId xmlns:p14="http://schemas.microsoft.com/office/powerpoint/2010/main" val="221790719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11561" y="667440"/>
            <a:ext cx="8075240" cy="5458723"/>
          </a:xfrm>
        </p:spPr>
        <p:txBody>
          <a:bodyPr/>
          <a:lstStyle/>
          <a:p>
            <a:pPr marL="0" indent="0" algn="r" rtl="1">
              <a:buNone/>
            </a:pPr>
            <a:r>
              <a:rPr lang="ar-SA" dirty="0"/>
              <a:t>زيرسيستم چند رسانه</a:t>
            </a:r>
            <a:r>
              <a:rPr lang="en-US" dirty="0"/>
              <a:t>­</a:t>
            </a:r>
            <a:r>
              <a:rPr lang="ar-SA" dirty="0"/>
              <a:t>اي مبتني بر پروتكل اينترنت يا (</a:t>
            </a:r>
            <a:r>
              <a:rPr lang="en-US" dirty="0"/>
              <a:t>IMS</a:t>
            </a:r>
            <a:r>
              <a:rPr lang="ar-SA" dirty="0"/>
              <a:t> ) استاندارد جديدي در ارتباطات است كه توسط پروژه شراكت نسل سوم يا (</a:t>
            </a:r>
            <a:r>
              <a:rPr lang="en-US" dirty="0"/>
              <a:t>3GPP</a:t>
            </a:r>
            <a:r>
              <a:rPr lang="ar-SA" dirty="0"/>
              <a:t> ) تعريف مي</a:t>
            </a:r>
            <a:r>
              <a:rPr lang="en-US" dirty="0"/>
              <a:t>­</a:t>
            </a:r>
            <a:r>
              <a:rPr lang="ar-SA" dirty="0"/>
              <a:t>شود . </a:t>
            </a:r>
            <a:r>
              <a:rPr lang="en-US" dirty="0"/>
              <a:t>IMS</a:t>
            </a:r>
            <a:r>
              <a:rPr lang="ar-SA" dirty="0"/>
              <a:t> به صورت يك ديد تركيبي از دو فن</a:t>
            </a:r>
            <a:r>
              <a:rPr lang="en-US" dirty="0"/>
              <a:t>­</a:t>
            </a:r>
            <a:r>
              <a:rPr lang="ar-SA" dirty="0"/>
              <a:t>آوري از موفق</a:t>
            </a:r>
            <a:r>
              <a:rPr lang="en-US" dirty="0"/>
              <a:t>­</a:t>
            </a:r>
            <a:r>
              <a:rPr lang="ar-SA" dirty="0"/>
              <a:t>ترين فن</a:t>
            </a:r>
            <a:r>
              <a:rPr lang="en-US" dirty="0"/>
              <a:t>­</a:t>
            </a:r>
            <a:r>
              <a:rPr lang="ar-SA" dirty="0"/>
              <a:t>آوري</a:t>
            </a:r>
            <a:r>
              <a:rPr lang="en-US" dirty="0"/>
              <a:t>­</a:t>
            </a:r>
            <a:r>
              <a:rPr lang="ar-SA" dirty="0"/>
              <a:t>هاي ارتباطات يعني شبكه</a:t>
            </a:r>
            <a:r>
              <a:rPr lang="en-US" dirty="0"/>
              <a:t>­</a:t>
            </a:r>
            <a:r>
              <a:rPr lang="ar-SA" dirty="0"/>
              <a:t>هاي سلولي و اينترنت مي</a:t>
            </a:r>
            <a:r>
              <a:rPr lang="en-US" dirty="0"/>
              <a:t>­</a:t>
            </a:r>
            <a:r>
              <a:rPr lang="ar-SA" dirty="0"/>
              <a:t>باشد. در يكپارچه سازي سرويس</a:t>
            </a:r>
            <a:r>
              <a:rPr lang="en-US" dirty="0"/>
              <a:t>­</a:t>
            </a:r>
            <a:r>
              <a:rPr lang="ar-SA" dirty="0"/>
              <a:t>هاي تعريف شده در </a:t>
            </a:r>
            <a:r>
              <a:rPr lang="en-US" dirty="0"/>
              <a:t>IMS</a:t>
            </a:r>
            <a:r>
              <a:rPr lang="ar-SA" dirty="0"/>
              <a:t> كاربران توسط ابزار سلولي خود قادر به دسترسي به سرويس</a:t>
            </a:r>
            <a:r>
              <a:rPr lang="en-US" dirty="0"/>
              <a:t>­</a:t>
            </a:r>
            <a:r>
              <a:rPr lang="ar-SA" dirty="0"/>
              <a:t>هاي داخل اينترنت به آساني ، به طور مؤثر ، قابل اعتماد و با قيمت منطقي مي</a:t>
            </a:r>
            <a:r>
              <a:rPr lang="en-US" dirty="0"/>
              <a:t>­</a:t>
            </a:r>
            <a:r>
              <a:rPr lang="ar-SA" dirty="0"/>
              <a:t>باشند . تمامي ارتباطات شبكه براساس پروتكل اينترنت (</a:t>
            </a:r>
            <a:r>
              <a:rPr lang="en-US" dirty="0"/>
              <a:t>IP</a:t>
            </a:r>
            <a:r>
              <a:rPr lang="ar-SA" dirty="0"/>
              <a:t> ) مي</a:t>
            </a:r>
            <a:r>
              <a:rPr lang="en-US" dirty="0"/>
              <a:t>­</a:t>
            </a:r>
            <a:r>
              <a:rPr lang="ar-SA" dirty="0"/>
              <a:t>باشد . پيشبرد</a:t>
            </a:r>
            <a:r>
              <a:rPr lang="en-US" dirty="0"/>
              <a:t>IMS</a:t>
            </a:r>
            <a:r>
              <a:rPr lang="ar-SA" dirty="0"/>
              <a:t> ما را به شبكه نسل آتي (</a:t>
            </a:r>
            <a:r>
              <a:rPr lang="en-US" dirty="0"/>
              <a:t>NGN</a:t>
            </a:r>
            <a:r>
              <a:rPr lang="ar-SA" dirty="0"/>
              <a:t> ) راهنمائي مي</a:t>
            </a:r>
            <a:r>
              <a:rPr lang="en-US" dirty="0"/>
              <a:t>­</a:t>
            </a:r>
            <a:r>
              <a:rPr lang="ar-SA" dirty="0"/>
              <a:t>كند . اين مقاله به بررسي و توضيح ايده و مفهوم فن</a:t>
            </a:r>
            <a:r>
              <a:rPr lang="en-US" dirty="0"/>
              <a:t>­</a:t>
            </a:r>
            <a:r>
              <a:rPr lang="ar-SA" dirty="0"/>
              <a:t>آوري </a:t>
            </a:r>
            <a:r>
              <a:rPr lang="en-US" dirty="0"/>
              <a:t>IMS</a:t>
            </a:r>
            <a:r>
              <a:rPr lang="ar-SA" dirty="0"/>
              <a:t> ، ساختار و پروتكل­های آن می­پردازد.</a:t>
            </a:r>
            <a:endParaRPr lang="en-US" dirty="0"/>
          </a:p>
          <a:p>
            <a:pPr algn="r" rtl="1"/>
            <a:endParaRPr lang="en-US" dirty="0"/>
          </a:p>
        </p:txBody>
      </p:sp>
      <p:sp>
        <p:nvSpPr>
          <p:cNvPr id="7" name="Text Placeholder 1"/>
          <p:cNvSpPr txBox="1">
            <a:spLocks/>
          </p:cNvSpPr>
          <p:nvPr/>
        </p:nvSpPr>
        <p:spPr>
          <a:xfrm>
            <a:off x="0" y="27678"/>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r" rtl="1"/>
            <a:r>
              <a:rPr lang="fa-IR" sz="2400" b="1" dirty="0" smtClean="0">
                <a:solidFill>
                  <a:prstClr val="black"/>
                </a:solidFill>
              </a:rPr>
              <a:t>زيرسيستم چند رسانه اي مبتني بر  </a:t>
            </a:r>
            <a:r>
              <a:rPr lang="en-US" sz="2400" b="1" dirty="0" smtClean="0">
                <a:solidFill>
                  <a:prstClr val="black"/>
                </a:solidFill>
              </a:rPr>
              <a:t>IP ، IMS ، 3GPP ، IP Multimedia subsystem </a:t>
            </a:r>
            <a:endParaRPr lang="en-US" sz="2400" b="1" dirty="0">
              <a:solidFill>
                <a:prstClr val="black"/>
              </a:solidFill>
            </a:endParaRPr>
          </a:p>
        </p:txBody>
      </p:sp>
      <p:sp>
        <p:nvSpPr>
          <p:cNvPr id="4" name="Footer Placeholder 3"/>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2" name="Slide Number Placeholder 1"/>
          <p:cNvSpPr>
            <a:spLocks noGrp="1"/>
          </p:cNvSpPr>
          <p:nvPr>
            <p:ph type="sldNum" sz="quarter" idx="12"/>
          </p:nvPr>
        </p:nvSpPr>
        <p:spPr/>
        <p:txBody>
          <a:bodyPr/>
          <a:lstStyle/>
          <a:p>
            <a:fld id="{6B89A851-C0A8-4011-8416-F9B5C595353E}" type="slidenum">
              <a:rPr lang="en-US" smtClean="0">
                <a:solidFill>
                  <a:prstClr val="white">
                    <a:tint val="75000"/>
                  </a:prstClr>
                </a:solidFill>
              </a:rPr>
              <a:pPr/>
              <a:t>54</a:t>
            </a:fld>
            <a:endParaRPr lang="en-US">
              <a:solidFill>
                <a:prstClr val="white">
                  <a:tint val="75000"/>
                </a:prstClr>
              </a:solidFill>
            </a:endParaRPr>
          </a:p>
        </p:txBody>
      </p:sp>
    </p:spTree>
    <p:extLst>
      <p:ext uri="{BB962C8B-B14F-4D97-AF65-F5344CB8AC3E}">
        <p14:creationId xmlns:p14="http://schemas.microsoft.com/office/powerpoint/2010/main" val="356129519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p:cNvSpPr txBox="1">
            <a:spLocks/>
          </p:cNvSpPr>
          <p:nvPr/>
        </p:nvSpPr>
        <p:spPr>
          <a:xfrm>
            <a:off x="0" y="27678"/>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r" rtl="1"/>
            <a:r>
              <a:rPr lang="fa-IR" sz="2400" b="1" dirty="0" smtClean="0">
                <a:solidFill>
                  <a:prstClr val="black"/>
                </a:solidFill>
              </a:rPr>
              <a:t>زيرسيستم چند رسانه اي مبتني بر  </a:t>
            </a:r>
            <a:r>
              <a:rPr lang="en-US" sz="2400" b="1" dirty="0" smtClean="0">
                <a:solidFill>
                  <a:prstClr val="black"/>
                </a:solidFill>
              </a:rPr>
              <a:t>IP ، IMS ، 3GPP ، IP Multimedia subsystem </a:t>
            </a:r>
            <a:endParaRPr lang="en-US" sz="2400" b="1" dirty="0">
              <a:solidFill>
                <a:prstClr val="black"/>
              </a:solidFill>
            </a:endParaRPr>
          </a:p>
        </p:txBody>
      </p:sp>
      <p:sp>
        <p:nvSpPr>
          <p:cNvPr id="9" name="Content Placeholder 8"/>
          <p:cNvSpPr>
            <a:spLocks noGrp="1"/>
          </p:cNvSpPr>
          <p:nvPr>
            <p:ph sz="half" idx="1"/>
          </p:nvPr>
        </p:nvSpPr>
        <p:spPr>
          <a:xfrm>
            <a:off x="755576" y="675111"/>
            <a:ext cx="7848872" cy="5418038"/>
          </a:xfrm>
        </p:spPr>
        <p:txBody>
          <a:bodyPr>
            <a:normAutofit/>
          </a:bodyPr>
          <a:lstStyle/>
          <a:p>
            <a:pPr marL="0" indent="0" algn="r" rtl="1">
              <a:buNone/>
            </a:pPr>
            <a:r>
              <a:rPr lang="ar-SA" sz="2400" dirty="0"/>
              <a:t>اينتـــرنت راه ارتباطـــات را تغيير داد . استفاده از پست الكترونيكي </a:t>
            </a:r>
            <a:endParaRPr lang="en-US" sz="2400" dirty="0" smtClean="0"/>
          </a:p>
          <a:p>
            <a:pPr marL="0" indent="0" algn="r" rtl="1">
              <a:buNone/>
            </a:pPr>
            <a:r>
              <a:rPr lang="ar-SA" sz="2400" dirty="0" smtClean="0"/>
              <a:t>(</a:t>
            </a:r>
            <a:r>
              <a:rPr lang="en-US" sz="2400" dirty="0"/>
              <a:t>e – mail</a:t>
            </a:r>
            <a:r>
              <a:rPr lang="ar-SA" sz="2400" dirty="0"/>
              <a:t> ) ، تور جهان گستر (</a:t>
            </a:r>
            <a:r>
              <a:rPr lang="en-US" sz="2400" dirty="0"/>
              <a:t>WWW</a:t>
            </a:r>
            <a:r>
              <a:rPr lang="ar-SA" sz="2400" dirty="0"/>
              <a:t> ) ، پيام بلادرنگ (</a:t>
            </a:r>
            <a:r>
              <a:rPr lang="en-US" sz="2400" dirty="0"/>
              <a:t>IM</a:t>
            </a:r>
            <a:r>
              <a:rPr lang="ar-SA" sz="2400" dirty="0"/>
              <a:t> ) بطور نمايشي همراه با افزايش مشتركين افزايش يافته است . نيازهاي اينترنت تلفني ، به تقاضاي عظيمي تبديل شده است و تمامي اپراتورها مجبور به پذيرفتن این وضعيت شده­اند. با تلفن سلولي ، وسيله­اي كوچك (موبايل) ، شخص مي­تواند به هرجا و هروقت زنگ بزند و همه به او زنگ بزنند . حال موبايل فقط براي تماس تلفني مورد استفاده قرار نمي­گيرد ، بلكه عمل انتقال پيام با استفاده از سرويس پيام كوتاه (</a:t>
            </a:r>
            <a:r>
              <a:rPr lang="en-US" sz="2400" dirty="0"/>
              <a:t>SMS</a:t>
            </a:r>
            <a:r>
              <a:rPr lang="ar-SA" sz="2400" dirty="0"/>
              <a:t> ) و اكنــــون ، سرويس پيام دهي چند رسانـــه اي (</a:t>
            </a:r>
            <a:r>
              <a:rPr lang="en-US" sz="2400" dirty="0"/>
              <a:t>MMS</a:t>
            </a:r>
            <a:r>
              <a:rPr lang="ar-SA" sz="2400" dirty="0"/>
              <a:t> ) به خدمات آن اضافه شده‌اند .</a:t>
            </a:r>
            <a:endParaRPr lang="en-US" sz="2400" dirty="0"/>
          </a:p>
          <a:p>
            <a:pPr algn="r" rtl="1"/>
            <a:endParaRPr lang="en-US" sz="2400" dirty="0"/>
          </a:p>
        </p:txBody>
      </p:sp>
      <p:sp>
        <p:nvSpPr>
          <p:cNvPr id="4" name="Footer Placeholder 3"/>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2" name="Slide Number Placeholder 1"/>
          <p:cNvSpPr>
            <a:spLocks noGrp="1"/>
          </p:cNvSpPr>
          <p:nvPr>
            <p:ph type="sldNum" sz="quarter" idx="12"/>
          </p:nvPr>
        </p:nvSpPr>
        <p:spPr/>
        <p:txBody>
          <a:bodyPr/>
          <a:lstStyle/>
          <a:p>
            <a:fld id="{6B89A851-C0A8-4011-8416-F9B5C595353E}" type="slidenum">
              <a:rPr lang="en-US" smtClean="0">
                <a:solidFill>
                  <a:prstClr val="white">
                    <a:tint val="75000"/>
                  </a:prstClr>
                </a:solidFill>
              </a:rPr>
              <a:pPr/>
              <a:t>55</a:t>
            </a:fld>
            <a:endParaRPr lang="en-US">
              <a:solidFill>
                <a:prstClr val="white">
                  <a:tint val="75000"/>
                </a:prstClr>
              </a:solidFill>
            </a:endParaRPr>
          </a:p>
        </p:txBody>
      </p:sp>
    </p:spTree>
    <p:extLst>
      <p:ext uri="{BB962C8B-B14F-4D97-AF65-F5344CB8AC3E}">
        <p14:creationId xmlns:p14="http://schemas.microsoft.com/office/powerpoint/2010/main" val="335284656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p:cNvSpPr txBox="1">
            <a:spLocks/>
          </p:cNvSpPr>
          <p:nvPr/>
        </p:nvSpPr>
        <p:spPr>
          <a:xfrm>
            <a:off x="0" y="27678"/>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r" rtl="1"/>
            <a:r>
              <a:rPr lang="fa-IR" sz="2400" b="1" dirty="0" smtClean="0">
                <a:solidFill>
                  <a:prstClr val="black"/>
                </a:solidFill>
              </a:rPr>
              <a:t>زيرسيستم چند رسانه اي مبتني بر  </a:t>
            </a:r>
            <a:r>
              <a:rPr lang="en-US" sz="2400" b="1" dirty="0" smtClean="0">
                <a:solidFill>
                  <a:prstClr val="black"/>
                </a:solidFill>
              </a:rPr>
              <a:t>IP ، IMS ، 3GPP ، IP Multimedia subsystem </a:t>
            </a:r>
            <a:endParaRPr lang="en-US" sz="2400" b="1" dirty="0">
              <a:solidFill>
                <a:prstClr val="black"/>
              </a:solidFill>
            </a:endParaRPr>
          </a:p>
        </p:txBody>
      </p:sp>
      <p:sp>
        <p:nvSpPr>
          <p:cNvPr id="9" name="Content Placeholder 8"/>
          <p:cNvSpPr>
            <a:spLocks noGrp="1"/>
          </p:cNvSpPr>
          <p:nvPr>
            <p:ph sz="half" idx="1"/>
          </p:nvPr>
        </p:nvSpPr>
        <p:spPr>
          <a:xfrm>
            <a:off x="755576" y="675111"/>
            <a:ext cx="7848872" cy="5418038"/>
          </a:xfrm>
        </p:spPr>
        <p:txBody>
          <a:bodyPr>
            <a:normAutofit/>
          </a:bodyPr>
          <a:lstStyle/>
          <a:p>
            <a:pPr marL="0" indent="0" algn="r" rtl="1">
              <a:buNone/>
            </a:pPr>
            <a:r>
              <a:rPr lang="en-US" sz="2400" dirty="0"/>
              <a:t>3GPP</a:t>
            </a:r>
            <a:r>
              <a:rPr lang="ar-SA" sz="2400" dirty="0"/>
              <a:t> استانداردي براي مفهوم مخابرات آينده كه به هدف يكپارچه سازي دو فن­آوري ، سيستم جهاني براي ارتباط سيار (</a:t>
            </a:r>
            <a:r>
              <a:rPr lang="en-US" sz="2400" dirty="0"/>
              <a:t>GSM</a:t>
            </a:r>
            <a:r>
              <a:rPr lang="ar-SA" sz="2400" dirty="0"/>
              <a:t>) شبكه سلولي و اينترنت مي­باشد. روش </a:t>
            </a:r>
            <a:r>
              <a:rPr lang="en-US" sz="2400" dirty="0"/>
              <a:t>IMS</a:t>
            </a:r>
            <a:r>
              <a:rPr lang="ar-SA" sz="2400" dirty="0"/>
              <a:t> يكپارچگي اين سرويس­ها به يك روش واحد ، براساس پروتكل اينترنت ، در شبكه­هاي با ساختار دستيابي باز ، استقلال فن­آوري دستيابي اساسي ، در ميان ابزارهاي مختلف ، بصورت همزمان ميباشد . اين رؤياي شبكه هاي </a:t>
            </a:r>
            <a:r>
              <a:rPr lang="en-US" sz="2400" dirty="0"/>
              <a:t>3G</a:t>
            </a:r>
            <a:r>
              <a:rPr lang="ar-SA" sz="2400" dirty="0"/>
              <a:t> است كه نرم افزارهاي همزمان چند رسانه­اي را بصورت بي­سيم فراتر از هر مرزي تأمين مي­كند . در آينده شخص مي­تواند با موبايل </a:t>
            </a:r>
            <a:r>
              <a:rPr lang="en-US" sz="2400" dirty="0"/>
              <a:t>3G</a:t>
            </a:r>
            <a:r>
              <a:rPr lang="ar-SA" sz="2400" dirty="0"/>
              <a:t> با دوست خود مكالمه كند و همزمان دوست او از كامپيوتر خود در يك كافه به يك </a:t>
            </a:r>
            <a:r>
              <a:rPr lang="en-US" sz="2400" dirty="0"/>
              <a:t>LAN</a:t>
            </a:r>
            <a:r>
              <a:rPr lang="ar-SA" sz="2400" dirty="0"/>
              <a:t> بي سيم (</a:t>
            </a:r>
            <a:r>
              <a:rPr lang="en-US" sz="2400" dirty="0"/>
              <a:t>WLAN</a:t>
            </a:r>
            <a:r>
              <a:rPr lang="ar-SA" sz="2400" dirty="0"/>
              <a:t> ) متصل است و در حين مكالمه </a:t>
            </a:r>
            <a:endParaRPr lang="en-US" sz="2400" dirty="0" smtClean="0"/>
          </a:p>
          <a:p>
            <a:pPr marL="0" indent="0" algn="r" rtl="1">
              <a:buNone/>
            </a:pPr>
            <a:r>
              <a:rPr lang="en-US" sz="2400" dirty="0" smtClean="0"/>
              <a:t>e –mail</a:t>
            </a:r>
            <a:r>
              <a:rPr lang="ar-SA" sz="2400" dirty="0"/>
              <a:t> خود را مي­گشايد يا به صفحات وب نيز سرمي­زند .</a:t>
            </a:r>
            <a:endParaRPr lang="en-US" sz="2400" dirty="0"/>
          </a:p>
          <a:p>
            <a:pPr marL="0" indent="0" algn="r" rtl="1">
              <a:buNone/>
            </a:pPr>
            <a:r>
              <a:rPr lang="ar-SA" sz="2400" dirty="0"/>
              <a:t>آنها مي­توانند مكالمه دو نفره خود را به يك كنفرانس چند رسانه­اي توسط زدن دكمه صحبت كردن كه شامل اشخاص ديگر است ، تبديل كنند . اين بخشي از آينده ارتباطات است كه توسط </a:t>
            </a:r>
            <a:r>
              <a:rPr lang="en-US" sz="2400" dirty="0"/>
              <a:t>IMS</a:t>
            </a:r>
            <a:r>
              <a:rPr lang="ar-SA" sz="2400" dirty="0"/>
              <a:t> قابل تحقق مي­باشد</a:t>
            </a:r>
            <a:endParaRPr lang="en-US" sz="2400" dirty="0"/>
          </a:p>
        </p:txBody>
      </p:sp>
      <p:sp>
        <p:nvSpPr>
          <p:cNvPr id="4" name="Footer Placeholder 3"/>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2" name="Slide Number Placeholder 1"/>
          <p:cNvSpPr>
            <a:spLocks noGrp="1"/>
          </p:cNvSpPr>
          <p:nvPr>
            <p:ph type="sldNum" sz="quarter" idx="12"/>
          </p:nvPr>
        </p:nvSpPr>
        <p:spPr/>
        <p:txBody>
          <a:bodyPr/>
          <a:lstStyle/>
          <a:p>
            <a:fld id="{6B89A851-C0A8-4011-8416-F9B5C595353E}" type="slidenum">
              <a:rPr lang="en-US" smtClean="0">
                <a:solidFill>
                  <a:prstClr val="white">
                    <a:tint val="75000"/>
                  </a:prstClr>
                </a:solidFill>
              </a:rPr>
              <a:pPr/>
              <a:t>56</a:t>
            </a:fld>
            <a:endParaRPr lang="en-US">
              <a:solidFill>
                <a:prstClr val="white">
                  <a:tint val="75000"/>
                </a:prstClr>
              </a:solidFill>
            </a:endParaRPr>
          </a:p>
        </p:txBody>
      </p:sp>
    </p:spTree>
    <p:extLst>
      <p:ext uri="{BB962C8B-B14F-4D97-AF65-F5344CB8AC3E}">
        <p14:creationId xmlns:p14="http://schemas.microsoft.com/office/powerpoint/2010/main" val="347380095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p:cNvSpPr txBox="1">
            <a:spLocks/>
          </p:cNvSpPr>
          <p:nvPr/>
        </p:nvSpPr>
        <p:spPr>
          <a:xfrm>
            <a:off x="0" y="27678"/>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r" rtl="1"/>
            <a:r>
              <a:rPr lang="fa-IR" sz="2400" b="1" dirty="0" smtClean="0">
                <a:solidFill>
                  <a:prstClr val="black"/>
                </a:solidFill>
              </a:rPr>
              <a:t>زيرسيستم چند رسانه اي مبتني بر  </a:t>
            </a:r>
            <a:r>
              <a:rPr lang="en-US" sz="2400" b="1" dirty="0" smtClean="0">
                <a:solidFill>
                  <a:prstClr val="black"/>
                </a:solidFill>
              </a:rPr>
              <a:t>IP ، IMS ، 3GPP ، IP Multimedia subsystem </a:t>
            </a:r>
            <a:endParaRPr lang="en-US" sz="2400" b="1" dirty="0">
              <a:solidFill>
                <a:prstClr val="black"/>
              </a:solidFill>
            </a:endParaRPr>
          </a:p>
        </p:txBody>
      </p:sp>
      <p:sp>
        <p:nvSpPr>
          <p:cNvPr id="9" name="Content Placeholder 8"/>
          <p:cNvSpPr>
            <a:spLocks noGrp="1"/>
          </p:cNvSpPr>
          <p:nvPr>
            <p:ph sz="half" idx="1"/>
          </p:nvPr>
        </p:nvSpPr>
        <p:spPr>
          <a:xfrm>
            <a:off x="755576" y="675111"/>
            <a:ext cx="7848872" cy="5418038"/>
          </a:xfrm>
        </p:spPr>
        <p:txBody>
          <a:bodyPr>
            <a:normAutofit/>
          </a:bodyPr>
          <a:lstStyle/>
          <a:p>
            <a:pPr marL="0" indent="0" algn="r" rtl="1">
              <a:buNone/>
            </a:pPr>
            <a:r>
              <a:rPr lang="ar-SA" sz="2400" dirty="0"/>
              <a:t>سه دليل عمده وجود دارد كه چرا ما نياز به برقراري </a:t>
            </a:r>
            <a:r>
              <a:rPr lang="en-US" sz="2400" dirty="0"/>
              <a:t>IMS</a:t>
            </a:r>
            <a:r>
              <a:rPr lang="ar-SA" sz="2400" dirty="0"/>
              <a:t> داريم . اولين آن­ها ، اين است كه </a:t>
            </a:r>
            <a:r>
              <a:rPr lang="en-US" sz="2400" dirty="0"/>
              <a:t>IMS</a:t>
            </a:r>
            <a:r>
              <a:rPr lang="ar-SA" sz="2400" dirty="0"/>
              <a:t> مي­تواند تمامي انواع مستقل ارتباطات را از هر نوع رسانه­اي گرد هم جمع سازد . در آينده مردم مي­توانند از هر وسيله اي براي اتصال به وسيله ديگر استفاده كنند . دليل دوم كيفيت سرويس (</a:t>
            </a:r>
            <a:r>
              <a:rPr lang="en-US" sz="2400" dirty="0"/>
              <a:t>QOS</a:t>
            </a:r>
            <a:r>
              <a:rPr lang="ar-SA" sz="2400" dirty="0"/>
              <a:t> ) مي­باشد . </a:t>
            </a:r>
            <a:r>
              <a:rPr lang="en-US" sz="2400" dirty="0"/>
              <a:t>IMS</a:t>
            </a:r>
            <a:r>
              <a:rPr lang="ar-SA" sz="2400" dirty="0"/>
              <a:t> تعيين مي­كند كه چه نوع سرويسی استفاده شده است و پهناي باند مناسب آن بسته به سرويس موردنظر تأمين مي­گردد. دليل سوم مفهوم شارژينگ مي­باشد . با </a:t>
            </a:r>
            <a:r>
              <a:rPr lang="en-US" sz="2400" dirty="0"/>
              <a:t>IMS</a:t>
            </a:r>
            <a:r>
              <a:rPr lang="ar-SA" sz="2400" dirty="0"/>
              <a:t> تأمين كننده ميتواند روش شارژينگ متفاوت براساس سرويس بسازد .</a:t>
            </a:r>
            <a:endParaRPr lang="en-US" sz="2400" dirty="0"/>
          </a:p>
          <a:p>
            <a:pPr marL="0" indent="0" algn="r" rtl="1">
              <a:buNone/>
            </a:pPr>
            <a:endParaRPr lang="en-US" sz="2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0713" y="3717032"/>
            <a:ext cx="5362575" cy="3140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2" name="Slide Number Placeholder 1"/>
          <p:cNvSpPr>
            <a:spLocks noGrp="1"/>
          </p:cNvSpPr>
          <p:nvPr>
            <p:ph type="sldNum" sz="quarter" idx="12"/>
          </p:nvPr>
        </p:nvSpPr>
        <p:spPr/>
        <p:txBody>
          <a:bodyPr/>
          <a:lstStyle/>
          <a:p>
            <a:fld id="{6B89A851-C0A8-4011-8416-F9B5C595353E}" type="slidenum">
              <a:rPr lang="en-US" smtClean="0">
                <a:solidFill>
                  <a:prstClr val="white">
                    <a:tint val="75000"/>
                  </a:prstClr>
                </a:solidFill>
              </a:rPr>
              <a:pPr/>
              <a:t>57</a:t>
            </a:fld>
            <a:endParaRPr lang="en-US">
              <a:solidFill>
                <a:prstClr val="white">
                  <a:tint val="75000"/>
                </a:prstClr>
              </a:solidFill>
            </a:endParaRPr>
          </a:p>
        </p:txBody>
      </p:sp>
    </p:spTree>
    <p:extLst>
      <p:ext uri="{BB962C8B-B14F-4D97-AF65-F5344CB8AC3E}">
        <p14:creationId xmlns:p14="http://schemas.microsoft.com/office/powerpoint/2010/main" val="278394649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p:cNvSpPr txBox="1">
            <a:spLocks/>
          </p:cNvSpPr>
          <p:nvPr/>
        </p:nvSpPr>
        <p:spPr>
          <a:xfrm>
            <a:off x="0" y="27678"/>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r" rtl="1"/>
            <a:r>
              <a:rPr lang="fa-IR" sz="2400" b="1" dirty="0" smtClean="0">
                <a:solidFill>
                  <a:prstClr val="black"/>
                </a:solidFill>
              </a:rPr>
              <a:t>زيرسيستم چند رسانه اي مبتني بر  </a:t>
            </a:r>
            <a:r>
              <a:rPr lang="en-US" sz="2400" b="1" dirty="0" smtClean="0">
                <a:solidFill>
                  <a:prstClr val="black"/>
                </a:solidFill>
              </a:rPr>
              <a:t>IP ، IMS ، 3GPP ، IP Multimedia subsystem </a:t>
            </a:r>
            <a:endParaRPr lang="en-US" sz="2400" b="1" dirty="0">
              <a:solidFill>
                <a:prstClr val="black"/>
              </a:solidFill>
            </a:endParaRPr>
          </a:p>
        </p:txBody>
      </p:sp>
      <p:sp>
        <p:nvSpPr>
          <p:cNvPr id="9" name="Content Placeholder 8"/>
          <p:cNvSpPr>
            <a:spLocks noGrp="1"/>
          </p:cNvSpPr>
          <p:nvPr>
            <p:ph sz="half" idx="1"/>
          </p:nvPr>
        </p:nvSpPr>
        <p:spPr>
          <a:xfrm>
            <a:off x="755576" y="675111"/>
            <a:ext cx="7848872" cy="5418038"/>
          </a:xfrm>
        </p:spPr>
        <p:txBody>
          <a:bodyPr>
            <a:normAutofit fontScale="92500" lnSpcReduction="10000"/>
          </a:bodyPr>
          <a:lstStyle/>
          <a:p>
            <a:pPr marL="0" indent="0" algn="r" rtl="1">
              <a:buNone/>
            </a:pPr>
            <a:r>
              <a:rPr lang="ar-SA" sz="2400" dirty="0"/>
              <a:t>در آينده ، </a:t>
            </a:r>
            <a:r>
              <a:rPr lang="en-US" sz="2400" dirty="0"/>
              <a:t>IMS</a:t>
            </a:r>
            <a:r>
              <a:rPr lang="ar-SA" sz="2400" dirty="0"/>
              <a:t> نه تنها به سوي يكپارچه سازي سرويس­ها ، بلكه به سمت يكپارچه سازي تمامي شبكه­هاي ارتباطي به يك شبكه جهاني مي­رود . مؤسسه استانداردسازي مخابراتي اروپا </a:t>
            </a:r>
            <a:r>
              <a:rPr lang="ar-SA" sz="2400" baseline="30000" dirty="0"/>
              <a:t>1</a:t>
            </a:r>
            <a:r>
              <a:rPr lang="ar-SA" sz="2400" dirty="0"/>
              <a:t>(</a:t>
            </a:r>
            <a:r>
              <a:rPr lang="en-US" sz="2400" dirty="0"/>
              <a:t>ETSI</a:t>
            </a:r>
            <a:r>
              <a:rPr lang="ar-SA" sz="2400" dirty="0"/>
              <a:t>) يك گروه اصلي به منظور پيشبرد استاندارد­هاي شبكه نسل آتي (</a:t>
            </a:r>
            <a:r>
              <a:rPr lang="en-US" sz="2400" dirty="0"/>
              <a:t>NGN</a:t>
            </a:r>
            <a:r>
              <a:rPr lang="ar-SA" sz="2400" dirty="0"/>
              <a:t> ) دارد . گروه </a:t>
            </a:r>
            <a:r>
              <a:rPr lang="ar-SA" sz="2400" baseline="30000" dirty="0"/>
              <a:t>2</a:t>
            </a:r>
            <a:r>
              <a:rPr lang="en-US" sz="2400" dirty="0"/>
              <a:t>ETSI – TISPAN</a:t>
            </a:r>
            <a:r>
              <a:rPr lang="ar-SA" sz="2400" dirty="0"/>
              <a:t> بدنه اي است كه هدف آن پيشبرد يك شبكه ارتباطي جهاني مشتمل بر تعداد زيادي زيرسيستم با </a:t>
            </a:r>
            <a:r>
              <a:rPr lang="en-US" sz="2400" dirty="0"/>
              <a:t>IMS</a:t>
            </a:r>
            <a:r>
              <a:rPr lang="ar-SA" sz="2400" dirty="0"/>
              <a:t> به عنوان شبكه مركزي مي­باشد . هر زيرسيستم مي­تواند با ديگري توسط آدرس </a:t>
            </a:r>
            <a:r>
              <a:rPr lang="en-US" sz="2400" dirty="0"/>
              <a:t>IP</a:t>
            </a:r>
            <a:r>
              <a:rPr lang="ar-SA" sz="2400" dirty="0"/>
              <a:t> آن ارتباط برقرار كند . </a:t>
            </a:r>
            <a:r>
              <a:rPr lang="en-US" sz="2400" dirty="0"/>
              <a:t>ETSI – TISPAN NGN</a:t>
            </a:r>
            <a:r>
              <a:rPr lang="ar-SA" sz="2400" dirty="0"/>
              <a:t> اطمينان مي­دهد كه استفـاده كنندگان هر وقت و هرجا مي­توانند متصل شوند ، علاوه بر آن موبيليتي (قابل تحرك بودن) و تغيير مكان زندگي براي كاربران و وسيله­هايشان را تأمين مي­كند و زيرسيستم­هاي جديد مستقيماً ميتوانند به آنها متصل شوند. به منظور ترسيم برخي از سرويس­ها در </a:t>
            </a:r>
            <a:r>
              <a:rPr lang="en-US" sz="2400" dirty="0"/>
              <a:t>IMS</a:t>
            </a:r>
            <a:r>
              <a:rPr lang="ar-SA" sz="2400" dirty="0"/>
              <a:t> و </a:t>
            </a:r>
            <a:r>
              <a:rPr lang="en-US" sz="2400" dirty="0"/>
              <a:t>ETSI – TISPAN NGN</a:t>
            </a:r>
            <a:r>
              <a:rPr lang="ar-SA" sz="2400" dirty="0"/>
              <a:t> ، مي­توان از </a:t>
            </a:r>
            <a:r>
              <a:rPr lang="en-US" sz="2400" dirty="0"/>
              <a:t>MMS</a:t>
            </a:r>
            <a:r>
              <a:rPr lang="ar-SA" sz="2400" dirty="0"/>
              <a:t> به عنوان سرويس آينده ارتباطات استفاده كرد نه برخلاف </a:t>
            </a:r>
            <a:r>
              <a:rPr lang="en-US" sz="2400" dirty="0"/>
              <a:t>SMS</a:t>
            </a:r>
            <a:r>
              <a:rPr lang="ar-SA" sz="2400" dirty="0"/>
              <a:t> ، با </a:t>
            </a:r>
            <a:r>
              <a:rPr lang="en-US" sz="2400" dirty="0"/>
              <a:t>MMS</a:t>
            </a:r>
            <a:r>
              <a:rPr lang="ar-SA" sz="2400" dirty="0"/>
              <a:t> كاربر مي­تواند متن همراه با صوت ، عكس و ويدئــو را ارسال كند . </a:t>
            </a:r>
            <a:r>
              <a:rPr lang="en-US" sz="2400" dirty="0"/>
              <a:t>MMS</a:t>
            </a:r>
            <a:r>
              <a:rPr lang="ar-SA" sz="2400" dirty="0"/>
              <a:t> بر روي شبكه­هاي </a:t>
            </a:r>
            <a:r>
              <a:rPr lang="en-US" sz="2400" dirty="0"/>
              <a:t>IP</a:t>
            </a:r>
            <a:r>
              <a:rPr lang="ar-SA" sz="2400" dirty="0"/>
              <a:t> به مانند شبكه­هاي سوئيچينگ مداري كار مي­كند. با مفهوم </a:t>
            </a:r>
            <a:r>
              <a:rPr lang="en-US" sz="2400" dirty="0"/>
              <a:t>TISPAN  NGN</a:t>
            </a:r>
            <a:r>
              <a:rPr lang="ar-SA" sz="2400" dirty="0"/>
              <a:t> در آينده </a:t>
            </a:r>
            <a:r>
              <a:rPr lang="en-US" sz="2400" dirty="0"/>
              <a:t>MMS </a:t>
            </a:r>
            <a:r>
              <a:rPr lang="ar-SA" sz="2400" dirty="0"/>
              <a:t>ميتواند از ترمينال </a:t>
            </a:r>
            <a:r>
              <a:rPr lang="en-US" sz="2400" dirty="0"/>
              <a:t>PSTN</a:t>
            </a:r>
            <a:r>
              <a:rPr lang="ar-SA" sz="2400" dirty="0"/>
              <a:t> بدون توجه به نوع وسيله مورد استفاده ، براي رسيدن به مقصد خود استفاده كند . با اين قابليت انعطاف و كارائي ،</a:t>
            </a:r>
            <a:r>
              <a:rPr lang="en-US" sz="2400" dirty="0"/>
              <a:t>MMS</a:t>
            </a:r>
            <a:r>
              <a:rPr lang="ar-SA" sz="2400" dirty="0"/>
              <a:t> يك راهگشاي جديد در ارتباطات مي­باشد .</a:t>
            </a:r>
            <a:endParaRPr lang="en-US" sz="2400" dirty="0"/>
          </a:p>
          <a:p>
            <a:pPr marL="0" indent="0" rtl="1">
              <a:buNone/>
            </a:pPr>
            <a:r>
              <a:rPr lang="en-US" sz="2400" dirty="0"/>
              <a:t> </a:t>
            </a:r>
          </a:p>
          <a:p>
            <a:pPr marL="0" indent="0" algn="r" rtl="1">
              <a:buNone/>
            </a:pPr>
            <a:endParaRPr lang="en-US" sz="2400" dirty="0"/>
          </a:p>
        </p:txBody>
      </p:sp>
      <p:sp>
        <p:nvSpPr>
          <p:cNvPr id="4" name="Footer Placeholder 3"/>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2" name="Slide Number Placeholder 1"/>
          <p:cNvSpPr>
            <a:spLocks noGrp="1"/>
          </p:cNvSpPr>
          <p:nvPr>
            <p:ph type="sldNum" sz="quarter" idx="12"/>
          </p:nvPr>
        </p:nvSpPr>
        <p:spPr/>
        <p:txBody>
          <a:bodyPr/>
          <a:lstStyle/>
          <a:p>
            <a:fld id="{6B89A851-C0A8-4011-8416-F9B5C595353E}" type="slidenum">
              <a:rPr lang="en-US" smtClean="0">
                <a:solidFill>
                  <a:prstClr val="white">
                    <a:tint val="75000"/>
                  </a:prstClr>
                </a:solidFill>
              </a:rPr>
              <a:pPr/>
              <a:t>58</a:t>
            </a:fld>
            <a:endParaRPr lang="en-US">
              <a:solidFill>
                <a:prstClr val="white">
                  <a:tint val="75000"/>
                </a:prstClr>
              </a:solidFill>
            </a:endParaRPr>
          </a:p>
        </p:txBody>
      </p:sp>
    </p:spTree>
    <p:extLst>
      <p:ext uri="{BB962C8B-B14F-4D97-AF65-F5344CB8AC3E}">
        <p14:creationId xmlns:p14="http://schemas.microsoft.com/office/powerpoint/2010/main" val="312832991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323528" y="667440"/>
            <a:ext cx="8363273" cy="6190560"/>
          </a:xfrm>
        </p:spPr>
        <p:txBody>
          <a:bodyPr>
            <a:normAutofit fontScale="85000" lnSpcReduction="10000"/>
          </a:bodyPr>
          <a:lstStyle/>
          <a:p>
            <a:pPr marL="0" indent="0" algn="r" rtl="1">
              <a:buNone/>
            </a:pPr>
            <a:r>
              <a:rPr lang="ar-SA" b="1" dirty="0"/>
              <a:t>عناصر اصلی در يک شبکه کامپيوتری بشرح زير می باشند</a:t>
            </a:r>
            <a:r>
              <a:rPr lang="en-US" b="1" dirty="0"/>
              <a:t>: </a:t>
            </a:r>
            <a:br>
              <a:rPr lang="en-US" b="1" dirty="0"/>
            </a:br>
            <a:r>
              <a:rPr lang="ar-SA" dirty="0"/>
              <a:t>شبکه . شبکه شامل مجموعه ای از کامپيوترهای متصل شده (با يک روش خاص )، بمنظور تبادل اطلاعات است</a:t>
            </a:r>
            <a:r>
              <a:rPr lang="en-US" dirty="0"/>
              <a:t> . </a:t>
            </a:r>
            <a:br>
              <a:rPr lang="en-US" dirty="0"/>
            </a:br>
            <a:r>
              <a:rPr lang="ar-SA" b="1" dirty="0"/>
              <a:t>گره:</a:t>
            </a:r>
            <a:r>
              <a:rPr lang="ar-SA" dirty="0"/>
              <a:t> گره ، شامل هر چيزی که به شبکه متصل می گردد ، خواهد بود.( کامپيوتر ، چاپگر و</a:t>
            </a:r>
            <a:r>
              <a:rPr lang="en-US" dirty="0"/>
              <a:t> ...</a:t>
            </a:r>
            <a:r>
              <a:rPr lang="ar-SA" dirty="0"/>
              <a:t>)</a:t>
            </a:r>
            <a:r>
              <a:rPr lang="en-US" dirty="0"/>
              <a:t/>
            </a:r>
            <a:br>
              <a:rPr lang="en-US" dirty="0"/>
            </a:br>
            <a:r>
              <a:rPr lang="ar-SA" dirty="0"/>
              <a:t>سگمنت. سگمنت يک بخش خاص از شبکه بوده که توسط يک سوئيچ ، روتر و يا</a:t>
            </a:r>
            <a:r>
              <a:rPr lang="en-US" dirty="0"/>
              <a:t> Bridge </a:t>
            </a:r>
            <a:r>
              <a:rPr lang="ar-SA" dirty="0"/>
              <a:t>از ساير بخش ها جدا شده است</a:t>
            </a:r>
            <a:r>
              <a:rPr lang="en-US" dirty="0"/>
              <a:t> . </a:t>
            </a:r>
            <a:br>
              <a:rPr lang="en-US" dirty="0"/>
            </a:br>
            <a:r>
              <a:rPr lang="ar-SA" b="1" dirty="0"/>
              <a:t>ستون فقرات :</a:t>
            </a:r>
            <a:r>
              <a:rPr lang="ar-SA" dirty="0"/>
              <a:t> کابل اصلی که تمام سگمنت ها به آن متصل می گردند</a:t>
            </a:r>
            <a:r>
              <a:rPr lang="en-US" dirty="0"/>
              <a:t>. </a:t>
            </a:r>
            <a:r>
              <a:rPr lang="ar-SA" dirty="0"/>
              <a:t>معمولا" ستون فقرات يک شبکه دارای سرعت بمراتب بيشتری نسبت به هر يک از سگمنت های شبکه است . مثلا" ممکن است نرخ انتقال اطلاعات ستون فقرات شبکه 100 مگابيت در ثانيه بوده در صورتيکه نرخ انتقال اطلاعات هر سگمنت 10 مگابيت در ثانيه باشد</a:t>
            </a:r>
            <a:r>
              <a:rPr lang="en-US" dirty="0"/>
              <a:t>. </a:t>
            </a:r>
            <a:br>
              <a:rPr lang="en-US" dirty="0"/>
            </a:br>
            <a:r>
              <a:rPr lang="ar-SA" b="1" dirty="0"/>
              <a:t>توپولوژی :</a:t>
            </a:r>
            <a:r>
              <a:rPr lang="ar-SA" dirty="0"/>
              <a:t> روشی که هر يک از گره ها به يکديگر متصل می گردند را گويند</a:t>
            </a:r>
            <a:r>
              <a:rPr lang="en-US" dirty="0"/>
              <a:t>. </a:t>
            </a:r>
            <a:br>
              <a:rPr lang="en-US" dirty="0"/>
            </a:br>
            <a:r>
              <a:rPr lang="ar-SA" b="1" dirty="0"/>
              <a:t>کارت شبکه</a:t>
            </a:r>
            <a:r>
              <a:rPr lang="ar-SA" dirty="0"/>
              <a:t> : هر کامپيوتر از طريق يک کارت شبکه به شبکه متصل می گردد.در اکثر کامپيوترهای شخصی ، کارت فوق از نوع اترنت بوده ( دارای سرعت 10 و يا 100 مگابيت در ثانيه ) و در يکی از اسلات های موجود روی برد اصلی سيستم ، نصب خواهد شد</a:t>
            </a:r>
            <a:r>
              <a:rPr lang="en-US" dirty="0"/>
              <a:t>. </a:t>
            </a:r>
            <a:br>
              <a:rPr lang="en-US" dirty="0"/>
            </a:br>
            <a:r>
              <a:rPr lang="ar-SA" b="1" dirty="0"/>
              <a:t>آدرس</a:t>
            </a:r>
            <a:r>
              <a:rPr lang="en-US" dirty="0"/>
              <a:t> MAC : </a:t>
            </a:r>
            <a:r>
              <a:rPr lang="ar-SA" dirty="0"/>
              <a:t>آدرس فيزيکی هر دستگاه ( کارت شبکه ) در شبکه است. آدرس فوق يک عدد شش بايتی بوده که سه بايت اول آن مشخص کننده سازنده کارت شبکه و سه بايت دوم ، شماره سريال کارت شبکه است</a:t>
            </a:r>
            <a:r>
              <a:rPr lang="en-US" dirty="0"/>
              <a:t> . </a:t>
            </a:r>
            <a:br>
              <a:rPr lang="en-US" dirty="0"/>
            </a:br>
            <a:r>
              <a:rPr lang="en-US" dirty="0"/>
              <a:t> :</a:t>
            </a:r>
            <a:r>
              <a:rPr lang="en-US" b="1" dirty="0"/>
              <a:t>Unicast</a:t>
            </a:r>
            <a:r>
              <a:rPr lang="en-US" dirty="0"/>
              <a:t>  </a:t>
            </a:r>
            <a:r>
              <a:rPr lang="ar-SA" dirty="0"/>
              <a:t>ارسال اطلاعات توسط يک گره با آدرس خاص و دريافت اطلاعات توسط گره ديگر است</a:t>
            </a:r>
            <a:r>
              <a:rPr lang="en-US" dirty="0"/>
              <a:t> . </a:t>
            </a:r>
            <a:br>
              <a:rPr lang="en-US" dirty="0"/>
            </a:br>
            <a:r>
              <a:rPr lang="en-US" dirty="0"/>
              <a:t> </a:t>
            </a:r>
            <a:r>
              <a:rPr lang="en-US" b="1" dirty="0"/>
              <a:t>:Multicast</a:t>
            </a:r>
            <a:r>
              <a:rPr lang="en-US" dirty="0"/>
              <a:t>  </a:t>
            </a:r>
            <a:r>
              <a:rPr lang="ar-SA" dirty="0"/>
              <a:t>يک گره ، اطلاعاتی را برای يک گروه خاص ( با آدرس مشخص ) ارسال می دارد.دستگاههای موجود در گروه ، اطلاعات ارسالی را دريافت خواهند کرد</a:t>
            </a:r>
            <a:r>
              <a:rPr lang="en-US" dirty="0"/>
              <a:t>. </a:t>
            </a:r>
            <a:br>
              <a:rPr lang="en-US" dirty="0"/>
            </a:br>
            <a:r>
              <a:rPr lang="en-US" dirty="0"/>
              <a:t> </a:t>
            </a:r>
            <a:r>
              <a:rPr lang="en-US" b="1" dirty="0"/>
              <a:t>:Broadcast  </a:t>
            </a:r>
            <a:r>
              <a:rPr lang="ar-SA" dirty="0"/>
              <a:t>يک گره اطلاعاتی را برای تمام گره های موجود در شبکه ارسال می نمايد</a:t>
            </a:r>
            <a:r>
              <a:rPr lang="en-US" dirty="0"/>
              <a:t>. </a:t>
            </a:r>
          </a:p>
        </p:txBody>
      </p:sp>
      <p:sp>
        <p:nvSpPr>
          <p:cNvPr id="7" name="Text Placeholder 1"/>
          <p:cNvSpPr txBox="1">
            <a:spLocks/>
          </p:cNvSpPr>
          <p:nvPr/>
        </p:nvSpPr>
        <p:spPr>
          <a:xfrm>
            <a:off x="0" y="27678"/>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r" rtl="1"/>
            <a:r>
              <a:rPr lang="fa-IR" sz="2400" b="1" dirty="0" smtClean="0">
                <a:solidFill>
                  <a:prstClr val="black"/>
                </a:solidFill>
              </a:rPr>
              <a:t>تعاریف اولیه ای از شبکه و سوئیچ </a:t>
            </a:r>
            <a:endParaRPr lang="en-US" sz="2400" b="1" dirty="0">
              <a:solidFill>
                <a:prstClr val="black"/>
              </a:solidFill>
            </a:endParaRPr>
          </a:p>
        </p:txBody>
      </p:sp>
      <p:sp>
        <p:nvSpPr>
          <p:cNvPr id="4" name="Footer Placeholder 3"/>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2" name="Slide Number Placeholder 1"/>
          <p:cNvSpPr>
            <a:spLocks noGrp="1"/>
          </p:cNvSpPr>
          <p:nvPr>
            <p:ph type="sldNum" sz="quarter" idx="12"/>
          </p:nvPr>
        </p:nvSpPr>
        <p:spPr/>
        <p:txBody>
          <a:bodyPr/>
          <a:lstStyle/>
          <a:p>
            <a:fld id="{6B89A851-C0A8-4011-8416-F9B5C595353E}" type="slidenum">
              <a:rPr lang="en-US" smtClean="0">
                <a:solidFill>
                  <a:prstClr val="white">
                    <a:tint val="75000"/>
                  </a:prstClr>
                </a:solidFill>
              </a:rPr>
              <a:pPr/>
              <a:t>59</a:t>
            </a:fld>
            <a:endParaRPr lang="en-US">
              <a:solidFill>
                <a:prstClr val="white">
                  <a:tint val="75000"/>
                </a:prstClr>
              </a:solidFill>
            </a:endParaRPr>
          </a:p>
        </p:txBody>
      </p:sp>
    </p:spTree>
    <p:extLst>
      <p:ext uri="{BB962C8B-B14F-4D97-AF65-F5344CB8AC3E}">
        <p14:creationId xmlns:p14="http://schemas.microsoft.com/office/powerpoint/2010/main" val="20483880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0" y="27678"/>
            <a:ext cx="9144000" cy="639762"/>
          </a:xfr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a:lstStyle/>
          <a:p>
            <a:pPr algn="r"/>
            <a:r>
              <a:rPr lang="fa-IR" dirty="0"/>
              <a:t>چكيده </a:t>
            </a:r>
            <a:endParaRPr lang="en-US" dirty="0"/>
          </a:p>
        </p:txBody>
      </p:sp>
      <p:sp>
        <p:nvSpPr>
          <p:cNvPr id="3" name="Content Placeholder 2"/>
          <p:cNvSpPr>
            <a:spLocks noGrp="1"/>
          </p:cNvSpPr>
          <p:nvPr>
            <p:ph sz="half" idx="2"/>
          </p:nvPr>
        </p:nvSpPr>
        <p:spPr>
          <a:xfrm>
            <a:off x="683568" y="692696"/>
            <a:ext cx="7848872" cy="5688632"/>
          </a:xfrm>
        </p:spPr>
        <p:txBody>
          <a:bodyPr>
            <a:normAutofit lnSpcReduction="10000"/>
          </a:bodyPr>
          <a:lstStyle/>
          <a:p>
            <a:pPr algn="r" rtl="1"/>
            <a:r>
              <a:rPr lang="en-US" dirty="0"/>
              <a:t>NGN</a:t>
            </a:r>
            <a:r>
              <a:rPr lang="fa-IR" dirty="0"/>
              <a:t>واژهاي است كه اتحاديه بين المللي مخابرات(</a:t>
            </a:r>
            <a:r>
              <a:rPr lang="en-US" dirty="0"/>
              <a:t>ITU) </a:t>
            </a:r>
            <a:r>
              <a:rPr lang="fa-IR" dirty="0"/>
              <a:t>براي نسل جديدي از شبكه ها در نظر گرفته است. </a:t>
            </a:r>
          </a:p>
          <a:p>
            <a:pPr algn="r" rtl="1"/>
            <a:r>
              <a:rPr lang="fa-IR" dirty="0"/>
              <a:t>به طوركلي مي توان گفت</a:t>
            </a:r>
            <a:r>
              <a:rPr lang="en-US" dirty="0"/>
              <a:t>NGN  </a:t>
            </a:r>
            <a:r>
              <a:rPr lang="fa-IR" dirty="0"/>
              <a:t>بيشتر يك مفهوم است تا يك تكنولوژي.</a:t>
            </a:r>
          </a:p>
          <a:p>
            <a:pPr algn="r" rtl="1"/>
            <a:endParaRPr lang="fa-IR" dirty="0"/>
          </a:p>
          <a:p>
            <a:pPr algn="r" rtl="1"/>
            <a:r>
              <a:rPr lang="en-US" dirty="0"/>
              <a:t>ITU </a:t>
            </a:r>
            <a:r>
              <a:rPr lang="fa-IR" dirty="0"/>
              <a:t>پيشنهاد مي دهد در آينده از يك شبكه واحد مبتني بر </a:t>
            </a:r>
            <a:r>
              <a:rPr lang="en-US" dirty="0"/>
              <a:t>IP </a:t>
            </a:r>
            <a:r>
              <a:rPr lang="fa-IR" dirty="0"/>
              <a:t>كه قابليت پشتيباني از </a:t>
            </a:r>
            <a:r>
              <a:rPr lang="en-US" dirty="0"/>
              <a:t>QOS </a:t>
            </a:r>
            <a:r>
              <a:rPr lang="fa-IR" dirty="0"/>
              <a:t>را داشته باشد استفاده كنيم. در حقيقت ساختار عمودي فعلي كه در آن هر ارايه دهنده سرويس شبكه اي مجزا دارد به يك ساختار افقي تبديل ميشود كه تمامي ارايه دهندگان سرويس از يك شبكه واحد استفاده مي كنند. </a:t>
            </a:r>
          </a:p>
          <a:p>
            <a:pPr algn="r" rtl="1"/>
            <a:endParaRPr lang="fa-IR" dirty="0"/>
          </a:p>
          <a:p>
            <a:pPr algn="r" rtl="1"/>
            <a:r>
              <a:rPr lang="fa-IR" dirty="0"/>
              <a:t> شايد بتوان گفت مثال عملي اين مورد (هزينه كمتر) استفاده از تلفنهاي اينترنتي است كه در مقايسه با تماس با تلفن معمولي(</a:t>
            </a:r>
            <a:r>
              <a:rPr lang="en-US" dirty="0"/>
              <a:t>PSTN) </a:t>
            </a:r>
            <a:r>
              <a:rPr lang="fa-IR" dirty="0"/>
              <a:t>بسيار كم هزينه تر است. </a:t>
            </a:r>
          </a:p>
          <a:p>
            <a:pPr algn="r" rtl="1"/>
            <a:endParaRPr lang="fa-IR" dirty="0"/>
          </a:p>
          <a:p>
            <a:pPr algn="r" rtl="1"/>
            <a:r>
              <a:rPr lang="en-US" dirty="0"/>
              <a:t>NGN </a:t>
            </a:r>
            <a:r>
              <a:rPr lang="fa-IR" dirty="0"/>
              <a:t>زيربنايي براي ايجاد مجموعه جديدي از كاربردهاي چند رسانه اي خواهد بود كه ازخصوصيات يك شبكه باند پهن و "هميشه فعال"، به خوبي استفاده مي كند.</a:t>
            </a:r>
          </a:p>
          <a:p>
            <a:pPr algn="r" rtl="1"/>
            <a:endParaRPr lang="en-US" dirty="0"/>
          </a:p>
        </p:txBody>
      </p:sp>
      <p:sp>
        <p:nvSpPr>
          <p:cNvPr id="4" name="Footer Placeholder 3"/>
          <p:cNvSpPr>
            <a:spLocks noGrp="1"/>
          </p:cNvSpPr>
          <p:nvPr>
            <p:ph type="ftr" sz="quarter" idx="11"/>
          </p:nvPr>
        </p:nvSpPr>
        <p:spPr/>
        <p:txBody>
          <a:bodyPr/>
          <a:lstStyle/>
          <a:p>
            <a:r>
              <a:rPr lang="en-US" smtClean="0">
                <a:solidFill>
                  <a:prstClr val="white">
                    <a:lumMod val="50000"/>
                    <a:lumOff val="50000"/>
                  </a:prstClr>
                </a:solidFill>
              </a:rPr>
              <a:t>www.parsdigishop.ir</a:t>
            </a:r>
            <a:endParaRPr lang="en-US">
              <a:solidFill>
                <a:prstClr val="white">
                  <a:lumMod val="50000"/>
                  <a:lumOff val="50000"/>
                </a:prstClr>
              </a:solidFill>
            </a:endParaRPr>
          </a:p>
        </p:txBody>
      </p:sp>
      <p:sp>
        <p:nvSpPr>
          <p:cNvPr id="5" name="Slide Number Placeholder 4"/>
          <p:cNvSpPr>
            <a:spLocks noGrp="1"/>
          </p:cNvSpPr>
          <p:nvPr>
            <p:ph type="sldNum" sz="quarter" idx="12"/>
          </p:nvPr>
        </p:nvSpPr>
        <p:spPr/>
        <p:txBody>
          <a:bodyPr/>
          <a:lstStyle/>
          <a:p>
            <a:fld id="{FACC6FA3-3D70-436E-B614-66BD8D5CA3CA}" type="slidenum">
              <a:rPr lang="en-US" smtClean="0">
                <a:solidFill>
                  <a:prstClr val="white">
                    <a:lumMod val="50000"/>
                    <a:lumOff val="50000"/>
                  </a:prstClr>
                </a:solidFill>
              </a:rPr>
              <a:pPr/>
              <a:t>6</a:t>
            </a:fld>
            <a:endParaRPr lang="en-US">
              <a:solidFill>
                <a:prstClr val="white">
                  <a:lumMod val="50000"/>
                  <a:lumOff val="50000"/>
                </a:prstClr>
              </a:solidFill>
            </a:endParaRPr>
          </a:p>
        </p:txBody>
      </p:sp>
    </p:spTree>
    <p:extLst>
      <p:ext uri="{BB962C8B-B14F-4D97-AF65-F5344CB8AC3E}">
        <p14:creationId xmlns:p14="http://schemas.microsoft.com/office/powerpoint/2010/main" val="276067977"/>
      </p:ext>
    </p:extLst>
  </p:cSld>
  <p:clrMapOvr>
    <a:masterClrMapping/>
  </p:clrMapOvr>
  <p:transition spd="slow">
    <p:cove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11561" y="667440"/>
            <a:ext cx="8075240" cy="5458723"/>
          </a:xfrm>
        </p:spPr>
        <p:txBody>
          <a:bodyPr/>
          <a:lstStyle/>
          <a:p>
            <a:pPr marL="0" indent="0" algn="r" rtl="1">
              <a:buNone/>
            </a:pPr>
            <a:r>
              <a:rPr lang="ar-SA" b="1" dirty="0"/>
              <a:t>استفاده از سوئيچ </a:t>
            </a:r>
            <a:r>
              <a:rPr lang="en-US" b="1" dirty="0"/>
              <a:t>:</a:t>
            </a:r>
            <a:r>
              <a:rPr lang="en-US" dirty="0"/>
              <a:t/>
            </a:r>
            <a:br>
              <a:rPr lang="en-US" dirty="0"/>
            </a:br>
            <a:r>
              <a:rPr lang="ar-SA" dirty="0"/>
              <a:t>در اکثر شبکه های متداول ، بمنظور اتصال گره ها از هاب استفاده می شود. همزمان با رشد شبکه ( تعداد کاربران ، تنوع نيازها ، کاربردهای جديد شبکه و ...) مشکلاتی در شبکه های فوق بوجود می آيد</a:t>
            </a:r>
            <a:r>
              <a:rPr lang="en-US" dirty="0"/>
              <a:t> : </a:t>
            </a:r>
            <a:endParaRPr lang="fa-IR" dirty="0" smtClean="0"/>
          </a:p>
          <a:p>
            <a:pPr marL="0" indent="0" algn="r" rtl="1">
              <a:buNone/>
            </a:pPr>
            <a:r>
              <a:rPr lang="en-US" b="1" dirty="0" err="1" smtClean="0"/>
              <a:t>calability</a:t>
            </a:r>
            <a:r>
              <a:rPr lang="en-US" b="1" dirty="0" smtClean="0"/>
              <a:t> </a:t>
            </a:r>
          </a:p>
          <a:p>
            <a:pPr marL="0" indent="0" algn="r" rtl="1">
              <a:buNone/>
            </a:pPr>
            <a:r>
              <a:rPr lang="en-US" b="1" dirty="0" smtClean="0"/>
              <a:t>Latency  </a:t>
            </a:r>
            <a:endParaRPr lang="en-US" b="1" dirty="0"/>
          </a:p>
          <a:p>
            <a:pPr marL="0" indent="0" algn="r" rtl="1">
              <a:buNone/>
            </a:pPr>
            <a:r>
              <a:rPr lang="en-US" b="1" dirty="0" smtClean="0"/>
              <a:t>Network Failure </a:t>
            </a:r>
          </a:p>
          <a:p>
            <a:pPr marL="0" indent="0" algn="r" rtl="1">
              <a:buNone/>
            </a:pPr>
            <a:r>
              <a:rPr lang="en-US" b="1" dirty="0" smtClean="0"/>
              <a:t>Collisions</a:t>
            </a:r>
            <a:endParaRPr lang="en-US" dirty="0"/>
          </a:p>
        </p:txBody>
      </p:sp>
      <p:sp>
        <p:nvSpPr>
          <p:cNvPr id="7" name="Text Placeholder 1"/>
          <p:cNvSpPr txBox="1">
            <a:spLocks/>
          </p:cNvSpPr>
          <p:nvPr/>
        </p:nvSpPr>
        <p:spPr>
          <a:xfrm>
            <a:off x="0" y="27678"/>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r" rtl="1"/>
            <a:r>
              <a:rPr lang="fa-IR" sz="2400" b="1" dirty="0" smtClean="0">
                <a:solidFill>
                  <a:prstClr val="black"/>
                </a:solidFill>
              </a:rPr>
              <a:t>تعاریف اولیه ای از شبکه و سوئیچ </a:t>
            </a:r>
            <a:endParaRPr lang="en-US" sz="2400" b="1" dirty="0">
              <a:solidFill>
                <a:prstClr val="black"/>
              </a:solidFill>
            </a:endParaRPr>
          </a:p>
        </p:txBody>
      </p:sp>
      <p:sp>
        <p:nvSpPr>
          <p:cNvPr id="4" name="Footer Placeholder 3"/>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2" name="Slide Number Placeholder 1"/>
          <p:cNvSpPr>
            <a:spLocks noGrp="1"/>
          </p:cNvSpPr>
          <p:nvPr>
            <p:ph type="sldNum" sz="quarter" idx="12"/>
          </p:nvPr>
        </p:nvSpPr>
        <p:spPr/>
        <p:txBody>
          <a:bodyPr/>
          <a:lstStyle/>
          <a:p>
            <a:fld id="{6B89A851-C0A8-4011-8416-F9B5C595353E}" type="slidenum">
              <a:rPr lang="en-US" smtClean="0">
                <a:solidFill>
                  <a:prstClr val="white">
                    <a:tint val="75000"/>
                  </a:prstClr>
                </a:solidFill>
              </a:rPr>
              <a:pPr/>
              <a:t>60</a:t>
            </a:fld>
            <a:endParaRPr lang="en-US">
              <a:solidFill>
                <a:prstClr val="white">
                  <a:tint val="75000"/>
                </a:prstClr>
              </a:solidFill>
            </a:endParaRPr>
          </a:p>
        </p:txBody>
      </p:sp>
    </p:spTree>
    <p:extLst>
      <p:ext uri="{BB962C8B-B14F-4D97-AF65-F5344CB8AC3E}">
        <p14:creationId xmlns:p14="http://schemas.microsoft.com/office/powerpoint/2010/main" val="139753887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11561" y="667440"/>
            <a:ext cx="8075240" cy="5458723"/>
          </a:xfrm>
        </p:spPr>
        <p:txBody>
          <a:bodyPr>
            <a:normAutofit lnSpcReduction="10000"/>
          </a:bodyPr>
          <a:lstStyle/>
          <a:p>
            <a:pPr marL="0" indent="0" algn="r" rtl="1">
              <a:buNone/>
            </a:pPr>
            <a:r>
              <a:rPr lang="en-US" b="1" dirty="0" err="1"/>
              <a:t>calability</a:t>
            </a:r>
            <a:r>
              <a:rPr lang="en-US" b="1" dirty="0"/>
              <a:t>  </a:t>
            </a:r>
            <a:r>
              <a:rPr lang="en-US" dirty="0"/>
              <a:t>  </a:t>
            </a:r>
            <a:r>
              <a:rPr lang="ar-SA" b="1" dirty="0"/>
              <a:t>- </a:t>
            </a:r>
            <a:r>
              <a:rPr lang="ar-SA" dirty="0"/>
              <a:t> </a:t>
            </a:r>
            <a:r>
              <a:rPr lang="fa-IR" dirty="0"/>
              <a:t>در</a:t>
            </a:r>
            <a:r>
              <a:rPr lang="ar-SA" dirty="0"/>
              <a:t>يک شبکه مبتنی بر هاب ، پهنای باند بصورت مشترک توسط کاربران استفاده می گردد. با توجه به محدود بودن پهنای باند ، همزمان با توسعه، کارآئی شبکه بشدت تحت تاثير قرار خواهد گرفت . برنامه های کامپيوتر که امروزه بمنظور اجراء بر روی محيط شبکه ، طراحی می گردنند به پهنای باند مناسبی نياز خواهند داشت . عدم تامين پهنای باند مورد نيازبرنامه ها ، تاثير </a:t>
            </a:r>
            <a:r>
              <a:rPr lang="ar-SA" dirty="0" smtClean="0"/>
              <a:t>منفی </a:t>
            </a:r>
            <a:r>
              <a:rPr lang="ar-SA" dirty="0"/>
              <a:t>در عملکرد آنها را بدنبال خواهد داشت </a:t>
            </a:r>
            <a:endParaRPr lang="fa-IR" dirty="0" smtClean="0"/>
          </a:p>
          <a:p>
            <a:pPr marL="0" indent="0" algn="r" rtl="1">
              <a:buNone/>
            </a:pPr>
            <a:r>
              <a:rPr lang="en-US" b="1" dirty="0"/>
              <a:t>-Latency  </a:t>
            </a:r>
            <a:r>
              <a:rPr lang="en-US" dirty="0"/>
              <a:t> </a:t>
            </a:r>
            <a:r>
              <a:rPr lang="ar-SA" dirty="0"/>
              <a:t>به مدت زمانی که طول خواهد کشيد تا بسته اطلاعاتی به مقصد مورد نظر خود برسد ، اطلاق می گردد. با توجه به اينکه هر گره در شبکه های مبتنی بر هاب می بايست مدت زمانی را در انتظار سپری کرده ( ممانعت از تصادم اطلاعات ) ، بموازات افزايش تعداد گره ها در شبکه ، مدت زمان فوق افزايش خواهد يافت . در اين نوع شبکه ها در صورتيکه يکی از کاربران فايل با ظرفيت بالائی را برای کاربر ديگر ارسال نمايد ، تمام کاربران ديگر می بايست در انتظاز آزاد شدن محيط انتقال بمنظور ارسال اطلاعات باشند. بهرحال افزايش مدت زمانی که يک بسته اطلاعاتی به مقصد خود برسد ، هرگز مورد نظر کاربران يک شبکه نخواهد بود</a:t>
            </a:r>
            <a:r>
              <a:rPr lang="en-US" dirty="0"/>
              <a:t>. </a:t>
            </a:r>
          </a:p>
        </p:txBody>
      </p:sp>
      <p:sp>
        <p:nvSpPr>
          <p:cNvPr id="7" name="Text Placeholder 1"/>
          <p:cNvSpPr txBox="1">
            <a:spLocks/>
          </p:cNvSpPr>
          <p:nvPr/>
        </p:nvSpPr>
        <p:spPr>
          <a:xfrm>
            <a:off x="0" y="27678"/>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r" rtl="1"/>
            <a:r>
              <a:rPr lang="fa-IR" sz="2400" b="1" dirty="0" smtClean="0">
                <a:solidFill>
                  <a:prstClr val="black"/>
                </a:solidFill>
              </a:rPr>
              <a:t>تعاریف اولیه ای از شبکه و سوئیچ </a:t>
            </a:r>
            <a:endParaRPr lang="en-US" sz="2400" b="1" dirty="0">
              <a:solidFill>
                <a:prstClr val="black"/>
              </a:solidFill>
            </a:endParaRPr>
          </a:p>
        </p:txBody>
      </p:sp>
      <p:sp>
        <p:nvSpPr>
          <p:cNvPr id="4" name="Footer Placeholder 3"/>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2" name="Slide Number Placeholder 1"/>
          <p:cNvSpPr>
            <a:spLocks noGrp="1"/>
          </p:cNvSpPr>
          <p:nvPr>
            <p:ph type="sldNum" sz="quarter" idx="12"/>
          </p:nvPr>
        </p:nvSpPr>
        <p:spPr/>
        <p:txBody>
          <a:bodyPr/>
          <a:lstStyle/>
          <a:p>
            <a:fld id="{6B89A851-C0A8-4011-8416-F9B5C595353E}" type="slidenum">
              <a:rPr lang="en-US" smtClean="0">
                <a:solidFill>
                  <a:prstClr val="white">
                    <a:tint val="75000"/>
                  </a:prstClr>
                </a:solidFill>
              </a:rPr>
              <a:pPr/>
              <a:t>61</a:t>
            </a:fld>
            <a:endParaRPr lang="en-US">
              <a:solidFill>
                <a:prstClr val="white">
                  <a:tint val="75000"/>
                </a:prstClr>
              </a:solidFill>
            </a:endParaRPr>
          </a:p>
        </p:txBody>
      </p:sp>
    </p:spTree>
    <p:extLst>
      <p:ext uri="{BB962C8B-B14F-4D97-AF65-F5344CB8AC3E}">
        <p14:creationId xmlns:p14="http://schemas.microsoft.com/office/powerpoint/2010/main" val="58159644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11561" y="667440"/>
            <a:ext cx="8075240" cy="5458723"/>
          </a:xfrm>
        </p:spPr>
        <p:txBody>
          <a:bodyPr>
            <a:normAutofit fontScale="92500"/>
          </a:bodyPr>
          <a:lstStyle/>
          <a:p>
            <a:pPr marL="0" indent="0" algn="r" rtl="1">
              <a:buNone/>
            </a:pPr>
            <a:r>
              <a:rPr lang="en-US" b="1" dirty="0"/>
              <a:t> Network Failure </a:t>
            </a:r>
            <a:r>
              <a:rPr lang="ar-SA" b="1" dirty="0"/>
              <a:t>-</a:t>
            </a:r>
            <a:r>
              <a:rPr lang="ar-SA" dirty="0"/>
              <a:t>  در شبکه های مبتنی بر هاب ، يکی از دستگاههای متصل شده به هاب قادر به ايجاد مسائل و مشکلاتی برای ساير دستگاههای موجود در شبکه خواهد بود. عامل بروز اشکال می تواند عدم تنظيم مناسب سرعت ( مثلا" تنظيم سرعت يک هاب با قابليت 10 مگابيت در ثانيه به 100 مگابيت در ثانيه ) و يا ارسال بيش از حد بسته های اطلاعاتی از نوع</a:t>
            </a:r>
            <a:r>
              <a:rPr lang="en-US" dirty="0"/>
              <a:t> Broadcast </a:t>
            </a:r>
            <a:r>
              <a:rPr lang="ar-SA" dirty="0"/>
              <a:t>، باشد</a:t>
            </a:r>
            <a:r>
              <a:rPr lang="en-US" dirty="0"/>
              <a:t>. </a:t>
            </a:r>
            <a:br>
              <a:rPr lang="en-US" dirty="0"/>
            </a:br>
            <a:r>
              <a:rPr lang="en-US" dirty="0"/>
              <a:t/>
            </a:r>
            <a:br>
              <a:rPr lang="en-US" dirty="0"/>
            </a:br>
            <a:r>
              <a:rPr lang="en-US" b="1" dirty="0"/>
              <a:t>- Collisions</a:t>
            </a:r>
            <a:r>
              <a:rPr lang="en-US" dirty="0"/>
              <a:t> </a:t>
            </a:r>
            <a:r>
              <a:rPr lang="ar-SA" dirty="0"/>
              <a:t>در شبکه های مبتنی بر تکنولوژی اترنت از فرآينده خاصی با نام</a:t>
            </a:r>
            <a:r>
              <a:rPr lang="en-US" dirty="0"/>
              <a:t> CSMA/CD </a:t>
            </a:r>
            <a:r>
              <a:rPr lang="ar-SA" dirty="0"/>
              <a:t>بمنظور ارتباط در شبکه استفاده می گردد. فرآيند فوق نحوه استفاده از محيط انتقال بمنظور ارسال اطلاعات را قانونمند می نمايد. در چنين شبکه هائی تا زمانيکه بر روی محيط انتقال ترافيک اطلاعاتی باشد ، گره ای ديگر قادر به ارسال اطلاعات نخواهد بود. در صورتيکه دو گره در يک لحظه اقدام به ارسال اطلاعات نمايند ، يک تصادم اطلاعاتی ايجاد و عملا" بسته های اطلاعاتی ارسالی توسط هر يک از گره ها نيز از بين خواهند رفت . هر يک از گره های مربوطه</a:t>
            </a:r>
            <a:r>
              <a:rPr lang="en-US" dirty="0"/>
              <a:t> ( </a:t>
            </a:r>
            <a:r>
              <a:rPr lang="ar-SA" dirty="0"/>
              <a:t>تصادم کننده ) می بايست بمدت زمان کاملا" تصادفی در انتظار باقی مانده و پس از فراهم شدن شرايط ارسال ، اقدام به ارسال اطلاعات مورد نظر خود نمايند</a:t>
            </a:r>
            <a:r>
              <a:rPr lang="en-US" dirty="0"/>
              <a:t>. </a:t>
            </a:r>
          </a:p>
        </p:txBody>
      </p:sp>
      <p:sp>
        <p:nvSpPr>
          <p:cNvPr id="7" name="Text Placeholder 1"/>
          <p:cNvSpPr txBox="1">
            <a:spLocks/>
          </p:cNvSpPr>
          <p:nvPr/>
        </p:nvSpPr>
        <p:spPr>
          <a:xfrm>
            <a:off x="0" y="27678"/>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r" rtl="1"/>
            <a:r>
              <a:rPr lang="fa-IR" sz="2400" b="1" dirty="0" smtClean="0">
                <a:solidFill>
                  <a:prstClr val="black"/>
                </a:solidFill>
              </a:rPr>
              <a:t>تعاریف اولیه ای از شبکه و سوئیچ </a:t>
            </a:r>
            <a:endParaRPr lang="en-US" sz="2400" b="1" dirty="0">
              <a:solidFill>
                <a:prstClr val="black"/>
              </a:solidFill>
            </a:endParaRPr>
          </a:p>
        </p:txBody>
      </p:sp>
      <p:sp>
        <p:nvSpPr>
          <p:cNvPr id="4" name="Footer Placeholder 3"/>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2" name="Slide Number Placeholder 1"/>
          <p:cNvSpPr>
            <a:spLocks noGrp="1"/>
          </p:cNvSpPr>
          <p:nvPr>
            <p:ph type="sldNum" sz="quarter" idx="12"/>
          </p:nvPr>
        </p:nvSpPr>
        <p:spPr/>
        <p:txBody>
          <a:bodyPr/>
          <a:lstStyle/>
          <a:p>
            <a:fld id="{6B89A851-C0A8-4011-8416-F9B5C595353E}" type="slidenum">
              <a:rPr lang="en-US" smtClean="0">
                <a:solidFill>
                  <a:prstClr val="white">
                    <a:tint val="75000"/>
                  </a:prstClr>
                </a:solidFill>
              </a:rPr>
              <a:pPr/>
              <a:t>62</a:t>
            </a:fld>
            <a:endParaRPr lang="en-US">
              <a:solidFill>
                <a:prstClr val="white">
                  <a:tint val="75000"/>
                </a:prstClr>
              </a:solidFill>
            </a:endParaRPr>
          </a:p>
        </p:txBody>
      </p:sp>
    </p:spTree>
    <p:extLst>
      <p:ext uri="{BB962C8B-B14F-4D97-AF65-F5344CB8AC3E}">
        <p14:creationId xmlns:p14="http://schemas.microsoft.com/office/powerpoint/2010/main" val="223980588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11561" y="667440"/>
            <a:ext cx="8075240" cy="5458723"/>
          </a:xfrm>
        </p:spPr>
        <p:txBody>
          <a:bodyPr/>
          <a:lstStyle/>
          <a:p>
            <a:pPr marL="0" indent="0" algn="r" rtl="1">
              <a:buNone/>
            </a:pPr>
            <a:r>
              <a:rPr lang="ar-SA" dirty="0"/>
              <a:t>هاب مسير ارسال اطلاعات از يک گره به گره ديگر را به حداقل مقدار خود می رساند ولی عملا" شبکه را به سگمنت های گسسته تقسيم نمی نمايد. سوئيچ بمنظور تحقق خواسته فوق عرضه شده است . يکی از مهمترين تفاوت های موجود بين هاب و سوئيچ ، تفسير هر يک از پهنای باند است . تمام دستگاههای متصل شده به هاب ، پهنای باند موجود را بين خود به اشتراک می گذارند.در صورتيکه يک دستگاه متصل شده به سوئيچ ، دارای تمام پهنای باند مختص خود است. مثلا" در صورتيکه ده گره به هاب متصل شده باشند ، ( در يک شبکه ده مگابيت درثانيه) هر گره موجود در شبکه بخشی از تمام پهنای باند موجود ( ده مگابيت در ثانيه ) را اشغال خواهد کرد. ( در صورتيکه ساير گره ها نيز قصد ارتباط را داشته باشند) . در سوئيچ ، هر يک از گره ها قادر به برقراری ارتباط با ساير گره ها با سرعت ده مگابيت در ثانيه خواهد بود</a:t>
            </a:r>
            <a:r>
              <a:rPr lang="en-US" dirty="0"/>
              <a:t>. </a:t>
            </a:r>
            <a:br>
              <a:rPr lang="en-US" dirty="0"/>
            </a:br>
            <a:endParaRPr lang="en-US" dirty="0"/>
          </a:p>
        </p:txBody>
      </p:sp>
      <p:sp>
        <p:nvSpPr>
          <p:cNvPr id="7" name="Text Placeholder 1"/>
          <p:cNvSpPr txBox="1">
            <a:spLocks/>
          </p:cNvSpPr>
          <p:nvPr/>
        </p:nvSpPr>
        <p:spPr>
          <a:xfrm>
            <a:off x="0" y="27678"/>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r" rtl="1"/>
            <a:r>
              <a:rPr lang="fa-IR" sz="2400" b="1" dirty="0" smtClean="0">
                <a:solidFill>
                  <a:prstClr val="black"/>
                </a:solidFill>
              </a:rPr>
              <a:t>تعاریف اولیه ای از شبکه و سوئیچ </a:t>
            </a:r>
            <a:endParaRPr lang="en-US" sz="2400" b="1" dirty="0">
              <a:solidFill>
                <a:prstClr val="black"/>
              </a:solidFill>
            </a:endParaRPr>
          </a:p>
        </p:txBody>
      </p:sp>
      <p:sp>
        <p:nvSpPr>
          <p:cNvPr id="4" name="Footer Placeholder 3"/>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2" name="Slide Number Placeholder 1"/>
          <p:cNvSpPr>
            <a:spLocks noGrp="1"/>
          </p:cNvSpPr>
          <p:nvPr>
            <p:ph type="sldNum" sz="quarter" idx="12"/>
          </p:nvPr>
        </p:nvSpPr>
        <p:spPr/>
        <p:txBody>
          <a:bodyPr/>
          <a:lstStyle/>
          <a:p>
            <a:fld id="{6B89A851-C0A8-4011-8416-F9B5C595353E}" type="slidenum">
              <a:rPr lang="en-US" smtClean="0">
                <a:solidFill>
                  <a:prstClr val="white">
                    <a:tint val="75000"/>
                  </a:prstClr>
                </a:solidFill>
              </a:rPr>
              <a:pPr/>
              <a:t>63</a:t>
            </a:fld>
            <a:endParaRPr lang="en-US">
              <a:solidFill>
                <a:prstClr val="white">
                  <a:tint val="75000"/>
                </a:prstClr>
              </a:solidFill>
            </a:endParaRPr>
          </a:p>
        </p:txBody>
      </p:sp>
    </p:spTree>
    <p:extLst>
      <p:ext uri="{BB962C8B-B14F-4D97-AF65-F5344CB8AC3E}">
        <p14:creationId xmlns:p14="http://schemas.microsoft.com/office/powerpoint/2010/main" val="29628024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11561" y="667440"/>
            <a:ext cx="8075240" cy="5458723"/>
          </a:xfrm>
        </p:spPr>
        <p:txBody>
          <a:bodyPr>
            <a:normAutofit lnSpcReduction="10000"/>
          </a:bodyPr>
          <a:lstStyle/>
          <a:p>
            <a:pPr marL="0" indent="0" algn="r" rtl="1">
              <a:buNone/>
            </a:pPr>
            <a:r>
              <a:rPr lang="ar-SA" dirty="0"/>
              <a:t>در يک شبکه مبتنی بر سوئيچ ، برای هر گره يک سگمنت اختصاصی ايجاد خواهد شد. سگمنت های فوق به يک سوئيچ متصل خواهند شد</a:t>
            </a:r>
            <a:r>
              <a:rPr lang="en-US" dirty="0"/>
              <a:t>. </a:t>
            </a:r>
            <a:r>
              <a:rPr lang="ar-SA" dirty="0"/>
              <a:t>در حقيقت سوئيچ امکان حمايت از چندين ( در برخی حالات صدها ) سگمنت اختصاصی را دارا است . با توجه به اينکه تنها دستگاه های موجود در هر سگمنت سوئيچ و گره می باشند ، سوئيچ قادر به انتخاب اطلاعات ، قبل از رسيدن به ساير گره ها خواهد بود. در ادامه سوئيچ، فريم های اطلاعاتی را به سگمنت مورد نظر هدايت خواهد کرد. با توجه به اينکه هر سگمنت دارای صرفا" يک گره می باشد ، اطلاعات مورد نظر به مقصد مورد نظر ارسال خواهند شد. بدين ترتيب در شبکه های مبتنی بر سوئيچ امکان چندين مبادله اطلاعاتی بصورت همزمان وجود خواهد داشت</a:t>
            </a:r>
            <a:r>
              <a:rPr lang="en-US" dirty="0"/>
              <a:t> . </a:t>
            </a:r>
            <a:br>
              <a:rPr lang="en-US" dirty="0"/>
            </a:br>
            <a:r>
              <a:rPr lang="ar-SA" dirty="0"/>
              <a:t>با استفاده از سوئيچ ، شبکه های اترنت بصورت</a:t>
            </a:r>
            <a:r>
              <a:rPr lang="en-US" dirty="0"/>
              <a:t> full-duplex </a:t>
            </a:r>
            <a:r>
              <a:rPr lang="ar-SA" dirty="0"/>
              <a:t>خواهند بود. قبل از مطرح شدن سوئيچ ، اترنت بصورت</a:t>
            </a:r>
            <a:r>
              <a:rPr lang="en-US" dirty="0"/>
              <a:t> half-duplex </a:t>
            </a:r>
            <a:r>
              <a:rPr lang="ar-SA" dirty="0"/>
              <a:t>بود. در چنين حالتی داده ها در هر لحظه امکان ارسال در يک جهت را دارا می باشند</a:t>
            </a:r>
            <a:r>
              <a:rPr lang="en-US" dirty="0"/>
              <a:t> . </a:t>
            </a:r>
            <a:r>
              <a:rPr lang="ar-SA" dirty="0"/>
              <a:t>در يک شبکه مبتنی بر سوئيچ ، هر گره صرفا" با سوئيچ ارتباط برقرار می نمايد ( گره ها مستقيما" با يکديگر ارتباط برقرار نمی نمايند) . در چنين حالتی اطلاعات از گره به سوئيچ و از سوئيچ به گره مقصد بصورت همزمان منتقل می گردند</a:t>
            </a:r>
            <a:r>
              <a:rPr lang="en-US" dirty="0"/>
              <a:t>.</a:t>
            </a:r>
          </a:p>
        </p:txBody>
      </p:sp>
      <p:sp>
        <p:nvSpPr>
          <p:cNvPr id="7" name="Text Placeholder 1"/>
          <p:cNvSpPr txBox="1">
            <a:spLocks/>
          </p:cNvSpPr>
          <p:nvPr/>
        </p:nvSpPr>
        <p:spPr>
          <a:xfrm>
            <a:off x="0" y="27678"/>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r" rtl="1"/>
            <a:r>
              <a:rPr lang="fa-IR" sz="2400" b="1" dirty="0" smtClean="0">
                <a:solidFill>
                  <a:prstClr val="black"/>
                </a:solidFill>
              </a:rPr>
              <a:t>تعاریف اولیه ای از شبکه و سوئیچ </a:t>
            </a:r>
            <a:endParaRPr lang="en-US" sz="2400" b="1" dirty="0">
              <a:solidFill>
                <a:prstClr val="black"/>
              </a:solidFill>
            </a:endParaRPr>
          </a:p>
        </p:txBody>
      </p:sp>
      <p:sp>
        <p:nvSpPr>
          <p:cNvPr id="4" name="Footer Placeholder 3"/>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2" name="Slide Number Placeholder 1"/>
          <p:cNvSpPr>
            <a:spLocks noGrp="1"/>
          </p:cNvSpPr>
          <p:nvPr>
            <p:ph type="sldNum" sz="quarter" idx="12"/>
          </p:nvPr>
        </p:nvSpPr>
        <p:spPr/>
        <p:txBody>
          <a:bodyPr/>
          <a:lstStyle/>
          <a:p>
            <a:fld id="{6B89A851-C0A8-4011-8416-F9B5C595353E}" type="slidenum">
              <a:rPr lang="en-US" smtClean="0">
                <a:solidFill>
                  <a:prstClr val="white">
                    <a:tint val="75000"/>
                  </a:prstClr>
                </a:solidFill>
              </a:rPr>
              <a:pPr/>
              <a:t>64</a:t>
            </a:fld>
            <a:endParaRPr lang="en-US">
              <a:solidFill>
                <a:prstClr val="white">
                  <a:tint val="75000"/>
                </a:prstClr>
              </a:solidFill>
            </a:endParaRPr>
          </a:p>
        </p:txBody>
      </p:sp>
    </p:spTree>
    <p:extLst>
      <p:ext uri="{BB962C8B-B14F-4D97-AF65-F5344CB8AC3E}">
        <p14:creationId xmlns:p14="http://schemas.microsoft.com/office/powerpoint/2010/main" val="15838313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11561" y="667440"/>
            <a:ext cx="8075240" cy="5458723"/>
          </a:xfrm>
        </p:spPr>
        <p:txBody>
          <a:bodyPr/>
          <a:lstStyle/>
          <a:p>
            <a:pPr marL="0" indent="0" algn="r" rtl="1">
              <a:buNone/>
            </a:pPr>
            <a:r>
              <a:rPr lang="ar-SA" dirty="0"/>
              <a:t>در شبکه های مبتنی بر سوئيچ امکان استفاده از کابل های بهم تابيده و يا فيبر نوری وجود خواهد داشت . هر يک از کابل های فوق دارای کانکتورهای مربوط به خود برای ارسال و دريافت اطلاعات می باشند. با استفاده از سوئيچ ، شبکه ای عاری از تصادم اطلاعاتی بوجود خواهد آمد. انتقال دو سويه اطلاعات در شبکه های مبتنی بر سوئيچ ، سرعت ارسال و دريافت اطلاعات افزايش می يابد</a:t>
            </a:r>
            <a:r>
              <a:rPr lang="en-US" dirty="0"/>
              <a:t>. </a:t>
            </a:r>
            <a:br>
              <a:rPr lang="en-US" dirty="0"/>
            </a:br>
            <a:r>
              <a:rPr lang="ar-SA" dirty="0"/>
              <a:t>اکثر شبکه های مبتنی بر سوئيچ بدليل قيمت بالای سوئيچ ، صرفا" از سوئيچ به تنهائی استفاده نمی نمايند. در اين نوع شبکه ها از ترکيب هاب و سوئيچ استفاده می گردد. مثلا" يک سازمان می تواند از چندين هاب بمنظور اتصال کامپيوترهای موجود در هر يک از دپارتمانهای خود استفاده و در ادامه با استفاده از يک سوئيچ تمام هاب ها(مربوط به هر يک از دپارتمانها) بيکديگر متصل می گردد</a:t>
            </a:r>
            <a:r>
              <a:rPr lang="en-US" dirty="0"/>
              <a:t>. </a:t>
            </a:r>
            <a:br>
              <a:rPr lang="en-US" dirty="0"/>
            </a:br>
            <a:endParaRPr lang="en-US" dirty="0"/>
          </a:p>
        </p:txBody>
      </p:sp>
      <p:sp>
        <p:nvSpPr>
          <p:cNvPr id="7" name="Text Placeholder 1"/>
          <p:cNvSpPr txBox="1">
            <a:spLocks/>
          </p:cNvSpPr>
          <p:nvPr/>
        </p:nvSpPr>
        <p:spPr>
          <a:xfrm>
            <a:off x="0" y="27678"/>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r" rtl="1"/>
            <a:r>
              <a:rPr lang="fa-IR" sz="2400" b="1" dirty="0" smtClean="0">
                <a:solidFill>
                  <a:prstClr val="black"/>
                </a:solidFill>
              </a:rPr>
              <a:t>تعاریف اولیه ای از شبکه و سوئیچ </a:t>
            </a:r>
            <a:endParaRPr lang="en-US" sz="2400" b="1" dirty="0">
              <a:solidFill>
                <a:prstClr val="black"/>
              </a:solidFill>
            </a:endParaRPr>
          </a:p>
        </p:txBody>
      </p:sp>
      <p:sp>
        <p:nvSpPr>
          <p:cNvPr id="4" name="Footer Placeholder 3"/>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2" name="Slide Number Placeholder 1"/>
          <p:cNvSpPr>
            <a:spLocks noGrp="1"/>
          </p:cNvSpPr>
          <p:nvPr>
            <p:ph type="sldNum" sz="quarter" idx="12"/>
          </p:nvPr>
        </p:nvSpPr>
        <p:spPr/>
        <p:txBody>
          <a:bodyPr/>
          <a:lstStyle/>
          <a:p>
            <a:fld id="{6B89A851-C0A8-4011-8416-F9B5C595353E}" type="slidenum">
              <a:rPr lang="en-US" smtClean="0">
                <a:solidFill>
                  <a:prstClr val="white">
                    <a:tint val="75000"/>
                  </a:prstClr>
                </a:solidFill>
              </a:rPr>
              <a:pPr/>
              <a:t>65</a:t>
            </a:fld>
            <a:endParaRPr lang="en-US">
              <a:solidFill>
                <a:prstClr val="white">
                  <a:tint val="75000"/>
                </a:prstClr>
              </a:solidFill>
            </a:endParaRPr>
          </a:p>
        </p:txBody>
      </p:sp>
    </p:spTree>
    <p:extLst>
      <p:ext uri="{BB962C8B-B14F-4D97-AF65-F5344CB8AC3E}">
        <p14:creationId xmlns:p14="http://schemas.microsoft.com/office/powerpoint/2010/main" val="196611437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11561" y="667440"/>
            <a:ext cx="8075240" cy="6190560"/>
          </a:xfrm>
        </p:spPr>
        <p:txBody>
          <a:bodyPr>
            <a:normAutofit fontScale="92500" lnSpcReduction="20000"/>
          </a:bodyPr>
          <a:lstStyle/>
          <a:p>
            <a:pPr marL="0" indent="0" algn="r" rtl="1">
              <a:buNone/>
            </a:pPr>
            <a:r>
              <a:rPr lang="ar-SA" b="1" dirty="0"/>
              <a:t>تکنولوژی سوئيچ ها</a:t>
            </a:r>
            <a:r>
              <a:rPr lang="ar-SA" dirty="0"/>
              <a:t> </a:t>
            </a:r>
            <a:r>
              <a:rPr lang="en-US" dirty="0" smtClean="0"/>
              <a:t>:</a:t>
            </a:r>
            <a:r>
              <a:rPr lang="en-US" dirty="0"/>
              <a:t/>
            </a:r>
            <a:br>
              <a:rPr lang="en-US" dirty="0"/>
            </a:br>
            <a:r>
              <a:rPr lang="en-US" dirty="0"/>
              <a:t/>
            </a:r>
            <a:br>
              <a:rPr lang="en-US" dirty="0"/>
            </a:br>
            <a:r>
              <a:rPr lang="ar-SA" dirty="0"/>
              <a:t>سوئيچ ها دارای پتانسيل های لازم بمنظور تغيير روش ارتباط هر يک از گره ها با يکديگر می باشند. تفاوت سوئيچ با روتر چيست ؟ سوئيچ ها معمولا" در لايه دوم</a:t>
            </a:r>
            <a:r>
              <a:rPr lang="en-US" dirty="0"/>
              <a:t> (Data layer) </a:t>
            </a:r>
            <a:r>
              <a:rPr lang="ar-SA" dirty="0"/>
              <a:t>مدل</a:t>
            </a:r>
            <a:r>
              <a:rPr lang="en-US" dirty="0"/>
              <a:t> OSI </a:t>
            </a:r>
            <a:r>
              <a:rPr lang="ar-SA" dirty="0"/>
              <a:t>فعاليت می نمايند.در لايه فوق امکان استفاده از آدرس های</a:t>
            </a:r>
            <a:r>
              <a:rPr lang="en-US" dirty="0"/>
              <a:t> MAC ( </a:t>
            </a:r>
            <a:r>
              <a:rPr lang="ar-SA" dirty="0"/>
              <a:t>آدرس ها ی فيزيکی ) وجود دارد. روتر در لايه سوم </a:t>
            </a:r>
            <a:r>
              <a:rPr lang="en-US" dirty="0"/>
              <a:t>(Network) </a:t>
            </a:r>
            <a:r>
              <a:rPr lang="ar-SA" dirty="0"/>
              <a:t>مدل</a:t>
            </a:r>
            <a:r>
              <a:rPr lang="en-US" dirty="0"/>
              <a:t> OSI </a:t>
            </a:r>
            <a:r>
              <a:rPr lang="ar-SA" dirty="0"/>
              <a:t>فعاليت می نمايند. در لايه فوق از آدرس های</a:t>
            </a:r>
            <a:r>
              <a:rPr lang="en-US" dirty="0"/>
              <a:t> IP </a:t>
            </a:r>
            <a:r>
              <a:rPr lang="ar-SA" dirty="0"/>
              <a:t>ر</a:t>
            </a:r>
            <a:r>
              <a:rPr lang="en-US" dirty="0"/>
              <a:t> IPX </a:t>
            </a:r>
            <a:r>
              <a:rPr lang="ar-SA" dirty="0"/>
              <a:t>و يا </a:t>
            </a:r>
            <a:r>
              <a:rPr lang="en-US" dirty="0" err="1"/>
              <a:t>Appeltalk</a:t>
            </a:r>
            <a:r>
              <a:rPr lang="en-US" dirty="0"/>
              <a:t> </a:t>
            </a:r>
            <a:r>
              <a:rPr lang="ar-SA" dirty="0"/>
              <a:t>استفاده می شود. ( آدرس ها ی منطقی ) . الگوريتم استفاده شده توسط سوئيچ بمنظور اتخاذ تصميم در رابطه با مقصد يک بسته اطلاعاتی با </a:t>
            </a:r>
            <a:r>
              <a:rPr lang="ar-SA" dirty="0" smtClean="0"/>
              <a:t>ا</a:t>
            </a:r>
            <a:endParaRPr lang="en-US" dirty="0" smtClean="0"/>
          </a:p>
          <a:p>
            <a:pPr marL="0" indent="0" algn="r" rtl="1">
              <a:buNone/>
            </a:pPr>
            <a:r>
              <a:rPr lang="ar-SA" dirty="0" smtClean="0"/>
              <a:t>لگوريتم </a:t>
            </a:r>
            <a:r>
              <a:rPr lang="ar-SA" dirty="0"/>
              <a:t>استفاده شده توسط روتر ، متفاوت </a:t>
            </a:r>
            <a:r>
              <a:rPr lang="ar-SA" dirty="0" smtClean="0"/>
              <a:t>است</a:t>
            </a:r>
            <a:endParaRPr lang="en-US" dirty="0" smtClean="0"/>
          </a:p>
          <a:p>
            <a:pPr marL="0" indent="0" algn="r" rtl="1">
              <a:buNone/>
            </a:pPr>
            <a:r>
              <a:rPr lang="ar-SA" dirty="0"/>
              <a:t>يکی از موارد اختلاف الگوريتم های سوئيچ و هاب ، نحوه برخورد آنان با</a:t>
            </a:r>
            <a:r>
              <a:rPr lang="en-US" dirty="0"/>
              <a:t> Broadcast </a:t>
            </a:r>
            <a:r>
              <a:rPr lang="ar-SA" dirty="0"/>
              <a:t>است . مفهوم بسته های اطلاعاتی از نوع</a:t>
            </a:r>
            <a:r>
              <a:rPr lang="en-US" dirty="0"/>
              <a:t> Broadcast </a:t>
            </a:r>
            <a:r>
              <a:rPr lang="ar-SA" dirty="0"/>
              <a:t>در تمام شبکه ها مشابه می باشد. در چنين مواردی ، دستگاهی نياز به ارسال اطلاعات داشته ولی نمی داند که اطلاعات را برای چه کسی می بايست ارسال نمايد. بدليل عدم آگاهی و دانش نسبت به هويت دريافت کننده اطلاعات ، دستگاه مورد نظر اقدام به ارسال اطلاعات بصورت</a:t>
            </a:r>
            <a:r>
              <a:rPr lang="en-US" dirty="0"/>
              <a:t> broadcast </a:t>
            </a:r>
            <a:r>
              <a:rPr lang="ar-SA" dirty="0"/>
              <a:t>می نمايد. مثلا" هر زمان که کامپيوتر جديد ويا يکدستگاه به شبکه وارد می شود ، يک بسته اطلاعاتی از نوع</a:t>
            </a:r>
            <a:r>
              <a:rPr lang="en-US" dirty="0"/>
              <a:t> Broadcast </a:t>
            </a:r>
            <a:r>
              <a:rPr lang="ar-SA" dirty="0"/>
              <a:t>برای معرفی و حضور خود در شبکه ارسال می دارد. ساير گره ها قادر به افزودن کامپيوتر مورد نظر در ليست خود و برقراری ارتباط با آن خواهند بود. بنابراين بسته های اطلاعاتی از نوع</a:t>
            </a:r>
            <a:r>
              <a:rPr lang="en-US" dirty="0"/>
              <a:t> Broadcast </a:t>
            </a:r>
            <a:r>
              <a:rPr lang="ar-SA" dirty="0"/>
              <a:t>در موارديکه يک دستگاه نياز به معرفی خود به ساير بخش های شبکه را داشته و يا نسبت به هويت دريافت کننده اطلاعات شناخت لازم وجود نداشته باشند ، استفاده می گردند</a:t>
            </a:r>
            <a:r>
              <a:rPr lang="en-US" dirty="0"/>
              <a:t>.</a:t>
            </a:r>
          </a:p>
          <a:p>
            <a:pPr marL="0" indent="0" algn="r" rtl="1">
              <a:buNone/>
            </a:pPr>
            <a:endParaRPr lang="en-US" dirty="0"/>
          </a:p>
        </p:txBody>
      </p:sp>
      <p:sp>
        <p:nvSpPr>
          <p:cNvPr id="7" name="Text Placeholder 1"/>
          <p:cNvSpPr txBox="1">
            <a:spLocks/>
          </p:cNvSpPr>
          <p:nvPr/>
        </p:nvSpPr>
        <p:spPr>
          <a:xfrm>
            <a:off x="0" y="27678"/>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r" rtl="1"/>
            <a:r>
              <a:rPr lang="fa-IR" sz="2400" b="1" dirty="0" smtClean="0">
                <a:solidFill>
                  <a:prstClr val="black"/>
                </a:solidFill>
              </a:rPr>
              <a:t>تعاریف اولیه ای از شبکه و سوئیچ </a:t>
            </a:r>
            <a:endParaRPr lang="en-US" sz="2400" b="1" dirty="0">
              <a:solidFill>
                <a:prstClr val="black"/>
              </a:solidFill>
            </a:endParaRPr>
          </a:p>
        </p:txBody>
      </p:sp>
      <p:sp>
        <p:nvSpPr>
          <p:cNvPr id="4" name="Footer Placeholder 3"/>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2" name="Slide Number Placeholder 1"/>
          <p:cNvSpPr>
            <a:spLocks noGrp="1"/>
          </p:cNvSpPr>
          <p:nvPr>
            <p:ph type="sldNum" sz="quarter" idx="12"/>
          </p:nvPr>
        </p:nvSpPr>
        <p:spPr/>
        <p:txBody>
          <a:bodyPr/>
          <a:lstStyle/>
          <a:p>
            <a:fld id="{6B89A851-C0A8-4011-8416-F9B5C595353E}" type="slidenum">
              <a:rPr lang="en-US" smtClean="0">
                <a:solidFill>
                  <a:prstClr val="white">
                    <a:tint val="75000"/>
                  </a:prstClr>
                </a:solidFill>
              </a:rPr>
              <a:pPr/>
              <a:t>66</a:t>
            </a:fld>
            <a:endParaRPr lang="en-US">
              <a:solidFill>
                <a:prstClr val="white">
                  <a:tint val="75000"/>
                </a:prstClr>
              </a:solidFill>
            </a:endParaRPr>
          </a:p>
        </p:txBody>
      </p:sp>
    </p:spTree>
    <p:extLst>
      <p:ext uri="{BB962C8B-B14F-4D97-AF65-F5344CB8AC3E}">
        <p14:creationId xmlns:p14="http://schemas.microsoft.com/office/powerpoint/2010/main" val="1774081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11561" y="667440"/>
            <a:ext cx="8075240" cy="5458723"/>
          </a:xfrm>
        </p:spPr>
        <p:txBody>
          <a:bodyPr>
            <a:normAutofit lnSpcReduction="10000"/>
          </a:bodyPr>
          <a:lstStyle/>
          <a:p>
            <a:pPr marL="0" indent="0" algn="r" rtl="1">
              <a:buNone/>
            </a:pPr>
            <a:r>
              <a:rPr lang="ar-SA" dirty="0"/>
              <a:t>هاب و يا سوئيچ ها قادر به ارسال بسته ای اطلاعاتی از نوع</a:t>
            </a:r>
            <a:r>
              <a:rPr lang="en-US" dirty="0"/>
              <a:t> Broadcast </a:t>
            </a:r>
            <a:r>
              <a:rPr lang="ar-SA" dirty="0"/>
              <a:t>برای ساير سگمنت های موجود در حوزه</a:t>
            </a:r>
            <a:r>
              <a:rPr lang="en-US" dirty="0"/>
              <a:t> Broadcast </a:t>
            </a:r>
            <a:r>
              <a:rPr lang="ar-SA" dirty="0"/>
              <a:t>می باشند. روتر عمليات فوق را انجام نمی دهد. در صورتيکه آدرس يکدستگاه مشخص نگردد ، روتر قادر به مسيريابی بسته اطلاعاتی مورد نظر نخواهد بود. ويژگی فوق در موارديکه قصد جداسازی شبکه ها از يکديگر مد نظر باشد ، بسيار ايده آل خواهد بود. ولی زمانيکه هدف مبادله اطلاعاتی بين بخش های متفاوت يک شبکه باشد ، مطلوب بنظر نمی آيد. سوئيچ ها با هدف برخورد با مشکل فوق عرضه شده اند</a:t>
            </a:r>
            <a:r>
              <a:rPr lang="en-US" dirty="0"/>
              <a:t>. </a:t>
            </a:r>
            <a:br>
              <a:rPr lang="en-US" dirty="0"/>
            </a:br>
            <a:endParaRPr lang="en-US" dirty="0" smtClean="0"/>
          </a:p>
          <a:p>
            <a:pPr marL="0" indent="0" algn="r" rtl="1">
              <a:buNone/>
            </a:pPr>
            <a:r>
              <a:rPr lang="ar-SA" dirty="0" smtClean="0"/>
              <a:t>سوئيچ </a:t>
            </a:r>
            <a:r>
              <a:rPr lang="ar-SA" dirty="0"/>
              <a:t>های</a:t>
            </a:r>
            <a:r>
              <a:rPr lang="en-US" dirty="0"/>
              <a:t> LAN </a:t>
            </a:r>
            <a:r>
              <a:rPr lang="ar-SA" dirty="0"/>
              <a:t>بر اساس تکنولوژی</a:t>
            </a:r>
            <a:r>
              <a:rPr lang="en-US" dirty="0"/>
              <a:t> packet-switching </a:t>
            </a:r>
            <a:r>
              <a:rPr lang="ar-SA" dirty="0"/>
              <a:t>فعاليت می نمايند. سوئيچ يک ارتباط بين دو سگمنت ايجاد می نمايد. بسته های اطلاعاتی اوليه در يک محل موقت ( بافر) ذخيره می گردند ، آدرس فيزيکی</a:t>
            </a:r>
            <a:r>
              <a:rPr lang="en-US" dirty="0"/>
              <a:t> (MAC) </a:t>
            </a:r>
            <a:r>
              <a:rPr lang="ar-SA" dirty="0"/>
              <a:t>موجود در هدر خوانده شده و در ادامه با ليستی از آدرس های موجود در جدول</a:t>
            </a:r>
            <a:r>
              <a:rPr lang="en-US" dirty="0"/>
              <a:t> Lookup ( </a:t>
            </a:r>
            <a:r>
              <a:rPr lang="ar-SA" dirty="0"/>
              <a:t>جستجو) مقايسه می گردد. در شبکه های</a:t>
            </a:r>
            <a:r>
              <a:rPr lang="en-US" dirty="0"/>
              <a:t> LAN </a:t>
            </a:r>
            <a:r>
              <a:rPr lang="ar-SA" dirty="0"/>
              <a:t>مبتنی بر اترنت ، هر فريم اترنت شامل يک بسته اطلاعاتی خاص است . بسته اطلاعاتی فوق شامل يک عنوان (هدر) خاص و شامل اطلاعات مربوط به آدرس فرستنده و گيرنده بسته اطلاعاتی است</a:t>
            </a:r>
            <a:endParaRPr lang="en-US" dirty="0"/>
          </a:p>
        </p:txBody>
      </p:sp>
      <p:sp>
        <p:nvSpPr>
          <p:cNvPr id="7" name="Text Placeholder 1"/>
          <p:cNvSpPr txBox="1">
            <a:spLocks/>
          </p:cNvSpPr>
          <p:nvPr/>
        </p:nvSpPr>
        <p:spPr>
          <a:xfrm>
            <a:off x="0" y="27678"/>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r" rtl="1"/>
            <a:r>
              <a:rPr lang="fa-IR" sz="2400" b="1" dirty="0" smtClean="0">
                <a:solidFill>
                  <a:prstClr val="black"/>
                </a:solidFill>
              </a:rPr>
              <a:t>تعاریف اولیه ای از شبکه و سوئیچ </a:t>
            </a:r>
            <a:endParaRPr lang="en-US" sz="2400" b="1" dirty="0">
              <a:solidFill>
                <a:prstClr val="black"/>
              </a:solidFill>
            </a:endParaRPr>
          </a:p>
        </p:txBody>
      </p:sp>
      <p:sp>
        <p:nvSpPr>
          <p:cNvPr id="4" name="Footer Placeholder 3"/>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2" name="Slide Number Placeholder 1"/>
          <p:cNvSpPr>
            <a:spLocks noGrp="1"/>
          </p:cNvSpPr>
          <p:nvPr>
            <p:ph type="sldNum" sz="quarter" idx="12"/>
          </p:nvPr>
        </p:nvSpPr>
        <p:spPr/>
        <p:txBody>
          <a:bodyPr/>
          <a:lstStyle/>
          <a:p>
            <a:fld id="{6B89A851-C0A8-4011-8416-F9B5C595353E}" type="slidenum">
              <a:rPr lang="en-US" smtClean="0">
                <a:solidFill>
                  <a:prstClr val="white">
                    <a:tint val="75000"/>
                  </a:prstClr>
                </a:solidFill>
              </a:rPr>
              <a:pPr/>
              <a:t>67</a:t>
            </a:fld>
            <a:endParaRPr lang="en-US">
              <a:solidFill>
                <a:prstClr val="white">
                  <a:tint val="75000"/>
                </a:prstClr>
              </a:solidFill>
            </a:endParaRPr>
          </a:p>
        </p:txBody>
      </p:sp>
    </p:spTree>
    <p:extLst>
      <p:ext uri="{BB962C8B-B14F-4D97-AF65-F5344CB8AC3E}">
        <p14:creationId xmlns:p14="http://schemas.microsoft.com/office/powerpoint/2010/main" val="313010230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11561" y="667440"/>
            <a:ext cx="8075240" cy="5458723"/>
          </a:xfrm>
        </p:spPr>
        <p:txBody>
          <a:bodyPr/>
          <a:lstStyle/>
          <a:p>
            <a:pPr marL="0" indent="0" algn="r" rtl="1">
              <a:buNone/>
            </a:pPr>
            <a:r>
              <a:rPr lang="ar-SA" b="1" dirty="0"/>
              <a:t>سوئيچ های مبتنی بر بسته های اطلاعاتی بمنظور مسيريابی ترافيک موجود در شبکه از سه روش زير استفاده می </a:t>
            </a:r>
            <a:r>
              <a:rPr lang="ar-SA" b="1" dirty="0" smtClean="0"/>
              <a:t>نمايند</a:t>
            </a:r>
            <a:r>
              <a:rPr lang="en-US" b="1" dirty="0"/>
              <a:t>:</a:t>
            </a:r>
            <a:endParaRPr lang="en-US" b="1" dirty="0" smtClean="0"/>
          </a:p>
          <a:p>
            <a:pPr marL="0" indent="0" algn="r" rtl="1">
              <a:buNone/>
            </a:pPr>
            <a:r>
              <a:rPr lang="en-US" dirty="0" smtClean="0"/>
              <a:t>Cut-Through </a:t>
            </a:r>
            <a:r>
              <a:rPr lang="en-US" dirty="0"/>
              <a:t/>
            </a:r>
            <a:br>
              <a:rPr lang="en-US" dirty="0"/>
            </a:br>
            <a:r>
              <a:rPr lang="en-US" dirty="0"/>
              <a:t>Store-and-forward </a:t>
            </a:r>
            <a:br>
              <a:rPr lang="en-US" dirty="0"/>
            </a:br>
            <a:r>
              <a:rPr lang="en-US" dirty="0"/>
              <a:t>Fragment-free</a:t>
            </a:r>
          </a:p>
        </p:txBody>
      </p:sp>
      <p:sp>
        <p:nvSpPr>
          <p:cNvPr id="7" name="Text Placeholder 1"/>
          <p:cNvSpPr txBox="1">
            <a:spLocks/>
          </p:cNvSpPr>
          <p:nvPr/>
        </p:nvSpPr>
        <p:spPr>
          <a:xfrm>
            <a:off x="0" y="27678"/>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r" rtl="1"/>
            <a:r>
              <a:rPr lang="fa-IR" sz="2400" b="1" dirty="0" smtClean="0">
                <a:solidFill>
                  <a:prstClr val="black"/>
                </a:solidFill>
              </a:rPr>
              <a:t>تعاریف اولیه ای از شبکه و سوئیچ </a:t>
            </a:r>
            <a:endParaRPr lang="en-US" sz="2400" b="1" dirty="0">
              <a:solidFill>
                <a:prstClr val="black"/>
              </a:solidFill>
            </a:endParaRPr>
          </a:p>
        </p:txBody>
      </p:sp>
      <p:sp>
        <p:nvSpPr>
          <p:cNvPr id="4" name="Footer Placeholder 3"/>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2" name="Slide Number Placeholder 1"/>
          <p:cNvSpPr>
            <a:spLocks noGrp="1"/>
          </p:cNvSpPr>
          <p:nvPr>
            <p:ph type="sldNum" sz="quarter" idx="12"/>
          </p:nvPr>
        </p:nvSpPr>
        <p:spPr/>
        <p:txBody>
          <a:bodyPr/>
          <a:lstStyle/>
          <a:p>
            <a:fld id="{6B89A851-C0A8-4011-8416-F9B5C595353E}" type="slidenum">
              <a:rPr lang="en-US" smtClean="0">
                <a:solidFill>
                  <a:prstClr val="white">
                    <a:tint val="75000"/>
                  </a:prstClr>
                </a:solidFill>
              </a:rPr>
              <a:pPr/>
              <a:t>68</a:t>
            </a:fld>
            <a:endParaRPr lang="en-US">
              <a:solidFill>
                <a:prstClr val="white">
                  <a:tint val="75000"/>
                </a:prstClr>
              </a:solidFill>
            </a:endParaRPr>
          </a:p>
        </p:txBody>
      </p:sp>
    </p:spTree>
    <p:extLst>
      <p:ext uri="{BB962C8B-B14F-4D97-AF65-F5344CB8AC3E}">
        <p14:creationId xmlns:p14="http://schemas.microsoft.com/office/powerpoint/2010/main" val="93168897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11561" y="667440"/>
            <a:ext cx="8075240" cy="5458723"/>
          </a:xfrm>
        </p:spPr>
        <p:txBody>
          <a:bodyPr/>
          <a:lstStyle/>
          <a:p>
            <a:pPr marL="0" indent="0" algn="r" rtl="1">
              <a:buNone/>
            </a:pPr>
            <a:r>
              <a:rPr lang="ar-SA" dirty="0"/>
              <a:t>سوئيچ های</a:t>
            </a:r>
            <a:r>
              <a:rPr lang="en-US" dirty="0"/>
              <a:t> Cut-through </a:t>
            </a:r>
            <a:r>
              <a:rPr lang="ar-SA" dirty="0"/>
              <a:t>، بلافاصله پس از تشخيص بسته اطلاعاتی توسط سوئيچ ، آدرس</a:t>
            </a:r>
            <a:r>
              <a:rPr lang="en-US" dirty="0"/>
              <a:t> MAC </a:t>
            </a:r>
            <a:r>
              <a:rPr lang="ar-SA" dirty="0"/>
              <a:t>خوانده می شود. پس از ذخيره سازی شش بايت اطلاعات که شامل آدرس می باشند ، بلافاصله عمليات ارسال بسته های اطلاعاتی به گره مقصد آغاز می گردد. ( همزمان با دريافت ساير بسته های اطلاعاتی توسط سوئيچ ) . با توجه به عدم وجود کنترل های لازم در صورت بروز خطاء در روش فوق ، سوئيچ های زيادی از روش فوق استفاده نمی نمايند</a:t>
            </a:r>
            <a:endParaRPr lang="en-US" dirty="0"/>
          </a:p>
        </p:txBody>
      </p:sp>
      <p:sp>
        <p:nvSpPr>
          <p:cNvPr id="7" name="Text Placeholder 1"/>
          <p:cNvSpPr txBox="1">
            <a:spLocks/>
          </p:cNvSpPr>
          <p:nvPr/>
        </p:nvSpPr>
        <p:spPr>
          <a:xfrm>
            <a:off x="0" y="27678"/>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r" rtl="1"/>
            <a:r>
              <a:rPr lang="fa-IR" sz="2400" b="1" dirty="0" smtClean="0">
                <a:solidFill>
                  <a:prstClr val="black"/>
                </a:solidFill>
              </a:rPr>
              <a:t>تعاریف اولیه ای از شبکه و سوئیچ </a:t>
            </a:r>
            <a:endParaRPr lang="en-US" sz="2400" b="1" dirty="0">
              <a:solidFill>
                <a:prstClr val="black"/>
              </a:solidFill>
            </a:endParaRPr>
          </a:p>
        </p:txBody>
      </p:sp>
      <p:sp>
        <p:nvSpPr>
          <p:cNvPr id="4" name="Footer Placeholder 3"/>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2" name="Slide Number Placeholder 1"/>
          <p:cNvSpPr>
            <a:spLocks noGrp="1"/>
          </p:cNvSpPr>
          <p:nvPr>
            <p:ph type="sldNum" sz="quarter" idx="12"/>
          </p:nvPr>
        </p:nvSpPr>
        <p:spPr/>
        <p:txBody>
          <a:bodyPr/>
          <a:lstStyle/>
          <a:p>
            <a:fld id="{6B89A851-C0A8-4011-8416-F9B5C595353E}" type="slidenum">
              <a:rPr lang="en-US" smtClean="0">
                <a:solidFill>
                  <a:prstClr val="white">
                    <a:tint val="75000"/>
                  </a:prstClr>
                </a:solidFill>
              </a:rPr>
              <a:pPr/>
              <a:t>69</a:t>
            </a:fld>
            <a:endParaRPr lang="en-US">
              <a:solidFill>
                <a:prstClr val="white">
                  <a:tint val="75000"/>
                </a:prstClr>
              </a:solidFill>
            </a:endParaRPr>
          </a:p>
        </p:txBody>
      </p:sp>
    </p:spTree>
    <p:extLst>
      <p:ext uri="{BB962C8B-B14F-4D97-AF65-F5344CB8AC3E}">
        <p14:creationId xmlns:p14="http://schemas.microsoft.com/office/powerpoint/2010/main" val="18565730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prstGeom prst="rect">
            <a:avLst/>
          </a:prstGeom>
        </p:spPr>
        <p:txBody>
          <a:bodyPr/>
          <a:lstStyle/>
          <a:p>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1" y="667440"/>
            <a:ext cx="8229600" cy="5809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Placeholder 1"/>
          <p:cNvSpPr txBox="1">
            <a:spLocks/>
          </p:cNvSpPr>
          <p:nvPr/>
        </p:nvSpPr>
        <p:spPr>
          <a:xfrm>
            <a:off x="0" y="27678"/>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r" rtl="1"/>
            <a:r>
              <a:rPr lang="fa-IR" sz="2400" b="1" dirty="0" smtClean="0">
                <a:solidFill>
                  <a:prstClr val="black"/>
                </a:solidFill>
              </a:rPr>
              <a:t>دوروی کرد اساسی بحث</a:t>
            </a:r>
            <a:endParaRPr lang="fa-IR" sz="2400" b="1" dirty="0">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white">
                    <a:lumMod val="50000"/>
                    <a:lumOff val="50000"/>
                  </a:prstClr>
                </a:solidFill>
              </a:rPr>
              <a:t>www.parsdigishop.ir</a:t>
            </a:r>
            <a:endParaRPr lang="en-US">
              <a:solidFill>
                <a:prstClr val="white">
                  <a:lumMod val="50000"/>
                  <a:lumOff val="50000"/>
                </a:prstClr>
              </a:solidFill>
            </a:endParaRPr>
          </a:p>
        </p:txBody>
      </p:sp>
      <p:sp>
        <p:nvSpPr>
          <p:cNvPr id="2" name="Slide Number Placeholder 1"/>
          <p:cNvSpPr>
            <a:spLocks noGrp="1"/>
          </p:cNvSpPr>
          <p:nvPr>
            <p:ph type="sldNum" sz="quarter" idx="12"/>
          </p:nvPr>
        </p:nvSpPr>
        <p:spPr/>
        <p:txBody>
          <a:bodyPr/>
          <a:lstStyle/>
          <a:p>
            <a:fld id="{FACC6FA3-3D70-436E-B614-66BD8D5CA3CA}" type="slidenum">
              <a:rPr lang="en-US" smtClean="0">
                <a:solidFill>
                  <a:prstClr val="white">
                    <a:lumMod val="50000"/>
                    <a:lumOff val="50000"/>
                  </a:prstClr>
                </a:solidFill>
              </a:rPr>
              <a:pPr/>
              <a:t>7</a:t>
            </a:fld>
            <a:endParaRPr lang="en-US">
              <a:solidFill>
                <a:prstClr val="white">
                  <a:lumMod val="50000"/>
                  <a:lumOff val="50000"/>
                </a:prstClr>
              </a:solidFill>
            </a:endParaRPr>
          </a:p>
        </p:txBody>
      </p:sp>
    </p:spTree>
    <p:extLst>
      <p:ext uri="{BB962C8B-B14F-4D97-AF65-F5344CB8AC3E}">
        <p14:creationId xmlns:p14="http://schemas.microsoft.com/office/powerpoint/2010/main" val="3455014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11561" y="667440"/>
            <a:ext cx="8075240" cy="5458723"/>
          </a:xfrm>
        </p:spPr>
        <p:txBody>
          <a:bodyPr/>
          <a:lstStyle/>
          <a:p>
            <a:pPr marL="0" indent="0" algn="r" rtl="1">
              <a:buNone/>
            </a:pPr>
            <a:r>
              <a:rPr lang="ar-SA" dirty="0"/>
              <a:t>سوئيچ های</a:t>
            </a:r>
            <a:r>
              <a:rPr lang="en-US" dirty="0"/>
              <a:t> store-and-forward </a:t>
            </a:r>
            <a:r>
              <a:rPr lang="ar-SA" dirty="0"/>
              <a:t>، تمام بسته اطلاعاتی را در بافر مربوطه ذخيره و عمليات مربوط به بررسی خطاء</a:t>
            </a:r>
            <a:r>
              <a:rPr lang="en-US" dirty="0"/>
              <a:t> ( CRC) </a:t>
            </a:r>
            <a:r>
              <a:rPr lang="ar-SA" dirty="0"/>
              <a:t>و ساير مسائل مربوطه را قبل از ارسال اطلاعات انجام خواهند داد. در صورتيکه بسته اطلاعاتی دارای خطاء باشد ، بسته اطلاعاتی دور انداخته خواهد شد. .در غيراينصورت ، سوئيچ با استفاده از آدرس</a:t>
            </a:r>
            <a:r>
              <a:rPr lang="en-US" dirty="0"/>
              <a:t> MAC </a:t>
            </a:r>
            <a:r>
              <a:rPr lang="ar-SA" dirty="0"/>
              <a:t>، بسته اطلاعاتی را برای گره مقصد ارسال می نمايد. اغلب سوئيچ ها از ترکيب دو روش گفته شده استفاده می نمايند. در اين نوع سوئيچ ها از روش</a:t>
            </a:r>
            <a:r>
              <a:rPr lang="en-US" dirty="0"/>
              <a:t> cut-through </a:t>
            </a:r>
            <a:r>
              <a:rPr lang="ar-SA" dirty="0"/>
              <a:t>استفاده شده و بمحض بروز خطاء از روش</a:t>
            </a:r>
            <a:r>
              <a:rPr lang="en-US" dirty="0"/>
              <a:t> store-and-forward </a:t>
            </a:r>
            <a:r>
              <a:rPr lang="ar-SA" dirty="0"/>
              <a:t>استفاده می نمايند</a:t>
            </a:r>
            <a:r>
              <a:rPr lang="en-US" dirty="0"/>
              <a:t>. </a:t>
            </a:r>
            <a:br>
              <a:rPr lang="en-US" dirty="0"/>
            </a:br>
            <a:endParaRPr lang="en-US" dirty="0"/>
          </a:p>
        </p:txBody>
      </p:sp>
      <p:sp>
        <p:nvSpPr>
          <p:cNvPr id="7" name="Text Placeholder 1"/>
          <p:cNvSpPr txBox="1">
            <a:spLocks/>
          </p:cNvSpPr>
          <p:nvPr/>
        </p:nvSpPr>
        <p:spPr>
          <a:xfrm>
            <a:off x="0" y="27678"/>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r" rtl="1"/>
            <a:r>
              <a:rPr lang="fa-IR" sz="2400" b="1" dirty="0" smtClean="0">
                <a:solidFill>
                  <a:prstClr val="black"/>
                </a:solidFill>
              </a:rPr>
              <a:t>تعاریف اولیه ای از شبکه و سوئیچ </a:t>
            </a:r>
            <a:endParaRPr lang="en-US" sz="2400" b="1" dirty="0">
              <a:solidFill>
                <a:prstClr val="black"/>
              </a:solidFill>
            </a:endParaRPr>
          </a:p>
        </p:txBody>
      </p:sp>
      <p:sp>
        <p:nvSpPr>
          <p:cNvPr id="4" name="Footer Placeholder 3"/>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2" name="Slide Number Placeholder 1"/>
          <p:cNvSpPr>
            <a:spLocks noGrp="1"/>
          </p:cNvSpPr>
          <p:nvPr>
            <p:ph type="sldNum" sz="quarter" idx="12"/>
          </p:nvPr>
        </p:nvSpPr>
        <p:spPr/>
        <p:txBody>
          <a:bodyPr/>
          <a:lstStyle/>
          <a:p>
            <a:fld id="{6B89A851-C0A8-4011-8416-F9B5C595353E}" type="slidenum">
              <a:rPr lang="en-US" smtClean="0">
                <a:solidFill>
                  <a:prstClr val="white">
                    <a:tint val="75000"/>
                  </a:prstClr>
                </a:solidFill>
              </a:rPr>
              <a:pPr/>
              <a:t>70</a:t>
            </a:fld>
            <a:endParaRPr lang="en-US">
              <a:solidFill>
                <a:prstClr val="white">
                  <a:tint val="75000"/>
                </a:prstClr>
              </a:solidFill>
            </a:endParaRPr>
          </a:p>
        </p:txBody>
      </p:sp>
    </p:spTree>
    <p:extLst>
      <p:ext uri="{BB962C8B-B14F-4D97-AF65-F5344CB8AC3E}">
        <p14:creationId xmlns:p14="http://schemas.microsoft.com/office/powerpoint/2010/main" val="209473515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11561" y="667440"/>
            <a:ext cx="8075240" cy="5458723"/>
          </a:xfrm>
        </p:spPr>
        <p:txBody>
          <a:bodyPr/>
          <a:lstStyle/>
          <a:p>
            <a:pPr marL="0" indent="0" algn="r" rtl="1">
              <a:buNone/>
            </a:pPr>
            <a:r>
              <a:rPr lang="ar-SA" dirty="0"/>
              <a:t>يکی ديگر از روش های مسيريابی ترافيک در سوئيچ ها که کمتر استفاده می گردد ، </a:t>
            </a:r>
            <a:r>
              <a:rPr lang="en-US" dirty="0"/>
              <a:t>fragment-free </a:t>
            </a:r>
            <a:r>
              <a:rPr lang="ar-SA" dirty="0"/>
              <a:t>است . روش فوق مشابه </a:t>
            </a:r>
            <a:r>
              <a:rPr lang="en-US" dirty="0"/>
              <a:t>cut-through </a:t>
            </a:r>
            <a:r>
              <a:rPr lang="ar-SA" dirty="0"/>
              <a:t>بوده با اين تفاوت که قبل از ارسال بسته اطلاعاتی 64 بايت آن ذخيره می گردد</a:t>
            </a:r>
            <a:r>
              <a:rPr lang="en-US" dirty="0"/>
              <a:t>. </a:t>
            </a:r>
            <a:br>
              <a:rPr lang="en-US" dirty="0"/>
            </a:br>
            <a:r>
              <a:rPr lang="ar-SA" dirty="0"/>
              <a:t>سوئيچ های</a:t>
            </a:r>
            <a:r>
              <a:rPr lang="en-US" dirty="0"/>
              <a:t> LAN </a:t>
            </a:r>
            <a:r>
              <a:rPr lang="ar-SA" dirty="0"/>
              <a:t>دارای مدل های متفاوت از نقطه نظر طراحی فيزيکی می باشند. سه مدل رايج در حال حاضر بشرح زير می باشند</a:t>
            </a:r>
            <a:r>
              <a:rPr lang="en-US" dirty="0"/>
              <a:t>: </a:t>
            </a:r>
            <a:endParaRPr lang="en-US" dirty="0" smtClean="0"/>
          </a:p>
          <a:p>
            <a:pPr algn="r" rtl="1"/>
            <a:r>
              <a:rPr lang="en-US" b="1" dirty="0" smtClean="0"/>
              <a:t>Shared memory</a:t>
            </a:r>
            <a:r>
              <a:rPr lang="en-US" dirty="0" smtClean="0"/>
              <a:t> </a:t>
            </a:r>
          </a:p>
          <a:p>
            <a:pPr algn="r" rtl="1"/>
            <a:r>
              <a:rPr lang="en-US" b="1" dirty="0" smtClean="0"/>
              <a:t>Matrix </a:t>
            </a:r>
          </a:p>
          <a:p>
            <a:pPr algn="r" rtl="1"/>
            <a:r>
              <a:rPr lang="en-US" b="1" dirty="0" smtClean="0"/>
              <a:t>Bus Architecture</a:t>
            </a:r>
            <a:r>
              <a:rPr lang="en-US" dirty="0"/>
              <a:t/>
            </a:r>
            <a:br>
              <a:rPr lang="en-US" dirty="0"/>
            </a:br>
            <a:endParaRPr lang="en-US" dirty="0"/>
          </a:p>
        </p:txBody>
      </p:sp>
      <p:sp>
        <p:nvSpPr>
          <p:cNvPr id="7" name="Text Placeholder 1"/>
          <p:cNvSpPr txBox="1">
            <a:spLocks/>
          </p:cNvSpPr>
          <p:nvPr/>
        </p:nvSpPr>
        <p:spPr>
          <a:xfrm>
            <a:off x="0" y="27678"/>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r" rtl="1"/>
            <a:r>
              <a:rPr lang="fa-IR" sz="2400" b="1" dirty="0" smtClean="0">
                <a:solidFill>
                  <a:prstClr val="black"/>
                </a:solidFill>
              </a:rPr>
              <a:t>تعاریف اولیه ای از شبکه و سوئیچ </a:t>
            </a:r>
            <a:endParaRPr lang="en-US" sz="2400" b="1" dirty="0">
              <a:solidFill>
                <a:prstClr val="black"/>
              </a:solidFill>
            </a:endParaRPr>
          </a:p>
        </p:txBody>
      </p:sp>
      <p:sp>
        <p:nvSpPr>
          <p:cNvPr id="4" name="Footer Placeholder 3"/>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2" name="Slide Number Placeholder 1"/>
          <p:cNvSpPr>
            <a:spLocks noGrp="1"/>
          </p:cNvSpPr>
          <p:nvPr>
            <p:ph type="sldNum" sz="quarter" idx="12"/>
          </p:nvPr>
        </p:nvSpPr>
        <p:spPr/>
        <p:txBody>
          <a:bodyPr/>
          <a:lstStyle/>
          <a:p>
            <a:fld id="{6B89A851-C0A8-4011-8416-F9B5C595353E}" type="slidenum">
              <a:rPr lang="en-US" smtClean="0">
                <a:solidFill>
                  <a:prstClr val="white">
                    <a:tint val="75000"/>
                  </a:prstClr>
                </a:solidFill>
              </a:rPr>
              <a:pPr/>
              <a:t>71</a:t>
            </a:fld>
            <a:endParaRPr lang="en-US">
              <a:solidFill>
                <a:prstClr val="white">
                  <a:tint val="75000"/>
                </a:prstClr>
              </a:solidFill>
            </a:endParaRPr>
          </a:p>
        </p:txBody>
      </p:sp>
    </p:spTree>
    <p:extLst>
      <p:ext uri="{BB962C8B-B14F-4D97-AF65-F5344CB8AC3E}">
        <p14:creationId xmlns:p14="http://schemas.microsoft.com/office/powerpoint/2010/main" val="343502074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11561" y="667440"/>
            <a:ext cx="8075240" cy="5458723"/>
          </a:xfrm>
        </p:spPr>
        <p:txBody>
          <a:bodyPr/>
          <a:lstStyle/>
          <a:p>
            <a:pPr marL="0" indent="0" algn="r" rtl="1">
              <a:buNone/>
            </a:pPr>
            <a:r>
              <a:rPr lang="en-US" b="1" dirty="0"/>
              <a:t>- Shared memory</a:t>
            </a:r>
            <a:r>
              <a:rPr lang="en-US" dirty="0"/>
              <a:t> </a:t>
            </a:r>
            <a:r>
              <a:rPr lang="ar-SA" dirty="0"/>
              <a:t>اين نوع از سوئيچ ها تمام بسته های اطلاعاتی اوليه در بافر مربوط به خود را ذخيره می نمايند. بافر فوق بصورت مشترک توسط تمام پورت های سوئيچ ( اتصالات ورودی و خروجی</a:t>
            </a:r>
            <a:r>
              <a:rPr lang="en-US" dirty="0"/>
              <a:t> ) </a:t>
            </a:r>
            <a:r>
              <a:rPr lang="ar-SA" dirty="0"/>
              <a:t>استفاده می گردد. در ادامه اطلاعات مورد نظر بکمک پورت مربوطه برای گره مقصد ارسال خواهند شد</a:t>
            </a:r>
            <a:r>
              <a:rPr lang="en-US" dirty="0"/>
              <a:t>. </a:t>
            </a:r>
            <a:br>
              <a:rPr lang="en-US" dirty="0"/>
            </a:br>
            <a:r>
              <a:rPr lang="en-US" b="1" dirty="0"/>
              <a:t>-Matrix </a:t>
            </a:r>
            <a:r>
              <a:rPr lang="ar-SA" dirty="0"/>
              <a:t>اين نوع از سوئيچ ها دارای يک شبکه( تور) داخلی ماتريس مانند بوده که پورت های ورودی و خروجی همديگر را قطع می نمايند. زمانيکه يک بسته اطلاعاتی بر روی پورت ورودی تشخيص داده شد ، آدرس</a:t>
            </a:r>
            <a:r>
              <a:rPr lang="en-US" dirty="0"/>
              <a:t> MAC </a:t>
            </a:r>
            <a:r>
              <a:rPr lang="ar-SA" dirty="0"/>
              <a:t>آن با جدول</a:t>
            </a:r>
            <a:r>
              <a:rPr lang="en-US" dirty="0"/>
              <a:t> lookup </a:t>
            </a:r>
            <a:r>
              <a:rPr lang="ar-SA" dirty="0"/>
              <a:t>مقايسه تا پورت مورد نظر خروجی آن مشخص گردد. در ادامه سوئيچ يک ارتباط را از طريق شبکه و در محلی که پورت ها همديگر را قطع می کنند ، برقرار می گردد</a:t>
            </a:r>
            <a:r>
              <a:rPr lang="en-US" dirty="0"/>
              <a:t>. </a:t>
            </a:r>
            <a:br>
              <a:rPr lang="en-US" dirty="0"/>
            </a:br>
            <a:r>
              <a:rPr lang="en-US" b="1" dirty="0"/>
              <a:t>- Bus Architecture</a:t>
            </a:r>
            <a:r>
              <a:rPr lang="en-US" dirty="0"/>
              <a:t>  </a:t>
            </a:r>
            <a:r>
              <a:rPr lang="ar-SA" dirty="0"/>
              <a:t>در اين نوع از سوئيچ ها بجای استفاده از يک شبکه ( تور) ، از يک مسير انتقال داخلی</a:t>
            </a:r>
            <a:r>
              <a:rPr lang="en-US" dirty="0"/>
              <a:t> ( Bus) </a:t>
            </a:r>
            <a:r>
              <a:rPr lang="ar-SA" dirty="0"/>
              <a:t>استفاده و مسير فوق با استفاده از</a:t>
            </a:r>
            <a:r>
              <a:rPr lang="en-US" dirty="0"/>
              <a:t> TDMA </a:t>
            </a:r>
            <a:r>
              <a:rPr lang="ar-SA" dirty="0"/>
              <a:t>توسط تمام پورت ها به اشتراک گذاشته می شود. سوئيچ های فوق برای هر يک از پورت ها دارای يک حافظه اختصاصی می باشند</a:t>
            </a:r>
            <a:r>
              <a:rPr lang="en-US" dirty="0"/>
              <a:t>. </a:t>
            </a:r>
          </a:p>
        </p:txBody>
      </p:sp>
      <p:sp>
        <p:nvSpPr>
          <p:cNvPr id="7" name="Text Placeholder 1"/>
          <p:cNvSpPr txBox="1">
            <a:spLocks/>
          </p:cNvSpPr>
          <p:nvPr/>
        </p:nvSpPr>
        <p:spPr>
          <a:xfrm>
            <a:off x="0" y="27678"/>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r" rtl="1"/>
            <a:r>
              <a:rPr lang="fa-IR" sz="2400" b="1" dirty="0" smtClean="0">
                <a:solidFill>
                  <a:prstClr val="black"/>
                </a:solidFill>
              </a:rPr>
              <a:t>تعاریف اولیه ای از شبکه و سوئیچ </a:t>
            </a:r>
            <a:endParaRPr lang="en-US" sz="2400" b="1" dirty="0">
              <a:solidFill>
                <a:prstClr val="black"/>
              </a:solidFill>
            </a:endParaRPr>
          </a:p>
        </p:txBody>
      </p:sp>
      <p:sp>
        <p:nvSpPr>
          <p:cNvPr id="4" name="Footer Placeholder 3"/>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2" name="Slide Number Placeholder 1"/>
          <p:cNvSpPr>
            <a:spLocks noGrp="1"/>
          </p:cNvSpPr>
          <p:nvPr>
            <p:ph type="sldNum" sz="quarter" idx="12"/>
          </p:nvPr>
        </p:nvSpPr>
        <p:spPr/>
        <p:txBody>
          <a:bodyPr/>
          <a:lstStyle/>
          <a:p>
            <a:fld id="{6B89A851-C0A8-4011-8416-F9B5C595353E}" type="slidenum">
              <a:rPr lang="en-US" smtClean="0">
                <a:solidFill>
                  <a:prstClr val="white">
                    <a:tint val="75000"/>
                  </a:prstClr>
                </a:solidFill>
              </a:rPr>
              <a:pPr/>
              <a:t>72</a:t>
            </a:fld>
            <a:endParaRPr lang="en-US">
              <a:solidFill>
                <a:prstClr val="white">
                  <a:tint val="75000"/>
                </a:prstClr>
              </a:solidFill>
            </a:endParaRPr>
          </a:p>
        </p:txBody>
      </p:sp>
    </p:spTree>
    <p:extLst>
      <p:ext uri="{BB962C8B-B14F-4D97-AF65-F5344CB8AC3E}">
        <p14:creationId xmlns:p14="http://schemas.microsoft.com/office/powerpoint/2010/main" val="31946376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11561" y="667440"/>
            <a:ext cx="8075240" cy="5458723"/>
          </a:xfrm>
        </p:spPr>
        <p:txBody>
          <a:bodyPr/>
          <a:lstStyle/>
          <a:p>
            <a:pPr marL="0" indent="0" algn="r" rtl="1">
              <a:buNone/>
            </a:pPr>
            <a:r>
              <a:rPr lang="en-US" dirty="0"/>
              <a:t>Transparent Bridging </a:t>
            </a:r>
            <a:r>
              <a:rPr lang="fa-IR" b="1" dirty="0" smtClean="0"/>
              <a:t>:</a:t>
            </a:r>
            <a:r>
              <a:rPr lang="en-US" dirty="0"/>
              <a:t/>
            </a:r>
            <a:br>
              <a:rPr lang="en-US" dirty="0"/>
            </a:br>
            <a:r>
              <a:rPr lang="ar-SA" dirty="0"/>
              <a:t>اکثر سوئيچ های</a:t>
            </a:r>
            <a:r>
              <a:rPr lang="en-US" dirty="0"/>
              <a:t> LAN </a:t>
            </a:r>
            <a:r>
              <a:rPr lang="ar-SA" dirty="0"/>
              <a:t>مبتنی بر اترنت از سيستم ی با نام</a:t>
            </a:r>
            <a:r>
              <a:rPr lang="en-US" dirty="0"/>
              <a:t> transparent bridging </a:t>
            </a:r>
            <a:r>
              <a:rPr lang="ar-SA" dirty="0"/>
              <a:t>برای ايجاد جداول آدرس</a:t>
            </a:r>
            <a:r>
              <a:rPr lang="en-US" dirty="0"/>
              <a:t> lookup </a:t>
            </a:r>
            <a:r>
              <a:rPr lang="ar-SA" dirty="0"/>
              <a:t>استفاده می نمايند. تکنولوژی فوق امکان يادگيری هر چيزی در رابطه با محل گره های موجود در شبکه ، بدون حمايت مديريت شبکه را فراهم می نمايد. تکنولوژی فوق داری پنج بخش متفاوت است</a:t>
            </a:r>
            <a:r>
              <a:rPr lang="en-US" dirty="0"/>
              <a:t> : </a:t>
            </a:r>
            <a:br>
              <a:rPr lang="en-US" dirty="0"/>
            </a:br>
            <a:r>
              <a:rPr lang="en-US" dirty="0"/>
              <a:t>Learning </a:t>
            </a:r>
            <a:br>
              <a:rPr lang="en-US" dirty="0"/>
            </a:br>
            <a:r>
              <a:rPr lang="en-US" dirty="0"/>
              <a:t>Flooding </a:t>
            </a:r>
            <a:br>
              <a:rPr lang="en-US" dirty="0"/>
            </a:br>
            <a:r>
              <a:rPr lang="en-US" dirty="0"/>
              <a:t>Filtering </a:t>
            </a:r>
            <a:br>
              <a:rPr lang="en-US" dirty="0"/>
            </a:br>
            <a:r>
              <a:rPr lang="en-US" dirty="0"/>
              <a:t>Forwarding </a:t>
            </a:r>
            <a:br>
              <a:rPr lang="en-US" dirty="0"/>
            </a:br>
            <a:r>
              <a:rPr lang="en-US" dirty="0"/>
              <a:t>Aging</a:t>
            </a:r>
          </a:p>
        </p:txBody>
      </p:sp>
      <p:sp>
        <p:nvSpPr>
          <p:cNvPr id="7" name="Text Placeholder 1"/>
          <p:cNvSpPr txBox="1">
            <a:spLocks/>
          </p:cNvSpPr>
          <p:nvPr/>
        </p:nvSpPr>
        <p:spPr>
          <a:xfrm>
            <a:off x="0" y="27678"/>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r" rtl="1"/>
            <a:r>
              <a:rPr lang="fa-IR" sz="2400" b="1" dirty="0" smtClean="0">
                <a:solidFill>
                  <a:prstClr val="black"/>
                </a:solidFill>
              </a:rPr>
              <a:t>تعاریف اولیه ای از شبکه و سوئیچ </a:t>
            </a:r>
            <a:endParaRPr lang="en-US" sz="2400" b="1" dirty="0">
              <a:solidFill>
                <a:prstClr val="black"/>
              </a:solidFill>
            </a:endParaRPr>
          </a:p>
        </p:txBody>
      </p:sp>
      <p:sp>
        <p:nvSpPr>
          <p:cNvPr id="4" name="Footer Placeholder 3"/>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2" name="Slide Number Placeholder 1"/>
          <p:cNvSpPr>
            <a:spLocks noGrp="1"/>
          </p:cNvSpPr>
          <p:nvPr>
            <p:ph type="sldNum" sz="quarter" idx="12"/>
          </p:nvPr>
        </p:nvSpPr>
        <p:spPr/>
        <p:txBody>
          <a:bodyPr/>
          <a:lstStyle/>
          <a:p>
            <a:fld id="{6B89A851-C0A8-4011-8416-F9B5C595353E}" type="slidenum">
              <a:rPr lang="en-US" smtClean="0">
                <a:solidFill>
                  <a:prstClr val="white">
                    <a:tint val="75000"/>
                  </a:prstClr>
                </a:solidFill>
              </a:rPr>
              <a:pPr/>
              <a:t>73</a:t>
            </a:fld>
            <a:endParaRPr lang="en-US">
              <a:solidFill>
                <a:prstClr val="white">
                  <a:tint val="75000"/>
                </a:prstClr>
              </a:solidFill>
            </a:endParaRPr>
          </a:p>
        </p:txBody>
      </p:sp>
    </p:spTree>
    <p:extLst>
      <p:ext uri="{BB962C8B-B14F-4D97-AF65-F5344CB8AC3E}">
        <p14:creationId xmlns:p14="http://schemas.microsoft.com/office/powerpoint/2010/main" val="402133609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11561" y="667440"/>
            <a:ext cx="8075240" cy="5458723"/>
          </a:xfrm>
        </p:spPr>
        <p:txBody>
          <a:bodyPr/>
          <a:lstStyle/>
          <a:p>
            <a:pPr marL="0" indent="0" algn="r" rtl="1">
              <a:buNone/>
            </a:pPr>
            <a:r>
              <a:rPr lang="ar-SA" b="1" dirty="0"/>
              <a:t>نحوه عملکرد تکنولوژی فوق بشرح زير است</a:t>
            </a:r>
            <a:r>
              <a:rPr lang="en-US" b="1" dirty="0"/>
              <a:t> : </a:t>
            </a:r>
            <a:r>
              <a:rPr lang="en-US" dirty="0"/>
              <a:t/>
            </a:r>
            <a:br>
              <a:rPr lang="en-US" dirty="0"/>
            </a:br>
            <a:r>
              <a:rPr lang="en-US" dirty="0"/>
              <a:t>- </a:t>
            </a:r>
            <a:r>
              <a:rPr lang="ar-SA" dirty="0"/>
              <a:t>سوئيچ به شبکه اضافه شده و تمام سگمنت ها به پورت های سوئيچ متصل خواهند شد</a:t>
            </a:r>
            <a:r>
              <a:rPr lang="en-US" dirty="0"/>
              <a:t>. </a:t>
            </a:r>
            <a:br>
              <a:rPr lang="en-US" dirty="0"/>
            </a:br>
            <a:r>
              <a:rPr lang="en-US" dirty="0"/>
              <a:t>- </a:t>
            </a:r>
            <a:r>
              <a:rPr lang="ar-SA" dirty="0"/>
              <a:t>گره</a:t>
            </a:r>
            <a:r>
              <a:rPr lang="en-US" dirty="0"/>
              <a:t> A </a:t>
            </a:r>
            <a:r>
              <a:rPr lang="ar-SA" dirty="0"/>
              <a:t>بر روی اولين سگمنت ( سگمنت</a:t>
            </a:r>
            <a:r>
              <a:rPr lang="en-US" dirty="0"/>
              <a:t> A</a:t>
            </a:r>
            <a:r>
              <a:rPr lang="ar-SA" dirty="0"/>
              <a:t>)، اطلاعاتی را برای کامپيوتر ديگر ( گره</a:t>
            </a:r>
            <a:r>
              <a:rPr lang="en-US" dirty="0"/>
              <a:t>(B </a:t>
            </a:r>
            <a:r>
              <a:rPr lang="ar-SA" dirty="0"/>
              <a:t>در سگمنت ديگر ( سگمنت</a:t>
            </a:r>
            <a:r>
              <a:rPr lang="en-US" dirty="0"/>
              <a:t>  ( C </a:t>
            </a:r>
            <a:r>
              <a:rPr lang="ar-SA" dirty="0"/>
              <a:t>ارسال می دارد</a:t>
            </a:r>
            <a:r>
              <a:rPr lang="en-US" dirty="0"/>
              <a:t>. </a:t>
            </a:r>
            <a:br>
              <a:rPr lang="en-US" dirty="0"/>
            </a:br>
            <a:r>
              <a:rPr lang="en-US" dirty="0"/>
              <a:t/>
            </a:r>
            <a:br>
              <a:rPr lang="en-US" dirty="0"/>
            </a:br>
            <a:r>
              <a:rPr lang="en-US" dirty="0"/>
              <a:t>- </a:t>
            </a:r>
            <a:r>
              <a:rPr lang="ar-SA" dirty="0"/>
              <a:t>سوئيچ اولين بسته اطلاعاتی را از گره</a:t>
            </a:r>
            <a:r>
              <a:rPr lang="en-US" dirty="0"/>
              <a:t> A </a:t>
            </a:r>
            <a:r>
              <a:rPr lang="ar-SA" dirty="0"/>
              <a:t>دريافت می نمايد. آدرس</a:t>
            </a:r>
            <a:r>
              <a:rPr lang="en-US" dirty="0"/>
              <a:t> MAC </a:t>
            </a:r>
            <a:r>
              <a:rPr lang="ar-SA" dirty="0"/>
              <a:t>آن خوانده شده و آن را در جدول</a:t>
            </a:r>
            <a:r>
              <a:rPr lang="en-US" dirty="0"/>
              <a:t> Lookup </a:t>
            </a:r>
            <a:r>
              <a:rPr lang="ar-SA" dirty="0"/>
              <a:t>سگمنت</a:t>
            </a:r>
            <a:r>
              <a:rPr lang="en-US" dirty="0"/>
              <a:t> A </a:t>
            </a:r>
            <a:r>
              <a:rPr lang="ar-SA" dirty="0"/>
              <a:t>ذخيره می نمايد. بدين ترتيب سوئيچ از نحوه يافتن گره</a:t>
            </a:r>
            <a:r>
              <a:rPr lang="en-US" dirty="0"/>
              <a:t> A </a:t>
            </a:r>
            <a:r>
              <a:rPr lang="ar-SA" dirty="0"/>
              <a:t>آگاهی پيدا کرده و اگر در آينده گره ای قصد ارسال اطلاعات برای گره</a:t>
            </a:r>
            <a:r>
              <a:rPr lang="en-US" dirty="0"/>
              <a:t> A </a:t>
            </a:r>
            <a:r>
              <a:rPr lang="ar-SA" dirty="0"/>
              <a:t>را داشته باشد ، سوئيچ در رابطه با آدرس آن مشکلی نخواهد داشت . فرآيند فوق را</a:t>
            </a:r>
            <a:r>
              <a:rPr lang="en-US" dirty="0"/>
              <a:t> Learning </a:t>
            </a:r>
            <a:r>
              <a:rPr lang="ar-SA" dirty="0"/>
              <a:t>می گويند</a:t>
            </a:r>
            <a:endParaRPr lang="en-US" dirty="0"/>
          </a:p>
        </p:txBody>
      </p:sp>
      <p:sp>
        <p:nvSpPr>
          <p:cNvPr id="7" name="Text Placeholder 1"/>
          <p:cNvSpPr txBox="1">
            <a:spLocks/>
          </p:cNvSpPr>
          <p:nvPr/>
        </p:nvSpPr>
        <p:spPr>
          <a:xfrm>
            <a:off x="0" y="27678"/>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r" rtl="1"/>
            <a:r>
              <a:rPr lang="fa-IR" sz="2400" b="1" dirty="0" smtClean="0">
                <a:solidFill>
                  <a:prstClr val="black"/>
                </a:solidFill>
              </a:rPr>
              <a:t>تعاریف اولیه ای از شبکه و سوئیچ </a:t>
            </a:r>
            <a:endParaRPr lang="en-US" sz="2400" b="1" dirty="0">
              <a:solidFill>
                <a:prstClr val="black"/>
              </a:solidFill>
            </a:endParaRPr>
          </a:p>
        </p:txBody>
      </p:sp>
      <p:sp>
        <p:nvSpPr>
          <p:cNvPr id="4" name="Footer Placeholder 3"/>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2" name="Slide Number Placeholder 1"/>
          <p:cNvSpPr>
            <a:spLocks noGrp="1"/>
          </p:cNvSpPr>
          <p:nvPr>
            <p:ph type="sldNum" sz="quarter" idx="12"/>
          </p:nvPr>
        </p:nvSpPr>
        <p:spPr/>
        <p:txBody>
          <a:bodyPr/>
          <a:lstStyle/>
          <a:p>
            <a:fld id="{6B89A851-C0A8-4011-8416-F9B5C595353E}" type="slidenum">
              <a:rPr lang="en-US" smtClean="0">
                <a:solidFill>
                  <a:prstClr val="white">
                    <a:tint val="75000"/>
                  </a:prstClr>
                </a:solidFill>
              </a:rPr>
              <a:pPr/>
              <a:t>74</a:t>
            </a:fld>
            <a:endParaRPr lang="en-US">
              <a:solidFill>
                <a:prstClr val="white">
                  <a:tint val="75000"/>
                </a:prstClr>
              </a:solidFill>
            </a:endParaRPr>
          </a:p>
        </p:txBody>
      </p:sp>
    </p:spTree>
    <p:extLst>
      <p:ext uri="{BB962C8B-B14F-4D97-AF65-F5344CB8AC3E}">
        <p14:creationId xmlns:p14="http://schemas.microsoft.com/office/powerpoint/2010/main" val="34169840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11561" y="667440"/>
            <a:ext cx="8075240" cy="5458723"/>
          </a:xfrm>
        </p:spPr>
        <p:txBody>
          <a:bodyPr>
            <a:normAutofit lnSpcReduction="10000"/>
          </a:bodyPr>
          <a:lstStyle/>
          <a:p>
            <a:pPr algn="r" rtl="1">
              <a:buFontTx/>
              <a:buChar char="-"/>
            </a:pPr>
            <a:r>
              <a:rPr lang="ar-SA" dirty="0" smtClean="0"/>
              <a:t>با </a:t>
            </a:r>
            <a:r>
              <a:rPr lang="ar-SA" dirty="0"/>
              <a:t>توجه به اينکه سوئيچ دانشی نسبت به محل گره</a:t>
            </a:r>
            <a:r>
              <a:rPr lang="en-US" dirty="0"/>
              <a:t> B </a:t>
            </a:r>
            <a:r>
              <a:rPr lang="ar-SA" dirty="0"/>
              <a:t>ندارد ، يک بسته اطلاعاتی را برای تمام سگمنت های موجود در شبکه ( بجز سگمنت</a:t>
            </a:r>
            <a:r>
              <a:rPr lang="en-US" dirty="0"/>
              <a:t> A </a:t>
            </a:r>
            <a:r>
              <a:rPr lang="ar-SA" dirty="0"/>
              <a:t>که اخيرا" يکی از گره های موجود در آن اقدام به ارسال اطلاعات نموده است . ) فرآيند ارسال يک بسته اطلاعاتی توسط سوئيچ ، بمنظور يافتن يک گره خاص برای تمام سگمنت ها ، </a:t>
            </a:r>
            <a:r>
              <a:rPr lang="en-US" dirty="0"/>
              <a:t>Flooding </a:t>
            </a:r>
            <a:r>
              <a:rPr lang="ar-SA" dirty="0"/>
              <a:t>ناميده می شود</a:t>
            </a:r>
            <a:r>
              <a:rPr lang="en-US" dirty="0"/>
              <a:t>. </a:t>
            </a:r>
            <a:br>
              <a:rPr lang="en-US" dirty="0"/>
            </a:br>
            <a:r>
              <a:rPr lang="en-US" dirty="0"/>
              <a:t/>
            </a:r>
            <a:br>
              <a:rPr lang="en-US" dirty="0"/>
            </a:br>
            <a:r>
              <a:rPr lang="en-US" dirty="0"/>
              <a:t>- </a:t>
            </a:r>
            <a:r>
              <a:rPr lang="ar-SA" dirty="0"/>
              <a:t>گره</a:t>
            </a:r>
            <a:r>
              <a:rPr lang="en-US" dirty="0"/>
              <a:t> B </a:t>
            </a:r>
            <a:r>
              <a:rPr lang="ar-SA" dirty="0"/>
              <a:t>بسته اطلاعاتی را دريافت و يک بسته اطلاعاتی را بعنوان</a:t>
            </a:r>
            <a:r>
              <a:rPr lang="en-US" dirty="0"/>
              <a:t> Acknowledgement </a:t>
            </a:r>
            <a:r>
              <a:rPr lang="ar-SA" dirty="0"/>
              <a:t>برای گره</a:t>
            </a:r>
            <a:r>
              <a:rPr lang="en-US" dirty="0"/>
              <a:t> A </a:t>
            </a:r>
            <a:r>
              <a:rPr lang="ar-SA" dirty="0"/>
              <a:t>ارسال خواهد کرد</a:t>
            </a:r>
            <a:r>
              <a:rPr lang="en-US" dirty="0"/>
              <a:t>. </a:t>
            </a:r>
            <a:endParaRPr lang="fa-IR" dirty="0" smtClean="0"/>
          </a:p>
          <a:p>
            <a:pPr algn="r" rtl="1">
              <a:buFontTx/>
              <a:buChar char="-"/>
            </a:pPr>
            <a:r>
              <a:rPr lang="en-US" dirty="0" smtClean="0"/>
              <a:t>- </a:t>
            </a:r>
            <a:r>
              <a:rPr lang="ar-SA" dirty="0"/>
              <a:t>بسته اطلاعاتی ارسالی توسط گره</a:t>
            </a:r>
            <a:r>
              <a:rPr lang="en-US" dirty="0"/>
              <a:t> B </a:t>
            </a:r>
            <a:r>
              <a:rPr lang="ar-SA" dirty="0"/>
              <a:t>به سوئيچ می رسد. در اين زمان ، سوئيچ قادر به ذخيره کردن آدرس </a:t>
            </a:r>
            <a:r>
              <a:rPr lang="en-US" dirty="0"/>
              <a:t>MAC </a:t>
            </a:r>
            <a:r>
              <a:rPr lang="ar-SA" dirty="0"/>
              <a:t>گره</a:t>
            </a:r>
            <a:r>
              <a:rPr lang="en-US" dirty="0"/>
              <a:t> B </a:t>
            </a:r>
            <a:r>
              <a:rPr lang="ar-SA" dirty="0"/>
              <a:t>در جدول</a:t>
            </a:r>
            <a:r>
              <a:rPr lang="en-US" dirty="0"/>
              <a:t> Lookup </a:t>
            </a:r>
            <a:r>
              <a:rPr lang="ar-SA" dirty="0"/>
              <a:t>سگمنت</a:t>
            </a:r>
            <a:r>
              <a:rPr lang="en-US" dirty="0"/>
              <a:t> C </a:t>
            </a:r>
            <a:r>
              <a:rPr lang="ar-SA" dirty="0"/>
              <a:t>می باشد. با توجه به اينکه سوئيچ از آدرس گره</a:t>
            </a:r>
            <a:r>
              <a:rPr lang="en-US" dirty="0"/>
              <a:t> A </a:t>
            </a:r>
            <a:r>
              <a:rPr lang="ar-SA" dirty="0"/>
              <a:t>آگاهی دارد ، بسته اطلاعاتی را مستقيما" برای آن ارسال خواهد کرد. گره</a:t>
            </a:r>
            <a:r>
              <a:rPr lang="en-US" dirty="0"/>
              <a:t> A </a:t>
            </a:r>
            <a:r>
              <a:rPr lang="ar-SA" dirty="0"/>
              <a:t>در سگمنتی متفاوت نسبت به گره</a:t>
            </a:r>
            <a:r>
              <a:rPr lang="en-US" dirty="0"/>
              <a:t> B </a:t>
            </a:r>
            <a:r>
              <a:rPr lang="ar-SA" dirty="0"/>
              <a:t>قرار دارد ، بنابراين سوئيج می بايست بمنظور ارسال بسته اطلاعاتی دو سگمنت را به يکديگر متصل نمائيد. فرآيند فوق</a:t>
            </a:r>
            <a:r>
              <a:rPr lang="en-US" dirty="0"/>
              <a:t> Forwarding </a:t>
            </a:r>
            <a:r>
              <a:rPr lang="ar-SA" dirty="0"/>
              <a:t>ناميده می شود</a:t>
            </a:r>
            <a:r>
              <a:rPr lang="en-US" dirty="0"/>
              <a:t>. </a:t>
            </a:r>
          </a:p>
        </p:txBody>
      </p:sp>
      <p:sp>
        <p:nvSpPr>
          <p:cNvPr id="7" name="Text Placeholder 1"/>
          <p:cNvSpPr txBox="1">
            <a:spLocks/>
          </p:cNvSpPr>
          <p:nvPr/>
        </p:nvSpPr>
        <p:spPr>
          <a:xfrm>
            <a:off x="0" y="27678"/>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r" rtl="1"/>
            <a:r>
              <a:rPr lang="fa-IR" sz="2400" b="1" dirty="0" smtClean="0">
                <a:solidFill>
                  <a:prstClr val="black"/>
                </a:solidFill>
              </a:rPr>
              <a:t>تعاریف اولیه ای از شبکه و سوئیچ </a:t>
            </a:r>
            <a:endParaRPr lang="en-US" sz="2400" b="1" dirty="0">
              <a:solidFill>
                <a:prstClr val="black"/>
              </a:solidFill>
            </a:endParaRPr>
          </a:p>
        </p:txBody>
      </p:sp>
      <p:sp>
        <p:nvSpPr>
          <p:cNvPr id="4" name="Footer Placeholder 3"/>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2" name="Slide Number Placeholder 1"/>
          <p:cNvSpPr>
            <a:spLocks noGrp="1"/>
          </p:cNvSpPr>
          <p:nvPr>
            <p:ph type="sldNum" sz="quarter" idx="12"/>
          </p:nvPr>
        </p:nvSpPr>
        <p:spPr/>
        <p:txBody>
          <a:bodyPr/>
          <a:lstStyle/>
          <a:p>
            <a:fld id="{6B89A851-C0A8-4011-8416-F9B5C595353E}" type="slidenum">
              <a:rPr lang="en-US" smtClean="0">
                <a:solidFill>
                  <a:prstClr val="white">
                    <a:tint val="75000"/>
                  </a:prstClr>
                </a:solidFill>
              </a:rPr>
              <a:pPr/>
              <a:t>75</a:t>
            </a:fld>
            <a:endParaRPr lang="en-US">
              <a:solidFill>
                <a:prstClr val="white">
                  <a:tint val="75000"/>
                </a:prstClr>
              </a:solidFill>
            </a:endParaRPr>
          </a:p>
        </p:txBody>
      </p:sp>
    </p:spTree>
    <p:extLst>
      <p:ext uri="{BB962C8B-B14F-4D97-AF65-F5344CB8AC3E}">
        <p14:creationId xmlns:p14="http://schemas.microsoft.com/office/powerpoint/2010/main" val="371558783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11561" y="667440"/>
            <a:ext cx="8075240" cy="5458723"/>
          </a:xfrm>
        </p:spPr>
        <p:txBody>
          <a:bodyPr/>
          <a:lstStyle/>
          <a:p>
            <a:pPr marL="0" indent="0" algn="r" rtl="1">
              <a:buNone/>
            </a:pPr>
            <a:r>
              <a:rPr lang="en-US" dirty="0"/>
              <a:t>- </a:t>
            </a:r>
            <a:r>
              <a:rPr lang="ar-SA" dirty="0"/>
              <a:t>در ادامه بسته اطلاعاتی بعدی از گره</a:t>
            </a:r>
            <a:r>
              <a:rPr lang="en-US" dirty="0"/>
              <a:t> A </a:t>
            </a:r>
            <a:r>
              <a:rPr lang="ar-SA" dirty="0"/>
              <a:t>بمنظور ارسال برای گره</a:t>
            </a:r>
            <a:r>
              <a:rPr lang="en-US" dirty="0"/>
              <a:t> B </a:t>
            </a:r>
            <a:r>
              <a:rPr lang="ar-SA" dirty="0"/>
              <a:t>به سوئيچ می رسد ، با توجه به اينکه سوئيج از آدرس گره</a:t>
            </a:r>
            <a:r>
              <a:rPr lang="en-US" dirty="0"/>
              <a:t> B </a:t>
            </a:r>
            <a:r>
              <a:rPr lang="ar-SA" dirty="0"/>
              <a:t>آگاهی دارد ، بسته اطلاعاتی فوق مستقيما" برای گره</a:t>
            </a:r>
            <a:r>
              <a:rPr lang="en-US" dirty="0"/>
              <a:t> B </a:t>
            </a:r>
            <a:r>
              <a:rPr lang="ar-SA" dirty="0"/>
              <a:t>ارسال خواهد شد</a:t>
            </a:r>
            <a:r>
              <a:rPr lang="en-US" dirty="0"/>
              <a:t>. </a:t>
            </a:r>
            <a:br>
              <a:rPr lang="en-US" dirty="0"/>
            </a:br>
            <a:r>
              <a:rPr lang="en-US" dirty="0"/>
              <a:t/>
            </a:r>
            <a:br>
              <a:rPr lang="en-US" dirty="0"/>
            </a:br>
            <a:r>
              <a:rPr lang="en-US" dirty="0"/>
              <a:t>- </a:t>
            </a:r>
            <a:r>
              <a:rPr lang="ar-SA" dirty="0"/>
              <a:t>گره</a:t>
            </a:r>
            <a:r>
              <a:rPr lang="en-US" dirty="0"/>
              <a:t> C </a:t>
            </a:r>
            <a:r>
              <a:rPr lang="ar-SA" dirty="0"/>
              <a:t>اطلاعاتی را از طريق سوئيچ برای گره</a:t>
            </a:r>
            <a:r>
              <a:rPr lang="en-US" dirty="0"/>
              <a:t> A </a:t>
            </a:r>
            <a:r>
              <a:rPr lang="ar-SA" dirty="0"/>
              <a:t>ارسال می دارد. سوئيچ آدرس</a:t>
            </a:r>
            <a:r>
              <a:rPr lang="en-US" dirty="0"/>
              <a:t> MAC </a:t>
            </a:r>
            <a:r>
              <a:rPr lang="ar-SA" dirty="0"/>
              <a:t>گره</a:t>
            </a:r>
            <a:r>
              <a:rPr lang="en-US" dirty="0"/>
              <a:t> C </a:t>
            </a:r>
            <a:r>
              <a:rPr lang="ar-SA" dirty="0"/>
              <a:t>را در جدول</a:t>
            </a:r>
            <a:r>
              <a:rPr lang="en-US" dirty="0"/>
              <a:t> Lookup </a:t>
            </a:r>
            <a:r>
              <a:rPr lang="ar-SA" dirty="0"/>
              <a:t>سگمنت</a:t>
            </a:r>
            <a:r>
              <a:rPr lang="en-US" dirty="0"/>
              <a:t> A </a:t>
            </a:r>
            <a:r>
              <a:rPr lang="ar-SA" dirty="0"/>
              <a:t>ذخيره می نمايد ، سوئيچ آدرس گره</a:t>
            </a:r>
            <a:r>
              <a:rPr lang="en-US" dirty="0"/>
              <a:t> A </a:t>
            </a:r>
            <a:r>
              <a:rPr lang="ar-SA" dirty="0"/>
              <a:t>را دانسته و مشخص می گردد که دو گره</a:t>
            </a:r>
            <a:r>
              <a:rPr lang="en-US" dirty="0"/>
              <a:t> A </a:t>
            </a:r>
            <a:r>
              <a:rPr lang="ar-SA" dirty="0"/>
              <a:t>و</a:t>
            </a:r>
            <a:r>
              <a:rPr lang="en-US" dirty="0"/>
              <a:t> C </a:t>
            </a:r>
            <a:r>
              <a:rPr lang="ar-SA" dirty="0"/>
              <a:t>در يک سگمنت قرار دارند. بنابراين نيازی به ارتباط سگمنت</a:t>
            </a:r>
            <a:r>
              <a:rPr lang="en-US" dirty="0"/>
              <a:t> A </a:t>
            </a:r>
            <a:r>
              <a:rPr lang="ar-SA" dirty="0"/>
              <a:t>با سگمنت ديگر بمنظور ارسال اطلاعات گره</a:t>
            </a:r>
            <a:r>
              <a:rPr lang="en-US" dirty="0"/>
              <a:t> C </a:t>
            </a:r>
            <a:r>
              <a:rPr lang="ar-SA" dirty="0"/>
              <a:t>نخواهد بود. بدين ترتيب سوئيچ از حرکت بسته های اطلاعاتی بين گره های موجود در يک سگمنت ممانعت می نمايد. فرآيند فوق را</a:t>
            </a:r>
            <a:r>
              <a:rPr lang="en-US" dirty="0"/>
              <a:t> Filtering </a:t>
            </a:r>
            <a:r>
              <a:rPr lang="ar-SA" dirty="0"/>
              <a:t>می گويند</a:t>
            </a:r>
            <a:r>
              <a:rPr lang="en-US" dirty="0"/>
              <a:t>. </a:t>
            </a:r>
          </a:p>
        </p:txBody>
      </p:sp>
      <p:sp>
        <p:nvSpPr>
          <p:cNvPr id="7" name="Text Placeholder 1"/>
          <p:cNvSpPr txBox="1">
            <a:spLocks/>
          </p:cNvSpPr>
          <p:nvPr/>
        </p:nvSpPr>
        <p:spPr>
          <a:xfrm>
            <a:off x="0" y="27678"/>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r" rtl="1"/>
            <a:r>
              <a:rPr lang="fa-IR" sz="2400" b="1" dirty="0" smtClean="0">
                <a:solidFill>
                  <a:prstClr val="black"/>
                </a:solidFill>
              </a:rPr>
              <a:t>تعاریف اولیه ای از شبکه و سوئیچ </a:t>
            </a:r>
            <a:endParaRPr lang="en-US" sz="2400" b="1" dirty="0">
              <a:solidFill>
                <a:prstClr val="black"/>
              </a:solidFill>
            </a:endParaRPr>
          </a:p>
        </p:txBody>
      </p:sp>
      <p:sp>
        <p:nvSpPr>
          <p:cNvPr id="4" name="Footer Placeholder 3"/>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2" name="Slide Number Placeholder 1"/>
          <p:cNvSpPr>
            <a:spLocks noGrp="1"/>
          </p:cNvSpPr>
          <p:nvPr>
            <p:ph type="sldNum" sz="quarter" idx="12"/>
          </p:nvPr>
        </p:nvSpPr>
        <p:spPr/>
        <p:txBody>
          <a:bodyPr/>
          <a:lstStyle/>
          <a:p>
            <a:fld id="{6B89A851-C0A8-4011-8416-F9B5C595353E}" type="slidenum">
              <a:rPr lang="en-US" smtClean="0">
                <a:solidFill>
                  <a:prstClr val="white">
                    <a:tint val="75000"/>
                  </a:prstClr>
                </a:solidFill>
              </a:rPr>
              <a:pPr/>
              <a:t>76</a:t>
            </a:fld>
            <a:endParaRPr lang="en-US">
              <a:solidFill>
                <a:prstClr val="white">
                  <a:tint val="75000"/>
                </a:prstClr>
              </a:solidFill>
            </a:endParaRPr>
          </a:p>
        </p:txBody>
      </p:sp>
    </p:spTree>
    <p:extLst>
      <p:ext uri="{BB962C8B-B14F-4D97-AF65-F5344CB8AC3E}">
        <p14:creationId xmlns:p14="http://schemas.microsoft.com/office/powerpoint/2010/main" val="49778971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11561" y="667440"/>
            <a:ext cx="8075240" cy="6073928"/>
          </a:xfrm>
        </p:spPr>
        <p:txBody>
          <a:bodyPr>
            <a:normAutofit lnSpcReduction="10000"/>
          </a:bodyPr>
          <a:lstStyle/>
          <a:p>
            <a:pPr algn="r" rtl="1">
              <a:buFontTx/>
              <a:buChar char="-"/>
            </a:pPr>
            <a:r>
              <a:rPr lang="en-US" dirty="0" smtClean="0"/>
              <a:t>Learning </a:t>
            </a:r>
            <a:r>
              <a:rPr lang="ar-SA" dirty="0"/>
              <a:t>و</a:t>
            </a:r>
            <a:r>
              <a:rPr lang="en-US" dirty="0"/>
              <a:t> Flooding </a:t>
            </a:r>
            <a:r>
              <a:rPr lang="ar-SA" dirty="0"/>
              <a:t>ادامه يافته و بموازات آن سوئيچ ، آدرس های</a:t>
            </a:r>
            <a:r>
              <a:rPr lang="en-US" dirty="0"/>
              <a:t> MAC </a:t>
            </a:r>
            <a:r>
              <a:rPr lang="ar-SA" dirty="0"/>
              <a:t>مربوط به گره ها را در جداول</a:t>
            </a:r>
            <a:r>
              <a:rPr lang="en-US" dirty="0"/>
              <a:t> Lookup </a:t>
            </a:r>
            <a:r>
              <a:rPr lang="ar-SA" dirty="0"/>
              <a:t>ذخيره می نمايد. اکثر سوئيچ ها دارای حافظه کافی بمنظور ذخيره سازی جداول</a:t>
            </a:r>
            <a:r>
              <a:rPr lang="en-US" dirty="0"/>
              <a:t> Lookup </a:t>
            </a:r>
            <a:r>
              <a:rPr lang="ar-SA" dirty="0"/>
              <a:t>می باشند. بمنظور بهينه سازی حافظه فوق ، اطلاعات قديمی تر از جداول فوق حذف تا فرآيند جستجو و يافتن آدرس ها در يک زمان معقول و سريعتر انجام پذيرد. بذين منظور سوئيج ها از روشی با نام</a:t>
            </a:r>
            <a:r>
              <a:rPr lang="en-US" dirty="0"/>
              <a:t> aging </a:t>
            </a:r>
            <a:r>
              <a:rPr lang="ar-SA" dirty="0"/>
              <a:t>استفاده می نمايند. زمانيکه يک </a:t>
            </a:r>
            <a:r>
              <a:rPr lang="en-US" dirty="0"/>
              <a:t>Entry </a:t>
            </a:r>
            <a:r>
              <a:rPr lang="ar-SA" dirty="0"/>
              <a:t>برای يک گره در جدول</a:t>
            </a:r>
            <a:r>
              <a:rPr lang="en-US" dirty="0"/>
              <a:t> Lookup </a:t>
            </a:r>
            <a:r>
              <a:rPr lang="ar-SA" dirty="0"/>
              <a:t>اضافه می گردد ، به آن يک زمان خاص نسبت داده می شود. هر زمان که بسته ای اطلاعاتی از طريق يک گره دريافت می گردد ، زمان مورد نظر بهنگام می گردد. سوئيچ دارای يک يک تايمر قابل پيکربندی بوده که با عث می شود، </a:t>
            </a:r>
            <a:r>
              <a:rPr lang="en-US" dirty="0"/>
              <a:t>Entry </a:t>
            </a:r>
            <a:r>
              <a:rPr lang="ar-SA" dirty="0"/>
              <a:t>های موجود در جدول</a:t>
            </a:r>
            <a:r>
              <a:rPr lang="en-US" dirty="0"/>
              <a:t> Lookup </a:t>
            </a:r>
            <a:r>
              <a:rPr lang="ar-SA" dirty="0"/>
              <a:t>که مدت زمان خاصی از آنها استفاده نشده و يا به آنها مراجعه ای نشده است ، حذف گردند . با حذف</a:t>
            </a:r>
            <a:r>
              <a:rPr lang="en-US" dirty="0"/>
              <a:t> Entry </a:t>
            </a:r>
            <a:r>
              <a:rPr lang="ar-SA" dirty="0"/>
              <a:t>های غيرضروری ، حافظه قابل استفاده برای ساير</a:t>
            </a:r>
            <a:r>
              <a:rPr lang="en-US" dirty="0"/>
              <a:t> Entry </a:t>
            </a:r>
            <a:r>
              <a:rPr lang="ar-SA" dirty="0"/>
              <a:t>ها بيشتر می گردد</a:t>
            </a:r>
            <a:r>
              <a:rPr lang="en-US" dirty="0"/>
              <a:t>. </a:t>
            </a:r>
            <a:endParaRPr lang="fa-IR" dirty="0" smtClean="0"/>
          </a:p>
          <a:p>
            <a:pPr algn="r" rtl="1">
              <a:buFontTx/>
              <a:buChar char="-"/>
            </a:pPr>
            <a:r>
              <a:rPr lang="ar-SA" dirty="0"/>
              <a:t>در مثال فوق ، دو گره سگمنت</a:t>
            </a:r>
            <a:r>
              <a:rPr lang="en-US" dirty="0"/>
              <a:t> A </a:t>
            </a:r>
            <a:r>
              <a:rPr lang="ar-SA" dirty="0"/>
              <a:t>را به اشتراک گذاشته و سگمنت های</a:t>
            </a:r>
            <a:r>
              <a:rPr lang="en-US" dirty="0"/>
              <a:t> A </a:t>
            </a:r>
            <a:r>
              <a:rPr lang="ar-SA" dirty="0"/>
              <a:t>و</a:t>
            </a:r>
            <a:r>
              <a:rPr lang="en-US" dirty="0"/>
              <a:t> D </a:t>
            </a:r>
            <a:r>
              <a:rPr lang="ar-SA" dirty="0"/>
              <a:t>بصورت مستقل می باشند. در شبکه های ايده آل مبتنی بر سوئيچ ، هر گره دارای سگمنت اختصاصی مربوط بخود است . بدين ترتيب امکان تصادم حذف و نيازی به عمليات</a:t>
            </a:r>
            <a:r>
              <a:rPr lang="en-US" dirty="0"/>
              <a:t> Filtering </a:t>
            </a:r>
            <a:r>
              <a:rPr lang="ar-SA" dirty="0"/>
              <a:t>نخواهد بود</a:t>
            </a:r>
            <a:r>
              <a:rPr lang="en-US" dirty="0"/>
              <a:t>. </a:t>
            </a:r>
          </a:p>
        </p:txBody>
      </p:sp>
      <p:sp>
        <p:nvSpPr>
          <p:cNvPr id="7" name="Text Placeholder 1"/>
          <p:cNvSpPr txBox="1">
            <a:spLocks/>
          </p:cNvSpPr>
          <p:nvPr/>
        </p:nvSpPr>
        <p:spPr>
          <a:xfrm>
            <a:off x="0" y="27678"/>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r" rtl="1"/>
            <a:r>
              <a:rPr lang="fa-IR" sz="2400" b="1" dirty="0" smtClean="0">
                <a:solidFill>
                  <a:prstClr val="black"/>
                </a:solidFill>
              </a:rPr>
              <a:t>تعاریف اولیه ای از شبکه و سوئیچ </a:t>
            </a:r>
            <a:endParaRPr lang="en-US" sz="2400" b="1" dirty="0">
              <a:solidFill>
                <a:prstClr val="black"/>
              </a:solidFill>
            </a:endParaRPr>
          </a:p>
        </p:txBody>
      </p:sp>
      <p:sp>
        <p:nvSpPr>
          <p:cNvPr id="4" name="Footer Placeholder 3"/>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2" name="Slide Number Placeholder 1"/>
          <p:cNvSpPr>
            <a:spLocks noGrp="1"/>
          </p:cNvSpPr>
          <p:nvPr>
            <p:ph type="sldNum" sz="quarter" idx="12"/>
          </p:nvPr>
        </p:nvSpPr>
        <p:spPr/>
        <p:txBody>
          <a:bodyPr/>
          <a:lstStyle/>
          <a:p>
            <a:fld id="{6B89A851-C0A8-4011-8416-F9B5C595353E}" type="slidenum">
              <a:rPr lang="en-US" smtClean="0">
                <a:solidFill>
                  <a:prstClr val="white">
                    <a:tint val="75000"/>
                  </a:prstClr>
                </a:solidFill>
              </a:rPr>
              <a:pPr/>
              <a:t>77</a:t>
            </a:fld>
            <a:endParaRPr lang="en-US">
              <a:solidFill>
                <a:prstClr val="white">
                  <a:tint val="75000"/>
                </a:prstClr>
              </a:solidFill>
            </a:endParaRPr>
          </a:p>
        </p:txBody>
      </p:sp>
    </p:spTree>
    <p:extLst>
      <p:ext uri="{BB962C8B-B14F-4D97-AF65-F5344CB8AC3E}">
        <p14:creationId xmlns:p14="http://schemas.microsoft.com/office/powerpoint/2010/main" val="386104964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11561" y="667440"/>
            <a:ext cx="8075240" cy="5458723"/>
          </a:xfrm>
        </p:spPr>
        <p:txBody>
          <a:bodyPr/>
          <a:lstStyle/>
          <a:p>
            <a:pPr marL="0" indent="0" algn="r" rtl="1">
              <a:buNone/>
            </a:pPr>
            <a:r>
              <a:rPr lang="en-US" dirty="0"/>
              <a:t/>
            </a:r>
            <a:br>
              <a:rPr lang="en-US" dirty="0"/>
            </a:br>
            <a:r>
              <a:rPr lang="ar-SA" b="1" dirty="0"/>
              <a:t>فراوانی و آشفتگی انتشار</a:t>
            </a:r>
            <a:r>
              <a:rPr lang="ar-SA" dirty="0"/>
              <a:t> </a:t>
            </a:r>
            <a:r>
              <a:rPr lang="en-US" dirty="0"/>
              <a:t/>
            </a:r>
            <a:br>
              <a:rPr lang="en-US" dirty="0"/>
            </a:br>
            <a:r>
              <a:rPr lang="ar-SA" dirty="0"/>
              <a:t>در شبکه های با توپولوژی ستاره</a:t>
            </a:r>
            <a:r>
              <a:rPr lang="en-US" dirty="0"/>
              <a:t> (Star) </a:t>
            </a:r>
            <a:r>
              <a:rPr lang="ar-SA" dirty="0"/>
              <a:t>و يا ترکيب</a:t>
            </a:r>
            <a:r>
              <a:rPr lang="en-US" dirty="0"/>
              <a:t> Bus </a:t>
            </a:r>
            <a:r>
              <a:rPr lang="ar-SA" dirty="0"/>
              <a:t>و و</a:t>
            </a:r>
            <a:r>
              <a:rPr lang="en-US" dirty="0"/>
              <a:t>Star </a:t>
            </a:r>
            <a:r>
              <a:rPr lang="ar-SA" dirty="0"/>
              <a:t>يکی از عناصر اصلی شبکه که می تواند باعث از کار افتادن شبکه گردد ، هاب و يا سوئيچ است </a:t>
            </a:r>
            <a:r>
              <a:rPr lang="en-US" dirty="0"/>
              <a:t>. </a:t>
            </a:r>
            <a:br>
              <a:rPr lang="en-US" dirty="0"/>
            </a:br>
            <a:endParaRPr lang="en-US" dirty="0"/>
          </a:p>
        </p:txBody>
      </p:sp>
      <p:sp>
        <p:nvSpPr>
          <p:cNvPr id="7" name="Text Placeholder 1"/>
          <p:cNvSpPr txBox="1">
            <a:spLocks/>
          </p:cNvSpPr>
          <p:nvPr/>
        </p:nvSpPr>
        <p:spPr>
          <a:xfrm>
            <a:off x="0" y="27678"/>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r" rtl="1"/>
            <a:r>
              <a:rPr lang="fa-IR" sz="2400" b="1" dirty="0" smtClean="0">
                <a:solidFill>
                  <a:prstClr val="black"/>
                </a:solidFill>
              </a:rPr>
              <a:t>تعاریف اولیه ای از شبکه و سوئیچ </a:t>
            </a:r>
            <a:endParaRPr lang="en-US" sz="2400" b="1" dirty="0">
              <a:solidFill>
                <a:prstClr val="black"/>
              </a:solidFill>
            </a:endParaRPr>
          </a:p>
        </p:txBody>
      </p:sp>
      <p:sp>
        <p:nvSpPr>
          <p:cNvPr id="4" name="Footer Placeholder 3"/>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2" name="Slide Number Placeholder 1"/>
          <p:cNvSpPr>
            <a:spLocks noGrp="1"/>
          </p:cNvSpPr>
          <p:nvPr>
            <p:ph type="sldNum" sz="quarter" idx="12"/>
          </p:nvPr>
        </p:nvSpPr>
        <p:spPr/>
        <p:txBody>
          <a:bodyPr/>
          <a:lstStyle/>
          <a:p>
            <a:fld id="{6B89A851-C0A8-4011-8416-F9B5C595353E}" type="slidenum">
              <a:rPr lang="en-US" smtClean="0">
                <a:solidFill>
                  <a:prstClr val="white">
                    <a:tint val="75000"/>
                  </a:prstClr>
                </a:solidFill>
              </a:rPr>
              <a:pPr/>
              <a:t>78</a:t>
            </a:fld>
            <a:endParaRPr lang="en-US">
              <a:solidFill>
                <a:prstClr val="white">
                  <a:tint val="75000"/>
                </a:prstClr>
              </a:solidFill>
            </a:endParaRPr>
          </a:p>
        </p:txBody>
      </p:sp>
    </p:spTree>
    <p:extLst>
      <p:ext uri="{BB962C8B-B14F-4D97-AF65-F5344CB8AC3E}">
        <p14:creationId xmlns:p14="http://schemas.microsoft.com/office/powerpoint/2010/main" val="128040289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11561" y="667440"/>
            <a:ext cx="8075240" cy="5458723"/>
          </a:xfrm>
        </p:spPr>
        <p:txBody>
          <a:bodyPr>
            <a:normAutofit lnSpcReduction="10000"/>
          </a:bodyPr>
          <a:lstStyle/>
          <a:p>
            <a:pPr marL="0" indent="0" algn="r" rtl="1">
              <a:buNone/>
            </a:pPr>
            <a:r>
              <a:rPr lang="en-US" b="1" dirty="0"/>
              <a:t>Spanning tress </a:t>
            </a:r>
            <a:r>
              <a:rPr lang="en-US" dirty="0"/>
              <a:t/>
            </a:r>
            <a:br>
              <a:rPr lang="en-US" dirty="0"/>
            </a:br>
            <a:r>
              <a:rPr lang="ar-SA" dirty="0"/>
              <a:t>بمنظوری پيشگيری از مسئله " آشفتگی انتشار" و ساير اثرات جانبی در رابطه با</a:t>
            </a:r>
            <a:r>
              <a:rPr lang="en-US" dirty="0"/>
              <a:t> Looping </a:t>
            </a:r>
            <a:r>
              <a:rPr lang="ar-SA" dirty="0"/>
              <a:t>شرکت</a:t>
            </a:r>
            <a:r>
              <a:rPr lang="en-US" dirty="0"/>
              <a:t> DEC </a:t>
            </a:r>
            <a:r>
              <a:rPr lang="ar-SA" dirty="0"/>
              <a:t>پروتکلی با نام</a:t>
            </a:r>
            <a:r>
              <a:rPr lang="en-US" dirty="0"/>
              <a:t>(STP Protocol)Spanning-tree </a:t>
            </a:r>
            <a:r>
              <a:rPr lang="ar-SA" dirty="0"/>
              <a:t>را ايجاد نموده است . پروتکل فوق با مشخصه 802.1</a:t>
            </a:r>
            <a:r>
              <a:rPr lang="en-US" dirty="0"/>
              <a:t>d </a:t>
            </a:r>
            <a:r>
              <a:rPr lang="ar-SA" dirty="0"/>
              <a:t>توسط موسسه</a:t>
            </a:r>
            <a:r>
              <a:rPr lang="en-US" dirty="0"/>
              <a:t> IEEE </a:t>
            </a:r>
            <a:r>
              <a:rPr lang="ar-SA" dirty="0"/>
              <a:t>استاندارد شده است</a:t>
            </a:r>
            <a:r>
              <a:rPr lang="en-US" dirty="0"/>
              <a:t> . Spanning tree </a:t>
            </a:r>
            <a:r>
              <a:rPr lang="ar-SA" dirty="0"/>
              <a:t>از الگوريتم</a:t>
            </a:r>
            <a:r>
              <a:rPr lang="en-US" dirty="0"/>
              <a:t> STA(Spanning-tree </a:t>
            </a:r>
            <a:r>
              <a:rPr lang="en-US" dirty="0" err="1"/>
              <a:t>algoritm</a:t>
            </a:r>
            <a:r>
              <a:rPr lang="en-US" dirty="0"/>
              <a:t>) </a:t>
            </a:r>
            <a:r>
              <a:rPr lang="ar-SA" dirty="0"/>
              <a:t>استفاده می نمايد. الگوريتم فوق بررسی خواهد کرد آيا يک سوئيچ دارای بيش از يک مسير برای دستيابی به يک گره خاص است . در صورت </a:t>
            </a:r>
            <a:r>
              <a:rPr lang="ar-SA" dirty="0" smtClean="0"/>
              <a:t>وجود </a:t>
            </a:r>
            <a:r>
              <a:rPr lang="ar-SA" dirty="0"/>
              <a:t>مسيرهای متعدد ، بهترين مسير نسبت به ساير مسيرها کدام است ؟ </a:t>
            </a:r>
            <a:r>
              <a:rPr lang="fa-IR" dirty="0" smtClean="0"/>
              <a:t> </a:t>
            </a:r>
          </a:p>
          <a:p>
            <a:pPr marL="0" indent="0" algn="r" rtl="1">
              <a:buNone/>
            </a:pPr>
            <a:r>
              <a:rPr lang="ar-SA" b="1" dirty="0" smtClean="0"/>
              <a:t>نحوه عمليات</a:t>
            </a:r>
            <a:r>
              <a:rPr lang="en-US" b="1" dirty="0" smtClean="0"/>
              <a:t> STP </a:t>
            </a:r>
            <a:r>
              <a:rPr lang="ar-SA" b="1" dirty="0" smtClean="0"/>
              <a:t>بشرح زير است</a:t>
            </a:r>
            <a:r>
              <a:rPr lang="en-US" b="1" dirty="0" smtClean="0"/>
              <a:t> : </a:t>
            </a:r>
            <a:r>
              <a:rPr lang="en-US" dirty="0" smtClean="0"/>
              <a:t/>
            </a:r>
            <a:br>
              <a:rPr lang="en-US" dirty="0" smtClean="0"/>
            </a:br>
            <a:r>
              <a:rPr lang="ar-SA" dirty="0" smtClean="0"/>
              <a:t>-  به هر سوئيج ، مجموعه ای از مشخصه ها</a:t>
            </a:r>
            <a:r>
              <a:rPr lang="en-US" dirty="0" smtClean="0"/>
              <a:t> (ID) </a:t>
            </a:r>
            <a:r>
              <a:rPr lang="ar-SA" dirty="0" smtClean="0"/>
              <a:t>نسبت داده می شود. يکی از مشخصه ها برای سوئيچ و ساير مشخصه ها برای هر يک از پورت ها استفاده می گردد. مشخصه سوئيچ ، </a:t>
            </a:r>
            <a:r>
              <a:rPr lang="en-US" dirty="0" smtClean="0"/>
              <a:t>BID)Bridge ID) </a:t>
            </a:r>
            <a:r>
              <a:rPr lang="ar-SA" dirty="0" smtClean="0"/>
              <a:t>ناميده شده و دارای هشت بايت است . دو بايت بمنظور مشخص نمودن اولويت و شش بايت برای مشخص کردن آدرس</a:t>
            </a:r>
            <a:r>
              <a:rPr lang="en-US" dirty="0" smtClean="0"/>
              <a:t> MAC </a:t>
            </a:r>
            <a:r>
              <a:rPr lang="ar-SA" dirty="0" smtClean="0"/>
              <a:t>استفاده می گردد. مشخصه پورت ها ، شانزده بيتی است . شش بيت بمنظور تنظيمات مربوط به اولويت و ده بيت ديگر برای اختصاص يک شماره برا ی پورت مورد نظر است</a:t>
            </a:r>
            <a:r>
              <a:rPr lang="en-US" dirty="0" smtClean="0"/>
              <a:t> . </a:t>
            </a:r>
            <a:endParaRPr lang="fa-IR" dirty="0" smtClean="0"/>
          </a:p>
          <a:p>
            <a:pPr marL="0" indent="0" algn="r" rtl="1">
              <a:buNone/>
            </a:pPr>
            <a:endParaRPr lang="en-US" dirty="0"/>
          </a:p>
        </p:txBody>
      </p:sp>
      <p:sp>
        <p:nvSpPr>
          <p:cNvPr id="7" name="Text Placeholder 1"/>
          <p:cNvSpPr txBox="1">
            <a:spLocks/>
          </p:cNvSpPr>
          <p:nvPr/>
        </p:nvSpPr>
        <p:spPr>
          <a:xfrm>
            <a:off x="0" y="27678"/>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r" rtl="1"/>
            <a:r>
              <a:rPr lang="fa-IR" sz="2400" b="1" dirty="0" smtClean="0">
                <a:solidFill>
                  <a:prstClr val="black"/>
                </a:solidFill>
              </a:rPr>
              <a:t>تعاریف اولیه ای از شبکه و سوئیچ </a:t>
            </a:r>
            <a:endParaRPr lang="en-US" sz="2400" b="1" dirty="0">
              <a:solidFill>
                <a:prstClr val="black"/>
              </a:solidFill>
            </a:endParaRPr>
          </a:p>
        </p:txBody>
      </p:sp>
      <p:sp>
        <p:nvSpPr>
          <p:cNvPr id="4" name="Footer Placeholder 3"/>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2" name="Slide Number Placeholder 1"/>
          <p:cNvSpPr>
            <a:spLocks noGrp="1"/>
          </p:cNvSpPr>
          <p:nvPr>
            <p:ph type="sldNum" sz="quarter" idx="12"/>
          </p:nvPr>
        </p:nvSpPr>
        <p:spPr/>
        <p:txBody>
          <a:bodyPr/>
          <a:lstStyle/>
          <a:p>
            <a:fld id="{6B89A851-C0A8-4011-8416-F9B5C595353E}" type="slidenum">
              <a:rPr lang="en-US" smtClean="0">
                <a:solidFill>
                  <a:prstClr val="white">
                    <a:tint val="75000"/>
                  </a:prstClr>
                </a:solidFill>
              </a:rPr>
              <a:pPr/>
              <a:t>79</a:t>
            </a:fld>
            <a:endParaRPr lang="en-US">
              <a:solidFill>
                <a:prstClr val="white">
                  <a:tint val="75000"/>
                </a:prstClr>
              </a:solidFill>
            </a:endParaRPr>
          </a:p>
        </p:txBody>
      </p:sp>
    </p:spTree>
    <p:extLst>
      <p:ext uri="{BB962C8B-B14F-4D97-AF65-F5344CB8AC3E}">
        <p14:creationId xmlns:p14="http://schemas.microsoft.com/office/powerpoint/2010/main" val="19781388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prstGeom prst="rect">
            <a:avLst/>
          </a:prstGeom>
        </p:spPr>
        <p:txBody>
          <a:bodyPr/>
          <a:lstStyle/>
          <a:p>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692696"/>
            <a:ext cx="9144000" cy="6165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Placeholder 1"/>
          <p:cNvSpPr txBox="1">
            <a:spLocks/>
          </p:cNvSpPr>
          <p:nvPr/>
        </p:nvSpPr>
        <p:spPr>
          <a:xfrm>
            <a:off x="0" y="27678"/>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r" rtl="1"/>
            <a:r>
              <a:rPr lang="fa-IR" sz="2400" b="1" dirty="0" smtClean="0">
                <a:solidFill>
                  <a:prstClr val="black"/>
                </a:solidFill>
              </a:rPr>
              <a:t>دوروی کرد اساسی بحث</a:t>
            </a:r>
            <a:endParaRPr lang="fa-IR" sz="2400" b="1" dirty="0">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white">
                    <a:lumMod val="50000"/>
                    <a:lumOff val="50000"/>
                  </a:prstClr>
                </a:solidFill>
              </a:rPr>
              <a:t>www.parsdigishop.ir</a:t>
            </a:r>
            <a:endParaRPr lang="en-US">
              <a:solidFill>
                <a:prstClr val="white">
                  <a:lumMod val="50000"/>
                  <a:lumOff val="50000"/>
                </a:prstClr>
              </a:solidFill>
            </a:endParaRPr>
          </a:p>
        </p:txBody>
      </p:sp>
      <p:sp>
        <p:nvSpPr>
          <p:cNvPr id="2" name="Slide Number Placeholder 1"/>
          <p:cNvSpPr>
            <a:spLocks noGrp="1"/>
          </p:cNvSpPr>
          <p:nvPr>
            <p:ph type="sldNum" sz="quarter" idx="12"/>
          </p:nvPr>
        </p:nvSpPr>
        <p:spPr/>
        <p:txBody>
          <a:bodyPr/>
          <a:lstStyle/>
          <a:p>
            <a:fld id="{FACC6FA3-3D70-436E-B614-66BD8D5CA3CA}" type="slidenum">
              <a:rPr lang="en-US" smtClean="0">
                <a:solidFill>
                  <a:prstClr val="white">
                    <a:lumMod val="50000"/>
                    <a:lumOff val="50000"/>
                  </a:prstClr>
                </a:solidFill>
              </a:rPr>
              <a:pPr/>
              <a:t>8</a:t>
            </a:fld>
            <a:endParaRPr lang="en-US">
              <a:solidFill>
                <a:prstClr val="white">
                  <a:lumMod val="50000"/>
                  <a:lumOff val="50000"/>
                </a:prstClr>
              </a:solidFill>
            </a:endParaRPr>
          </a:p>
        </p:txBody>
      </p:sp>
    </p:spTree>
    <p:extLst>
      <p:ext uri="{BB962C8B-B14F-4D97-AF65-F5344CB8AC3E}">
        <p14:creationId xmlns:p14="http://schemas.microsoft.com/office/powerpoint/2010/main" val="4152016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11561" y="667440"/>
            <a:ext cx="8075240" cy="5458723"/>
          </a:xfrm>
        </p:spPr>
        <p:txBody>
          <a:bodyPr>
            <a:normAutofit/>
          </a:bodyPr>
          <a:lstStyle/>
          <a:p>
            <a:pPr marL="0" indent="0" algn="r" rtl="1">
              <a:buNone/>
            </a:pPr>
            <a:r>
              <a:rPr lang="ar-SA" dirty="0" smtClean="0"/>
              <a:t>- </a:t>
            </a:r>
            <a:r>
              <a:rPr lang="ar-SA" dirty="0"/>
              <a:t>برای هر مسير يک</a:t>
            </a:r>
            <a:r>
              <a:rPr lang="en-US" dirty="0"/>
              <a:t> Path Cost </a:t>
            </a:r>
            <a:r>
              <a:rPr lang="ar-SA" dirty="0"/>
              <a:t>محاسبه می گردد. نحوه محاسبه پارامتر فوق بر اساس استانداردهای ارائه شده توسط موسسه</a:t>
            </a:r>
            <a:r>
              <a:rPr lang="en-US" dirty="0"/>
              <a:t> IEEE </a:t>
            </a:r>
            <a:r>
              <a:rPr lang="ar-SA" dirty="0"/>
              <a:t>است . بمنظور محاسبه مقادر فوق ، 1.000 مگابيت در ثانيه ( يک گيگابيت در ثانيه ) را بر پهنای باند سگمنت متصل شده به پورت ، تقسيم می نمايند. بنابراين يک اتصال 10 مگابيت در ثانيه ، دارای </a:t>
            </a:r>
            <a:r>
              <a:rPr lang="en-US" dirty="0"/>
              <a:t>Cost </a:t>
            </a:r>
            <a:r>
              <a:rPr lang="ar-SA" dirty="0"/>
              <a:t>به ميزان 100 است (1.000 تفسيم بر 10 ) . بمنظور هماهنگ شدن با افزايش سرعت شبکه های کامپيوتری استاندارد</a:t>
            </a:r>
            <a:r>
              <a:rPr lang="en-US" dirty="0"/>
              <a:t> Cost </a:t>
            </a:r>
            <a:r>
              <a:rPr lang="ar-SA" dirty="0"/>
              <a:t>نيز اصلاح می گردد. جدول زير مقادير جديد</a:t>
            </a:r>
            <a:r>
              <a:rPr lang="en-US" dirty="0"/>
              <a:t> STP Cost </a:t>
            </a:r>
            <a:r>
              <a:rPr lang="ar-SA" dirty="0"/>
              <a:t>را نشان می دهد. ( مقدار</a:t>
            </a:r>
            <a:r>
              <a:rPr lang="en-US" dirty="0"/>
              <a:t> Path cost </a:t>
            </a:r>
            <a:r>
              <a:rPr lang="ar-SA" dirty="0"/>
              <a:t>می تواند يک مقدار دلخواه بوده که توسط مديريت شبکه تعريف و مشخص می گردد</a:t>
            </a:r>
            <a:r>
              <a:rPr lang="en-US" dirty="0"/>
              <a:t>( </a:t>
            </a:r>
          </a:p>
        </p:txBody>
      </p:sp>
      <p:sp>
        <p:nvSpPr>
          <p:cNvPr id="7" name="Text Placeholder 1"/>
          <p:cNvSpPr txBox="1">
            <a:spLocks/>
          </p:cNvSpPr>
          <p:nvPr/>
        </p:nvSpPr>
        <p:spPr>
          <a:xfrm>
            <a:off x="0" y="27678"/>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r" rtl="1"/>
            <a:r>
              <a:rPr lang="fa-IR" sz="2400" b="1" dirty="0" smtClean="0">
                <a:solidFill>
                  <a:prstClr val="black"/>
                </a:solidFill>
              </a:rPr>
              <a:t>تعاریف اولیه ای از شبکه و سوئیچ </a:t>
            </a:r>
            <a:endParaRPr lang="en-US" sz="2400" b="1" dirty="0">
              <a:solidFill>
                <a:prstClr val="black"/>
              </a:solidFill>
            </a:endParaRPr>
          </a:p>
        </p:txBody>
      </p:sp>
      <p:sp>
        <p:nvSpPr>
          <p:cNvPr id="4" name="Footer Placeholder 3"/>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2" name="Slide Number Placeholder 1"/>
          <p:cNvSpPr>
            <a:spLocks noGrp="1"/>
          </p:cNvSpPr>
          <p:nvPr>
            <p:ph type="sldNum" sz="quarter" idx="12"/>
          </p:nvPr>
        </p:nvSpPr>
        <p:spPr/>
        <p:txBody>
          <a:bodyPr/>
          <a:lstStyle/>
          <a:p>
            <a:fld id="{6B89A851-C0A8-4011-8416-F9B5C595353E}" type="slidenum">
              <a:rPr lang="en-US" smtClean="0">
                <a:solidFill>
                  <a:prstClr val="white">
                    <a:tint val="75000"/>
                  </a:prstClr>
                </a:solidFill>
              </a:rPr>
              <a:pPr/>
              <a:t>80</a:t>
            </a:fld>
            <a:endParaRPr lang="en-US">
              <a:solidFill>
                <a:prstClr val="white">
                  <a:tint val="75000"/>
                </a:prstClr>
              </a:solidFill>
            </a:endParaRPr>
          </a:p>
        </p:txBody>
      </p:sp>
    </p:spTree>
    <p:extLst>
      <p:ext uri="{BB962C8B-B14F-4D97-AF65-F5344CB8AC3E}">
        <p14:creationId xmlns:p14="http://schemas.microsoft.com/office/powerpoint/2010/main" val="118463698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11561" y="667440"/>
            <a:ext cx="8075240" cy="5458723"/>
          </a:xfrm>
        </p:spPr>
        <p:txBody>
          <a:bodyPr>
            <a:normAutofit lnSpcReduction="10000"/>
          </a:bodyPr>
          <a:lstStyle/>
          <a:p>
            <a:pPr marL="0" indent="0" algn="r" rtl="1">
              <a:buNone/>
            </a:pPr>
            <a:r>
              <a:rPr lang="ar-SA" dirty="0"/>
              <a:t>هر سوئيچ فرآيندی را بمنظور انتخاب مسيرهای شبکه که می بايست توسط هر يک از سگمنت ها استفاده گردد ، آغاز می نمايند. اطلاعات فوق توسط ساير سوئيچ ها و با استفاده از يک پروتکل خاص با نام </a:t>
            </a:r>
            <a:r>
              <a:rPr lang="en-US" dirty="0"/>
              <a:t>BPUD)Bridge protocol data units) </a:t>
            </a:r>
            <a:r>
              <a:rPr lang="ar-SA" dirty="0"/>
              <a:t>به اشتراک گذاشته می شود. </a:t>
            </a:r>
            <a:endParaRPr lang="fa-IR" dirty="0" smtClean="0"/>
          </a:p>
          <a:p>
            <a:pPr marL="0" indent="0" algn="r" rtl="1">
              <a:buNone/>
            </a:pPr>
            <a:r>
              <a:rPr lang="ar-SA" b="1" dirty="0" smtClean="0"/>
              <a:t>ساختار </a:t>
            </a:r>
            <a:r>
              <a:rPr lang="ar-SA" b="1" dirty="0"/>
              <a:t>يک</a:t>
            </a:r>
            <a:r>
              <a:rPr lang="en-US" b="1" dirty="0"/>
              <a:t> </a:t>
            </a:r>
            <a:r>
              <a:rPr lang="en-US" b="1" dirty="0" smtClean="0"/>
              <a:t>BPUD</a:t>
            </a:r>
            <a:r>
              <a:rPr lang="ar-SA" b="1" dirty="0"/>
              <a:t>بشرح زير است</a:t>
            </a:r>
            <a:r>
              <a:rPr lang="en-US" b="1" dirty="0"/>
              <a:t> : </a:t>
            </a:r>
            <a:r>
              <a:rPr lang="fa-IR" b="1" dirty="0" smtClean="0"/>
              <a:t>  </a:t>
            </a:r>
          </a:p>
          <a:p>
            <a:pPr marL="0" indent="0" algn="r" rtl="1">
              <a:buNone/>
            </a:pPr>
            <a:r>
              <a:rPr lang="en-US" dirty="0"/>
              <a:t>● Root BID . </a:t>
            </a:r>
            <a:r>
              <a:rPr lang="ar-SA" dirty="0"/>
              <a:t>پارامتر فوق</a:t>
            </a:r>
            <a:r>
              <a:rPr lang="en-US" dirty="0"/>
              <a:t> BID </a:t>
            </a:r>
            <a:r>
              <a:rPr lang="ar-SA" dirty="0"/>
              <a:t>مربوط به</a:t>
            </a:r>
            <a:r>
              <a:rPr lang="en-US" dirty="0"/>
              <a:t> Root Bridge </a:t>
            </a:r>
            <a:r>
              <a:rPr lang="ar-SA" dirty="0"/>
              <a:t>جاری را مشخص می کند</a:t>
            </a:r>
            <a:r>
              <a:rPr lang="en-US" dirty="0"/>
              <a:t>. </a:t>
            </a:r>
            <a:br>
              <a:rPr lang="en-US" dirty="0"/>
            </a:br>
            <a:r>
              <a:rPr lang="en-US" dirty="0"/>
              <a:t/>
            </a:r>
            <a:br>
              <a:rPr lang="en-US" dirty="0"/>
            </a:br>
            <a:r>
              <a:rPr lang="en-US" dirty="0"/>
              <a:t>● Path Cost to Bridge . </a:t>
            </a:r>
            <a:r>
              <a:rPr lang="ar-SA" dirty="0"/>
              <a:t>مسافت</a:t>
            </a:r>
            <a:r>
              <a:rPr lang="en-US" dirty="0"/>
              <a:t> root bridge </a:t>
            </a:r>
            <a:r>
              <a:rPr lang="ar-SA" dirty="0"/>
              <a:t>را مشخص می نمايد. مثلا</a:t>
            </a:r>
            <a:r>
              <a:rPr lang="en-US" dirty="0"/>
              <a:t>" </a:t>
            </a:r>
            <a:r>
              <a:rPr lang="ar-SA" dirty="0"/>
              <a:t>در صورتيکه داده از طريق طی نمودن سه سگمنت با سرعتی معادل 100 مگابيت در ثانيه برای رسيدن به</a:t>
            </a:r>
            <a:r>
              <a:rPr lang="en-US" dirty="0"/>
              <a:t> Root bridge </a:t>
            </a:r>
            <a:r>
              <a:rPr lang="ar-SA" dirty="0"/>
              <a:t>باشد ، مقدار</a:t>
            </a:r>
            <a:r>
              <a:rPr lang="en-US" dirty="0"/>
              <a:t> cost </a:t>
            </a:r>
            <a:r>
              <a:rPr lang="ar-SA" dirty="0"/>
              <a:t>بصورت (19+19+0=38) بدست می آيد</a:t>
            </a:r>
            <a:r>
              <a:rPr lang="en-US" dirty="0"/>
              <a:t>. </a:t>
            </a:r>
            <a:r>
              <a:rPr lang="ar-SA" dirty="0"/>
              <a:t>سگمنتی که به</a:t>
            </a:r>
            <a:r>
              <a:rPr lang="en-US" dirty="0"/>
              <a:t> Root Bridge </a:t>
            </a:r>
            <a:r>
              <a:rPr lang="ar-SA" dirty="0"/>
              <a:t>متصل است دارای</a:t>
            </a:r>
            <a:r>
              <a:rPr lang="en-US" dirty="0"/>
              <a:t> Cost </a:t>
            </a:r>
            <a:r>
              <a:rPr lang="ar-SA" dirty="0"/>
              <a:t>معادل صفر است</a:t>
            </a:r>
            <a:r>
              <a:rPr lang="en-US" dirty="0"/>
              <a:t> . </a:t>
            </a:r>
            <a:br>
              <a:rPr lang="en-US" dirty="0"/>
            </a:br>
            <a:r>
              <a:rPr lang="en-US" dirty="0"/>
              <a:t/>
            </a:r>
            <a:br>
              <a:rPr lang="en-US" dirty="0"/>
            </a:br>
            <a:r>
              <a:rPr lang="en-US" dirty="0"/>
              <a:t>●Sender BID . </a:t>
            </a:r>
            <a:r>
              <a:rPr lang="ar-SA" dirty="0"/>
              <a:t>مشخصه</a:t>
            </a:r>
            <a:r>
              <a:rPr lang="en-US" dirty="0"/>
              <a:t> BID </a:t>
            </a:r>
            <a:r>
              <a:rPr lang="ar-SA" dirty="0"/>
              <a:t>سوئيچ ارسال کننده</a:t>
            </a:r>
            <a:r>
              <a:rPr lang="en-US" dirty="0"/>
              <a:t> BPDU </a:t>
            </a:r>
            <a:r>
              <a:rPr lang="ar-SA" dirty="0"/>
              <a:t>را مشخص می کند</a:t>
            </a:r>
            <a:r>
              <a:rPr lang="en-US" dirty="0"/>
              <a:t>. </a:t>
            </a:r>
            <a:endParaRPr lang="en-US" b="1" dirty="0"/>
          </a:p>
        </p:txBody>
      </p:sp>
      <p:sp>
        <p:nvSpPr>
          <p:cNvPr id="7" name="Text Placeholder 1"/>
          <p:cNvSpPr txBox="1">
            <a:spLocks/>
          </p:cNvSpPr>
          <p:nvPr/>
        </p:nvSpPr>
        <p:spPr>
          <a:xfrm>
            <a:off x="0" y="27678"/>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r" rtl="1"/>
            <a:r>
              <a:rPr lang="fa-IR" sz="2400" b="1" dirty="0" smtClean="0">
                <a:solidFill>
                  <a:prstClr val="black"/>
                </a:solidFill>
              </a:rPr>
              <a:t>تعاریف اولیه ای از شبکه و سوئیچ </a:t>
            </a:r>
            <a:endParaRPr lang="en-US" sz="2400" b="1" dirty="0">
              <a:solidFill>
                <a:prstClr val="black"/>
              </a:solidFill>
            </a:endParaRPr>
          </a:p>
        </p:txBody>
      </p:sp>
      <p:sp>
        <p:nvSpPr>
          <p:cNvPr id="4" name="Footer Placeholder 3"/>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2" name="Slide Number Placeholder 1"/>
          <p:cNvSpPr>
            <a:spLocks noGrp="1"/>
          </p:cNvSpPr>
          <p:nvPr>
            <p:ph type="sldNum" sz="quarter" idx="12"/>
          </p:nvPr>
        </p:nvSpPr>
        <p:spPr/>
        <p:txBody>
          <a:bodyPr/>
          <a:lstStyle/>
          <a:p>
            <a:fld id="{6B89A851-C0A8-4011-8416-F9B5C595353E}" type="slidenum">
              <a:rPr lang="en-US" smtClean="0">
                <a:solidFill>
                  <a:prstClr val="white">
                    <a:tint val="75000"/>
                  </a:prstClr>
                </a:solidFill>
              </a:rPr>
              <a:pPr/>
              <a:t>81</a:t>
            </a:fld>
            <a:endParaRPr lang="en-US">
              <a:solidFill>
                <a:prstClr val="white">
                  <a:tint val="75000"/>
                </a:prstClr>
              </a:solidFill>
            </a:endParaRPr>
          </a:p>
        </p:txBody>
      </p:sp>
    </p:spTree>
    <p:extLst>
      <p:ext uri="{BB962C8B-B14F-4D97-AF65-F5344CB8AC3E}">
        <p14:creationId xmlns:p14="http://schemas.microsoft.com/office/powerpoint/2010/main" val="79146408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11561" y="667440"/>
            <a:ext cx="8075240" cy="5458723"/>
          </a:xfrm>
        </p:spPr>
        <p:txBody>
          <a:bodyPr/>
          <a:lstStyle/>
          <a:p>
            <a:pPr marL="0" indent="0" algn="r" rtl="1">
              <a:buNone/>
            </a:pPr>
            <a:r>
              <a:rPr lang="en-US" dirty="0"/>
              <a:t>●Port ID . </a:t>
            </a:r>
            <a:r>
              <a:rPr lang="ar-SA" dirty="0"/>
              <a:t>پورت ارسال کننده</a:t>
            </a:r>
            <a:r>
              <a:rPr lang="en-US" dirty="0"/>
              <a:t> BPDU </a:t>
            </a:r>
            <a:r>
              <a:rPr lang="ar-SA" dirty="0"/>
              <a:t>مربوط به سوئيچ را مشخص می نمايد</a:t>
            </a:r>
            <a:r>
              <a:rPr lang="en-US" dirty="0"/>
              <a:t>. </a:t>
            </a:r>
            <a:br>
              <a:rPr lang="en-US" dirty="0"/>
            </a:br>
            <a:r>
              <a:rPr lang="en-US" dirty="0"/>
              <a:t/>
            </a:r>
            <a:br>
              <a:rPr lang="en-US" dirty="0"/>
            </a:br>
            <a:r>
              <a:rPr lang="ar-SA" dirty="0"/>
              <a:t>تمام سوئيج ها بمنظور مشخص نمودن بهترين مسير بين سگمنت های متفاوت ، بصورت پيوسته برای يکديگر</a:t>
            </a:r>
            <a:r>
              <a:rPr lang="en-US" dirty="0"/>
              <a:t> BPDU</a:t>
            </a:r>
            <a:r>
              <a:rPr lang="ar-SA" dirty="0"/>
              <a:t>ارسال می نمايند. زمانيکه سوئيچی يک</a:t>
            </a:r>
            <a:r>
              <a:rPr lang="en-US" dirty="0"/>
              <a:t> BPDU </a:t>
            </a:r>
            <a:r>
              <a:rPr lang="ar-SA" dirty="0"/>
              <a:t>را (از سوئيچ ديگر) دريافت می دارد که مناسبتر از آن چيزی است که خود برای ارسال اطلاعات در همان سگمنت استفاده کرده است ، </a:t>
            </a:r>
            <a:r>
              <a:rPr lang="en-US" dirty="0"/>
              <a:t>BPDU </a:t>
            </a:r>
            <a:r>
              <a:rPr lang="ar-SA" dirty="0"/>
              <a:t>خود را متوقف ( به ساير سگمنت ها اراسال نمی نمايد ) و از</a:t>
            </a:r>
            <a:r>
              <a:rPr lang="en-US" dirty="0"/>
              <a:t> BPDU </a:t>
            </a:r>
            <a:r>
              <a:rPr lang="ar-SA" dirty="0"/>
              <a:t>ساير سوئيچ ها بمنظور دستيابی به سگمنت ها استفاده خواهد کرد</a:t>
            </a:r>
            <a:r>
              <a:rPr lang="en-US" dirty="0"/>
              <a:t>. </a:t>
            </a:r>
          </a:p>
        </p:txBody>
      </p:sp>
      <p:sp>
        <p:nvSpPr>
          <p:cNvPr id="7" name="Text Placeholder 1"/>
          <p:cNvSpPr txBox="1">
            <a:spLocks/>
          </p:cNvSpPr>
          <p:nvPr/>
        </p:nvSpPr>
        <p:spPr>
          <a:xfrm>
            <a:off x="0" y="27678"/>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r" rtl="1"/>
            <a:r>
              <a:rPr lang="fa-IR" sz="2400" b="1" dirty="0" smtClean="0">
                <a:solidFill>
                  <a:prstClr val="black"/>
                </a:solidFill>
              </a:rPr>
              <a:t>تعاریف اولیه ای از شبکه و سوئیچ </a:t>
            </a:r>
            <a:endParaRPr lang="en-US" sz="2400" b="1" dirty="0">
              <a:solidFill>
                <a:prstClr val="black"/>
              </a:solidFill>
            </a:endParaRPr>
          </a:p>
        </p:txBody>
      </p:sp>
      <p:sp>
        <p:nvSpPr>
          <p:cNvPr id="4" name="Footer Placeholder 3"/>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2" name="Slide Number Placeholder 1"/>
          <p:cNvSpPr>
            <a:spLocks noGrp="1"/>
          </p:cNvSpPr>
          <p:nvPr>
            <p:ph type="sldNum" sz="quarter" idx="12"/>
          </p:nvPr>
        </p:nvSpPr>
        <p:spPr/>
        <p:txBody>
          <a:bodyPr/>
          <a:lstStyle/>
          <a:p>
            <a:fld id="{6B89A851-C0A8-4011-8416-F9B5C595353E}" type="slidenum">
              <a:rPr lang="en-US" smtClean="0">
                <a:solidFill>
                  <a:prstClr val="white">
                    <a:tint val="75000"/>
                  </a:prstClr>
                </a:solidFill>
              </a:rPr>
              <a:pPr/>
              <a:t>82</a:t>
            </a:fld>
            <a:endParaRPr lang="en-US">
              <a:solidFill>
                <a:prstClr val="white">
                  <a:tint val="75000"/>
                </a:prstClr>
              </a:solidFill>
            </a:endParaRPr>
          </a:p>
        </p:txBody>
      </p:sp>
    </p:spTree>
    <p:extLst>
      <p:ext uri="{BB962C8B-B14F-4D97-AF65-F5344CB8AC3E}">
        <p14:creationId xmlns:p14="http://schemas.microsoft.com/office/powerpoint/2010/main" val="322293732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11561" y="667440"/>
            <a:ext cx="8075240" cy="5458723"/>
          </a:xfrm>
        </p:spPr>
        <p:txBody>
          <a:bodyPr/>
          <a:lstStyle/>
          <a:p>
            <a:pPr marL="0" indent="0" algn="r" rtl="1">
              <a:buNone/>
            </a:pPr>
            <a:r>
              <a:rPr lang="ar-SA" dirty="0"/>
              <a:t>-  يک</a:t>
            </a:r>
            <a:r>
              <a:rPr lang="en-US" dirty="0"/>
              <a:t> Root bridge </a:t>
            </a:r>
            <a:r>
              <a:rPr lang="ar-SA" dirty="0"/>
              <a:t>بر اساس فرآيندهای</a:t>
            </a:r>
            <a:r>
              <a:rPr lang="en-US" dirty="0"/>
              <a:t> BPDU </a:t>
            </a:r>
            <a:r>
              <a:rPr lang="ar-SA" dirty="0"/>
              <a:t>بين سوئيج ها ، انتخاب می گردد. در ابتدا هر سوئيج خود را بعنوان </a:t>
            </a:r>
            <a:r>
              <a:rPr lang="en-US" dirty="0"/>
              <a:t>Root </a:t>
            </a:r>
            <a:r>
              <a:rPr lang="ar-SA" dirty="0"/>
              <a:t>در نظر می گيرد. زمانيکه يک سوئيچ برای اولين بار به شبکه متصل می گردد ، يک </a:t>
            </a:r>
            <a:r>
              <a:rPr lang="en-US" dirty="0"/>
              <a:t>BPDU </a:t>
            </a:r>
            <a:r>
              <a:rPr lang="ar-SA" dirty="0"/>
              <a:t>را بهمراه</a:t>
            </a:r>
            <a:r>
              <a:rPr lang="en-US" dirty="0"/>
              <a:t> BID </a:t>
            </a:r>
            <a:r>
              <a:rPr lang="ar-SA" dirty="0"/>
              <a:t>خود که بعنوان</a:t>
            </a:r>
            <a:r>
              <a:rPr lang="en-US" dirty="0"/>
              <a:t> Root BID </a:t>
            </a:r>
            <a:r>
              <a:rPr lang="ar-SA" dirty="0"/>
              <a:t>است ، ارسال می نمايد. زمانيکه ساير سوئيچ ها</a:t>
            </a:r>
            <a:r>
              <a:rPr lang="en-US" dirty="0"/>
              <a:t> BPDU </a:t>
            </a:r>
            <a:r>
              <a:rPr lang="ar-SA" dirty="0"/>
              <a:t>را دريافت می دارند ، آن را با</a:t>
            </a:r>
            <a:r>
              <a:rPr lang="en-US" dirty="0"/>
              <a:t> BID </a:t>
            </a:r>
            <a:r>
              <a:rPr lang="ar-SA" dirty="0"/>
              <a:t>مربوطه ای که بعنوان</a:t>
            </a:r>
            <a:r>
              <a:rPr lang="en-US" dirty="0"/>
              <a:t> Root BID </a:t>
            </a:r>
            <a:r>
              <a:rPr lang="ar-SA" dirty="0"/>
              <a:t>ذخيره نموده اند، مقايسه می نمايند. در صورتيکه</a:t>
            </a:r>
            <a:r>
              <a:rPr lang="en-US" dirty="0"/>
              <a:t> Root BID </a:t>
            </a:r>
            <a:r>
              <a:rPr lang="ar-SA" dirty="0"/>
              <a:t>جديد دارای يک مقدار کمتر باشد ، تمام سوئيچ ها آن را با آنچيزی که قبلا" ذخيره کرده اند، جايگزين می نمايند</a:t>
            </a:r>
            <a:r>
              <a:rPr lang="en-US" dirty="0"/>
              <a:t>. </a:t>
            </a:r>
            <a:r>
              <a:rPr lang="ar-SA" dirty="0"/>
              <a:t>در صورتيکه</a:t>
            </a:r>
            <a:r>
              <a:rPr lang="en-US" dirty="0"/>
              <a:t> Root BID </a:t>
            </a:r>
            <a:r>
              <a:rPr lang="ar-SA" dirty="0"/>
              <a:t>ذخيره شده دارای مقدار کمتری باشد ، يک</a:t>
            </a:r>
            <a:r>
              <a:rPr lang="en-US" dirty="0"/>
              <a:t> BPDU </a:t>
            </a:r>
            <a:r>
              <a:rPr lang="ar-SA" dirty="0"/>
              <a:t>برای سوئيچ جديد بهمراه</a:t>
            </a:r>
            <a:r>
              <a:rPr lang="en-US" dirty="0"/>
              <a:t> BID </a:t>
            </a:r>
            <a:r>
              <a:rPr lang="ar-SA" dirty="0"/>
              <a:t>مربوط به</a:t>
            </a:r>
            <a:r>
              <a:rPr lang="en-US" dirty="0"/>
              <a:t> Root BID </a:t>
            </a:r>
            <a:r>
              <a:rPr lang="ar-SA" dirty="0"/>
              <a:t>ارسال می گردد. زمانيکه سوئيچ جديد</a:t>
            </a:r>
            <a:r>
              <a:rPr lang="en-US" dirty="0"/>
              <a:t> BPDU </a:t>
            </a:r>
            <a:r>
              <a:rPr lang="ar-SA" dirty="0"/>
              <a:t>را دريافت می دارد ، از</a:t>
            </a:r>
            <a:r>
              <a:rPr lang="en-US" dirty="0"/>
              <a:t> Root </a:t>
            </a:r>
            <a:r>
              <a:rPr lang="ar-SA" dirty="0"/>
              <a:t>بودن خود صرفنظر و مقدار ارسالی را بعنوان</a:t>
            </a:r>
            <a:r>
              <a:rPr lang="en-US" dirty="0"/>
              <a:t> Root BID </a:t>
            </a:r>
            <a:r>
              <a:rPr lang="ar-SA" dirty="0"/>
              <a:t>در جدول مربوط به خود ذخيره خواهد کرد</a:t>
            </a:r>
            <a:r>
              <a:rPr lang="en-US" dirty="0"/>
              <a:t>. </a:t>
            </a:r>
            <a:br>
              <a:rPr lang="en-US" dirty="0"/>
            </a:br>
            <a:endParaRPr lang="en-US" dirty="0"/>
          </a:p>
        </p:txBody>
      </p:sp>
      <p:sp>
        <p:nvSpPr>
          <p:cNvPr id="7" name="Text Placeholder 1"/>
          <p:cNvSpPr txBox="1">
            <a:spLocks/>
          </p:cNvSpPr>
          <p:nvPr/>
        </p:nvSpPr>
        <p:spPr>
          <a:xfrm>
            <a:off x="0" y="27678"/>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r" rtl="1"/>
            <a:r>
              <a:rPr lang="fa-IR" sz="2400" b="1" dirty="0" smtClean="0">
                <a:solidFill>
                  <a:prstClr val="black"/>
                </a:solidFill>
              </a:rPr>
              <a:t>تعاریف اولیه ای از شبکه و سوئیچ </a:t>
            </a:r>
            <a:endParaRPr lang="en-US" sz="2400" b="1" dirty="0">
              <a:solidFill>
                <a:prstClr val="black"/>
              </a:solidFill>
            </a:endParaRPr>
          </a:p>
        </p:txBody>
      </p:sp>
      <p:sp>
        <p:nvSpPr>
          <p:cNvPr id="4" name="Footer Placeholder 3"/>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2" name="Slide Number Placeholder 1"/>
          <p:cNvSpPr>
            <a:spLocks noGrp="1"/>
          </p:cNvSpPr>
          <p:nvPr>
            <p:ph type="sldNum" sz="quarter" idx="12"/>
          </p:nvPr>
        </p:nvSpPr>
        <p:spPr/>
        <p:txBody>
          <a:bodyPr/>
          <a:lstStyle/>
          <a:p>
            <a:fld id="{6B89A851-C0A8-4011-8416-F9B5C595353E}" type="slidenum">
              <a:rPr lang="en-US" smtClean="0">
                <a:solidFill>
                  <a:prstClr val="white">
                    <a:tint val="75000"/>
                  </a:prstClr>
                </a:solidFill>
              </a:rPr>
              <a:pPr/>
              <a:t>83</a:t>
            </a:fld>
            <a:endParaRPr lang="en-US">
              <a:solidFill>
                <a:prstClr val="white">
                  <a:tint val="75000"/>
                </a:prstClr>
              </a:solidFill>
            </a:endParaRPr>
          </a:p>
        </p:txBody>
      </p:sp>
    </p:spTree>
    <p:extLst>
      <p:ext uri="{BB962C8B-B14F-4D97-AF65-F5344CB8AC3E}">
        <p14:creationId xmlns:p14="http://schemas.microsoft.com/office/powerpoint/2010/main" val="123679076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11561" y="667440"/>
            <a:ext cx="8075240" cy="5929912"/>
          </a:xfrm>
        </p:spPr>
        <p:txBody>
          <a:bodyPr>
            <a:normAutofit lnSpcReduction="10000"/>
          </a:bodyPr>
          <a:lstStyle/>
          <a:p>
            <a:pPr marL="0" indent="0" algn="r" rtl="1">
              <a:buNone/>
            </a:pPr>
            <a:r>
              <a:rPr lang="ar-SA" dirty="0" smtClean="0"/>
              <a:t>- </a:t>
            </a:r>
            <a:r>
              <a:rPr lang="ar-SA" dirty="0"/>
              <a:t>با توجه به محل</a:t>
            </a:r>
            <a:r>
              <a:rPr lang="en-US" dirty="0"/>
              <a:t> Root Bridge </a:t>
            </a:r>
            <a:r>
              <a:rPr lang="ar-SA" dirty="0"/>
              <a:t>، ساير سوئيچ ها مشخص خواهند کرد که کداميک از پورت های آنها دارای کوتاهترين مسير به</a:t>
            </a:r>
            <a:r>
              <a:rPr lang="en-US" dirty="0"/>
              <a:t> Root Bridge </a:t>
            </a:r>
            <a:r>
              <a:rPr lang="ar-SA" dirty="0"/>
              <a:t>است . پورت های فوق، </a:t>
            </a:r>
            <a:r>
              <a:rPr lang="en-US" dirty="0"/>
              <a:t>Root Ports </a:t>
            </a:r>
            <a:r>
              <a:rPr lang="ar-SA" dirty="0"/>
              <a:t>ناميده شده و هر سوئيج می بايست دارای يک نمونه باشد</a:t>
            </a:r>
            <a:r>
              <a:rPr lang="en-US" dirty="0"/>
              <a:t>. </a:t>
            </a:r>
            <a:br>
              <a:rPr lang="en-US" dirty="0"/>
            </a:br>
            <a:r>
              <a:rPr lang="fa-IR" dirty="0" smtClean="0"/>
              <a:t>-</a:t>
            </a:r>
            <a:r>
              <a:rPr lang="ar-SA" dirty="0" smtClean="0"/>
              <a:t>سوئيچ </a:t>
            </a:r>
            <a:r>
              <a:rPr lang="ar-SA" dirty="0"/>
              <a:t>ها مشخص خواهند کرد که چه کسی دارای پورت های</a:t>
            </a:r>
            <a:r>
              <a:rPr lang="en-US" dirty="0"/>
              <a:t> designated </a:t>
            </a:r>
            <a:r>
              <a:rPr lang="ar-SA" dirty="0"/>
              <a:t>است </a:t>
            </a:r>
            <a:r>
              <a:rPr lang="en-US" dirty="0"/>
              <a:t>. </a:t>
            </a:r>
            <a:r>
              <a:rPr lang="ar-SA" dirty="0"/>
              <a:t>پورت فوق ، اتصالی است که توسط آن بسته های اطلاعاتی برای يک سگمنت خاص ارسال و يا از آن دريافت خواهند شد. با داشتن صرفا" يک نمونه </a:t>
            </a:r>
            <a:r>
              <a:rPr lang="ar-SA" dirty="0" smtClean="0"/>
              <a:t>از </a:t>
            </a:r>
            <a:r>
              <a:rPr lang="ar-SA" dirty="0"/>
              <a:t>پورت های فوق ، تمام مشکلات مربوط به</a:t>
            </a:r>
            <a:r>
              <a:rPr lang="en-US" dirty="0"/>
              <a:t> Looping </a:t>
            </a:r>
            <a:r>
              <a:rPr lang="ar-SA" dirty="0"/>
              <a:t>برطرف خواهد </a:t>
            </a:r>
            <a:r>
              <a:rPr lang="ar-SA" dirty="0" smtClean="0"/>
              <a:t>شد</a:t>
            </a:r>
            <a:r>
              <a:rPr lang="fa-IR" dirty="0" smtClean="0"/>
              <a:t> </a:t>
            </a:r>
            <a:r>
              <a:rPr lang="en-US" dirty="0" smtClean="0"/>
              <a:t>. </a:t>
            </a:r>
            <a:endParaRPr lang="fa-IR" dirty="0" smtClean="0"/>
          </a:p>
          <a:p>
            <a:pPr marL="0" indent="0" algn="r" rtl="1">
              <a:buNone/>
            </a:pPr>
            <a:r>
              <a:rPr lang="ar-SA" dirty="0"/>
              <a:t>-  پورت های</a:t>
            </a:r>
            <a:r>
              <a:rPr lang="en-US" dirty="0"/>
              <a:t> designated </a:t>
            </a:r>
            <a:r>
              <a:rPr lang="ar-SA" dirty="0"/>
              <a:t>بر اساس کوتاهترتن مسير بين يک سگمنت تا</a:t>
            </a:r>
            <a:r>
              <a:rPr lang="en-US" dirty="0"/>
              <a:t> root bridge </a:t>
            </a:r>
            <a:r>
              <a:rPr lang="ar-SA" dirty="0"/>
              <a:t>انتخاب می گردند. با توجه به اينکه</a:t>
            </a:r>
            <a:r>
              <a:rPr lang="en-US" dirty="0"/>
              <a:t> Root bridge </a:t>
            </a:r>
            <a:r>
              <a:rPr lang="ar-SA" dirty="0"/>
              <a:t>دارای مقدار صفر برای</a:t>
            </a:r>
            <a:r>
              <a:rPr lang="en-US" dirty="0"/>
              <a:t> path cost </a:t>
            </a:r>
            <a:r>
              <a:rPr lang="ar-SA" dirty="0"/>
              <a:t>است ، هر پورت آن بمنزله يک پورت</a:t>
            </a:r>
            <a:r>
              <a:rPr lang="en-US" dirty="0"/>
              <a:t> designated </a:t>
            </a:r>
            <a:r>
              <a:rPr lang="ar-SA" dirty="0"/>
              <a:t>است</a:t>
            </a:r>
            <a:r>
              <a:rPr lang="en-US" dirty="0"/>
              <a:t> . ( </a:t>
            </a:r>
            <a:r>
              <a:rPr lang="ar-SA" dirty="0"/>
              <a:t>مشروط به اتصال پورت مورد نظر به سسگمنت ) برای ساير سوئيچ ها، </a:t>
            </a:r>
            <a:r>
              <a:rPr lang="en-US" dirty="0"/>
              <a:t>Path Cost </a:t>
            </a:r>
            <a:r>
              <a:rPr lang="ar-SA" dirty="0"/>
              <a:t>برای يک سگمنت بررسی می گردد. در صورتيکه پورتی دارای پايين ترين</a:t>
            </a:r>
            <a:r>
              <a:rPr lang="en-US" dirty="0"/>
              <a:t> path cost </a:t>
            </a:r>
            <a:r>
              <a:rPr lang="ar-SA" dirty="0"/>
              <a:t>باشد ، پورت فوق بمنزله پورت</a:t>
            </a:r>
            <a:r>
              <a:rPr lang="en-US" dirty="0"/>
              <a:t> designated </a:t>
            </a:r>
            <a:r>
              <a:rPr lang="ar-SA" dirty="0"/>
              <a:t>سگمنت مورد نظر خواهد بود. در صورتيکه دو و يا بيش از دو پورت دارای مقادير يکسان</a:t>
            </a:r>
            <a:r>
              <a:rPr lang="en-US" dirty="0"/>
              <a:t> path cost </a:t>
            </a:r>
            <a:r>
              <a:rPr lang="ar-SA" dirty="0"/>
              <a:t>باشند ، سوئيچ با مقادر کمتر</a:t>
            </a:r>
            <a:r>
              <a:rPr lang="en-US" dirty="0"/>
              <a:t> BID </a:t>
            </a:r>
            <a:r>
              <a:rPr lang="ar-SA" dirty="0"/>
              <a:t>اتخاب می گردد</a:t>
            </a:r>
            <a:r>
              <a:rPr lang="en-US" dirty="0"/>
              <a:t>. </a:t>
            </a:r>
          </a:p>
        </p:txBody>
      </p:sp>
      <p:sp>
        <p:nvSpPr>
          <p:cNvPr id="7" name="Text Placeholder 1"/>
          <p:cNvSpPr txBox="1">
            <a:spLocks/>
          </p:cNvSpPr>
          <p:nvPr/>
        </p:nvSpPr>
        <p:spPr>
          <a:xfrm>
            <a:off x="0" y="27678"/>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r" rtl="1"/>
            <a:r>
              <a:rPr lang="fa-IR" sz="2400" b="1" dirty="0" smtClean="0">
                <a:solidFill>
                  <a:prstClr val="black"/>
                </a:solidFill>
              </a:rPr>
              <a:t>تعاریف اولیه ای از شبکه و سوئیچ </a:t>
            </a:r>
            <a:endParaRPr lang="en-US" sz="2400" b="1" dirty="0">
              <a:solidFill>
                <a:prstClr val="black"/>
              </a:solidFill>
            </a:endParaRPr>
          </a:p>
        </p:txBody>
      </p:sp>
      <p:sp>
        <p:nvSpPr>
          <p:cNvPr id="4" name="Footer Placeholder 3"/>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2" name="Slide Number Placeholder 1"/>
          <p:cNvSpPr>
            <a:spLocks noGrp="1"/>
          </p:cNvSpPr>
          <p:nvPr>
            <p:ph type="sldNum" sz="quarter" idx="12"/>
          </p:nvPr>
        </p:nvSpPr>
        <p:spPr/>
        <p:txBody>
          <a:bodyPr/>
          <a:lstStyle/>
          <a:p>
            <a:fld id="{6B89A851-C0A8-4011-8416-F9B5C595353E}" type="slidenum">
              <a:rPr lang="en-US" smtClean="0">
                <a:solidFill>
                  <a:prstClr val="white">
                    <a:tint val="75000"/>
                  </a:prstClr>
                </a:solidFill>
              </a:rPr>
              <a:pPr/>
              <a:t>84</a:t>
            </a:fld>
            <a:endParaRPr lang="en-US">
              <a:solidFill>
                <a:prstClr val="white">
                  <a:tint val="75000"/>
                </a:prstClr>
              </a:solidFill>
            </a:endParaRPr>
          </a:p>
        </p:txBody>
      </p:sp>
    </p:spTree>
    <p:extLst>
      <p:ext uri="{BB962C8B-B14F-4D97-AF65-F5344CB8AC3E}">
        <p14:creationId xmlns:p14="http://schemas.microsoft.com/office/powerpoint/2010/main" val="377426391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11561" y="667440"/>
            <a:ext cx="8075240" cy="5458723"/>
          </a:xfrm>
        </p:spPr>
        <p:txBody>
          <a:bodyPr/>
          <a:lstStyle/>
          <a:p>
            <a:pPr marL="0" indent="0" algn="r" rtl="1">
              <a:buNone/>
            </a:pPr>
            <a:r>
              <a:rPr lang="ar-SA" dirty="0" smtClean="0"/>
              <a:t>-  پس </a:t>
            </a:r>
            <a:r>
              <a:rPr lang="ar-SA" dirty="0"/>
              <a:t>از انتخاب پورت</a:t>
            </a:r>
            <a:r>
              <a:rPr lang="en-US" dirty="0"/>
              <a:t> designated</a:t>
            </a:r>
            <a:r>
              <a:rPr lang="ar-SA" dirty="0"/>
              <a:t>برای سگمنت شبکه ، ساير پورت های متصل شده به سگمنت مورد نظر بعنوان</a:t>
            </a:r>
            <a:r>
              <a:rPr lang="en-US" dirty="0"/>
              <a:t> non -designated port </a:t>
            </a:r>
            <a:r>
              <a:rPr lang="ar-SA" dirty="0"/>
              <a:t>در نظر گرفته خواهند شد. بنابراين با استفاده از پورت های</a:t>
            </a:r>
            <a:r>
              <a:rPr lang="en-US" dirty="0"/>
              <a:t> designated </a:t>
            </a:r>
            <a:r>
              <a:rPr lang="ar-SA" dirty="0"/>
              <a:t>می توان به يک سگمنت متصل گرديد</a:t>
            </a:r>
            <a:r>
              <a:rPr lang="en-US" dirty="0"/>
              <a:t>. </a:t>
            </a:r>
            <a:endParaRPr lang="fa-IR" dirty="0" smtClean="0"/>
          </a:p>
          <a:p>
            <a:pPr marL="0" indent="0" algn="r" rtl="1">
              <a:buNone/>
            </a:pPr>
            <a:endParaRPr lang="fa-IR" dirty="0" smtClean="0"/>
          </a:p>
          <a:p>
            <a:pPr marL="0" indent="0" algn="r" rtl="1">
              <a:buNone/>
            </a:pPr>
            <a:r>
              <a:rPr lang="ar-SA" dirty="0" smtClean="0"/>
              <a:t>هر </a:t>
            </a:r>
            <a:r>
              <a:rPr lang="ar-SA" dirty="0"/>
              <a:t>سوئيچ دارای جدول</a:t>
            </a:r>
            <a:r>
              <a:rPr lang="en-US" dirty="0"/>
              <a:t> BPDU </a:t>
            </a:r>
            <a:r>
              <a:rPr lang="ar-SA" dirty="0"/>
              <a:t>مربوط به خود بوده که بصورت خودکار بهنگام خواهد شد. بدين ترتيب شبکه بصورت يک</a:t>
            </a:r>
            <a:r>
              <a:rPr lang="en-US" dirty="0"/>
              <a:t> spanning tree </a:t>
            </a:r>
            <a:r>
              <a:rPr lang="ar-SA" dirty="0"/>
              <a:t>بوده که</a:t>
            </a:r>
            <a:r>
              <a:rPr lang="en-US" dirty="0"/>
              <a:t> </a:t>
            </a:r>
            <a:r>
              <a:rPr lang="en-US" dirty="0" err="1"/>
              <a:t>roor</a:t>
            </a:r>
            <a:r>
              <a:rPr lang="en-US" dirty="0"/>
              <a:t> bridge </a:t>
            </a:r>
            <a:r>
              <a:rPr lang="ar-SA" dirty="0"/>
              <a:t>که بمنزله ريشه و ساير سوئيچ ها بمنزله برگ خواهند بود. هر سوئيچ با استفاده از</a:t>
            </a:r>
            <a:r>
              <a:rPr lang="en-US" dirty="0"/>
              <a:t> Root Ports </a:t>
            </a:r>
            <a:r>
              <a:rPr lang="ar-SA" dirty="0"/>
              <a:t>قادر به ارتباط با</a:t>
            </a:r>
            <a:r>
              <a:rPr lang="en-US" dirty="0"/>
              <a:t> root bridge </a:t>
            </a:r>
            <a:r>
              <a:rPr lang="ar-SA" dirty="0"/>
              <a:t>بوده و با استفاده از پورت های</a:t>
            </a:r>
            <a:r>
              <a:rPr lang="en-US" dirty="0"/>
              <a:t> designated </a:t>
            </a:r>
            <a:r>
              <a:rPr lang="ar-SA" dirty="0"/>
              <a:t>قادر به ارتباط با هر سگمنت خواهد بود</a:t>
            </a:r>
            <a:r>
              <a:rPr lang="en-US" dirty="0"/>
              <a:t>. </a:t>
            </a:r>
          </a:p>
        </p:txBody>
      </p:sp>
      <p:sp>
        <p:nvSpPr>
          <p:cNvPr id="7" name="Text Placeholder 1"/>
          <p:cNvSpPr txBox="1">
            <a:spLocks/>
          </p:cNvSpPr>
          <p:nvPr/>
        </p:nvSpPr>
        <p:spPr>
          <a:xfrm>
            <a:off x="0" y="27678"/>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r" rtl="1"/>
            <a:r>
              <a:rPr lang="fa-IR" sz="2400" b="1" dirty="0" smtClean="0">
                <a:solidFill>
                  <a:prstClr val="black"/>
                </a:solidFill>
              </a:rPr>
              <a:t>تعاریف اولیه ای از شبکه و سوئیچ </a:t>
            </a:r>
            <a:endParaRPr lang="en-US" sz="2400" b="1" dirty="0">
              <a:solidFill>
                <a:prstClr val="black"/>
              </a:solidFill>
            </a:endParaRPr>
          </a:p>
        </p:txBody>
      </p:sp>
      <p:sp>
        <p:nvSpPr>
          <p:cNvPr id="4" name="Footer Placeholder 3"/>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2" name="Slide Number Placeholder 1"/>
          <p:cNvSpPr>
            <a:spLocks noGrp="1"/>
          </p:cNvSpPr>
          <p:nvPr>
            <p:ph type="sldNum" sz="quarter" idx="12"/>
          </p:nvPr>
        </p:nvSpPr>
        <p:spPr/>
        <p:txBody>
          <a:bodyPr/>
          <a:lstStyle/>
          <a:p>
            <a:fld id="{6B89A851-C0A8-4011-8416-F9B5C595353E}" type="slidenum">
              <a:rPr lang="en-US" smtClean="0">
                <a:solidFill>
                  <a:prstClr val="white">
                    <a:tint val="75000"/>
                  </a:prstClr>
                </a:solidFill>
              </a:rPr>
              <a:pPr/>
              <a:t>85</a:t>
            </a:fld>
            <a:endParaRPr lang="en-US">
              <a:solidFill>
                <a:prstClr val="white">
                  <a:tint val="75000"/>
                </a:prstClr>
              </a:solidFill>
            </a:endParaRPr>
          </a:p>
        </p:txBody>
      </p:sp>
    </p:spTree>
    <p:extLst>
      <p:ext uri="{BB962C8B-B14F-4D97-AF65-F5344CB8AC3E}">
        <p14:creationId xmlns:p14="http://schemas.microsoft.com/office/powerpoint/2010/main" val="72997045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11561" y="667440"/>
            <a:ext cx="8075240" cy="5458723"/>
          </a:xfrm>
        </p:spPr>
        <p:txBody>
          <a:bodyPr>
            <a:normAutofit lnSpcReduction="10000"/>
          </a:bodyPr>
          <a:lstStyle/>
          <a:p>
            <a:pPr marL="0" indent="0" algn="r" rtl="1">
              <a:buNone/>
            </a:pPr>
            <a:r>
              <a:rPr lang="ar-SA" b="1" dirty="0"/>
              <a:t>روترها و سوئيچينگ لايه سوم</a:t>
            </a:r>
            <a:r>
              <a:rPr lang="ar-SA" dirty="0"/>
              <a:t> </a:t>
            </a:r>
            <a:r>
              <a:rPr lang="en-US" dirty="0"/>
              <a:t/>
            </a:r>
            <a:br>
              <a:rPr lang="en-US" dirty="0"/>
            </a:br>
            <a:r>
              <a:rPr lang="ar-SA" dirty="0"/>
              <a:t>همانگونه که قبلا</a:t>
            </a:r>
            <a:r>
              <a:rPr lang="en-US" dirty="0"/>
              <a:t>" </a:t>
            </a:r>
            <a:r>
              <a:rPr lang="ar-SA" dirty="0"/>
              <a:t>اشاره گرديد ، اکثر سوئيچ ها در لايه دوم مدل</a:t>
            </a:r>
            <a:r>
              <a:rPr lang="en-US" dirty="0"/>
              <a:t> OSI </a:t>
            </a:r>
            <a:r>
              <a:rPr lang="ar-SA" dirty="0"/>
              <a:t>فعاليت می نمايند</a:t>
            </a:r>
            <a:r>
              <a:rPr lang="en-US" dirty="0"/>
              <a:t> (Data Layer) . </a:t>
            </a:r>
            <a:r>
              <a:rPr lang="ar-SA" dirty="0"/>
              <a:t>اخيرا" برخی از توليدکنندگان سوييچ، مدلی را عرضه نموده اند که قادر به فعاليت در لايه سوم مدل</a:t>
            </a:r>
            <a:r>
              <a:rPr lang="en-US" dirty="0"/>
              <a:t> OSI </a:t>
            </a:r>
            <a:r>
              <a:rPr lang="ar-SA" dirty="0"/>
              <a:t>است</a:t>
            </a:r>
            <a:r>
              <a:rPr lang="en-US" dirty="0"/>
              <a:t> . (Network Layer) . </a:t>
            </a:r>
            <a:r>
              <a:rPr lang="ar-SA" dirty="0"/>
              <a:t>اين نوع سوئيچ ها دارای شباهت زيادی با روتر می باشند</a:t>
            </a:r>
            <a:r>
              <a:rPr lang="en-US" dirty="0"/>
              <a:t>. </a:t>
            </a:r>
            <a:br>
              <a:rPr lang="en-US" dirty="0"/>
            </a:br>
            <a:r>
              <a:rPr lang="ar-SA" dirty="0"/>
              <a:t>زمانيکه روتر يک بسته اطلاعاتی را دريافت می نمايد ، در لايه سوم بدنبال آدرس های مبداء و مقصد گشته تا مسير مربوط به بسته اطلاعاتی را مشخص نمايد. سوئيچ های استاندارد از آدرس های</a:t>
            </a:r>
            <a:r>
              <a:rPr lang="en-US" dirty="0"/>
              <a:t> MAC </a:t>
            </a:r>
            <a:r>
              <a:rPr lang="ar-SA" dirty="0"/>
              <a:t>بمنظور مشخص کردن آدرس مبداء و مقصد استفاده می نمايند.( از طريق لايه دوم) مهمترين تفاوت بين يک روتر و يک سوئيچ لايه سوم ، استفاده سوئيچ های لايه سوم از سخت افزارهای بهينه بمنظور ارسال داده با سرعت مطلوب نظير سوئيچ های لايه دوم است. نحوه تصميم گيری آنها در رابطه با مسيريابی بسته های اطلاعاتی مشابه روتر است . در يک محيط شبکه ای</a:t>
            </a:r>
            <a:r>
              <a:rPr lang="en-US" dirty="0"/>
              <a:t> LAN </a:t>
            </a:r>
            <a:r>
              <a:rPr lang="ar-SA" dirty="0"/>
              <a:t>، سوئيچ های لايه سوم معمولا" دارای سرعتی بيشتر از روتر می باشند. علت اين امر استفاده از سخت افزارهای سوئيچينگ در اين نوع سوئيچ ها است </a:t>
            </a:r>
            <a:endParaRPr lang="en-US" dirty="0"/>
          </a:p>
        </p:txBody>
      </p:sp>
      <p:sp>
        <p:nvSpPr>
          <p:cNvPr id="7" name="Text Placeholder 1"/>
          <p:cNvSpPr txBox="1">
            <a:spLocks/>
          </p:cNvSpPr>
          <p:nvPr/>
        </p:nvSpPr>
        <p:spPr>
          <a:xfrm>
            <a:off x="0" y="27678"/>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r" rtl="1"/>
            <a:r>
              <a:rPr lang="fa-IR" sz="2400" b="1" dirty="0" smtClean="0">
                <a:solidFill>
                  <a:prstClr val="black"/>
                </a:solidFill>
              </a:rPr>
              <a:t>تعاریف اولیه ای از شبکه و سوئیچ </a:t>
            </a:r>
            <a:endParaRPr lang="en-US" sz="2400" b="1" dirty="0">
              <a:solidFill>
                <a:prstClr val="black"/>
              </a:solidFill>
            </a:endParaRPr>
          </a:p>
        </p:txBody>
      </p:sp>
      <p:sp>
        <p:nvSpPr>
          <p:cNvPr id="4" name="Footer Placeholder 3"/>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2" name="Slide Number Placeholder 1"/>
          <p:cNvSpPr>
            <a:spLocks noGrp="1"/>
          </p:cNvSpPr>
          <p:nvPr>
            <p:ph type="sldNum" sz="quarter" idx="12"/>
          </p:nvPr>
        </p:nvSpPr>
        <p:spPr/>
        <p:txBody>
          <a:bodyPr/>
          <a:lstStyle/>
          <a:p>
            <a:fld id="{6B89A851-C0A8-4011-8416-F9B5C595353E}" type="slidenum">
              <a:rPr lang="en-US" smtClean="0">
                <a:solidFill>
                  <a:prstClr val="white">
                    <a:tint val="75000"/>
                  </a:prstClr>
                </a:solidFill>
              </a:rPr>
              <a:pPr/>
              <a:t>86</a:t>
            </a:fld>
            <a:endParaRPr lang="en-US">
              <a:solidFill>
                <a:prstClr val="white">
                  <a:tint val="75000"/>
                </a:prstClr>
              </a:solidFill>
            </a:endParaRPr>
          </a:p>
        </p:txBody>
      </p:sp>
    </p:spTree>
    <p:extLst>
      <p:ext uri="{BB962C8B-B14F-4D97-AF65-F5344CB8AC3E}">
        <p14:creationId xmlns:p14="http://schemas.microsoft.com/office/powerpoint/2010/main" val="405341543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11561" y="667440"/>
            <a:ext cx="8075240" cy="5857904"/>
          </a:xfrm>
        </p:spPr>
        <p:txBody>
          <a:bodyPr>
            <a:normAutofit lnSpcReduction="10000"/>
          </a:bodyPr>
          <a:lstStyle/>
          <a:p>
            <a:pPr marL="0" indent="0" algn="r" rtl="1">
              <a:buNone/>
            </a:pPr>
            <a:r>
              <a:rPr lang="ar-SA" dirty="0"/>
              <a:t>. اغلب سوئيچ های لايه سوم شرکت سيسکو، بمنزله روترهائی می باشند که بمراتب از روتر ها سريعتر بوده ( با توجه به استفاده از سخت افزارهای اختصاصی سوئيچينگ ) و دارای قيمت ارزانتری نسبت به روتر می باشند</a:t>
            </a:r>
            <a:r>
              <a:rPr lang="en-US" dirty="0"/>
              <a:t>. </a:t>
            </a:r>
            <a:r>
              <a:rPr lang="ar-SA" dirty="0"/>
              <a:t>نحوه</a:t>
            </a:r>
            <a:r>
              <a:rPr lang="en-US" dirty="0"/>
              <a:t> Pattern matching </a:t>
            </a:r>
            <a:r>
              <a:rPr lang="ar-SA" dirty="0"/>
              <a:t>و</a:t>
            </a:r>
            <a:r>
              <a:rPr lang="en-US" dirty="0"/>
              <a:t> caching </a:t>
            </a:r>
            <a:r>
              <a:rPr lang="ar-SA" dirty="0"/>
              <a:t>در سوئيچ های لايه سوم مشابه يک روتر است . در هر دو دستگاه از يک پروتکل روتينگ و جدول روتينگ، بمنظور مشخص نمودن بهترين مسير استفاده می گردد. سوئيچ های لايه سوم قادر به برنامه ريزی مجدد سخت افزار بصورت پويا و با استفاده از اطلاعات روتينگ لايه سوم می باشند و همين امر باعث سرعت بالای پردازش بسته های اطلاعاتی می گردد. سوئيچ های لايه سوم ، از اطلاعات دريافت شده توسط پروتکل روتينگ بمنظور بهنگام سازی جداول مربوط به</a:t>
            </a:r>
            <a:r>
              <a:rPr lang="en-US" dirty="0"/>
              <a:t> Caching </a:t>
            </a:r>
            <a:r>
              <a:rPr lang="ar-SA" dirty="0"/>
              <a:t>استفاده می نمايند</a:t>
            </a:r>
            <a:r>
              <a:rPr lang="en-US" dirty="0"/>
              <a:t>. </a:t>
            </a:r>
            <a:br>
              <a:rPr lang="en-US" dirty="0"/>
            </a:br>
            <a:r>
              <a:rPr lang="ar-SA" dirty="0"/>
              <a:t>همانگونه که ملاحظه گرديد ، در طراحی سوئيچ های</a:t>
            </a:r>
            <a:r>
              <a:rPr lang="en-US" dirty="0"/>
              <a:t> LAN </a:t>
            </a:r>
            <a:r>
              <a:rPr lang="ar-SA" dirty="0"/>
              <a:t>از تکنولوژی های متفاوتی استفاده می گردد. نوع سوئيچ استفاده شده ، تاثير مستقيم بر سرعت و کيفيت يک شبکه را بدنبال خواهد </a:t>
            </a:r>
            <a:r>
              <a:rPr lang="ar-SA" dirty="0" smtClean="0"/>
              <a:t>داشت</a:t>
            </a:r>
            <a:r>
              <a:rPr lang="fa-IR" dirty="0" smtClean="0"/>
              <a:t>.</a:t>
            </a:r>
            <a:endParaRPr lang="en-US" dirty="0"/>
          </a:p>
          <a:p>
            <a:pPr marL="0" indent="0" algn="r" rtl="1">
              <a:buNone/>
            </a:pPr>
            <a:r>
              <a:rPr lang="ar-SA" dirty="0"/>
              <a:t>منظور از سوئيچ هوشمند , سوئيچی است که قابل مديريت باشد و بتوان آن را با </a:t>
            </a:r>
            <a:r>
              <a:rPr lang="en-US" dirty="0"/>
              <a:t>RMON , SNMP , Web Browser</a:t>
            </a:r>
            <a:r>
              <a:rPr lang="ar-SA" dirty="0"/>
              <a:t> و غيره مديريت کرد</a:t>
            </a:r>
            <a:endParaRPr lang="en-US" dirty="0"/>
          </a:p>
          <a:p>
            <a:pPr marL="0" indent="0" algn="r" rtl="1">
              <a:buNone/>
            </a:pPr>
            <a:endParaRPr lang="en-US" dirty="0"/>
          </a:p>
        </p:txBody>
      </p:sp>
      <p:sp>
        <p:nvSpPr>
          <p:cNvPr id="7" name="Text Placeholder 1"/>
          <p:cNvSpPr txBox="1">
            <a:spLocks/>
          </p:cNvSpPr>
          <p:nvPr/>
        </p:nvSpPr>
        <p:spPr>
          <a:xfrm>
            <a:off x="0" y="27678"/>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r" rtl="1"/>
            <a:r>
              <a:rPr lang="fa-IR" sz="2400" b="1" dirty="0" smtClean="0">
                <a:solidFill>
                  <a:prstClr val="black"/>
                </a:solidFill>
              </a:rPr>
              <a:t>تعاریف اولیه ای از شبکه و سوئیچ </a:t>
            </a:r>
            <a:endParaRPr lang="en-US" sz="2400" b="1" dirty="0">
              <a:solidFill>
                <a:prstClr val="black"/>
              </a:solidFill>
            </a:endParaRPr>
          </a:p>
        </p:txBody>
      </p:sp>
      <p:sp>
        <p:nvSpPr>
          <p:cNvPr id="4" name="Footer Placeholder 3"/>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2" name="Slide Number Placeholder 1"/>
          <p:cNvSpPr>
            <a:spLocks noGrp="1"/>
          </p:cNvSpPr>
          <p:nvPr>
            <p:ph type="sldNum" sz="quarter" idx="12"/>
          </p:nvPr>
        </p:nvSpPr>
        <p:spPr/>
        <p:txBody>
          <a:bodyPr/>
          <a:lstStyle/>
          <a:p>
            <a:fld id="{6B89A851-C0A8-4011-8416-F9B5C595353E}" type="slidenum">
              <a:rPr lang="en-US" smtClean="0">
                <a:solidFill>
                  <a:prstClr val="white">
                    <a:tint val="75000"/>
                  </a:prstClr>
                </a:solidFill>
              </a:rPr>
              <a:pPr/>
              <a:t>87</a:t>
            </a:fld>
            <a:endParaRPr lang="en-US">
              <a:solidFill>
                <a:prstClr val="white">
                  <a:tint val="75000"/>
                </a:prstClr>
              </a:solidFill>
            </a:endParaRPr>
          </a:p>
        </p:txBody>
      </p:sp>
    </p:spTree>
    <p:extLst>
      <p:ext uri="{BB962C8B-B14F-4D97-AF65-F5344CB8AC3E}">
        <p14:creationId xmlns:p14="http://schemas.microsoft.com/office/powerpoint/2010/main" val="139481853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11561" y="667440"/>
            <a:ext cx="8075240" cy="5458723"/>
          </a:xfrm>
        </p:spPr>
        <p:txBody>
          <a:bodyPr/>
          <a:lstStyle/>
          <a:p>
            <a:pPr marL="0" indent="0" algn="r" rtl="1">
              <a:buNone/>
            </a:pPr>
            <a:r>
              <a:rPr lang="ar-SA" b="1" u="sng" dirty="0">
                <a:hlinkClick r:id="rId2"/>
              </a:rPr>
              <a:t>مفهوم دستگاه سوئیچ</a:t>
            </a:r>
            <a:r>
              <a:rPr lang="en-US" b="1" u="sng" dirty="0">
                <a:hlinkClick r:id="rId2"/>
              </a:rPr>
              <a:t> ( Switch )</a:t>
            </a:r>
            <a:endParaRPr lang="en-US" dirty="0"/>
          </a:p>
          <a:p>
            <a:pPr marL="0" indent="0" algn="r" rtl="1">
              <a:buNone/>
            </a:pPr>
            <a:r>
              <a:rPr lang="ar-SA" dirty="0"/>
              <a:t>سوئیچ دستگاهی است که میتواند چندین کامپیوتر را درون یک شیکه ی محلی</a:t>
            </a:r>
            <a:r>
              <a:rPr lang="en-US" dirty="0"/>
              <a:t> ( LAN ) </a:t>
            </a:r>
            <a:r>
              <a:rPr lang="ar-SA" dirty="0"/>
              <a:t>به یکدیگر متصل کند.در واقع سوئیچ یک عنصر لایه 2 ( لایه لینک داده </a:t>
            </a:r>
            <a:r>
              <a:rPr lang="en-US" dirty="0"/>
              <a:t>( </a:t>
            </a:r>
            <a:r>
              <a:rPr lang="ar-SA" dirty="0"/>
              <a:t>در مدل آموزشی</a:t>
            </a:r>
            <a:r>
              <a:rPr lang="en-US" dirty="0"/>
              <a:t> OSI </a:t>
            </a:r>
            <a:r>
              <a:rPr lang="ar-SA" dirty="0"/>
              <a:t>به حساب می آید</a:t>
            </a:r>
            <a:r>
              <a:rPr lang="en-US" dirty="0"/>
              <a:t>.</a:t>
            </a:r>
          </a:p>
          <a:p>
            <a:pPr marL="0" indent="0" algn="r" rtl="1">
              <a:buNone/>
            </a:pPr>
            <a:r>
              <a:rPr lang="ar-SA" dirty="0"/>
              <a:t>سوئیچ تقریبا مانند هاب می باشد اما از آن هوشمند تر میباشد.سوئیچ بسته هایی را که دریافت میکند مورد بازرسی قرار میدهد و با توجه به آدرس مقص بسته تنها بسته را بر روی پورت متناظر آدرس مقص آن بسته ارسال</a:t>
            </a:r>
            <a:r>
              <a:rPr lang="en-US" dirty="0"/>
              <a:t> ( Forward ) </a:t>
            </a:r>
            <a:r>
              <a:rPr lang="ar-SA" dirty="0"/>
              <a:t>میکند</a:t>
            </a:r>
            <a:r>
              <a:rPr lang="en-US" dirty="0"/>
              <a:t>.</a:t>
            </a:r>
          </a:p>
          <a:p>
            <a:pPr marL="0" indent="0" algn="r" rtl="1">
              <a:buNone/>
            </a:pPr>
            <a:endParaRPr lang="en-US" dirty="0"/>
          </a:p>
        </p:txBody>
      </p:sp>
      <p:sp>
        <p:nvSpPr>
          <p:cNvPr id="7" name="Text Placeholder 1"/>
          <p:cNvSpPr txBox="1">
            <a:spLocks/>
          </p:cNvSpPr>
          <p:nvPr/>
        </p:nvSpPr>
        <p:spPr>
          <a:xfrm>
            <a:off x="0" y="27678"/>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r" rtl="1"/>
            <a:r>
              <a:rPr lang="fa-IR" sz="2400" b="1" dirty="0" smtClean="0">
                <a:solidFill>
                  <a:prstClr val="black"/>
                </a:solidFill>
              </a:rPr>
              <a:t>تعاریف اولیه ای از شبکه و سوئیچ </a:t>
            </a:r>
            <a:endParaRPr lang="en-US" sz="2400" b="1" dirty="0">
              <a:solidFill>
                <a:prstClr val="black"/>
              </a:solidFill>
            </a:endParaRPr>
          </a:p>
        </p:txBody>
      </p:sp>
      <p:sp>
        <p:nvSpPr>
          <p:cNvPr id="4" name="Footer Placeholder 3"/>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2" name="Slide Number Placeholder 1"/>
          <p:cNvSpPr>
            <a:spLocks noGrp="1"/>
          </p:cNvSpPr>
          <p:nvPr>
            <p:ph type="sldNum" sz="quarter" idx="12"/>
          </p:nvPr>
        </p:nvSpPr>
        <p:spPr/>
        <p:txBody>
          <a:bodyPr/>
          <a:lstStyle/>
          <a:p>
            <a:fld id="{6B89A851-C0A8-4011-8416-F9B5C595353E}" type="slidenum">
              <a:rPr lang="en-US" smtClean="0">
                <a:solidFill>
                  <a:prstClr val="white">
                    <a:tint val="75000"/>
                  </a:prstClr>
                </a:solidFill>
              </a:rPr>
              <a:pPr/>
              <a:t>88</a:t>
            </a:fld>
            <a:endParaRPr lang="en-US">
              <a:solidFill>
                <a:prstClr val="white">
                  <a:tint val="75000"/>
                </a:prstClr>
              </a:solidFill>
            </a:endParaRPr>
          </a:p>
        </p:txBody>
      </p:sp>
    </p:spTree>
    <p:extLst>
      <p:ext uri="{BB962C8B-B14F-4D97-AF65-F5344CB8AC3E}">
        <p14:creationId xmlns:p14="http://schemas.microsoft.com/office/powerpoint/2010/main" val="14526133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11561" y="667440"/>
            <a:ext cx="8075240" cy="5458723"/>
          </a:xfrm>
        </p:spPr>
        <p:txBody>
          <a:bodyPr/>
          <a:lstStyle/>
          <a:p>
            <a:pPr marL="0" indent="0" algn="r" rtl="1">
              <a:buNone/>
            </a:pPr>
            <a:r>
              <a:rPr lang="ar-SA" b="1" dirty="0"/>
              <a:t>نکاتی در مورد سوئیچ</a:t>
            </a:r>
            <a:r>
              <a:rPr lang="en-US" b="1" dirty="0"/>
              <a:t> :</a:t>
            </a:r>
            <a:endParaRPr lang="en-US" dirty="0"/>
          </a:p>
          <a:p>
            <a:pPr marL="0" indent="0" algn="r" rtl="1">
              <a:buNone/>
            </a:pPr>
            <a:r>
              <a:rPr lang="fa-IR" dirty="0"/>
              <a:t>1</a:t>
            </a:r>
            <a:r>
              <a:rPr lang="ar-SA" dirty="0" smtClean="0"/>
              <a:t>سوئیچ </a:t>
            </a:r>
            <a:r>
              <a:rPr lang="ar-SA" dirty="0"/>
              <a:t>بسته هایی را که دارای آدرس همه پخشی</a:t>
            </a:r>
            <a:r>
              <a:rPr lang="en-US" dirty="0"/>
              <a:t> ( </a:t>
            </a:r>
            <a:r>
              <a:rPr lang="en-US" dirty="0" err="1"/>
              <a:t>BroadCast</a:t>
            </a:r>
            <a:r>
              <a:rPr lang="en-US" dirty="0"/>
              <a:t> ) </a:t>
            </a:r>
            <a:r>
              <a:rPr lang="ar-SA" dirty="0"/>
              <a:t>باشد را بر روی تمامی پورت هایش ارسال میکند. ( د</a:t>
            </a:r>
            <a:r>
              <a:rPr lang="fa-IR" dirty="0"/>
              <a:t>ر</a:t>
            </a:r>
            <a:r>
              <a:rPr lang="ar-SA" dirty="0"/>
              <a:t> واقع این عمل را به عنوان عیب سوئیچ نیز مطرح میکنند</a:t>
            </a:r>
            <a:r>
              <a:rPr lang="en-US" dirty="0"/>
              <a:t> </a:t>
            </a:r>
            <a:r>
              <a:rPr lang="fa-IR" dirty="0" smtClean="0"/>
              <a:t>).</a:t>
            </a:r>
            <a:endParaRPr lang="en-US" dirty="0"/>
          </a:p>
          <a:p>
            <a:pPr marL="0" indent="0" algn="r" rtl="1">
              <a:buNone/>
            </a:pPr>
            <a:r>
              <a:rPr lang="ar-SA" dirty="0" smtClean="0"/>
              <a:t>سوئیچ </a:t>
            </a:r>
            <a:r>
              <a:rPr lang="ar-SA" dirty="0"/>
              <a:t>اگر آدرس مقصد بسته ای را نشناسد آن را بر روی تمامی پورت هایش ارسال میکند و ایستگاهی که بسته متعلق با آن باشد پس از دریافت بسته سوئیچ آدرس آنرا نیز از این به بعد در جدول روتینگ خود ذخیره خواهد کرد</a:t>
            </a:r>
            <a:endParaRPr lang="en-US" dirty="0"/>
          </a:p>
        </p:txBody>
      </p:sp>
      <p:sp>
        <p:nvSpPr>
          <p:cNvPr id="7" name="Text Placeholder 1"/>
          <p:cNvSpPr txBox="1">
            <a:spLocks/>
          </p:cNvSpPr>
          <p:nvPr/>
        </p:nvSpPr>
        <p:spPr>
          <a:xfrm>
            <a:off x="0" y="27678"/>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r" rtl="1"/>
            <a:r>
              <a:rPr lang="fa-IR" sz="2400" b="1" dirty="0" smtClean="0">
                <a:solidFill>
                  <a:prstClr val="black"/>
                </a:solidFill>
              </a:rPr>
              <a:t>تعاریف اولیه ای از شبکه و سوئیچ </a:t>
            </a:r>
            <a:endParaRPr lang="en-US" sz="2400" b="1" dirty="0">
              <a:solidFill>
                <a:prstClr val="black"/>
              </a:solidFill>
            </a:endParaRPr>
          </a:p>
        </p:txBody>
      </p:sp>
      <p:sp>
        <p:nvSpPr>
          <p:cNvPr id="4" name="Footer Placeholder 3"/>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2" name="Slide Number Placeholder 1"/>
          <p:cNvSpPr>
            <a:spLocks noGrp="1"/>
          </p:cNvSpPr>
          <p:nvPr>
            <p:ph type="sldNum" sz="quarter" idx="12"/>
          </p:nvPr>
        </p:nvSpPr>
        <p:spPr/>
        <p:txBody>
          <a:bodyPr/>
          <a:lstStyle/>
          <a:p>
            <a:fld id="{6B89A851-C0A8-4011-8416-F9B5C595353E}" type="slidenum">
              <a:rPr lang="en-US" smtClean="0">
                <a:solidFill>
                  <a:prstClr val="white">
                    <a:tint val="75000"/>
                  </a:prstClr>
                </a:solidFill>
              </a:rPr>
              <a:pPr/>
              <a:t>89</a:t>
            </a:fld>
            <a:endParaRPr lang="en-US">
              <a:solidFill>
                <a:prstClr val="white">
                  <a:tint val="75000"/>
                </a:prstClr>
              </a:solidFill>
            </a:endParaRPr>
          </a:p>
        </p:txBody>
      </p:sp>
    </p:spTree>
    <p:extLst>
      <p:ext uri="{BB962C8B-B14F-4D97-AF65-F5344CB8AC3E}">
        <p14:creationId xmlns:p14="http://schemas.microsoft.com/office/powerpoint/2010/main" val="34872557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0" y="27678"/>
            <a:ext cx="9144000" cy="639762"/>
          </a:xfr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a:lstStyle/>
          <a:p>
            <a:pPr algn="r"/>
            <a:r>
              <a:rPr lang="fa-IR" dirty="0"/>
              <a:t>یک توضیح کلی درمورد  شبکه های امروزی و شبکه های آینده</a:t>
            </a:r>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84213" y="1388944"/>
            <a:ext cx="7848600" cy="4296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smtClean="0">
                <a:solidFill>
                  <a:prstClr val="white">
                    <a:lumMod val="50000"/>
                    <a:lumOff val="50000"/>
                  </a:prstClr>
                </a:solidFill>
              </a:rPr>
              <a:t>www.parsdigishop.ir</a:t>
            </a:r>
            <a:endParaRPr lang="en-US">
              <a:solidFill>
                <a:prstClr val="white">
                  <a:lumMod val="50000"/>
                  <a:lumOff val="50000"/>
                </a:prstClr>
              </a:solidFill>
            </a:endParaRPr>
          </a:p>
        </p:txBody>
      </p:sp>
      <p:sp>
        <p:nvSpPr>
          <p:cNvPr id="3" name="Slide Number Placeholder 2"/>
          <p:cNvSpPr>
            <a:spLocks noGrp="1"/>
          </p:cNvSpPr>
          <p:nvPr>
            <p:ph type="sldNum" sz="quarter" idx="12"/>
          </p:nvPr>
        </p:nvSpPr>
        <p:spPr/>
        <p:txBody>
          <a:bodyPr/>
          <a:lstStyle/>
          <a:p>
            <a:fld id="{FACC6FA3-3D70-436E-B614-66BD8D5CA3CA}" type="slidenum">
              <a:rPr lang="en-US" smtClean="0">
                <a:solidFill>
                  <a:prstClr val="white">
                    <a:lumMod val="50000"/>
                    <a:lumOff val="50000"/>
                  </a:prstClr>
                </a:solidFill>
              </a:rPr>
              <a:pPr/>
              <a:t>9</a:t>
            </a:fld>
            <a:endParaRPr lang="en-US">
              <a:solidFill>
                <a:prstClr val="white">
                  <a:lumMod val="50000"/>
                  <a:lumOff val="50000"/>
                </a:prstClr>
              </a:solidFill>
            </a:endParaRPr>
          </a:p>
        </p:txBody>
      </p:sp>
    </p:spTree>
    <p:extLst>
      <p:ext uri="{BB962C8B-B14F-4D97-AF65-F5344CB8AC3E}">
        <p14:creationId xmlns:p14="http://schemas.microsoft.com/office/powerpoint/2010/main" val="3393583824"/>
      </p:ext>
    </p:extLst>
  </p:cSld>
  <p:clrMapOvr>
    <a:masterClrMapping/>
  </p:clrMapOvr>
  <p:transition spd="slow">
    <p:cove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11561" y="667440"/>
            <a:ext cx="8075240" cy="5458723"/>
          </a:xfrm>
        </p:spPr>
        <p:txBody>
          <a:bodyPr/>
          <a:lstStyle/>
          <a:p>
            <a:pPr marL="0" indent="0" algn="r" rtl="1">
              <a:buNone/>
            </a:pPr>
            <a:r>
              <a:rPr lang="fa-IR" b="1" dirty="0" smtClean="0"/>
              <a:t>بین هاب و سوئیچ چه تفاوت هایی وجود دارد؟</a:t>
            </a:r>
          </a:p>
          <a:p>
            <a:pPr marL="0" indent="0" algn="r" rtl="1">
              <a:buNone/>
            </a:pPr>
            <a:r>
              <a:rPr lang="fa-IR" dirty="0" smtClean="0"/>
              <a:t>هاب و سوئیچ تقریبا کار یکسانی انجام میدهند اما روش‌هایشان با هم متفاوت است.مثلا از هردوی آنها می‌توان برای تقویت سیگنال استفاده کرد (در مدتها پیش وسیله‌ا‌ی به نام</a:t>
            </a:r>
            <a:r>
              <a:rPr lang="en-US" dirty="0" smtClean="0"/>
              <a:t>repeater </a:t>
            </a:r>
            <a:r>
              <a:rPr lang="fa-IR" dirty="0" smtClean="0"/>
              <a:t>این وظیفه را به عهده داشت ) یا می‌توان از آنها برای پخش کردن سیگنال (مثلا برای ارائه اینترنت به شبکه‌های خانگی )استفاده کرد.</a:t>
            </a:r>
          </a:p>
          <a:p>
            <a:pPr marL="0" indent="0" algn="r" rtl="1">
              <a:buNone/>
            </a:pPr>
            <a:endParaRPr lang="en-US" dirty="0"/>
          </a:p>
        </p:txBody>
      </p:sp>
      <p:sp>
        <p:nvSpPr>
          <p:cNvPr id="7" name="Text Placeholder 1"/>
          <p:cNvSpPr txBox="1">
            <a:spLocks/>
          </p:cNvSpPr>
          <p:nvPr/>
        </p:nvSpPr>
        <p:spPr>
          <a:xfrm>
            <a:off x="0" y="27678"/>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r" rtl="1"/>
            <a:r>
              <a:rPr lang="fa-IR" sz="2400" b="1" dirty="0" smtClean="0">
                <a:solidFill>
                  <a:prstClr val="black"/>
                </a:solidFill>
              </a:rPr>
              <a:t>تعاریف اولیه ای از شبکه و سوئیچ </a:t>
            </a:r>
            <a:endParaRPr lang="en-US" sz="2400" b="1" dirty="0">
              <a:solidFill>
                <a:prstClr val="black"/>
              </a:solidFill>
            </a:endParaRPr>
          </a:p>
        </p:txBody>
      </p:sp>
      <p:sp>
        <p:nvSpPr>
          <p:cNvPr id="4" name="Footer Placeholder 3"/>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2" name="Slide Number Placeholder 1"/>
          <p:cNvSpPr>
            <a:spLocks noGrp="1"/>
          </p:cNvSpPr>
          <p:nvPr>
            <p:ph type="sldNum" sz="quarter" idx="12"/>
          </p:nvPr>
        </p:nvSpPr>
        <p:spPr/>
        <p:txBody>
          <a:bodyPr/>
          <a:lstStyle/>
          <a:p>
            <a:fld id="{6B89A851-C0A8-4011-8416-F9B5C595353E}" type="slidenum">
              <a:rPr lang="en-US" smtClean="0">
                <a:solidFill>
                  <a:prstClr val="white">
                    <a:tint val="75000"/>
                  </a:prstClr>
                </a:solidFill>
              </a:rPr>
              <a:pPr/>
              <a:t>90</a:t>
            </a:fld>
            <a:endParaRPr lang="en-US">
              <a:solidFill>
                <a:prstClr val="white">
                  <a:tint val="75000"/>
                </a:prstClr>
              </a:solidFill>
            </a:endParaRPr>
          </a:p>
        </p:txBody>
      </p:sp>
    </p:spTree>
    <p:extLst>
      <p:ext uri="{BB962C8B-B14F-4D97-AF65-F5344CB8AC3E}">
        <p14:creationId xmlns:p14="http://schemas.microsoft.com/office/powerpoint/2010/main" val="106996450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11561" y="667440"/>
            <a:ext cx="8075240" cy="5458723"/>
          </a:xfrm>
        </p:spPr>
        <p:txBody>
          <a:bodyPr/>
          <a:lstStyle/>
          <a:p>
            <a:pPr algn="r" rtl="1"/>
            <a:r>
              <a:rPr lang="ar-SA" b="1" dirty="0"/>
              <a:t>هاب چیست ؟</a:t>
            </a:r>
            <a:endParaRPr lang="en-US" dirty="0"/>
          </a:p>
          <a:p>
            <a:pPr algn="r" rtl="1"/>
            <a:r>
              <a:rPr lang="ar-SA" dirty="0"/>
              <a:t>اولین مشخصهٔ هاب اینست که با سرعت زیاد در لایه اول (</a:t>
            </a:r>
            <a:r>
              <a:rPr lang="en-US" dirty="0"/>
              <a:t>Physical Layer</a:t>
            </a:r>
            <a:r>
              <a:rPr lang="ar-SA" dirty="0"/>
              <a:t>) مدل </a:t>
            </a:r>
            <a:r>
              <a:rPr lang="en-US" dirty="0"/>
              <a:t>OSI</a:t>
            </a:r>
            <a:r>
              <a:rPr lang="ar-SA" dirty="0"/>
              <a:t> کار می‌کند در حالی‌ که سوئیچ به صورت هوشمند در لایه دوم (</a:t>
            </a:r>
            <a:r>
              <a:rPr lang="en-US" dirty="0"/>
              <a:t>Data Link Layer</a:t>
            </a:r>
            <a:r>
              <a:rPr lang="ar-SA" dirty="0"/>
              <a:t>) مدل </a:t>
            </a:r>
            <a:r>
              <a:rPr lang="en-US" dirty="0"/>
              <a:t>OSI</a:t>
            </a:r>
            <a:r>
              <a:rPr lang="ar-SA" dirty="0"/>
              <a:t> کار می‌کند .</a:t>
            </a:r>
            <a:endParaRPr lang="en-US" dirty="0"/>
          </a:p>
          <a:p>
            <a:pPr algn="r" rtl="1"/>
            <a:r>
              <a:rPr lang="ar-SA" dirty="0"/>
              <a:t>وقتی‌ یک هاب اطلاعات را از یک پورت خود دریافت می‌کند خیلی‌ سریع و بدون درنگ آنها را به دیگر پورت‌های خود منتقل می‌کند، اما متاسفانه اینگونه هم اطلاعات با هم برخورد دارند و هم پهنای باند تقسیم میشود. تصور کنید در یک شبکه دو کامپیوتر توسط هاب با هم در حال تبادل اطلاعات هستند ، در این حالت یا بسته‌های اطلاعاتی‌ با هم برخورد میکنند و یا به مقصد دیگری منتقل میشوند .در اینجا باید از پروتکل </a:t>
            </a:r>
            <a:r>
              <a:rPr lang="en-US" dirty="0"/>
              <a:t>CSMA/CD</a:t>
            </a:r>
            <a:r>
              <a:rPr lang="ar-SA" dirty="0"/>
              <a:t> استفاده کرد که در برخورد بسته‌ها را دوباره بفرستد . استفاده از این پروتکل مشکله دیگری را به همراه دارد و آن اینست که ارتباط نیمه دو طرفه ایجاد می‌کند و این یعنی‌ صرف وقت بیشتر.</a:t>
            </a:r>
            <a:endParaRPr lang="en-US" dirty="0"/>
          </a:p>
          <a:p>
            <a:pPr marL="0" indent="0" algn="r" rtl="1">
              <a:buNone/>
            </a:pPr>
            <a:endParaRPr lang="en-US" dirty="0"/>
          </a:p>
        </p:txBody>
      </p:sp>
      <p:sp>
        <p:nvSpPr>
          <p:cNvPr id="7" name="Text Placeholder 1"/>
          <p:cNvSpPr txBox="1">
            <a:spLocks/>
          </p:cNvSpPr>
          <p:nvPr/>
        </p:nvSpPr>
        <p:spPr>
          <a:xfrm>
            <a:off x="0" y="27678"/>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r" rtl="1"/>
            <a:r>
              <a:rPr lang="fa-IR" sz="2400" b="1" dirty="0" smtClean="0">
                <a:solidFill>
                  <a:prstClr val="black"/>
                </a:solidFill>
              </a:rPr>
              <a:t>تعاریف اولیه ای از شبکه و سوئیچ </a:t>
            </a:r>
            <a:endParaRPr lang="en-US" sz="2400" b="1" dirty="0">
              <a:solidFill>
                <a:prstClr val="black"/>
              </a:solidFill>
            </a:endParaRPr>
          </a:p>
        </p:txBody>
      </p:sp>
      <p:sp>
        <p:nvSpPr>
          <p:cNvPr id="4" name="Footer Placeholder 3"/>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2" name="Slide Number Placeholder 1"/>
          <p:cNvSpPr>
            <a:spLocks noGrp="1"/>
          </p:cNvSpPr>
          <p:nvPr>
            <p:ph type="sldNum" sz="quarter" idx="12"/>
          </p:nvPr>
        </p:nvSpPr>
        <p:spPr/>
        <p:txBody>
          <a:bodyPr/>
          <a:lstStyle/>
          <a:p>
            <a:fld id="{6B89A851-C0A8-4011-8416-F9B5C595353E}" type="slidenum">
              <a:rPr lang="en-US" smtClean="0">
                <a:solidFill>
                  <a:prstClr val="white">
                    <a:tint val="75000"/>
                  </a:prstClr>
                </a:solidFill>
              </a:rPr>
              <a:pPr/>
              <a:t>91</a:t>
            </a:fld>
            <a:endParaRPr lang="en-US">
              <a:solidFill>
                <a:prstClr val="white">
                  <a:tint val="75000"/>
                </a:prstClr>
              </a:solidFill>
            </a:endParaRPr>
          </a:p>
        </p:txBody>
      </p:sp>
    </p:spTree>
    <p:extLst>
      <p:ext uri="{BB962C8B-B14F-4D97-AF65-F5344CB8AC3E}">
        <p14:creationId xmlns:p14="http://schemas.microsoft.com/office/powerpoint/2010/main" val="273511680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11561" y="667440"/>
            <a:ext cx="8075240" cy="5458723"/>
          </a:xfrm>
        </p:spPr>
        <p:txBody>
          <a:bodyPr/>
          <a:lstStyle/>
          <a:p>
            <a:pPr marL="0" indent="0" algn="r" rtl="1">
              <a:buNone/>
            </a:pPr>
            <a:r>
              <a:rPr lang="ar-SA" dirty="0"/>
              <a:t>برخورد بسته‌های اطلاعاتی‌ مشکل بزرگیست اما هاب‌ها مشکلات بزرگتری هم دارند .هاب در یک ارتباط نیمه دو طرفه کار می‌کند یعنی‌ اطلاعات میتوانند فقط یک مسیر یکطرفه را در هر لحظه طی‌ کنند. در نتیجه یک کامپیوتر در آن واحد یا گیرنده است یا فرستنده. بد‌ترین مشکل هاب تقسیم پهنای باند است .تصور کنید که شما یک هاب </a:t>
            </a:r>
            <a:r>
              <a:rPr lang="fa-IR" dirty="0"/>
              <a:t>۲۰</a:t>
            </a:r>
            <a:r>
              <a:rPr lang="ar-SA" dirty="0"/>
              <a:t> پورته با یک خط اینترنت </a:t>
            </a:r>
            <a:r>
              <a:rPr lang="fa-IR" dirty="0"/>
              <a:t>۲۰</a:t>
            </a:r>
            <a:r>
              <a:rPr lang="en-US" dirty="0"/>
              <a:t>Kb/s</a:t>
            </a:r>
            <a:r>
              <a:rPr lang="ar-SA" dirty="0"/>
              <a:t> در اختیار دارید در این حالت به هر کدام از کامپیوتر‌ها سرعت </a:t>
            </a:r>
            <a:r>
              <a:rPr lang="fa-IR" dirty="0"/>
              <a:t>۱</a:t>
            </a:r>
            <a:r>
              <a:rPr lang="en-US" dirty="0"/>
              <a:t>Kb/s</a:t>
            </a:r>
            <a:r>
              <a:rPr lang="ar-SA" dirty="0"/>
              <a:t> می‌رسد .</a:t>
            </a:r>
            <a:endParaRPr lang="en-US" dirty="0"/>
          </a:p>
        </p:txBody>
      </p:sp>
      <p:sp>
        <p:nvSpPr>
          <p:cNvPr id="7" name="Text Placeholder 1"/>
          <p:cNvSpPr txBox="1">
            <a:spLocks/>
          </p:cNvSpPr>
          <p:nvPr/>
        </p:nvSpPr>
        <p:spPr>
          <a:xfrm>
            <a:off x="0" y="27678"/>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r" rtl="1"/>
            <a:r>
              <a:rPr lang="fa-IR" sz="2400" b="1" dirty="0" smtClean="0">
                <a:solidFill>
                  <a:prstClr val="black"/>
                </a:solidFill>
              </a:rPr>
              <a:t>تعاریف اولیه ای از شبکه و سوئیچ </a:t>
            </a:r>
            <a:endParaRPr lang="en-US" sz="2400" b="1" dirty="0">
              <a:solidFill>
                <a:prstClr val="black"/>
              </a:solidFill>
            </a:endParaRPr>
          </a:p>
        </p:txBody>
      </p:sp>
      <p:sp>
        <p:nvSpPr>
          <p:cNvPr id="4" name="Footer Placeholder 3"/>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2" name="Slide Number Placeholder 1"/>
          <p:cNvSpPr>
            <a:spLocks noGrp="1"/>
          </p:cNvSpPr>
          <p:nvPr>
            <p:ph type="sldNum" sz="quarter" idx="12"/>
          </p:nvPr>
        </p:nvSpPr>
        <p:spPr/>
        <p:txBody>
          <a:bodyPr/>
          <a:lstStyle/>
          <a:p>
            <a:fld id="{6B89A851-C0A8-4011-8416-F9B5C595353E}" type="slidenum">
              <a:rPr lang="en-US" smtClean="0">
                <a:solidFill>
                  <a:prstClr val="white">
                    <a:tint val="75000"/>
                  </a:prstClr>
                </a:solidFill>
              </a:rPr>
              <a:pPr/>
              <a:t>92</a:t>
            </a:fld>
            <a:endParaRPr lang="en-US">
              <a:solidFill>
                <a:prstClr val="white">
                  <a:tint val="75000"/>
                </a:prstClr>
              </a:solidFill>
            </a:endParaRPr>
          </a:p>
        </p:txBody>
      </p:sp>
    </p:spTree>
    <p:extLst>
      <p:ext uri="{BB962C8B-B14F-4D97-AF65-F5344CB8AC3E}">
        <p14:creationId xmlns:p14="http://schemas.microsoft.com/office/powerpoint/2010/main" val="15044340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11561" y="667440"/>
            <a:ext cx="8075240" cy="5929912"/>
          </a:xfrm>
        </p:spPr>
        <p:txBody>
          <a:bodyPr>
            <a:normAutofit/>
          </a:bodyPr>
          <a:lstStyle/>
          <a:p>
            <a:pPr marL="0" indent="0" algn="r" rtl="1">
              <a:buNone/>
            </a:pPr>
            <a:r>
              <a:rPr lang="ar-SA" b="1" dirty="0"/>
              <a:t>سوئیچ چیست ؟</a:t>
            </a:r>
            <a:endParaRPr lang="en-US" dirty="0"/>
          </a:p>
          <a:p>
            <a:pPr marL="0" indent="0" algn="r" rtl="1">
              <a:buNone/>
            </a:pPr>
            <a:r>
              <a:rPr lang="ar-SA" dirty="0"/>
              <a:t>سوئیچ در لایه دوم (</a:t>
            </a:r>
            <a:r>
              <a:rPr lang="en-US" dirty="0"/>
              <a:t>Data Link Layer</a:t>
            </a:r>
            <a:r>
              <a:rPr lang="ar-SA" dirty="0"/>
              <a:t>)مدل </a:t>
            </a:r>
            <a:r>
              <a:rPr lang="en-US" dirty="0"/>
              <a:t>OSI</a:t>
            </a:r>
            <a:r>
              <a:rPr lang="ar-SA" dirty="0"/>
              <a:t> انجام وظیفه می‌کند و این بدین معناست که به صورت هوشمند مسیر اطلاعات را مشخص می‌کند به طور مثال اگر یک بسته اطلاعاتی‌ مقصدش کامپیوتر</a:t>
            </a:r>
            <a:r>
              <a:rPr lang="en-US" dirty="0"/>
              <a:t>A</a:t>
            </a:r>
            <a:r>
              <a:rPr lang="ar-SA" dirty="0"/>
              <a:t> باشد سوئیچ آن بسته را فقط برای همان کامپیوتر ارسال می‌کند. سوئیچ در یک لیست آدرس پورت‌های خود و آدرس کامپیوتر‌های متصل به آن پورت‌ها را ذخیره کرده و با استفاده از آن میتواند مسیر اطلاعات را مشخص کند .</a:t>
            </a:r>
            <a:endParaRPr lang="en-US" dirty="0"/>
          </a:p>
          <a:p>
            <a:pPr algn="r"/>
            <a:r>
              <a:rPr lang="ar-SA" dirty="0"/>
              <a:t>اما مزایای سوئیچها به اینجا ختم نمی‌شود: در یک شبکه که کامپیوتر‌ها توسط سوئیچ به هم متصل هستند میتوانند بدون برخورد بسته‌های اطلاعاتی‌ به صورت کاملا دوطرفه با هم در ارتباط باشند . امروزه شرکت‌های بزرگ تولید کننده تجهیزات شبکه، سوئیچهای خود را با امکانات زیادی روانهٔ بازار میکنند که یکی‌ از این امکانات توانایی‌ انجام تنظیمات مختلف بر روی آنهاست .در آخر سوئیچ بر خلاف هاب پهنای باند را تقسیم نمیکند. مثلا در همان مثال بالا به تمامی کامپیوتر‌های متصل به شبکه سرعت </a:t>
            </a:r>
            <a:r>
              <a:rPr lang="fa-IR" dirty="0"/>
              <a:t>۲۰</a:t>
            </a:r>
            <a:r>
              <a:rPr lang="en-US" dirty="0"/>
              <a:t>Kb/s</a:t>
            </a:r>
            <a:r>
              <a:rPr lang="ar-SA" dirty="0"/>
              <a:t> می‌رسد.</a:t>
            </a:r>
            <a:endParaRPr lang="en-US" dirty="0"/>
          </a:p>
        </p:txBody>
      </p:sp>
      <p:sp>
        <p:nvSpPr>
          <p:cNvPr id="7" name="Text Placeholder 1"/>
          <p:cNvSpPr txBox="1">
            <a:spLocks/>
          </p:cNvSpPr>
          <p:nvPr/>
        </p:nvSpPr>
        <p:spPr>
          <a:xfrm>
            <a:off x="0" y="27678"/>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r" rtl="1"/>
            <a:r>
              <a:rPr lang="fa-IR" sz="2400" b="1" dirty="0" smtClean="0">
                <a:solidFill>
                  <a:prstClr val="black"/>
                </a:solidFill>
              </a:rPr>
              <a:t>تعاریف اولیه ای از شبکه و سوئیچ </a:t>
            </a:r>
            <a:endParaRPr lang="en-US" sz="2400" b="1" dirty="0">
              <a:solidFill>
                <a:prstClr val="black"/>
              </a:solidFill>
            </a:endParaRPr>
          </a:p>
        </p:txBody>
      </p:sp>
      <p:sp>
        <p:nvSpPr>
          <p:cNvPr id="4" name="Footer Placeholder 3"/>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2" name="Slide Number Placeholder 1"/>
          <p:cNvSpPr>
            <a:spLocks noGrp="1"/>
          </p:cNvSpPr>
          <p:nvPr>
            <p:ph type="sldNum" sz="quarter" idx="12"/>
          </p:nvPr>
        </p:nvSpPr>
        <p:spPr/>
        <p:txBody>
          <a:bodyPr/>
          <a:lstStyle/>
          <a:p>
            <a:fld id="{6B89A851-C0A8-4011-8416-F9B5C595353E}" type="slidenum">
              <a:rPr lang="en-US" smtClean="0">
                <a:solidFill>
                  <a:prstClr val="white">
                    <a:tint val="75000"/>
                  </a:prstClr>
                </a:solidFill>
              </a:rPr>
              <a:pPr/>
              <a:t>93</a:t>
            </a:fld>
            <a:endParaRPr lang="en-US">
              <a:solidFill>
                <a:prstClr val="white">
                  <a:tint val="75000"/>
                </a:prstClr>
              </a:solidFill>
            </a:endParaRPr>
          </a:p>
        </p:txBody>
      </p:sp>
    </p:spTree>
    <p:extLst>
      <p:ext uri="{BB962C8B-B14F-4D97-AF65-F5344CB8AC3E}">
        <p14:creationId xmlns:p14="http://schemas.microsoft.com/office/powerpoint/2010/main" val="153500222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11561" y="667440"/>
            <a:ext cx="8075240" cy="5458723"/>
          </a:xfrm>
        </p:spPr>
        <p:txBody>
          <a:bodyPr/>
          <a:lstStyle/>
          <a:p>
            <a:pPr algn="r" rtl="1"/>
            <a:r>
              <a:rPr lang="ar-SA" b="1" dirty="0"/>
              <a:t>باید از هاب استفاده کرد یا سوئیچ ؟</a:t>
            </a:r>
            <a:endParaRPr lang="en-US" dirty="0"/>
          </a:p>
          <a:p>
            <a:pPr algn="r" rtl="1"/>
            <a:r>
              <a:rPr lang="ar-SA" dirty="0"/>
              <a:t>از آنجایی که هاب‌ها ارزانتر هستند و نصب آنها کار دشواری نیست کاربران متوسط خانگی از آنها استفاده میکنند ولی‌ اگر شما تنظیمات خاصی‌ را برای شبکه خود در نظر دارید باید حتما از سوئیچ استفاده کنید چون سوئیچ میتواند همانند یک مسیریاب (</a:t>
            </a:r>
            <a:r>
              <a:rPr lang="en-US" dirty="0"/>
              <a:t>router</a:t>
            </a:r>
            <a:r>
              <a:rPr lang="ar-SA" dirty="0"/>
              <a:t>)برنامه ریزی شود کاری که روی هاب نمی‌توان انجام داد</a:t>
            </a:r>
            <a:endParaRPr lang="en-US" dirty="0"/>
          </a:p>
          <a:p>
            <a:pPr marL="0" indent="0" algn="r" rtl="1">
              <a:buNone/>
            </a:pPr>
            <a:endParaRPr lang="en-US" dirty="0"/>
          </a:p>
        </p:txBody>
      </p:sp>
      <p:sp>
        <p:nvSpPr>
          <p:cNvPr id="7" name="Text Placeholder 1"/>
          <p:cNvSpPr txBox="1">
            <a:spLocks/>
          </p:cNvSpPr>
          <p:nvPr/>
        </p:nvSpPr>
        <p:spPr>
          <a:xfrm>
            <a:off x="0" y="27678"/>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r" rtl="1"/>
            <a:r>
              <a:rPr lang="fa-IR" sz="2400" b="1" dirty="0" smtClean="0">
                <a:solidFill>
                  <a:prstClr val="black"/>
                </a:solidFill>
              </a:rPr>
              <a:t>تعاریف اولیه ای از شبکه و سوئیچ </a:t>
            </a:r>
            <a:endParaRPr lang="en-US" sz="2400" b="1" dirty="0">
              <a:solidFill>
                <a:prstClr val="black"/>
              </a:solidFill>
            </a:endParaRPr>
          </a:p>
        </p:txBody>
      </p:sp>
      <p:sp>
        <p:nvSpPr>
          <p:cNvPr id="4" name="Footer Placeholder 3"/>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2" name="Slide Number Placeholder 1"/>
          <p:cNvSpPr>
            <a:spLocks noGrp="1"/>
          </p:cNvSpPr>
          <p:nvPr>
            <p:ph type="sldNum" sz="quarter" idx="12"/>
          </p:nvPr>
        </p:nvSpPr>
        <p:spPr/>
        <p:txBody>
          <a:bodyPr/>
          <a:lstStyle/>
          <a:p>
            <a:fld id="{6B89A851-C0A8-4011-8416-F9B5C595353E}" type="slidenum">
              <a:rPr lang="en-US" smtClean="0">
                <a:solidFill>
                  <a:prstClr val="white">
                    <a:tint val="75000"/>
                  </a:prstClr>
                </a:solidFill>
              </a:rPr>
              <a:pPr/>
              <a:t>94</a:t>
            </a:fld>
            <a:endParaRPr lang="en-US">
              <a:solidFill>
                <a:prstClr val="white">
                  <a:tint val="75000"/>
                </a:prstClr>
              </a:solidFill>
            </a:endParaRPr>
          </a:p>
        </p:txBody>
      </p:sp>
    </p:spTree>
    <p:extLst>
      <p:ext uri="{BB962C8B-B14F-4D97-AF65-F5344CB8AC3E}">
        <p14:creationId xmlns:p14="http://schemas.microsoft.com/office/powerpoint/2010/main" val="129188734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11561" y="667440"/>
            <a:ext cx="8075240" cy="5458723"/>
          </a:xfrm>
        </p:spPr>
        <p:txBody>
          <a:bodyPr>
            <a:normAutofit lnSpcReduction="10000"/>
          </a:bodyPr>
          <a:lstStyle/>
          <a:p>
            <a:pPr algn="r" rtl="1"/>
            <a:r>
              <a:rPr lang="ar-SA" b="1" u="sng" dirty="0">
                <a:hlinkClick r:id="rId2"/>
              </a:rPr>
              <a:t>سوئیچ چیست و کاربرد آن در شبکه</a:t>
            </a:r>
            <a:endParaRPr lang="en-US" dirty="0"/>
          </a:p>
          <a:p>
            <a:pPr algn="r" rtl="1"/>
            <a:r>
              <a:rPr lang="ar-SA" b="1" dirty="0"/>
              <a:t>سوئیچ ها</a:t>
            </a:r>
            <a:r>
              <a:rPr lang="en-US" b="1" dirty="0"/>
              <a:t>" Switches </a:t>
            </a:r>
            <a:r>
              <a:rPr lang="en-US" b="1" dirty="0" smtClean="0"/>
              <a:t>“: </a:t>
            </a:r>
            <a:r>
              <a:rPr lang="en-US" b="1" dirty="0"/>
              <a:t/>
            </a:r>
            <a:br>
              <a:rPr lang="en-US" b="1" dirty="0"/>
            </a:br>
            <a:r>
              <a:rPr lang="ar-SA" dirty="0"/>
              <a:t>سوئیچ نوع دیگری از ابزارهایی است که برای اتصال چند شبکه محلی به یکدیگر مورد استفاده قرار می گیرد که باعث افزایش توان عملیاتی شبکه می شود. سوئیچ وسیله ای است که دارای درگاه های متعدد است که بسته ها را از یک درگاه می پذیرد، آدرس مقصد را بررسی می کند وسپس بسته ها را به درگاه مورد نظر " که متعلق به ایستگاه میزبان با همان آدرس مقصد می باشد" ارسال می کند. اغلب سوئیچ های شبکه محلی در لایه پیوند داده های مدل ا اس آی عمل می کند</a:t>
            </a:r>
            <a:r>
              <a:rPr lang="en-US" dirty="0"/>
              <a:t>.</a:t>
            </a:r>
            <a:br>
              <a:rPr lang="en-US" dirty="0"/>
            </a:br>
            <a:r>
              <a:rPr lang="ar-SA" dirty="0"/>
              <a:t>سوئیچ ها بر اساس کاربردشان به متقارن</a:t>
            </a:r>
            <a:r>
              <a:rPr lang="en-US" dirty="0"/>
              <a:t> "Symmetric" </a:t>
            </a:r>
            <a:r>
              <a:rPr lang="ar-SA" dirty="0"/>
              <a:t>ونامتقارن</a:t>
            </a:r>
            <a:r>
              <a:rPr lang="en-US" dirty="0"/>
              <a:t> " Asymmetric" </a:t>
            </a:r>
            <a:r>
              <a:rPr lang="ar-SA" dirty="0"/>
              <a:t>تقسیم می شوند</a:t>
            </a:r>
            <a:r>
              <a:rPr lang="en-US" dirty="0"/>
              <a:t>.</a:t>
            </a:r>
            <a:br>
              <a:rPr lang="en-US" dirty="0"/>
            </a:br>
            <a:r>
              <a:rPr lang="ar-SA" dirty="0"/>
              <a:t>در نوع متقارن ، عمل سوئیچینگ بین سگمنت هایی که دارای پهنای باند یکسان هستند انجام می دهد یعنی 10</a:t>
            </a:r>
            <a:r>
              <a:rPr lang="en-US" dirty="0"/>
              <a:t>mbps </a:t>
            </a:r>
            <a:r>
              <a:rPr lang="ar-SA" dirty="0"/>
              <a:t>به 10</a:t>
            </a:r>
            <a:r>
              <a:rPr lang="en-US" dirty="0"/>
              <a:t>mbps </a:t>
            </a:r>
            <a:r>
              <a:rPr lang="ar-SA" dirty="0"/>
              <a:t>و.... سوئیچ خواهد شد. اما در نوع نامتقارن این عملکرد بین سگمنت هایی با پهنای باند متفاوت انجام می شود</a:t>
            </a:r>
            <a:r>
              <a:rPr lang="en-US" dirty="0"/>
              <a:t>. </a:t>
            </a:r>
          </a:p>
        </p:txBody>
      </p:sp>
      <p:sp>
        <p:nvSpPr>
          <p:cNvPr id="7" name="Text Placeholder 1"/>
          <p:cNvSpPr txBox="1">
            <a:spLocks/>
          </p:cNvSpPr>
          <p:nvPr/>
        </p:nvSpPr>
        <p:spPr>
          <a:xfrm>
            <a:off x="0" y="27678"/>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r" rtl="1"/>
            <a:r>
              <a:rPr lang="fa-IR" sz="2400" b="1" dirty="0" smtClean="0">
                <a:solidFill>
                  <a:prstClr val="black"/>
                </a:solidFill>
              </a:rPr>
              <a:t>تعاریف اولیه ای از شبکه و سوئیچ </a:t>
            </a:r>
            <a:endParaRPr lang="en-US" sz="2400" b="1" dirty="0">
              <a:solidFill>
                <a:prstClr val="black"/>
              </a:solidFill>
            </a:endParaRPr>
          </a:p>
        </p:txBody>
      </p:sp>
      <p:sp>
        <p:nvSpPr>
          <p:cNvPr id="4" name="Footer Placeholder 3"/>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2" name="Slide Number Placeholder 1"/>
          <p:cNvSpPr>
            <a:spLocks noGrp="1"/>
          </p:cNvSpPr>
          <p:nvPr>
            <p:ph type="sldNum" sz="quarter" idx="12"/>
          </p:nvPr>
        </p:nvSpPr>
        <p:spPr/>
        <p:txBody>
          <a:bodyPr/>
          <a:lstStyle/>
          <a:p>
            <a:fld id="{6B89A851-C0A8-4011-8416-F9B5C595353E}" type="slidenum">
              <a:rPr lang="en-US" smtClean="0">
                <a:solidFill>
                  <a:prstClr val="white">
                    <a:tint val="75000"/>
                  </a:prstClr>
                </a:solidFill>
              </a:rPr>
              <a:pPr/>
              <a:t>95</a:t>
            </a:fld>
            <a:endParaRPr lang="en-US">
              <a:solidFill>
                <a:prstClr val="white">
                  <a:tint val="75000"/>
                </a:prstClr>
              </a:solidFill>
            </a:endParaRPr>
          </a:p>
        </p:txBody>
      </p:sp>
    </p:spTree>
    <p:extLst>
      <p:ext uri="{BB962C8B-B14F-4D97-AF65-F5344CB8AC3E}">
        <p14:creationId xmlns:p14="http://schemas.microsoft.com/office/powerpoint/2010/main" val="414670612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11561" y="667440"/>
            <a:ext cx="8075240" cy="5458723"/>
          </a:xfrm>
        </p:spPr>
        <p:txBody>
          <a:bodyPr/>
          <a:lstStyle/>
          <a:p>
            <a:pPr marL="0" indent="0" algn="r" rtl="1">
              <a:buNone/>
            </a:pPr>
            <a:r>
              <a:rPr lang="ar-SA" dirty="0"/>
              <a:t>دو نوع سوئیچ وجود دارد که عبارتند از</a:t>
            </a:r>
            <a:r>
              <a:rPr lang="en-US" dirty="0"/>
              <a:t> :</a:t>
            </a:r>
            <a:br>
              <a:rPr lang="en-US" dirty="0"/>
            </a:br>
            <a:r>
              <a:rPr lang="en-US" dirty="0"/>
              <a:t>1 - </a:t>
            </a:r>
            <a:r>
              <a:rPr lang="ar-SA" dirty="0"/>
              <a:t>سوئیچ</a:t>
            </a:r>
            <a:r>
              <a:rPr lang="en-US" dirty="0"/>
              <a:t> Cut - through : </a:t>
            </a:r>
            <a:r>
              <a:rPr lang="ar-SA" dirty="0"/>
              <a:t>این نوع سه یا چهار بایت اول یک بسته را می خواند تا آدرس مقصد آنرا بدست آورد ، آنگاه آن بسته را به سگمنت دارای آدرس مقصد مذکور ارسال می کند این در حالی است که قسمت باقی مانده بسته را از نظر خطایابی مورد بررسی قرار نمی دهد</a:t>
            </a:r>
            <a:r>
              <a:rPr lang="en-US" dirty="0"/>
              <a:t>.</a:t>
            </a:r>
            <a:br>
              <a:rPr lang="en-US" dirty="0"/>
            </a:br>
            <a:r>
              <a:rPr lang="en-US" dirty="0"/>
              <a:t>2 - </a:t>
            </a:r>
            <a:r>
              <a:rPr lang="ar-SA" dirty="0"/>
              <a:t>سوئیچ</a:t>
            </a:r>
            <a:r>
              <a:rPr lang="en-US" dirty="0"/>
              <a:t> Store- and - forward : </a:t>
            </a:r>
            <a:r>
              <a:rPr lang="ar-SA" dirty="0"/>
              <a:t>این نوع ابتدا کل بسته را ذخیره کرده سپس آن را خطایابی می کند ، اگر بسته ای دارای خطا بود آن بسته را حذف می کند ، در غیر اینصورت آن بسته را به مقصد مربوطه ارسال خواهد کرد. این نوع برای شبکه محلی بسیار مناسبتر از نوع اول است زیرا بسته های اطلاعاتی خراب شده را پاکسازی می کند و بهمین دلیل این سوئیچ باعث کاهش بروز عمل تصادف خواهد شد</a:t>
            </a:r>
            <a:r>
              <a:rPr lang="en-US" dirty="0"/>
              <a:t>.</a:t>
            </a:r>
          </a:p>
        </p:txBody>
      </p:sp>
      <p:sp>
        <p:nvSpPr>
          <p:cNvPr id="7" name="Text Placeholder 1"/>
          <p:cNvSpPr txBox="1">
            <a:spLocks/>
          </p:cNvSpPr>
          <p:nvPr/>
        </p:nvSpPr>
        <p:spPr>
          <a:xfrm>
            <a:off x="0" y="27678"/>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r" rtl="1"/>
            <a:r>
              <a:rPr lang="fa-IR" sz="2400" b="1" dirty="0" smtClean="0">
                <a:solidFill>
                  <a:prstClr val="black"/>
                </a:solidFill>
              </a:rPr>
              <a:t>تعاریف اولیه ای از شبکه و سوئیچ </a:t>
            </a:r>
            <a:endParaRPr lang="en-US" sz="2400" b="1" dirty="0">
              <a:solidFill>
                <a:prstClr val="black"/>
              </a:solidFill>
            </a:endParaRPr>
          </a:p>
        </p:txBody>
      </p:sp>
      <p:sp>
        <p:nvSpPr>
          <p:cNvPr id="4" name="Footer Placeholder 3"/>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2" name="Slide Number Placeholder 1"/>
          <p:cNvSpPr>
            <a:spLocks noGrp="1"/>
          </p:cNvSpPr>
          <p:nvPr>
            <p:ph type="sldNum" sz="quarter" idx="12"/>
          </p:nvPr>
        </p:nvSpPr>
        <p:spPr/>
        <p:txBody>
          <a:bodyPr/>
          <a:lstStyle/>
          <a:p>
            <a:fld id="{6B89A851-C0A8-4011-8416-F9B5C595353E}" type="slidenum">
              <a:rPr lang="en-US" smtClean="0">
                <a:solidFill>
                  <a:prstClr val="white">
                    <a:tint val="75000"/>
                  </a:prstClr>
                </a:solidFill>
              </a:rPr>
              <a:pPr/>
              <a:t>96</a:t>
            </a:fld>
            <a:endParaRPr lang="en-US">
              <a:solidFill>
                <a:prstClr val="white">
                  <a:tint val="75000"/>
                </a:prstClr>
              </a:solidFill>
            </a:endParaRPr>
          </a:p>
        </p:txBody>
      </p:sp>
    </p:spTree>
    <p:extLst>
      <p:ext uri="{BB962C8B-B14F-4D97-AF65-F5344CB8AC3E}">
        <p14:creationId xmlns:p14="http://schemas.microsoft.com/office/powerpoint/2010/main" val="327737412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11561" y="667440"/>
            <a:ext cx="8075240" cy="5458723"/>
          </a:xfrm>
        </p:spPr>
        <p:txBody>
          <a:bodyPr>
            <a:normAutofit fontScale="92500"/>
          </a:bodyPr>
          <a:lstStyle/>
          <a:p>
            <a:pPr marL="0" indent="0" algn="r" rtl="1">
              <a:buNone/>
            </a:pPr>
            <a:r>
              <a:rPr lang="ar-SA" b="1" dirty="0"/>
              <a:t>مفاهیم مربوط به ارسال سیگنال و پهنای باند</a:t>
            </a:r>
            <a:r>
              <a:rPr lang="en-US" dirty="0"/>
              <a:t/>
            </a:r>
            <a:br>
              <a:rPr lang="en-US" dirty="0"/>
            </a:br>
            <a:r>
              <a:rPr lang="ar-SA" dirty="0"/>
              <a:t>پهنای باند</a:t>
            </a:r>
            <a:r>
              <a:rPr lang="en-US" dirty="0"/>
              <a:t> (Bandwidth) </a:t>
            </a:r>
            <a:r>
              <a:rPr lang="ar-SA" dirty="0"/>
              <a:t>به تفاوت بین بالاترین و پایین‌ترین فرکانسهایی که یک سیستم ارتباطی می‌تواند ارسال کند گفته می‌شود. به عبارت دیگر منظور از پهنای باند مقدار اطلاعاتی است که می‌تواند در یک مدت زمان معین ارسال شود. برای وسایل دیجیتال، پهنای باند برحسب بیت در ثانیه و یا بایت در ثانیه بیان می‌شود. برای وسایل آنالوگ، پهنای باند، برحسب سیکل در ثانیه بیان می‌شود</a:t>
            </a:r>
            <a:r>
              <a:rPr lang="en-US" dirty="0"/>
              <a:t>.</a:t>
            </a:r>
            <a:br>
              <a:rPr lang="en-US" dirty="0"/>
            </a:br>
            <a:r>
              <a:rPr lang="ar-SA" dirty="0"/>
              <a:t>دو روش برای ارسال اطلاعات از طریق رسانه‌های انتقالی وجود دارد که عبارتند از: روش ارسال باند پایه</a:t>
            </a:r>
            <a:r>
              <a:rPr lang="en-US" dirty="0"/>
              <a:t> (Baseband) </a:t>
            </a:r>
            <a:r>
              <a:rPr lang="ar-SA" dirty="0"/>
              <a:t>و روش ارسال باند پهن</a:t>
            </a:r>
            <a:r>
              <a:rPr lang="en-US" dirty="0"/>
              <a:t> (Broadband).]27] </a:t>
            </a:r>
            <a:br>
              <a:rPr lang="en-US" dirty="0"/>
            </a:br>
            <a:r>
              <a:rPr lang="ar-SA" dirty="0"/>
              <a:t>در یک شبکه</a:t>
            </a:r>
            <a:r>
              <a:rPr lang="en-US" dirty="0"/>
              <a:t> LAN</a:t>
            </a:r>
            <a:r>
              <a:rPr lang="ar-SA" dirty="0"/>
              <a:t>، کابلی که کامپیوترها را به هم وصل می‌کند، فقط می‌تواند در یک زمان یک سیگنال را از خود عبور دهد، به این شبکه یک شبکه</a:t>
            </a:r>
            <a:r>
              <a:rPr lang="en-US" dirty="0"/>
              <a:t> Baseband </a:t>
            </a:r>
            <a:r>
              <a:rPr lang="ar-SA" dirty="0"/>
              <a:t>می‌گوئیم. به منظور عملی ساختن این روش و امکان استفاده از آن برای همه کامپیوترها، داده‌ای که توسط هر سیستم انتقال می‌یابد، به واحدهای جداگانه‌ای به نام</a:t>
            </a:r>
            <a:r>
              <a:rPr lang="en-US" dirty="0"/>
              <a:t> Packet </a:t>
            </a:r>
            <a:r>
              <a:rPr lang="ar-SA" dirty="0"/>
              <a:t>شکسته می‌شود. در واقع در کابل یک شبکه</a:t>
            </a:r>
            <a:r>
              <a:rPr lang="en-US" dirty="0"/>
              <a:t> LAN</a:t>
            </a:r>
            <a:r>
              <a:rPr lang="ar-SA" dirty="0"/>
              <a:t>، توالی</a:t>
            </a:r>
            <a:r>
              <a:rPr lang="en-US" dirty="0"/>
              <a:t> Packet</a:t>
            </a:r>
            <a:r>
              <a:rPr lang="ar-SA" dirty="0"/>
              <a:t>های تولید شده توسط سیستم‌های مختلف را شاهد هستیم که به سوی مقاصد گوناگونی در حرکت‌اند.شکلی که در ادامه خواهد آمد، این مفهوم را بهتر نشان می‌دهد</a:t>
            </a:r>
            <a:r>
              <a:rPr lang="en-US" dirty="0"/>
              <a:t>. </a:t>
            </a:r>
            <a:br>
              <a:rPr lang="en-US" dirty="0"/>
            </a:br>
            <a:endParaRPr lang="en-US" dirty="0"/>
          </a:p>
        </p:txBody>
      </p:sp>
      <p:sp>
        <p:nvSpPr>
          <p:cNvPr id="7" name="Text Placeholder 1"/>
          <p:cNvSpPr txBox="1">
            <a:spLocks/>
          </p:cNvSpPr>
          <p:nvPr/>
        </p:nvSpPr>
        <p:spPr>
          <a:xfrm>
            <a:off x="0" y="27678"/>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r" rtl="1"/>
            <a:r>
              <a:rPr lang="fa-IR" sz="2400" b="1" dirty="0" smtClean="0">
                <a:solidFill>
                  <a:prstClr val="black"/>
                </a:solidFill>
              </a:rPr>
              <a:t>تعاریف اولیه ای از شبکه و سوئیچ </a:t>
            </a:r>
            <a:endParaRPr lang="en-US" sz="2400" b="1" dirty="0">
              <a:solidFill>
                <a:prstClr val="black"/>
              </a:solidFill>
            </a:endParaRPr>
          </a:p>
        </p:txBody>
      </p:sp>
      <p:sp>
        <p:nvSpPr>
          <p:cNvPr id="4" name="Footer Placeholder 3"/>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2" name="Slide Number Placeholder 1"/>
          <p:cNvSpPr>
            <a:spLocks noGrp="1"/>
          </p:cNvSpPr>
          <p:nvPr>
            <p:ph type="sldNum" sz="quarter" idx="12"/>
          </p:nvPr>
        </p:nvSpPr>
        <p:spPr/>
        <p:txBody>
          <a:bodyPr/>
          <a:lstStyle/>
          <a:p>
            <a:fld id="{6B89A851-C0A8-4011-8416-F9B5C595353E}" type="slidenum">
              <a:rPr lang="en-US" smtClean="0">
                <a:solidFill>
                  <a:prstClr val="white">
                    <a:tint val="75000"/>
                  </a:prstClr>
                </a:solidFill>
              </a:rPr>
              <a:pPr/>
              <a:t>97</a:t>
            </a:fld>
            <a:endParaRPr lang="en-US">
              <a:solidFill>
                <a:prstClr val="white">
                  <a:tint val="75000"/>
                </a:prstClr>
              </a:solidFill>
            </a:endParaRPr>
          </a:p>
        </p:txBody>
      </p:sp>
    </p:spTree>
    <p:extLst>
      <p:ext uri="{BB962C8B-B14F-4D97-AF65-F5344CB8AC3E}">
        <p14:creationId xmlns:p14="http://schemas.microsoft.com/office/powerpoint/2010/main" val="167388003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11561" y="667440"/>
            <a:ext cx="8075240" cy="5458723"/>
          </a:xfrm>
        </p:spPr>
        <p:txBody>
          <a:bodyPr>
            <a:normAutofit lnSpcReduction="10000"/>
          </a:bodyPr>
          <a:lstStyle/>
          <a:p>
            <a:pPr marL="0" indent="0" algn="r" rtl="1">
              <a:buNone/>
            </a:pPr>
            <a:r>
              <a:rPr lang="en-US" dirty="0"/>
              <a:t>2-1</a:t>
            </a:r>
            <a:r>
              <a:rPr lang="ar-SA" dirty="0"/>
              <a:t>عملکرد یک شبکه</a:t>
            </a:r>
            <a:r>
              <a:rPr lang="en-US" dirty="0"/>
              <a:t> packet-switching </a:t>
            </a:r>
            <a:br>
              <a:rPr lang="en-US" dirty="0"/>
            </a:br>
            <a:r>
              <a:rPr lang="ar-SA" dirty="0"/>
              <a:t>برای مثال وقتی کامپیوتر شما یک پیام پست الکترونیکی را انتقال می‌دهد، این پیام به</a:t>
            </a:r>
            <a:r>
              <a:rPr lang="en-US" dirty="0"/>
              <a:t> Packet</a:t>
            </a:r>
            <a:r>
              <a:rPr lang="ar-SA" dirty="0"/>
              <a:t>های متعددی شکسته می‌شود و کامپیوتر هر</a:t>
            </a:r>
            <a:r>
              <a:rPr lang="en-US" dirty="0"/>
              <a:t> Packet </a:t>
            </a:r>
            <a:r>
              <a:rPr lang="ar-SA" dirty="0"/>
              <a:t>را جداگانه انتقال می‌دهد. کامپیوتر دیگری در شبکه که بخواهد به انتقال داده بپردازد نیز در یک زمان یک</a:t>
            </a:r>
            <a:r>
              <a:rPr lang="en-US" dirty="0"/>
              <a:t> Packet </a:t>
            </a:r>
            <a:r>
              <a:rPr lang="ar-SA" dirty="0"/>
              <a:t>را ارسال می‌کند. وقتی تمام</a:t>
            </a:r>
            <a:r>
              <a:rPr lang="en-US" dirty="0"/>
              <a:t> Packet</a:t>
            </a:r>
            <a:r>
              <a:rPr lang="ar-SA" dirty="0"/>
              <a:t>هایی که بر روی هم یک انتقال خاص را تشکیل می‌دهند، به مقصد خود می‌رسند، کامپیوتر دریافت کننده آنها را به شکل پیام الکترونیکی اولیه بر روی هم می‌چیند. این روش پایه و اساس شبکه‌های</a:t>
            </a:r>
            <a:r>
              <a:rPr lang="en-US" dirty="0"/>
              <a:t> Packet-Switching </a:t>
            </a:r>
            <a:r>
              <a:rPr lang="ar-SA" dirty="0"/>
              <a:t>می‌باشد</a:t>
            </a:r>
            <a:r>
              <a:rPr lang="en-US" dirty="0"/>
              <a:t>.</a:t>
            </a:r>
            <a:br>
              <a:rPr lang="en-US" dirty="0"/>
            </a:br>
            <a:r>
              <a:rPr lang="ar-SA" dirty="0"/>
              <a:t>در مقابل روش</a:t>
            </a:r>
            <a:r>
              <a:rPr lang="en-US" dirty="0"/>
              <a:t> Baseband</a:t>
            </a:r>
            <a:r>
              <a:rPr lang="ar-SA" dirty="0"/>
              <a:t>، روش</a:t>
            </a:r>
            <a:r>
              <a:rPr lang="en-US" dirty="0"/>
              <a:t> Broadband </a:t>
            </a:r>
            <a:r>
              <a:rPr lang="ar-SA" dirty="0"/>
              <a:t>قرار دارد. در روش اخیر، در یک زمان و در یک کابل، چندین سیگنال حمل می‌شوند. از مثالهای شبکه</a:t>
            </a:r>
            <a:r>
              <a:rPr lang="en-US" dirty="0"/>
              <a:t> Broadband </a:t>
            </a:r>
            <a:r>
              <a:rPr lang="ar-SA" dirty="0"/>
              <a:t>که ما هر روز از آن استفاده می‌کنیم، شبکه تلویزیون است. در این حالت فقط یک کابل به منزل کاربران کشیده می‌شود، اما همان یک کابل، سیگنالهای مربوط به کانالهای متعدد تلویزیون را بطور همزمان حمل می‌نماید. از روش</a:t>
            </a:r>
            <a:r>
              <a:rPr lang="en-US" dirty="0"/>
              <a:t> Broadband </a:t>
            </a:r>
            <a:r>
              <a:rPr lang="ar-SA" dirty="0"/>
              <a:t>به طور روز افزونی در شبکه‌های</a:t>
            </a:r>
            <a:r>
              <a:rPr lang="en-US" dirty="0"/>
              <a:t> WAN </a:t>
            </a:r>
            <a:r>
              <a:rPr lang="ar-SA" dirty="0"/>
              <a:t>استفاده می‌شود</a:t>
            </a:r>
            <a:r>
              <a:rPr lang="en-US" dirty="0"/>
              <a:t>.</a:t>
            </a:r>
          </a:p>
        </p:txBody>
      </p:sp>
      <p:sp>
        <p:nvSpPr>
          <p:cNvPr id="7" name="Text Placeholder 1"/>
          <p:cNvSpPr txBox="1">
            <a:spLocks/>
          </p:cNvSpPr>
          <p:nvPr/>
        </p:nvSpPr>
        <p:spPr>
          <a:xfrm>
            <a:off x="0" y="27678"/>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r" rtl="1"/>
            <a:r>
              <a:rPr lang="fa-IR" sz="2400" b="1" dirty="0" smtClean="0">
                <a:solidFill>
                  <a:prstClr val="black"/>
                </a:solidFill>
              </a:rPr>
              <a:t>تعاریف اولیه ای از شبکه و سوئیچ </a:t>
            </a:r>
            <a:endParaRPr lang="en-US" sz="2400" b="1" dirty="0">
              <a:solidFill>
                <a:prstClr val="black"/>
              </a:solidFill>
            </a:endParaRPr>
          </a:p>
        </p:txBody>
      </p:sp>
      <p:sp>
        <p:nvSpPr>
          <p:cNvPr id="4" name="Footer Placeholder 3"/>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2" name="Slide Number Placeholder 1"/>
          <p:cNvSpPr>
            <a:spLocks noGrp="1"/>
          </p:cNvSpPr>
          <p:nvPr>
            <p:ph type="sldNum" sz="quarter" idx="12"/>
          </p:nvPr>
        </p:nvSpPr>
        <p:spPr/>
        <p:txBody>
          <a:bodyPr/>
          <a:lstStyle/>
          <a:p>
            <a:fld id="{6B89A851-C0A8-4011-8416-F9B5C595353E}" type="slidenum">
              <a:rPr lang="en-US" smtClean="0">
                <a:solidFill>
                  <a:prstClr val="white">
                    <a:tint val="75000"/>
                  </a:prstClr>
                </a:solidFill>
              </a:rPr>
              <a:pPr/>
              <a:t>98</a:t>
            </a:fld>
            <a:endParaRPr lang="en-US">
              <a:solidFill>
                <a:prstClr val="white">
                  <a:tint val="75000"/>
                </a:prstClr>
              </a:solidFill>
            </a:endParaRPr>
          </a:p>
        </p:txBody>
      </p:sp>
    </p:spTree>
    <p:extLst>
      <p:ext uri="{BB962C8B-B14F-4D97-AF65-F5344CB8AC3E}">
        <p14:creationId xmlns:p14="http://schemas.microsoft.com/office/powerpoint/2010/main" val="361213045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11561" y="667440"/>
            <a:ext cx="8075240" cy="5458723"/>
          </a:xfrm>
        </p:spPr>
        <p:txBody>
          <a:bodyPr/>
          <a:lstStyle/>
          <a:p>
            <a:pPr marL="0" indent="0" algn="r" rtl="1">
              <a:buNone/>
            </a:pPr>
            <a:r>
              <a:rPr lang="ar-SA" dirty="0"/>
              <a:t>از آنجائیکه در شبکه‌های</a:t>
            </a:r>
            <a:r>
              <a:rPr lang="en-US" dirty="0"/>
              <a:t> LAN </a:t>
            </a:r>
            <a:r>
              <a:rPr lang="ar-SA" dirty="0"/>
              <a:t>در یک زمان از یک سیگنال پشتیبانی می‌شود، در یک لحظه داده‌ها تنها در یک جهت حرکت می‌کنند. به این ارتباط</a:t>
            </a:r>
            <a:r>
              <a:rPr lang="en-US" dirty="0"/>
              <a:t> half-duplex </a:t>
            </a:r>
            <a:r>
              <a:rPr lang="ar-SA" dirty="0"/>
              <a:t>گفته می‌شود. در مقابل به سیستم‌هایی که می‌توانند بطور همزمان در دو جهت با هم ارتباط برقرار کننده</a:t>
            </a:r>
            <a:r>
              <a:rPr lang="en-US" dirty="0"/>
              <a:t> full-duplex </a:t>
            </a:r>
            <a:r>
              <a:rPr lang="ar-SA" dirty="0"/>
              <a:t>گفته می‌شود. مثالی از این نوع ارتباط شبکه تلفن می‌باشد. شبکه‌های</a:t>
            </a:r>
            <a:r>
              <a:rPr lang="en-US" dirty="0"/>
              <a:t> LAN </a:t>
            </a:r>
            <a:r>
              <a:rPr lang="ar-SA" dirty="0"/>
              <a:t>با داشتن تجهیزاتی خاص بصورت</a:t>
            </a:r>
            <a:r>
              <a:rPr lang="en-US" dirty="0"/>
              <a:t> full-duplex </a:t>
            </a:r>
            <a:r>
              <a:rPr lang="ar-SA" dirty="0"/>
              <a:t>عمل کنند</a:t>
            </a:r>
            <a:r>
              <a:rPr lang="en-US" dirty="0"/>
              <a:t>.</a:t>
            </a:r>
          </a:p>
        </p:txBody>
      </p:sp>
      <p:sp>
        <p:nvSpPr>
          <p:cNvPr id="7" name="Text Placeholder 1"/>
          <p:cNvSpPr txBox="1">
            <a:spLocks/>
          </p:cNvSpPr>
          <p:nvPr/>
        </p:nvSpPr>
        <p:spPr>
          <a:xfrm>
            <a:off x="0" y="27678"/>
            <a:ext cx="9144000" cy="639762"/>
          </a:xfrm>
          <a:prstGeom prst="rect">
            <a:avLst/>
          </a:prstGeom>
          <a:gradFill>
            <a:gsLst>
              <a:gs pos="0">
                <a:srgbClr val="E6DCAC">
                  <a:lumMod val="94000"/>
                  <a:lumOff val="6000"/>
                </a:srgbClr>
              </a:gs>
              <a:gs pos="12000">
                <a:srgbClr val="E6D78A"/>
              </a:gs>
              <a:gs pos="30000">
                <a:srgbClr val="C7AC4C"/>
              </a:gs>
              <a:gs pos="45000">
                <a:srgbClr val="E6D78A"/>
              </a:gs>
              <a:gs pos="77000">
                <a:srgbClr val="C7AC4C"/>
              </a:gs>
              <a:gs pos="100000">
                <a:srgbClr val="E6DCAC"/>
              </a:gs>
            </a:gsLst>
            <a:lin ang="16200000" scaled="0"/>
          </a:gra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r" rtl="1"/>
            <a:r>
              <a:rPr lang="fa-IR" sz="2400" b="1" dirty="0" smtClean="0">
                <a:solidFill>
                  <a:prstClr val="black"/>
                </a:solidFill>
              </a:rPr>
              <a:t>تعاریف اولیه ای از شبکه و سوئیچ </a:t>
            </a:r>
            <a:endParaRPr lang="en-US" sz="2400" b="1" dirty="0">
              <a:solidFill>
                <a:prstClr val="black"/>
              </a:solidFill>
            </a:endParaRPr>
          </a:p>
        </p:txBody>
      </p:sp>
      <p:sp>
        <p:nvSpPr>
          <p:cNvPr id="4" name="Footer Placeholder 3"/>
          <p:cNvSpPr>
            <a:spLocks noGrp="1"/>
          </p:cNvSpPr>
          <p:nvPr>
            <p:ph type="ftr" sz="quarter" idx="11"/>
          </p:nvPr>
        </p:nvSpPr>
        <p:spPr/>
        <p:txBody>
          <a:bodyPr/>
          <a:lstStyle/>
          <a:p>
            <a:r>
              <a:rPr lang="en-US" smtClean="0">
                <a:solidFill>
                  <a:prstClr val="white">
                    <a:tint val="75000"/>
                  </a:prstClr>
                </a:solidFill>
              </a:rPr>
              <a:t>www.parsdigishop.ir</a:t>
            </a:r>
            <a:endParaRPr lang="en-US">
              <a:solidFill>
                <a:prstClr val="white">
                  <a:tint val="75000"/>
                </a:prstClr>
              </a:solidFill>
            </a:endParaRPr>
          </a:p>
        </p:txBody>
      </p:sp>
      <p:sp>
        <p:nvSpPr>
          <p:cNvPr id="2" name="Slide Number Placeholder 1"/>
          <p:cNvSpPr>
            <a:spLocks noGrp="1"/>
          </p:cNvSpPr>
          <p:nvPr>
            <p:ph type="sldNum" sz="quarter" idx="12"/>
          </p:nvPr>
        </p:nvSpPr>
        <p:spPr/>
        <p:txBody>
          <a:bodyPr/>
          <a:lstStyle/>
          <a:p>
            <a:fld id="{6B89A851-C0A8-4011-8416-F9B5C595353E}" type="slidenum">
              <a:rPr lang="en-US" smtClean="0">
                <a:solidFill>
                  <a:prstClr val="white">
                    <a:tint val="75000"/>
                  </a:prstClr>
                </a:solidFill>
              </a:rPr>
              <a:pPr/>
              <a:t>99</a:t>
            </a:fld>
            <a:endParaRPr lang="en-US">
              <a:solidFill>
                <a:prstClr val="white">
                  <a:tint val="75000"/>
                </a:prstClr>
              </a:solidFill>
            </a:endParaRPr>
          </a:p>
        </p:txBody>
      </p:sp>
    </p:spTree>
    <p:extLst>
      <p:ext uri="{BB962C8B-B14F-4D97-AF65-F5344CB8AC3E}">
        <p14:creationId xmlns:p14="http://schemas.microsoft.com/office/powerpoint/2010/main" val="359733980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Slipstream">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3_Slipstream">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Autumn">
  <a:themeElements>
    <a:clrScheme name="Autumn">
      <a:dk1>
        <a:sysClr val="windowText" lastClr="000000"/>
      </a:dk1>
      <a:lt1>
        <a:sysClr val="window" lastClr="FFFFFF"/>
      </a:lt1>
      <a:dk2>
        <a:srgbClr val="B01F0F"/>
      </a:dk2>
      <a:lt2>
        <a:srgbClr val="FF9000"/>
      </a:lt2>
      <a:accent1>
        <a:srgbClr val="ED4600"/>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Autumn">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tumn">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8000"/>
                <a:shade val="100000"/>
                <a:hueMod val="108000"/>
                <a:satMod val="130000"/>
                <a:lumMod val="108000"/>
              </a:schemeClr>
            </a:gs>
            <a:gs pos="92000">
              <a:schemeClr val="phClr">
                <a:shade val="88000"/>
                <a:hueMod val="96000"/>
                <a:satMod val="120000"/>
                <a:lumMod val="74000"/>
              </a:schemeClr>
            </a:gs>
          </a:gsLst>
          <a:lin ang="5400000" scaled="1"/>
        </a:gradFill>
        <a:gradFill rotWithShape="1">
          <a:gsLst>
            <a:gs pos="0">
              <a:schemeClr val="phClr">
                <a:tint val="98000"/>
                <a:shade val="100000"/>
                <a:hueMod val="100000"/>
                <a:satMod val="130000"/>
                <a:lumMod val="112000"/>
              </a:schemeClr>
            </a:gs>
            <a:gs pos="100000">
              <a:schemeClr val="phClr">
                <a:shade val="84000"/>
                <a:hueMod val="96000"/>
                <a:satMod val="120000"/>
                <a:lumMod val="80000"/>
              </a:schemeClr>
            </a:gs>
          </a:gsLst>
          <a:path path="circle">
            <a:fillToRect l="50000" t="50000" r="100000" b="10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994</TotalTime>
  <Words>11406</Words>
  <Application>Microsoft Office PowerPoint</Application>
  <PresentationFormat>On-screen Show (4:3)</PresentationFormat>
  <Paragraphs>885</Paragraphs>
  <Slides>155</Slides>
  <Notes>0</Notes>
  <HiddenSlides>0</HiddenSlides>
  <MMClips>0</MMClips>
  <ScaleCrop>false</ScaleCrop>
  <HeadingPairs>
    <vt:vector size="6" baseType="variant">
      <vt:variant>
        <vt:lpstr>Fonts Used</vt:lpstr>
      </vt:variant>
      <vt:variant>
        <vt:i4>13</vt:i4>
      </vt:variant>
      <vt:variant>
        <vt:lpstr>Theme</vt:lpstr>
      </vt:variant>
      <vt:variant>
        <vt:i4>5</vt:i4>
      </vt:variant>
      <vt:variant>
        <vt:lpstr>Slide Titles</vt:lpstr>
      </vt:variant>
      <vt:variant>
        <vt:i4>155</vt:i4>
      </vt:variant>
    </vt:vector>
  </HeadingPairs>
  <TitlesOfParts>
    <vt:vector size="173" baseType="lpstr">
      <vt:lpstr>AngsanaUPC</vt:lpstr>
      <vt:lpstr>Arabic Typesetting</vt:lpstr>
      <vt:lpstr>Arial</vt:lpstr>
      <vt:lpstr>B Jadid</vt:lpstr>
      <vt:lpstr>Calibri</vt:lpstr>
      <vt:lpstr>Courier New</vt:lpstr>
      <vt:lpstr>Georgia</vt:lpstr>
      <vt:lpstr>Homa</vt:lpstr>
      <vt:lpstr>Tahoma</vt:lpstr>
      <vt:lpstr>Times New Roman</vt:lpstr>
      <vt:lpstr>Trebuchet MS</vt:lpstr>
      <vt:lpstr>Verdana</vt:lpstr>
      <vt:lpstr>Wingdings 2</vt:lpstr>
      <vt:lpstr>1_Slipstream</vt:lpstr>
      <vt:lpstr>3_Slipstream</vt:lpstr>
      <vt:lpstr>Office Theme</vt:lpstr>
      <vt:lpstr>1_Office Theme</vt:lpstr>
      <vt:lpstr>Autumn</vt:lpstr>
      <vt:lpstr>تحقیق جامع درباره بررسی و ارزیابی شبکه های نسل جدید ngn</vt:lpstr>
      <vt:lpstr>مقدمه</vt:lpstr>
      <vt:lpstr>مقدمه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 </vt:lpstr>
      <vt:lpstr> </vt:lpstr>
      <vt:lpstr>PowerPoint Presentation</vt:lpstr>
      <vt:lpstr> </vt:lpstr>
      <vt:lpstr>PowerPoint Presentation</vt:lpstr>
      <vt:lpstr>PowerPoint Presentation</vt:lpstr>
      <vt:lpstr>    </vt:lpstr>
      <vt:lpstr>معرفی سازمانهای استاندارد جهانی درخصوص این مبحث</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پایان</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omid arzi</cp:lastModifiedBy>
  <cp:revision>61</cp:revision>
  <dcterms:created xsi:type="dcterms:W3CDTF">2012-04-23T18:24:48Z</dcterms:created>
  <dcterms:modified xsi:type="dcterms:W3CDTF">2022-01-15T07:40:38Z</dcterms:modified>
</cp:coreProperties>
</file>