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0"/>
  </p:notesMasterIdLst>
  <p:handoutMasterIdLst>
    <p:handoutMasterId r:id="rId31"/>
  </p:handoutMasterIdLst>
  <p:sldIdLst>
    <p:sldId id="284" r:id="rId2"/>
    <p:sldId id="256"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6AB5816-43AF-4485-AF70-1E3439843B11}" type="datetimeFigureOut">
              <a:rPr lang="en-US" smtClean="0"/>
              <a:t>11/26/2016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89D6A9-86AD-40BF-B0D3-41A7555388E1}" type="slidenum">
              <a:rPr lang="en-US" smtClean="0"/>
              <a:t>‹#›</a:t>
            </a:fld>
            <a:endParaRPr lang="en-US"/>
          </a:p>
        </p:txBody>
      </p:sp>
    </p:spTree>
    <p:extLst>
      <p:ext uri="{BB962C8B-B14F-4D97-AF65-F5344CB8AC3E}">
        <p14:creationId xmlns:p14="http://schemas.microsoft.com/office/powerpoint/2010/main" val="312838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555DA72-95D9-42D8-8672-89BEFA675443}" type="datetimeFigureOut">
              <a:rPr lang="en-US" smtClean="0"/>
              <a:t>11/26/2016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B036-5744-4B03-9F0B-99D048576334}" type="slidenum">
              <a:rPr lang="en-US" smtClean="0"/>
              <a:t>‹#›</a:t>
            </a:fld>
            <a:endParaRPr lang="en-US"/>
          </a:p>
        </p:txBody>
      </p:sp>
    </p:spTree>
    <p:extLst>
      <p:ext uri="{BB962C8B-B14F-4D97-AF65-F5344CB8AC3E}">
        <p14:creationId xmlns:p14="http://schemas.microsoft.com/office/powerpoint/2010/main" val="236930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2</a:t>
            </a:fld>
            <a:endParaRPr lang="en-US"/>
          </a:p>
        </p:txBody>
      </p:sp>
    </p:spTree>
    <p:extLst>
      <p:ext uri="{BB962C8B-B14F-4D97-AF65-F5344CB8AC3E}">
        <p14:creationId xmlns:p14="http://schemas.microsoft.com/office/powerpoint/2010/main" val="2435942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11</a:t>
            </a:fld>
            <a:endParaRPr lang="en-US"/>
          </a:p>
        </p:txBody>
      </p:sp>
    </p:spTree>
    <p:extLst>
      <p:ext uri="{BB962C8B-B14F-4D97-AF65-F5344CB8AC3E}">
        <p14:creationId xmlns:p14="http://schemas.microsoft.com/office/powerpoint/2010/main" val="244284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12</a:t>
            </a:fld>
            <a:endParaRPr lang="en-US"/>
          </a:p>
        </p:txBody>
      </p:sp>
    </p:spTree>
    <p:extLst>
      <p:ext uri="{BB962C8B-B14F-4D97-AF65-F5344CB8AC3E}">
        <p14:creationId xmlns:p14="http://schemas.microsoft.com/office/powerpoint/2010/main" val="882636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13</a:t>
            </a:fld>
            <a:endParaRPr lang="en-US"/>
          </a:p>
        </p:txBody>
      </p:sp>
    </p:spTree>
    <p:extLst>
      <p:ext uri="{BB962C8B-B14F-4D97-AF65-F5344CB8AC3E}">
        <p14:creationId xmlns:p14="http://schemas.microsoft.com/office/powerpoint/2010/main" val="325123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14</a:t>
            </a:fld>
            <a:endParaRPr lang="en-US"/>
          </a:p>
        </p:txBody>
      </p:sp>
    </p:spTree>
    <p:extLst>
      <p:ext uri="{BB962C8B-B14F-4D97-AF65-F5344CB8AC3E}">
        <p14:creationId xmlns:p14="http://schemas.microsoft.com/office/powerpoint/2010/main" val="168418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15</a:t>
            </a:fld>
            <a:endParaRPr lang="en-US"/>
          </a:p>
        </p:txBody>
      </p:sp>
    </p:spTree>
    <p:extLst>
      <p:ext uri="{BB962C8B-B14F-4D97-AF65-F5344CB8AC3E}">
        <p14:creationId xmlns:p14="http://schemas.microsoft.com/office/powerpoint/2010/main" val="4128173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16</a:t>
            </a:fld>
            <a:endParaRPr lang="en-US"/>
          </a:p>
        </p:txBody>
      </p:sp>
    </p:spTree>
    <p:extLst>
      <p:ext uri="{BB962C8B-B14F-4D97-AF65-F5344CB8AC3E}">
        <p14:creationId xmlns:p14="http://schemas.microsoft.com/office/powerpoint/2010/main" val="937549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17</a:t>
            </a:fld>
            <a:endParaRPr lang="en-US"/>
          </a:p>
        </p:txBody>
      </p:sp>
    </p:spTree>
    <p:extLst>
      <p:ext uri="{BB962C8B-B14F-4D97-AF65-F5344CB8AC3E}">
        <p14:creationId xmlns:p14="http://schemas.microsoft.com/office/powerpoint/2010/main" val="2440911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18</a:t>
            </a:fld>
            <a:endParaRPr lang="en-US"/>
          </a:p>
        </p:txBody>
      </p:sp>
    </p:spTree>
    <p:extLst>
      <p:ext uri="{BB962C8B-B14F-4D97-AF65-F5344CB8AC3E}">
        <p14:creationId xmlns:p14="http://schemas.microsoft.com/office/powerpoint/2010/main" val="3047254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19</a:t>
            </a:fld>
            <a:endParaRPr lang="en-US"/>
          </a:p>
        </p:txBody>
      </p:sp>
    </p:spTree>
    <p:extLst>
      <p:ext uri="{BB962C8B-B14F-4D97-AF65-F5344CB8AC3E}">
        <p14:creationId xmlns:p14="http://schemas.microsoft.com/office/powerpoint/2010/main" val="379190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20</a:t>
            </a:fld>
            <a:endParaRPr lang="en-US"/>
          </a:p>
        </p:txBody>
      </p:sp>
    </p:spTree>
    <p:extLst>
      <p:ext uri="{BB962C8B-B14F-4D97-AF65-F5344CB8AC3E}">
        <p14:creationId xmlns:p14="http://schemas.microsoft.com/office/powerpoint/2010/main" val="264636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3</a:t>
            </a:fld>
            <a:endParaRPr lang="en-US"/>
          </a:p>
        </p:txBody>
      </p:sp>
    </p:spTree>
    <p:extLst>
      <p:ext uri="{BB962C8B-B14F-4D97-AF65-F5344CB8AC3E}">
        <p14:creationId xmlns:p14="http://schemas.microsoft.com/office/powerpoint/2010/main" val="525631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21</a:t>
            </a:fld>
            <a:endParaRPr lang="en-US"/>
          </a:p>
        </p:txBody>
      </p:sp>
    </p:spTree>
    <p:extLst>
      <p:ext uri="{BB962C8B-B14F-4D97-AF65-F5344CB8AC3E}">
        <p14:creationId xmlns:p14="http://schemas.microsoft.com/office/powerpoint/2010/main" val="4046563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22</a:t>
            </a:fld>
            <a:endParaRPr lang="en-US"/>
          </a:p>
        </p:txBody>
      </p:sp>
    </p:spTree>
    <p:extLst>
      <p:ext uri="{BB962C8B-B14F-4D97-AF65-F5344CB8AC3E}">
        <p14:creationId xmlns:p14="http://schemas.microsoft.com/office/powerpoint/2010/main" val="3092409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23</a:t>
            </a:fld>
            <a:endParaRPr lang="en-US"/>
          </a:p>
        </p:txBody>
      </p:sp>
    </p:spTree>
    <p:extLst>
      <p:ext uri="{BB962C8B-B14F-4D97-AF65-F5344CB8AC3E}">
        <p14:creationId xmlns:p14="http://schemas.microsoft.com/office/powerpoint/2010/main" val="385979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24</a:t>
            </a:fld>
            <a:endParaRPr lang="en-US"/>
          </a:p>
        </p:txBody>
      </p:sp>
    </p:spTree>
    <p:extLst>
      <p:ext uri="{BB962C8B-B14F-4D97-AF65-F5344CB8AC3E}">
        <p14:creationId xmlns:p14="http://schemas.microsoft.com/office/powerpoint/2010/main" val="2796766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25</a:t>
            </a:fld>
            <a:endParaRPr lang="en-US"/>
          </a:p>
        </p:txBody>
      </p:sp>
    </p:spTree>
    <p:extLst>
      <p:ext uri="{BB962C8B-B14F-4D97-AF65-F5344CB8AC3E}">
        <p14:creationId xmlns:p14="http://schemas.microsoft.com/office/powerpoint/2010/main" val="2930869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26</a:t>
            </a:fld>
            <a:endParaRPr lang="en-US"/>
          </a:p>
        </p:txBody>
      </p:sp>
    </p:spTree>
    <p:extLst>
      <p:ext uri="{BB962C8B-B14F-4D97-AF65-F5344CB8AC3E}">
        <p14:creationId xmlns:p14="http://schemas.microsoft.com/office/powerpoint/2010/main" val="3431896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27</a:t>
            </a:fld>
            <a:endParaRPr lang="en-US"/>
          </a:p>
        </p:txBody>
      </p:sp>
    </p:spTree>
    <p:extLst>
      <p:ext uri="{BB962C8B-B14F-4D97-AF65-F5344CB8AC3E}">
        <p14:creationId xmlns:p14="http://schemas.microsoft.com/office/powerpoint/2010/main" val="252069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4</a:t>
            </a:fld>
            <a:endParaRPr lang="en-US"/>
          </a:p>
        </p:txBody>
      </p:sp>
    </p:spTree>
    <p:extLst>
      <p:ext uri="{BB962C8B-B14F-4D97-AF65-F5344CB8AC3E}">
        <p14:creationId xmlns:p14="http://schemas.microsoft.com/office/powerpoint/2010/main" val="336414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5</a:t>
            </a:fld>
            <a:endParaRPr lang="en-US"/>
          </a:p>
        </p:txBody>
      </p:sp>
    </p:spTree>
    <p:extLst>
      <p:ext uri="{BB962C8B-B14F-4D97-AF65-F5344CB8AC3E}">
        <p14:creationId xmlns:p14="http://schemas.microsoft.com/office/powerpoint/2010/main" val="409873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6</a:t>
            </a:fld>
            <a:endParaRPr lang="en-US"/>
          </a:p>
        </p:txBody>
      </p:sp>
    </p:spTree>
    <p:extLst>
      <p:ext uri="{BB962C8B-B14F-4D97-AF65-F5344CB8AC3E}">
        <p14:creationId xmlns:p14="http://schemas.microsoft.com/office/powerpoint/2010/main" val="378933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7</a:t>
            </a:fld>
            <a:endParaRPr lang="en-US"/>
          </a:p>
        </p:txBody>
      </p:sp>
    </p:spTree>
    <p:extLst>
      <p:ext uri="{BB962C8B-B14F-4D97-AF65-F5344CB8AC3E}">
        <p14:creationId xmlns:p14="http://schemas.microsoft.com/office/powerpoint/2010/main" val="880887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8</a:t>
            </a:fld>
            <a:endParaRPr lang="en-US"/>
          </a:p>
        </p:txBody>
      </p:sp>
    </p:spTree>
    <p:extLst>
      <p:ext uri="{BB962C8B-B14F-4D97-AF65-F5344CB8AC3E}">
        <p14:creationId xmlns:p14="http://schemas.microsoft.com/office/powerpoint/2010/main" val="80602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9</a:t>
            </a:fld>
            <a:endParaRPr lang="en-US"/>
          </a:p>
        </p:txBody>
      </p:sp>
    </p:spTree>
    <p:extLst>
      <p:ext uri="{BB962C8B-B14F-4D97-AF65-F5344CB8AC3E}">
        <p14:creationId xmlns:p14="http://schemas.microsoft.com/office/powerpoint/2010/main" val="228052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036-5744-4B03-9F0B-99D048576334}" type="slidenum">
              <a:rPr lang="en-US" smtClean="0"/>
              <a:t>10</a:t>
            </a:fld>
            <a:endParaRPr lang="en-US"/>
          </a:p>
        </p:txBody>
      </p:sp>
    </p:spTree>
    <p:extLst>
      <p:ext uri="{BB962C8B-B14F-4D97-AF65-F5344CB8AC3E}">
        <p14:creationId xmlns:p14="http://schemas.microsoft.com/office/powerpoint/2010/main" val="43776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C1098B-3FB6-41C1-B3A3-1BBCD215271C}" type="datetime1">
              <a:rPr lang="en-US" smtClean="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136488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2BF7E-5D79-4EEB-8409-6A18C2D635C0}" type="datetime1">
              <a:rPr lang="en-US" smtClean="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68705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F8F53F-EA54-4EAD-B6CC-9C169F994FE1}" type="datetime1">
              <a:rPr lang="en-US" smtClean="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E964FA-31DF-4E91-8ABC-8411A59DA333}"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5193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B7EBC99-AC00-4079-AB4F-D1F2E0B2037D}" type="datetime1">
              <a:rPr lang="en-US" smtClean="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3838140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5F014FE-2FC0-403B-B485-774301D3DFF0}" type="datetime1">
              <a:rPr lang="en-US" smtClean="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E964FA-31DF-4E91-8ABC-8411A59DA333}"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401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872C3F2-A4AE-4892-8FB5-5B9E54E9213D}" type="datetime1">
              <a:rPr lang="en-US" smtClean="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3863329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3F9605-83B0-422B-9D98-5945EEC0DA07}" type="datetime1">
              <a:rPr lang="en-US" smtClean="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616861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307189-7790-4BF8-A314-1B90B23C564B}" type="datetime1">
              <a:rPr lang="en-US" smtClean="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6382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331A6E-16F8-48D7-97F1-290FECAD5F61}" type="datetime1">
              <a:rPr lang="en-US" smtClean="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105814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17A87-1D74-4839-8141-79C47BDA2565}" type="datetime1">
              <a:rPr lang="en-US" smtClean="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387900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05A8A4-BFB6-4C19-81A0-783832A163E0}" type="datetime1">
              <a:rPr lang="en-US" smtClean="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361679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8EAF1A-02BD-4778-BAD6-56ECB66BF858}" type="datetime1">
              <a:rPr lang="en-US" smtClean="0"/>
              <a:t>11/26/2016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101357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D61AD1-75E7-4FFB-A565-A86BB2CE2570}" type="datetime1">
              <a:rPr lang="en-US" smtClean="0"/>
              <a:t>11/26/2016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90644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B4B5F-D64B-477F-83C3-950B179E652E}" type="datetime1">
              <a:rPr lang="en-US" smtClean="0"/>
              <a:t>11/26/2016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187046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65104-6B9E-4A94-9EFF-13D3C89D1E75}" type="datetime1">
              <a:rPr lang="en-US" smtClean="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103738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36D90-B6DC-4B78-8DB3-F59C2F187F0D}" type="datetime1">
              <a:rPr lang="en-US" smtClean="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E964FA-31DF-4E91-8ABC-8411A59DA333}" type="slidenum">
              <a:rPr lang="en-US" smtClean="0"/>
              <a:t>‹#›</a:t>
            </a:fld>
            <a:endParaRPr lang="en-US" dirty="0"/>
          </a:p>
        </p:txBody>
      </p:sp>
    </p:spTree>
    <p:extLst>
      <p:ext uri="{BB962C8B-B14F-4D97-AF65-F5344CB8AC3E}">
        <p14:creationId xmlns:p14="http://schemas.microsoft.com/office/powerpoint/2010/main" val="250395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6C1818-B310-4E6B-BF7D-B356D1F5ECDE}" type="datetime1">
              <a:rPr lang="en-US" smtClean="0"/>
              <a:t>11/26/2016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EE964FA-31DF-4E91-8ABC-8411A59DA333}" type="slidenum">
              <a:rPr lang="en-US" smtClean="0"/>
              <a:t>‹#›</a:t>
            </a:fld>
            <a:endParaRPr lang="en-US" dirty="0"/>
          </a:p>
        </p:txBody>
      </p:sp>
    </p:spTree>
    <p:extLst>
      <p:ext uri="{BB962C8B-B14F-4D97-AF65-F5344CB8AC3E}">
        <p14:creationId xmlns:p14="http://schemas.microsoft.com/office/powerpoint/2010/main" val="15411708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9.gif"/><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5" Type="http://schemas.microsoft.com/office/2007/relationships/hdphoto" Target="../media/hdphoto1.wdp"/><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notesSlide" Target="../notesSlides/notesSlide4.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tmp"/><Relationship Id="rId5" Type="http://schemas.openxmlformats.org/officeDocument/2006/relationships/image" Target="../media/image2.tmp"/><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gif"/><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بسم لله ارحمن ارحیم</a:t>
            </a:r>
            <a:endParaRPr lang="en-US" dirty="0"/>
          </a:p>
        </p:txBody>
      </p:sp>
      <p:sp>
        <p:nvSpPr>
          <p:cNvPr id="4" name="Slide Number Placeholder 3"/>
          <p:cNvSpPr>
            <a:spLocks noGrp="1"/>
          </p:cNvSpPr>
          <p:nvPr>
            <p:ph type="sldNum" sz="quarter" idx="12"/>
          </p:nvPr>
        </p:nvSpPr>
        <p:spPr/>
        <p:txBody>
          <a:bodyPr/>
          <a:lstStyle/>
          <a:p>
            <a:fld id="{8EE964FA-31DF-4E91-8ABC-8411A59DA333}" type="slidenum">
              <a:rPr lang="en-US" smtClean="0"/>
              <a:t>1</a:t>
            </a:fld>
            <a:endParaRPr lang="en-US" dirty="0"/>
          </a:p>
        </p:txBody>
      </p:sp>
    </p:spTree>
    <p:extLst>
      <p:ext uri="{BB962C8B-B14F-4D97-AF65-F5344CB8AC3E}">
        <p14:creationId xmlns:p14="http://schemas.microsoft.com/office/powerpoint/2010/main" val="34058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42880"/>
            <a:ext cx="8911687" cy="1280890"/>
          </a:xfrm>
        </p:spPr>
        <p:txBody>
          <a:bodyPr anchor="ctr">
            <a:normAutofit fontScale="90000"/>
          </a:bodyPr>
          <a:lstStyle/>
          <a:p>
            <a:pPr algn="ctr" rtl="1"/>
            <a:r>
              <a:rPr lang="en-US" sz="6700" b="1" dirty="0" smtClean="0">
                <a:latin typeface="Arabic Typesetting" panose="03020402040406030203" pitchFamily="66" charset="-78"/>
                <a:cs typeface="B Sina" panose="00000700000000000000" pitchFamily="2" charset="-78"/>
              </a:rPr>
              <a:t>Virus</a:t>
            </a:r>
            <a:r>
              <a:rPr lang="fa-IR" sz="6700" b="1" dirty="0" smtClean="0">
                <a:latin typeface="Arabic Typesetting" panose="03020402040406030203" pitchFamily="66" charset="-78"/>
                <a:cs typeface="B Sina" panose="00000700000000000000" pitchFamily="2" charset="-78"/>
              </a:rPr>
              <a:t> </a:t>
            </a:r>
            <a:r>
              <a:rPr lang="fa-IR" sz="4400" b="1" dirty="0" smtClean="0">
                <a:latin typeface="Arabic Typesetting" panose="03020402040406030203" pitchFamily="66" charset="-78"/>
                <a:cs typeface="B Sina" panose="00000700000000000000" pitchFamily="2" charset="-78"/>
              </a:rPr>
              <a:t/>
            </a:r>
            <a:br>
              <a:rPr lang="fa-IR" sz="4400" b="1" dirty="0" smtClean="0">
                <a:latin typeface="Arabic Typesetting" panose="03020402040406030203" pitchFamily="66" charset="-78"/>
                <a:cs typeface="B Sina" panose="00000700000000000000" pitchFamily="2" charset="-78"/>
              </a:rPr>
            </a:br>
            <a:r>
              <a:rPr lang="fa-IR" sz="4400" b="1" dirty="0" smtClean="0">
                <a:latin typeface="Arabic Typesetting" panose="03020402040406030203" pitchFamily="66" charset="-78"/>
                <a:cs typeface="B Sina" panose="00000700000000000000" pitchFamily="2" charset="-78"/>
              </a:rPr>
              <a:t>ویروس</a:t>
            </a:r>
            <a:endParaRPr lang="en-US" sz="4400"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2257418" y="1628776"/>
            <a:ext cx="9734550" cy="5229224"/>
          </a:xfrm>
        </p:spPr>
        <p:txBody>
          <a:bodyPr>
            <a:normAutofit/>
          </a:bodyPr>
          <a:lstStyle/>
          <a:p>
            <a:pPr marL="91440" indent="0" algn="r" rtl="1">
              <a:lnSpc>
                <a:spcPct val="110000"/>
              </a:lnSpc>
              <a:spcBef>
                <a:spcPts val="0"/>
              </a:spcBef>
              <a:buNone/>
            </a:pPr>
            <a:r>
              <a:rPr lang="fa-IR" sz="2400" u="sng" dirty="0" smtClean="0">
                <a:cs typeface="B Homa" panose="00000400000000000000" pitchFamily="2" charset="-78"/>
              </a:rPr>
              <a:t>برنامه های ساخت ویروس</a:t>
            </a:r>
            <a:endParaRPr lang="fa-IR" sz="2400" u="sng" dirty="0">
              <a:cs typeface="B Homa" panose="00000400000000000000" pitchFamily="2" charset="-78"/>
            </a:endParaRPr>
          </a:p>
          <a:p>
            <a:pPr marL="628650" indent="-228600" algn="r" rtl="1">
              <a:lnSpc>
                <a:spcPct val="120000"/>
              </a:lnSpc>
              <a:spcBef>
                <a:spcPts val="600"/>
              </a:spcBef>
              <a:buFont typeface="Wingdings" panose="05000000000000000000" pitchFamily="2" charset="2"/>
              <a:buChar char="ü"/>
              <a:tabLst>
                <a:tab pos="742950" algn="l"/>
              </a:tabLst>
            </a:pPr>
            <a:r>
              <a:rPr lang="fa-IR" sz="2400" dirty="0">
                <a:cs typeface="B Homa" panose="00000400000000000000" pitchFamily="2" charset="-78"/>
              </a:rPr>
              <a:t>	</a:t>
            </a:r>
            <a:r>
              <a:rPr lang="fa-IR" sz="2400" dirty="0" smtClean="0">
                <a:cs typeface="B Homa" panose="00000400000000000000" pitchFamily="2" charset="-78"/>
              </a:rPr>
              <a:t>  </a:t>
            </a:r>
            <a:r>
              <a:rPr lang="en-US" sz="2400" b="1" dirty="0" smtClean="0">
                <a:cs typeface="B Homa" panose="00000400000000000000" pitchFamily="2" charset="-78"/>
              </a:rPr>
              <a:t>visual Basic</a:t>
            </a:r>
            <a:endParaRPr lang="fa-IR" sz="2400" b="1" dirty="0" smtClean="0">
              <a:cs typeface="B Homa" panose="00000400000000000000" pitchFamily="2" charset="-78"/>
            </a:endParaRPr>
          </a:p>
          <a:p>
            <a:pPr marL="628650" indent="-228600" algn="r" rtl="1">
              <a:lnSpc>
                <a:spcPct val="120000"/>
              </a:lnSpc>
              <a:spcBef>
                <a:spcPts val="0"/>
              </a:spcBef>
              <a:buFont typeface="Wingdings" panose="05000000000000000000" pitchFamily="2" charset="2"/>
              <a:buChar char="ü"/>
              <a:tabLst>
                <a:tab pos="742950" algn="l"/>
              </a:tabLst>
            </a:pPr>
            <a:r>
              <a:rPr lang="en-US" sz="2400" b="1" dirty="0">
                <a:cs typeface="B Homa" panose="00000400000000000000" pitchFamily="2" charset="-78"/>
              </a:rPr>
              <a:t> </a:t>
            </a:r>
            <a:r>
              <a:rPr lang="fa-IR" sz="2400" b="1" dirty="0" smtClean="0">
                <a:cs typeface="B Homa" panose="00000400000000000000" pitchFamily="2" charset="-78"/>
              </a:rPr>
              <a:t> </a:t>
            </a:r>
            <a:r>
              <a:rPr lang="en-US" sz="2400" b="1" dirty="0" smtClean="0">
                <a:cs typeface="B Homa" panose="00000400000000000000" pitchFamily="2" charset="-78"/>
              </a:rPr>
              <a:t>Visual C++</a:t>
            </a:r>
          </a:p>
          <a:p>
            <a:pPr marL="628650" indent="-228600" algn="r" rtl="1">
              <a:lnSpc>
                <a:spcPct val="120000"/>
              </a:lnSpc>
              <a:spcBef>
                <a:spcPts val="0"/>
              </a:spcBef>
              <a:buFont typeface="Wingdings" panose="05000000000000000000" pitchFamily="2" charset="2"/>
              <a:buChar char="ü"/>
              <a:tabLst>
                <a:tab pos="742950" algn="l"/>
              </a:tabLst>
            </a:pPr>
            <a:r>
              <a:rPr lang="en-US" sz="2400" b="1" dirty="0">
                <a:cs typeface="B Homa" panose="00000400000000000000" pitchFamily="2" charset="-78"/>
              </a:rPr>
              <a:t> </a:t>
            </a:r>
            <a:r>
              <a:rPr lang="fa-IR" sz="2400" b="1" dirty="0" smtClean="0">
                <a:cs typeface="B Homa" panose="00000400000000000000" pitchFamily="2" charset="-78"/>
              </a:rPr>
              <a:t> </a:t>
            </a:r>
            <a:r>
              <a:rPr lang="en-US" sz="2400" b="1" dirty="0" smtClean="0">
                <a:cs typeface="B Homa" panose="00000400000000000000" pitchFamily="2" charset="-78"/>
              </a:rPr>
              <a:t>Script (language)</a:t>
            </a:r>
            <a:endParaRPr lang="fa-IR" sz="2400" b="1" dirty="0" smtClean="0">
              <a:cs typeface="B Homa" panose="00000400000000000000" pitchFamily="2" charset="-78"/>
            </a:endParaRPr>
          </a:p>
          <a:p>
            <a:pPr marL="628650" indent="-228600" algn="r" rtl="1">
              <a:lnSpc>
                <a:spcPct val="120000"/>
              </a:lnSpc>
              <a:spcBef>
                <a:spcPts val="0"/>
              </a:spcBef>
              <a:buFont typeface="Wingdings" panose="05000000000000000000" pitchFamily="2" charset="2"/>
              <a:buChar char="ü"/>
              <a:tabLst>
                <a:tab pos="742950" algn="l"/>
              </a:tabLst>
            </a:pPr>
            <a:r>
              <a:rPr lang="fa-IR" sz="2400" b="1" dirty="0">
                <a:cs typeface="B Homa" panose="00000400000000000000" pitchFamily="2" charset="-78"/>
              </a:rPr>
              <a:t> </a:t>
            </a:r>
            <a:r>
              <a:rPr lang="en-US" sz="2400" b="1" dirty="0" smtClean="0">
                <a:cs typeface="B Homa" panose="00000400000000000000" pitchFamily="2" charset="-78"/>
              </a:rPr>
              <a:t>C</a:t>
            </a:r>
          </a:p>
          <a:p>
            <a:pPr marL="628650" indent="-228600" algn="r" rtl="1">
              <a:lnSpc>
                <a:spcPct val="120000"/>
              </a:lnSpc>
              <a:spcBef>
                <a:spcPts val="0"/>
              </a:spcBef>
              <a:buFont typeface="Wingdings" panose="05000000000000000000" pitchFamily="2" charset="2"/>
              <a:buChar char="ü"/>
              <a:tabLst>
                <a:tab pos="742950" algn="l"/>
              </a:tabLst>
            </a:pPr>
            <a:r>
              <a:rPr lang="fa-IR" sz="2400" b="1" dirty="0">
                <a:cs typeface="B Homa" panose="00000400000000000000" pitchFamily="2" charset="-78"/>
              </a:rPr>
              <a:t> </a:t>
            </a:r>
            <a:r>
              <a:rPr lang="en-US" sz="2400" b="1" dirty="0" smtClean="0">
                <a:cs typeface="B Homa" panose="00000400000000000000" pitchFamily="2" charset="-78"/>
              </a:rPr>
              <a:t>Assembly</a:t>
            </a:r>
          </a:p>
          <a:p>
            <a:pPr marL="628650" indent="-228600" algn="r" rtl="1">
              <a:lnSpc>
                <a:spcPct val="120000"/>
              </a:lnSpc>
              <a:spcBef>
                <a:spcPts val="0"/>
              </a:spcBef>
              <a:buFont typeface="Wingdings" panose="05000000000000000000" pitchFamily="2" charset="2"/>
              <a:buChar char="ü"/>
              <a:tabLst>
                <a:tab pos="742950" algn="l"/>
              </a:tabLst>
            </a:pPr>
            <a:endParaRPr lang="en-US" sz="2400" b="1" dirty="0">
              <a:cs typeface="B Homa" panose="00000400000000000000" pitchFamily="2" charset="-78"/>
            </a:endParaRPr>
          </a:p>
          <a:p>
            <a:pPr marL="400050" indent="0" algn="r" rtl="1">
              <a:lnSpc>
                <a:spcPct val="120000"/>
              </a:lnSpc>
              <a:spcBef>
                <a:spcPts val="0"/>
              </a:spcBef>
              <a:buNone/>
              <a:tabLst>
                <a:tab pos="742950" algn="l"/>
              </a:tabLst>
            </a:pPr>
            <a:r>
              <a:rPr lang="fa-IR" sz="2400" dirty="0" smtClean="0">
                <a:solidFill>
                  <a:srgbClr val="002060"/>
                </a:solidFill>
                <a:cs typeface="B Homa" panose="00000400000000000000" pitchFamily="2" charset="-78"/>
              </a:rPr>
              <a:t>البته ویروس نویسان زبان هایی را برای افراد آماتور ساخته اند تا بتوانند به راحتی ویروس را بنویسند، اما این را نیز باید بدانید که هرچه زبان ویروس نویسی به زبان ماشین نزدیکتر باشد ویروس قوی تر عمل می کند. در کل ویروس برپایه تکثیر ساخته می شود و هرچه این عامل قوی تر باشد، ویروس قویتر است.</a:t>
            </a:r>
          </a:p>
        </p:txBody>
      </p:sp>
      <p:sp>
        <p:nvSpPr>
          <p:cNvPr id="4" name="Slide Number Placeholder 3"/>
          <p:cNvSpPr>
            <a:spLocks noGrp="1"/>
          </p:cNvSpPr>
          <p:nvPr>
            <p:ph type="sldNum" sz="quarter" idx="12"/>
          </p:nvPr>
        </p:nvSpPr>
        <p:spPr/>
        <p:txBody>
          <a:bodyPr/>
          <a:lstStyle/>
          <a:p>
            <a:fld id="{8EE964FA-31DF-4E91-8ABC-8411A59DA333}" type="slidenum">
              <a:rPr lang="en-US" smtClean="0"/>
              <a:t>10</a:t>
            </a:fld>
            <a:endParaRPr lang="en-US" dirty="0"/>
          </a:p>
        </p:txBody>
      </p:sp>
    </p:spTree>
    <p:custDataLst>
      <p:tags r:id="rId1"/>
    </p:custDataLst>
    <p:extLst>
      <p:ext uri="{BB962C8B-B14F-4D97-AF65-F5344CB8AC3E}">
        <p14:creationId xmlns:p14="http://schemas.microsoft.com/office/powerpoint/2010/main" val="2429752685"/>
      </p:ext>
    </p:extLst>
  </p:cSld>
  <p:clrMapOvr>
    <a:masterClrMapping/>
  </p:clrMapOvr>
  <mc:AlternateContent xmlns:mc="http://schemas.openxmlformats.org/markup-compatibility/2006" xmlns:p14="http://schemas.microsoft.com/office/powerpoint/2010/main">
    <mc:Choice Requires="p14">
      <p:transition spd="slow" p14:dur="1200" advTm="41437">
        <p:dissolve/>
      </p:transition>
    </mc:Choice>
    <mc:Fallback xmlns="">
      <p:transition spd="slow" advTm="41437">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Horizontal)">
                                      <p:cBhvr>
                                        <p:cTn id="19" dur="500"/>
                                        <p:tgtEl>
                                          <p:spTgt spid="3">
                                            <p:txEl>
                                              <p:pRg st="1" end="1"/>
                                            </p:txEl>
                                          </p:spTgt>
                                        </p:tgtEl>
                                      </p:cBhvr>
                                    </p:animEffect>
                                  </p:childTnLst>
                                </p:cTn>
                              </p:par>
                            </p:childTnLst>
                          </p:cTn>
                        </p:par>
                        <p:par>
                          <p:cTn id="20" fill="hold">
                            <p:stCondLst>
                              <p:cond delay="500"/>
                            </p:stCondLst>
                            <p:childTnLst>
                              <p:par>
                                <p:cTn id="21" presetID="19" presetClass="emph" presetSubtype="0" fill="hold" nodeType="afterEffect">
                                  <p:stCondLst>
                                    <p:cond delay="0"/>
                                  </p:stCondLst>
                                  <p:childTnLst>
                                    <p:animClr clrSpc="rgb" dir="cw">
                                      <p:cBhvr override="childStyle">
                                        <p:cTn id="22" dur="500" fill="hold"/>
                                        <p:tgtEl>
                                          <p:spTgt spid="3">
                                            <p:txEl>
                                              <p:pRg st="1" end="1"/>
                                            </p:txEl>
                                          </p:spTgt>
                                        </p:tgtEl>
                                        <p:attrNameLst>
                                          <p:attrName>style.color</p:attrName>
                                        </p:attrNameLst>
                                      </p:cBhvr>
                                      <p:to>
                                        <a:schemeClr val="accent2"/>
                                      </p:to>
                                    </p:animClr>
                                    <p:animClr clrSpc="rgb" dir="cw">
                                      <p:cBhvr>
                                        <p:cTn id="23" dur="500" fill="hold"/>
                                        <p:tgtEl>
                                          <p:spTgt spid="3">
                                            <p:txEl>
                                              <p:pRg st="1" end="1"/>
                                            </p:txEl>
                                          </p:spTgt>
                                        </p:tgtEl>
                                        <p:attrNameLst>
                                          <p:attrName>fillcolor</p:attrName>
                                        </p:attrNameLst>
                                      </p:cBhvr>
                                      <p:to>
                                        <a:schemeClr val="accent2"/>
                                      </p:to>
                                    </p:animClr>
                                    <p:set>
                                      <p:cBhvr>
                                        <p:cTn id="24" dur="500" fill="hold"/>
                                        <p:tgtEl>
                                          <p:spTgt spid="3">
                                            <p:txEl>
                                              <p:pRg st="1" end="1"/>
                                            </p:txEl>
                                          </p:spTgt>
                                        </p:tgtEl>
                                        <p:attrNameLst>
                                          <p:attrName>fill.type</p:attrName>
                                        </p:attrNameLst>
                                      </p:cBhvr>
                                      <p:to>
                                        <p:strVal val="solid"/>
                                      </p:to>
                                    </p:set>
                                    <p:set>
                                      <p:cBhvr>
                                        <p:cTn id="25" dur="500" fill="hold"/>
                                        <p:tgtEl>
                                          <p:spTgt spid="3">
                                            <p:txEl>
                                              <p:pRg st="1" end="1"/>
                                            </p:txEl>
                                          </p:spTgt>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Horizontal)">
                                      <p:cBhvr>
                                        <p:cTn id="30" dur="500"/>
                                        <p:tgtEl>
                                          <p:spTgt spid="3">
                                            <p:txEl>
                                              <p:pRg st="2" end="2"/>
                                            </p:txEl>
                                          </p:spTgt>
                                        </p:tgtEl>
                                      </p:cBhvr>
                                    </p:animEffect>
                                  </p:childTnLst>
                                </p:cTn>
                              </p:par>
                            </p:childTnLst>
                          </p:cTn>
                        </p:par>
                        <p:par>
                          <p:cTn id="31" fill="hold">
                            <p:stCondLst>
                              <p:cond delay="500"/>
                            </p:stCondLst>
                            <p:childTnLst>
                              <p:par>
                                <p:cTn id="32" presetID="19" presetClass="emph" presetSubtype="0" fill="hold" nodeType="afterEffect">
                                  <p:stCondLst>
                                    <p:cond delay="0"/>
                                  </p:stCondLst>
                                  <p:childTnLst>
                                    <p:animClr clrSpc="rgb" dir="cw">
                                      <p:cBhvr override="childStyle">
                                        <p:cTn id="33" dur="500" fill="hold"/>
                                        <p:tgtEl>
                                          <p:spTgt spid="3">
                                            <p:txEl>
                                              <p:pRg st="2" end="2"/>
                                            </p:txEl>
                                          </p:spTgt>
                                        </p:tgtEl>
                                        <p:attrNameLst>
                                          <p:attrName>style.color</p:attrName>
                                        </p:attrNameLst>
                                      </p:cBhvr>
                                      <p:to>
                                        <a:schemeClr val="accent2"/>
                                      </p:to>
                                    </p:animClr>
                                    <p:animClr clrSpc="rgb" dir="cw">
                                      <p:cBhvr>
                                        <p:cTn id="34" dur="500" fill="hold"/>
                                        <p:tgtEl>
                                          <p:spTgt spid="3">
                                            <p:txEl>
                                              <p:pRg st="2" end="2"/>
                                            </p:txEl>
                                          </p:spTgt>
                                        </p:tgtEl>
                                        <p:attrNameLst>
                                          <p:attrName>fillcolor</p:attrName>
                                        </p:attrNameLst>
                                      </p:cBhvr>
                                      <p:to>
                                        <a:schemeClr val="accent2"/>
                                      </p:to>
                                    </p:animClr>
                                    <p:set>
                                      <p:cBhvr>
                                        <p:cTn id="35" dur="500" fill="hold"/>
                                        <p:tgtEl>
                                          <p:spTgt spid="3">
                                            <p:txEl>
                                              <p:pRg st="2" end="2"/>
                                            </p:txEl>
                                          </p:spTgt>
                                        </p:tgtEl>
                                        <p:attrNameLst>
                                          <p:attrName>fill.type</p:attrName>
                                        </p:attrNameLst>
                                      </p:cBhvr>
                                      <p:to>
                                        <p:strVal val="solid"/>
                                      </p:to>
                                    </p:set>
                                    <p:set>
                                      <p:cBhvr>
                                        <p:cTn id="36" dur="500" fill="hold"/>
                                        <p:tgtEl>
                                          <p:spTgt spid="3">
                                            <p:txEl>
                                              <p:pRg st="2" end="2"/>
                                            </p:txEl>
                                          </p:spTgt>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barn(inHorizontal)">
                                      <p:cBhvr>
                                        <p:cTn id="41" dur="500"/>
                                        <p:tgtEl>
                                          <p:spTgt spid="3">
                                            <p:txEl>
                                              <p:pRg st="3" end="3"/>
                                            </p:txEl>
                                          </p:spTgt>
                                        </p:tgtEl>
                                      </p:cBhvr>
                                    </p:animEffect>
                                  </p:childTnLst>
                                </p:cTn>
                              </p:par>
                            </p:childTnLst>
                          </p:cTn>
                        </p:par>
                        <p:par>
                          <p:cTn id="42" fill="hold">
                            <p:stCondLst>
                              <p:cond delay="500"/>
                            </p:stCondLst>
                            <p:childTnLst>
                              <p:par>
                                <p:cTn id="43" presetID="19" presetClass="emph" presetSubtype="0" fill="hold" nodeType="afterEffect">
                                  <p:stCondLst>
                                    <p:cond delay="0"/>
                                  </p:stCondLst>
                                  <p:childTnLst>
                                    <p:animClr clrSpc="rgb" dir="cw">
                                      <p:cBhvr override="childStyle">
                                        <p:cTn id="44" dur="500" fill="hold"/>
                                        <p:tgtEl>
                                          <p:spTgt spid="3">
                                            <p:txEl>
                                              <p:pRg st="3" end="3"/>
                                            </p:txEl>
                                          </p:spTgt>
                                        </p:tgtEl>
                                        <p:attrNameLst>
                                          <p:attrName>style.color</p:attrName>
                                        </p:attrNameLst>
                                      </p:cBhvr>
                                      <p:to>
                                        <a:schemeClr val="accent2"/>
                                      </p:to>
                                    </p:animClr>
                                    <p:animClr clrSpc="rgb" dir="cw">
                                      <p:cBhvr>
                                        <p:cTn id="45" dur="500" fill="hold"/>
                                        <p:tgtEl>
                                          <p:spTgt spid="3">
                                            <p:txEl>
                                              <p:pRg st="3" end="3"/>
                                            </p:txEl>
                                          </p:spTgt>
                                        </p:tgtEl>
                                        <p:attrNameLst>
                                          <p:attrName>fillcolor</p:attrName>
                                        </p:attrNameLst>
                                      </p:cBhvr>
                                      <p:to>
                                        <a:schemeClr val="accent2"/>
                                      </p:to>
                                    </p:animClr>
                                    <p:set>
                                      <p:cBhvr>
                                        <p:cTn id="46" dur="500" fill="hold"/>
                                        <p:tgtEl>
                                          <p:spTgt spid="3">
                                            <p:txEl>
                                              <p:pRg st="3" end="3"/>
                                            </p:txEl>
                                          </p:spTgt>
                                        </p:tgtEl>
                                        <p:attrNameLst>
                                          <p:attrName>fill.type</p:attrName>
                                        </p:attrNameLst>
                                      </p:cBhvr>
                                      <p:to>
                                        <p:strVal val="solid"/>
                                      </p:to>
                                    </p:set>
                                    <p:set>
                                      <p:cBhvr>
                                        <p:cTn id="47" dur="500" fill="hold"/>
                                        <p:tgtEl>
                                          <p:spTgt spid="3">
                                            <p:txEl>
                                              <p:pRg st="3" end="3"/>
                                            </p:txEl>
                                          </p:spTgt>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barn(inHorizontal)">
                                      <p:cBhvr>
                                        <p:cTn id="52" dur="500"/>
                                        <p:tgtEl>
                                          <p:spTgt spid="3">
                                            <p:txEl>
                                              <p:pRg st="4" end="4"/>
                                            </p:txEl>
                                          </p:spTgt>
                                        </p:tgtEl>
                                      </p:cBhvr>
                                    </p:animEffect>
                                  </p:childTnLst>
                                </p:cTn>
                              </p:par>
                            </p:childTnLst>
                          </p:cTn>
                        </p:par>
                        <p:par>
                          <p:cTn id="53" fill="hold">
                            <p:stCondLst>
                              <p:cond delay="500"/>
                            </p:stCondLst>
                            <p:childTnLst>
                              <p:par>
                                <p:cTn id="54" presetID="19" presetClass="emph" presetSubtype="0" fill="hold" nodeType="afterEffect">
                                  <p:stCondLst>
                                    <p:cond delay="0"/>
                                  </p:stCondLst>
                                  <p:childTnLst>
                                    <p:animClr clrSpc="rgb" dir="cw">
                                      <p:cBhvr override="childStyle">
                                        <p:cTn id="55" dur="500" fill="hold"/>
                                        <p:tgtEl>
                                          <p:spTgt spid="3">
                                            <p:txEl>
                                              <p:pRg st="4" end="4"/>
                                            </p:txEl>
                                          </p:spTgt>
                                        </p:tgtEl>
                                        <p:attrNameLst>
                                          <p:attrName>style.color</p:attrName>
                                        </p:attrNameLst>
                                      </p:cBhvr>
                                      <p:to>
                                        <a:schemeClr val="accent2"/>
                                      </p:to>
                                    </p:animClr>
                                    <p:animClr clrSpc="rgb" dir="cw">
                                      <p:cBhvr>
                                        <p:cTn id="56" dur="500" fill="hold"/>
                                        <p:tgtEl>
                                          <p:spTgt spid="3">
                                            <p:txEl>
                                              <p:pRg st="4" end="4"/>
                                            </p:txEl>
                                          </p:spTgt>
                                        </p:tgtEl>
                                        <p:attrNameLst>
                                          <p:attrName>fillcolor</p:attrName>
                                        </p:attrNameLst>
                                      </p:cBhvr>
                                      <p:to>
                                        <a:schemeClr val="accent2"/>
                                      </p:to>
                                    </p:animClr>
                                    <p:set>
                                      <p:cBhvr>
                                        <p:cTn id="57" dur="500" fill="hold"/>
                                        <p:tgtEl>
                                          <p:spTgt spid="3">
                                            <p:txEl>
                                              <p:pRg st="4" end="4"/>
                                            </p:txEl>
                                          </p:spTgt>
                                        </p:tgtEl>
                                        <p:attrNameLst>
                                          <p:attrName>fill.type</p:attrName>
                                        </p:attrNameLst>
                                      </p:cBhvr>
                                      <p:to>
                                        <p:strVal val="solid"/>
                                      </p:to>
                                    </p:set>
                                    <p:set>
                                      <p:cBhvr>
                                        <p:cTn id="58" dur="500" fill="hold"/>
                                        <p:tgtEl>
                                          <p:spTgt spid="3">
                                            <p:txEl>
                                              <p:pRg st="4" end="4"/>
                                            </p:tx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6"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barn(inHorizontal)">
                                      <p:cBhvr>
                                        <p:cTn id="63" dur="500"/>
                                        <p:tgtEl>
                                          <p:spTgt spid="3">
                                            <p:txEl>
                                              <p:pRg st="5" end="5"/>
                                            </p:txEl>
                                          </p:spTgt>
                                        </p:tgtEl>
                                      </p:cBhvr>
                                    </p:animEffect>
                                  </p:childTnLst>
                                </p:cTn>
                              </p:par>
                            </p:childTnLst>
                          </p:cTn>
                        </p:par>
                        <p:par>
                          <p:cTn id="64" fill="hold">
                            <p:stCondLst>
                              <p:cond delay="500"/>
                            </p:stCondLst>
                            <p:childTnLst>
                              <p:par>
                                <p:cTn id="65" presetID="19" presetClass="emph" presetSubtype="0" fill="hold" nodeType="afterEffect">
                                  <p:stCondLst>
                                    <p:cond delay="0"/>
                                  </p:stCondLst>
                                  <p:childTnLst>
                                    <p:animClr clrSpc="rgb" dir="cw">
                                      <p:cBhvr override="childStyle">
                                        <p:cTn id="66" dur="500" fill="hold"/>
                                        <p:tgtEl>
                                          <p:spTgt spid="3">
                                            <p:txEl>
                                              <p:pRg st="5" end="5"/>
                                            </p:txEl>
                                          </p:spTgt>
                                        </p:tgtEl>
                                        <p:attrNameLst>
                                          <p:attrName>style.color</p:attrName>
                                        </p:attrNameLst>
                                      </p:cBhvr>
                                      <p:to>
                                        <a:schemeClr val="accent2"/>
                                      </p:to>
                                    </p:animClr>
                                    <p:animClr clrSpc="rgb" dir="cw">
                                      <p:cBhvr>
                                        <p:cTn id="67" dur="500" fill="hold"/>
                                        <p:tgtEl>
                                          <p:spTgt spid="3">
                                            <p:txEl>
                                              <p:pRg st="5" end="5"/>
                                            </p:txEl>
                                          </p:spTgt>
                                        </p:tgtEl>
                                        <p:attrNameLst>
                                          <p:attrName>fillcolor</p:attrName>
                                        </p:attrNameLst>
                                      </p:cBhvr>
                                      <p:to>
                                        <a:schemeClr val="accent2"/>
                                      </p:to>
                                    </p:animClr>
                                    <p:set>
                                      <p:cBhvr>
                                        <p:cTn id="68" dur="500" fill="hold"/>
                                        <p:tgtEl>
                                          <p:spTgt spid="3">
                                            <p:txEl>
                                              <p:pRg st="5" end="5"/>
                                            </p:txEl>
                                          </p:spTgt>
                                        </p:tgtEl>
                                        <p:attrNameLst>
                                          <p:attrName>fill.type</p:attrName>
                                        </p:attrNameLst>
                                      </p:cBhvr>
                                      <p:to>
                                        <p:strVal val="solid"/>
                                      </p:to>
                                    </p:set>
                                    <p:set>
                                      <p:cBhvr>
                                        <p:cTn id="69" dur="500" fill="hold"/>
                                        <p:tgtEl>
                                          <p:spTgt spid="3">
                                            <p:txEl>
                                              <p:pRg st="5" end="5"/>
                                            </p:txEl>
                                          </p:spTgt>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wheel(1)">
                                      <p:cBhvr>
                                        <p:cTn id="7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14304"/>
            <a:ext cx="8911687" cy="1280890"/>
          </a:xfrm>
        </p:spPr>
        <p:txBody>
          <a:bodyPr anchor="ctr">
            <a:normAutofit fontScale="90000"/>
          </a:bodyPr>
          <a:lstStyle/>
          <a:p>
            <a:pPr algn="ctr" rtl="1"/>
            <a:r>
              <a:rPr lang="en-US" sz="6700" b="1" dirty="0" smtClean="0">
                <a:latin typeface="Arabic Typesetting" panose="03020402040406030203" pitchFamily="66" charset="-78"/>
                <a:cs typeface="B Sina" panose="00000700000000000000" pitchFamily="2" charset="-78"/>
              </a:rPr>
              <a:t>Worm</a:t>
            </a:r>
            <a:r>
              <a:rPr lang="fa-IR" sz="4400" b="1" dirty="0" smtClean="0">
                <a:latin typeface="Arabic Typesetting" panose="03020402040406030203" pitchFamily="66" charset="-78"/>
                <a:cs typeface="B Sina" panose="00000700000000000000" pitchFamily="2" charset="-78"/>
              </a:rPr>
              <a:t/>
            </a:r>
            <a:br>
              <a:rPr lang="fa-IR" sz="4400" b="1" dirty="0" smtClean="0">
                <a:latin typeface="Arabic Typesetting" panose="03020402040406030203" pitchFamily="66" charset="-78"/>
                <a:cs typeface="B Sina" panose="00000700000000000000" pitchFamily="2" charset="-78"/>
              </a:rPr>
            </a:br>
            <a:r>
              <a:rPr lang="fa-IR" sz="4400" b="1" dirty="0" smtClean="0">
                <a:latin typeface="Arabic Typesetting" panose="03020402040406030203" pitchFamily="66" charset="-78"/>
                <a:cs typeface="B Sina" panose="00000700000000000000" pitchFamily="2" charset="-78"/>
              </a:rPr>
              <a:t>کرم رایانه ای</a:t>
            </a:r>
            <a:endParaRPr lang="en-US" sz="4400"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1428745" y="1628776"/>
            <a:ext cx="10591800" cy="5229224"/>
          </a:xfrm>
        </p:spPr>
        <p:txBody>
          <a:bodyPr>
            <a:normAutofit/>
          </a:bodyPr>
          <a:lstStyle/>
          <a:p>
            <a:pPr marL="457200" algn="r" rtl="1">
              <a:buFont typeface="Arial" panose="020B0604020202020204" pitchFamily="34" charset="0"/>
              <a:buChar char="•"/>
            </a:pPr>
            <a:r>
              <a:rPr lang="fa-IR" sz="2400" dirty="0" smtClean="0">
                <a:cs typeface="B Homa" panose="00000400000000000000" pitchFamily="2" charset="-78"/>
              </a:rPr>
              <a:t> در  دهه ی 80 پا به عرصه وجود گذاشت .</a:t>
            </a:r>
          </a:p>
          <a:p>
            <a:pPr marL="114300" indent="0" algn="r" rtl="1">
              <a:buNone/>
            </a:pPr>
            <a:r>
              <a:rPr lang="fa-IR" sz="2400" u="sng" dirty="0" smtClean="0">
                <a:cs typeface="B Homa" panose="00000400000000000000" pitchFamily="2" charset="-78"/>
              </a:rPr>
              <a:t>ویژگی </a:t>
            </a:r>
          </a:p>
          <a:p>
            <a:pPr marL="857250" indent="0" algn="r" rtl="1">
              <a:buFont typeface="Wingdings" panose="05000000000000000000" pitchFamily="2" charset="2"/>
              <a:buChar char="ü"/>
            </a:pPr>
            <a:r>
              <a:rPr lang="fa-IR" sz="2000" dirty="0" smtClean="0">
                <a:cs typeface="B Homa" panose="00000400000000000000" pitchFamily="2" charset="-78"/>
              </a:rPr>
              <a:t> قابلیت تکثیر خودکار</a:t>
            </a:r>
          </a:p>
          <a:p>
            <a:pPr marL="857250" indent="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بدون نیاز به فایل میزبان ( به صورت فایل مستقل )</a:t>
            </a:r>
          </a:p>
          <a:p>
            <a:pPr marL="285750" indent="0" algn="r" rtl="1">
              <a:buNone/>
            </a:pPr>
            <a:r>
              <a:rPr lang="fa-IR" sz="2400" u="sng" dirty="0" smtClean="0">
                <a:cs typeface="B Homa" panose="00000400000000000000" pitchFamily="2" charset="-78"/>
              </a:rPr>
              <a:t>انواع عملکرد</a:t>
            </a:r>
          </a:p>
          <a:p>
            <a:pPr marL="11430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با تکثیر سریع فعالیت شبکه را کند می کنند</a:t>
            </a:r>
          </a:p>
          <a:p>
            <a:pPr marL="11430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با ورود به هر پوشه، یک فایل درون آن می سازند</a:t>
            </a:r>
          </a:p>
          <a:p>
            <a:pPr marL="11430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حذف فایل های کاربر</a:t>
            </a:r>
          </a:p>
          <a:p>
            <a:pPr marL="11430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ارسال کپی خود برای آدرس هایی که کاربر از/به آنها ایمیل زده است</a:t>
            </a:r>
            <a:endParaRPr lang="fa-IR" sz="2000" dirty="0">
              <a:cs typeface="B Homa" panose="00000400000000000000" pitchFamily="2"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919" y="2107373"/>
            <a:ext cx="3550495" cy="2350328"/>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8EE964FA-31DF-4E91-8ABC-8411A59DA333}" type="slidenum">
              <a:rPr lang="en-US" smtClean="0"/>
              <a:t>11</a:t>
            </a:fld>
            <a:endParaRPr lang="en-US" dirty="0"/>
          </a:p>
        </p:txBody>
      </p:sp>
    </p:spTree>
    <p:custDataLst>
      <p:tags r:id="rId1"/>
    </p:custDataLst>
    <p:extLst>
      <p:ext uri="{BB962C8B-B14F-4D97-AF65-F5344CB8AC3E}">
        <p14:creationId xmlns:p14="http://schemas.microsoft.com/office/powerpoint/2010/main" val="1603987470"/>
      </p:ext>
    </p:extLst>
  </p:cSld>
  <p:clrMapOvr>
    <a:masterClrMapping/>
  </p:clrMapOvr>
  <mc:AlternateContent xmlns:mc="http://schemas.openxmlformats.org/markup-compatibility/2006" xmlns:p14="http://schemas.microsoft.com/office/powerpoint/2010/main">
    <mc:Choice Requires="p14">
      <p:transition spd="slow" p14:dur="1200" advTm="31126">
        <p:dissolve/>
      </p:transition>
    </mc:Choice>
    <mc:Fallback xmlns="">
      <p:transition spd="slow" advTm="31126">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500"/>
                                        <p:tgtEl>
                                          <p:spTgt spid="3">
                                            <p:txEl>
                                              <p:pRg st="1" end="1"/>
                                            </p:txEl>
                                          </p:spTgt>
                                        </p:tgtEl>
                                      </p:cBhvr>
                                    </p:animEffect>
                                  </p:childTnLst>
                                </p:cTn>
                              </p:par>
                            </p:childTnLst>
                          </p:cTn>
                        </p:par>
                        <p:par>
                          <p:cTn id="25" fill="hold">
                            <p:stCondLst>
                              <p:cond delay="500"/>
                            </p:stCondLst>
                            <p:childTnLst>
                              <p:par>
                                <p:cTn id="26" presetID="16" presetClass="entr" presetSubtype="26"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Horizontal)">
                                      <p:cBhvr>
                                        <p:cTn id="28" dur="500"/>
                                        <p:tgtEl>
                                          <p:spTgt spid="3">
                                            <p:txEl>
                                              <p:pRg st="2" end="2"/>
                                            </p:txEl>
                                          </p:spTgt>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3">
                                            <p:txEl>
                                              <p:pRg st="2" end="2"/>
                                            </p:txEl>
                                          </p:spTgt>
                                        </p:tgtEl>
                                      </p:cBhvr>
                                    </p:animEffect>
                                    <p:animScale>
                                      <p:cBhvr>
                                        <p:cTn id="32" dur="250" autoRev="1" fill="hold"/>
                                        <p:tgtEl>
                                          <p:spTgt spid="3">
                                            <p:txEl>
                                              <p:pRg st="2" end="2"/>
                                            </p:txEl>
                                          </p:spTgt>
                                        </p:tgtEl>
                                      </p:cBhvr>
                                      <p:by x="105000" y="105000"/>
                                    </p:animScale>
                                  </p:childTnLst>
                                </p:cTn>
                              </p:par>
                            </p:childTnLst>
                          </p:cTn>
                        </p:par>
                        <p:par>
                          <p:cTn id="33" fill="hold">
                            <p:stCondLst>
                              <p:cond delay="1500"/>
                            </p:stCondLst>
                            <p:childTnLst>
                              <p:par>
                                <p:cTn id="34" presetID="16" presetClass="entr" presetSubtype="26" fill="hold"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Horizontal)">
                                      <p:cBhvr>
                                        <p:cTn id="36" dur="500"/>
                                        <p:tgtEl>
                                          <p:spTgt spid="3">
                                            <p:txEl>
                                              <p:pRg st="3" end="3"/>
                                            </p:txEl>
                                          </p:spTgt>
                                        </p:tgtEl>
                                      </p:cBhvr>
                                    </p:animEffect>
                                  </p:childTnLst>
                                </p:cTn>
                              </p:par>
                            </p:childTnLst>
                          </p:cTn>
                        </p:par>
                        <p:par>
                          <p:cTn id="37" fill="hold">
                            <p:stCondLst>
                              <p:cond delay="2000"/>
                            </p:stCondLst>
                            <p:childTnLst>
                              <p:par>
                                <p:cTn id="38" presetID="26" presetClass="emph" presetSubtype="0" fill="hold" nodeType="afterEffect">
                                  <p:stCondLst>
                                    <p:cond delay="0"/>
                                  </p:stCondLst>
                                  <p:childTnLst>
                                    <p:animEffect transition="out" filter="fade">
                                      <p:cBhvr>
                                        <p:cTn id="39" dur="500" tmFilter="0, 0; .2, .5; .8, .5; 1, 0"/>
                                        <p:tgtEl>
                                          <p:spTgt spid="3">
                                            <p:txEl>
                                              <p:pRg st="3" end="3"/>
                                            </p:txEl>
                                          </p:spTgt>
                                        </p:tgtEl>
                                      </p:cBhvr>
                                    </p:animEffect>
                                    <p:animScale>
                                      <p:cBhvr>
                                        <p:cTn id="40" dur="250" autoRev="1" fill="hold"/>
                                        <p:tgtEl>
                                          <p:spTgt spid="3">
                                            <p:txEl>
                                              <p:pRg st="3" end="3"/>
                                            </p:txEl>
                                          </p:spTgt>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5" dur="500"/>
                                        <p:tgtEl>
                                          <p:spTgt spid="3">
                                            <p:txEl>
                                              <p:pRg st="4" end="4"/>
                                            </p:txEl>
                                          </p:spTgt>
                                        </p:tgtEl>
                                      </p:cBhvr>
                                    </p:animEffect>
                                  </p:childTnLst>
                                </p:cTn>
                              </p:par>
                            </p:childTnLst>
                          </p:cTn>
                        </p:par>
                        <p:par>
                          <p:cTn id="46" fill="hold">
                            <p:stCondLst>
                              <p:cond delay="500"/>
                            </p:stCondLst>
                            <p:childTnLst>
                              <p:par>
                                <p:cTn id="47" presetID="16" presetClass="entr" presetSubtype="26" fill="hold"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barn(inHorizontal)">
                                      <p:cBhvr>
                                        <p:cTn id="49" dur="500"/>
                                        <p:tgtEl>
                                          <p:spTgt spid="3">
                                            <p:txEl>
                                              <p:pRg st="5" end="5"/>
                                            </p:txEl>
                                          </p:spTgt>
                                        </p:tgtEl>
                                      </p:cBhvr>
                                    </p:animEffect>
                                  </p:childTnLst>
                                </p:cTn>
                              </p:par>
                            </p:childTnLst>
                          </p:cTn>
                        </p:par>
                        <p:par>
                          <p:cTn id="50" fill="hold">
                            <p:stCondLst>
                              <p:cond delay="1000"/>
                            </p:stCondLst>
                            <p:childTnLst>
                              <p:par>
                                <p:cTn id="51" presetID="26" presetClass="emph" presetSubtype="0" fill="hold" nodeType="afterEffect">
                                  <p:stCondLst>
                                    <p:cond delay="0"/>
                                  </p:stCondLst>
                                  <p:childTnLst>
                                    <p:animEffect transition="out" filter="fade">
                                      <p:cBhvr>
                                        <p:cTn id="52" dur="500" tmFilter="0, 0; .2, .5; .8, .5; 1, 0"/>
                                        <p:tgtEl>
                                          <p:spTgt spid="3">
                                            <p:txEl>
                                              <p:pRg st="5" end="5"/>
                                            </p:txEl>
                                          </p:spTgt>
                                        </p:tgtEl>
                                      </p:cBhvr>
                                    </p:animEffect>
                                    <p:animScale>
                                      <p:cBhvr>
                                        <p:cTn id="53" dur="250" autoRev="1" fill="hold"/>
                                        <p:tgtEl>
                                          <p:spTgt spid="3">
                                            <p:txEl>
                                              <p:pRg st="5" end="5"/>
                                            </p:txEl>
                                          </p:spTgt>
                                        </p:tgtEl>
                                      </p:cBhvr>
                                      <p:by x="105000" y="105000"/>
                                    </p:animScale>
                                  </p:childTnLst>
                                </p:cTn>
                              </p:par>
                            </p:childTnLst>
                          </p:cTn>
                        </p:par>
                        <p:par>
                          <p:cTn id="54" fill="hold">
                            <p:stCondLst>
                              <p:cond delay="1500"/>
                            </p:stCondLst>
                            <p:childTnLst>
                              <p:par>
                                <p:cTn id="55" presetID="16" presetClass="entr" presetSubtype="26" fill="hold"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barn(inHorizontal)">
                                      <p:cBhvr>
                                        <p:cTn id="57" dur="500"/>
                                        <p:tgtEl>
                                          <p:spTgt spid="3">
                                            <p:txEl>
                                              <p:pRg st="6" end="6"/>
                                            </p:txEl>
                                          </p:spTgt>
                                        </p:tgtEl>
                                      </p:cBhvr>
                                    </p:animEffect>
                                  </p:childTnLst>
                                </p:cTn>
                              </p:par>
                            </p:childTnLst>
                          </p:cTn>
                        </p:par>
                        <p:par>
                          <p:cTn id="58" fill="hold">
                            <p:stCondLst>
                              <p:cond delay="2000"/>
                            </p:stCondLst>
                            <p:childTnLst>
                              <p:par>
                                <p:cTn id="59" presetID="26" presetClass="emph" presetSubtype="0" fill="hold" nodeType="afterEffect">
                                  <p:stCondLst>
                                    <p:cond delay="0"/>
                                  </p:stCondLst>
                                  <p:childTnLst>
                                    <p:animEffect transition="out" filter="fade">
                                      <p:cBhvr>
                                        <p:cTn id="60" dur="500" tmFilter="0, 0; .2, .5; .8, .5; 1, 0"/>
                                        <p:tgtEl>
                                          <p:spTgt spid="3">
                                            <p:txEl>
                                              <p:pRg st="6" end="6"/>
                                            </p:txEl>
                                          </p:spTgt>
                                        </p:tgtEl>
                                      </p:cBhvr>
                                    </p:animEffect>
                                    <p:animScale>
                                      <p:cBhvr>
                                        <p:cTn id="61" dur="250" autoRev="1" fill="hold"/>
                                        <p:tgtEl>
                                          <p:spTgt spid="3">
                                            <p:txEl>
                                              <p:pRg st="6" end="6"/>
                                            </p:txEl>
                                          </p:spTgt>
                                        </p:tgtEl>
                                      </p:cBhvr>
                                      <p:by x="105000" y="105000"/>
                                    </p:animScale>
                                  </p:childTnLst>
                                </p:cTn>
                              </p:par>
                            </p:childTnLst>
                          </p:cTn>
                        </p:par>
                        <p:par>
                          <p:cTn id="62" fill="hold">
                            <p:stCondLst>
                              <p:cond delay="2500"/>
                            </p:stCondLst>
                            <p:childTnLst>
                              <p:par>
                                <p:cTn id="63" presetID="16" presetClass="entr" presetSubtype="26" fill="hold" nodeType="after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barn(inHorizontal)">
                                      <p:cBhvr>
                                        <p:cTn id="65" dur="500"/>
                                        <p:tgtEl>
                                          <p:spTgt spid="3">
                                            <p:txEl>
                                              <p:pRg st="7" end="7"/>
                                            </p:txEl>
                                          </p:spTgt>
                                        </p:tgtEl>
                                      </p:cBhvr>
                                    </p:animEffect>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
                                            <p:txEl>
                                              <p:pRg st="7" end="7"/>
                                            </p:txEl>
                                          </p:spTgt>
                                        </p:tgtEl>
                                      </p:cBhvr>
                                    </p:animEffect>
                                    <p:animScale>
                                      <p:cBhvr>
                                        <p:cTn id="69" dur="250" autoRev="1" fill="hold"/>
                                        <p:tgtEl>
                                          <p:spTgt spid="3">
                                            <p:txEl>
                                              <p:pRg st="7" end="7"/>
                                            </p:txEl>
                                          </p:spTgt>
                                        </p:tgtEl>
                                      </p:cBhvr>
                                      <p:by x="105000" y="105000"/>
                                    </p:animScale>
                                  </p:childTnLst>
                                </p:cTn>
                              </p:par>
                            </p:childTnLst>
                          </p:cTn>
                        </p:par>
                        <p:par>
                          <p:cTn id="70" fill="hold">
                            <p:stCondLst>
                              <p:cond delay="3500"/>
                            </p:stCondLst>
                            <p:childTnLst>
                              <p:par>
                                <p:cTn id="71" presetID="16" presetClass="entr" presetSubtype="26" fill="hold" nodeType="after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Effect transition="in" filter="barn(inHorizontal)">
                                      <p:cBhvr>
                                        <p:cTn id="73" dur="500"/>
                                        <p:tgtEl>
                                          <p:spTgt spid="3">
                                            <p:txEl>
                                              <p:pRg st="8" end="8"/>
                                            </p:txEl>
                                          </p:spTgt>
                                        </p:tgtEl>
                                      </p:cBhvr>
                                    </p:animEffect>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
                                            <p:txEl>
                                              <p:pRg st="8" end="8"/>
                                            </p:txEl>
                                          </p:spTgt>
                                        </p:tgtEl>
                                      </p:cBhvr>
                                    </p:animEffect>
                                    <p:animScale>
                                      <p:cBhvr>
                                        <p:cTn id="77" dur="25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322" y="42864"/>
            <a:ext cx="8911687" cy="1571625"/>
          </a:xfrm>
        </p:spPr>
        <p:txBody>
          <a:bodyPr anchor="ctr">
            <a:normAutofit fontScale="90000"/>
          </a:bodyPr>
          <a:lstStyle/>
          <a:p>
            <a:pPr algn="ctr" rtl="1"/>
            <a:r>
              <a:rPr lang="en-US" sz="6000" b="1" dirty="0" smtClean="0">
                <a:latin typeface="Arabic Typesetting" panose="03020402040406030203" pitchFamily="66" charset="-78"/>
                <a:cs typeface="B Sina" panose="00000700000000000000" pitchFamily="2" charset="-78"/>
              </a:rPr>
              <a:t>Worm</a:t>
            </a:r>
            <a:r>
              <a:rPr lang="fa-IR" sz="6000" b="1" dirty="0" smtClean="0">
                <a:latin typeface="Arabic Typesetting" panose="03020402040406030203" pitchFamily="66" charset="-78"/>
                <a:cs typeface="B Sina" panose="00000700000000000000" pitchFamily="2" charset="-78"/>
              </a:rPr>
              <a:t> </a:t>
            </a:r>
            <a:br>
              <a:rPr lang="fa-IR" sz="6000" b="1" dirty="0" smtClean="0">
                <a:latin typeface="Arabic Typesetting" panose="03020402040406030203" pitchFamily="66" charset="-78"/>
                <a:cs typeface="B Sina" panose="00000700000000000000" pitchFamily="2" charset="-78"/>
              </a:rPr>
            </a:br>
            <a:r>
              <a:rPr lang="fa-IR" sz="1800" dirty="0" smtClean="0">
                <a:latin typeface="Arabic Typesetting" panose="03020402040406030203" pitchFamily="66" charset="-78"/>
                <a:cs typeface="+mn-cs"/>
              </a:rPr>
              <a:t>(</a:t>
            </a:r>
            <a:r>
              <a:rPr lang="en-US" sz="1800" dirty="0">
                <a:cs typeface="+mn-cs"/>
              </a:rPr>
              <a:t>Write Once, Read Many </a:t>
            </a:r>
            <a:r>
              <a:rPr lang="en-US" sz="1800" dirty="0" smtClean="0">
                <a:cs typeface="+mn-cs"/>
              </a:rPr>
              <a:t> </a:t>
            </a:r>
            <a:r>
              <a:rPr lang="fa-IR" sz="1800" dirty="0" smtClean="0">
                <a:cs typeface="+mn-cs"/>
              </a:rPr>
              <a:t> )</a:t>
            </a:r>
            <a:r>
              <a:rPr lang="fa-IR" sz="4000" b="1" dirty="0">
                <a:latin typeface="Arabic Typesetting" panose="03020402040406030203" pitchFamily="66" charset="-78"/>
                <a:cs typeface="B Sina" panose="00000700000000000000" pitchFamily="2" charset="-78"/>
              </a:rPr>
              <a:t/>
            </a:r>
            <a:br>
              <a:rPr lang="fa-IR" sz="4000" b="1" dirty="0">
                <a:latin typeface="Arabic Typesetting" panose="03020402040406030203" pitchFamily="66" charset="-78"/>
                <a:cs typeface="B Sina" panose="00000700000000000000" pitchFamily="2" charset="-78"/>
              </a:rPr>
            </a:br>
            <a:r>
              <a:rPr lang="fa-IR" sz="4000" b="1" dirty="0">
                <a:latin typeface="Arabic Typesetting" panose="03020402040406030203" pitchFamily="66" charset="-78"/>
                <a:cs typeface="B Sina" panose="00000700000000000000" pitchFamily="2" charset="-78"/>
              </a:rPr>
              <a:t>کرم رایانه ای</a:t>
            </a:r>
            <a:endParaRPr lang="en-US" sz="4000" dirty="0"/>
          </a:p>
        </p:txBody>
      </p:sp>
      <p:sp>
        <p:nvSpPr>
          <p:cNvPr id="3" name="Content Placeholder 2"/>
          <p:cNvSpPr>
            <a:spLocks noGrp="1"/>
          </p:cNvSpPr>
          <p:nvPr>
            <p:ph idx="1"/>
          </p:nvPr>
        </p:nvSpPr>
        <p:spPr>
          <a:xfrm>
            <a:off x="2389184" y="1671638"/>
            <a:ext cx="9602788" cy="5186362"/>
          </a:xfrm>
        </p:spPr>
        <p:txBody>
          <a:bodyPr>
            <a:normAutofit/>
          </a:bodyPr>
          <a:lstStyle/>
          <a:p>
            <a:pPr marL="457200" indent="-171450" algn="r" rtl="1">
              <a:buNone/>
            </a:pPr>
            <a:r>
              <a:rPr lang="fa-IR" sz="2000" u="sng" dirty="0">
                <a:cs typeface="B Homa" panose="00000400000000000000" pitchFamily="2" charset="-78"/>
              </a:rPr>
              <a:t>نوع انتشار</a:t>
            </a:r>
          </a:p>
          <a:p>
            <a:pPr marL="628650" algn="r" rtl="1">
              <a:buFont typeface="Wingdings" panose="05000000000000000000" pitchFamily="2" charset="2"/>
              <a:buChar char="ü"/>
            </a:pPr>
            <a:r>
              <a:rPr lang="fa-IR" dirty="0">
                <a:cs typeface="B Homa" panose="00000400000000000000" pitchFamily="2" charset="-78"/>
              </a:rPr>
              <a:t> از طریق شبکه های رایانه ای</a:t>
            </a:r>
          </a:p>
          <a:p>
            <a:pPr marL="285750" indent="0" algn="r" rtl="1">
              <a:buNone/>
            </a:pPr>
            <a:r>
              <a:rPr lang="fa-IR" dirty="0">
                <a:solidFill>
                  <a:srgbClr val="002060"/>
                </a:solidFill>
                <a:cs typeface="B Homa" panose="00000400000000000000" pitchFamily="2" charset="-78"/>
              </a:rPr>
              <a:t> ( با تکثیر شدید خود باعث ایجاد ترافیک سنگینی در شبکه های مختلف مثل اینترنت شده و آنهارا مختل می کنند )</a:t>
            </a:r>
          </a:p>
          <a:p>
            <a:pPr marL="285750" indent="0" algn="r" rtl="1">
              <a:buNone/>
            </a:pPr>
            <a:r>
              <a:rPr lang="fa-IR" sz="2000" u="sng" dirty="0">
                <a:cs typeface="B Homa" panose="00000400000000000000" pitchFamily="2" charset="-78"/>
              </a:rPr>
              <a:t>روش های انتشار</a:t>
            </a:r>
            <a:endParaRPr lang="fa-IR" u="sng" dirty="0">
              <a:cs typeface="B Homa" panose="00000400000000000000" pitchFamily="2" charset="-78"/>
            </a:endParaRPr>
          </a:p>
          <a:p>
            <a:pPr marL="742950" indent="-114300" algn="r" rtl="1">
              <a:lnSpc>
                <a:spcPct val="150000"/>
              </a:lnSpc>
              <a:buFont typeface="Wingdings" panose="05000000000000000000" pitchFamily="2" charset="2"/>
              <a:buChar char="ü"/>
            </a:pPr>
            <a:r>
              <a:rPr lang="fa-IR" dirty="0">
                <a:cs typeface="B Homa" panose="00000400000000000000" pitchFamily="2" charset="-78"/>
              </a:rPr>
              <a:t> از طرق شبکه های ارتباطی و اینترنت </a:t>
            </a:r>
          </a:p>
          <a:p>
            <a:pPr marL="228600" indent="0" algn="r" rtl="1">
              <a:lnSpc>
                <a:spcPct val="150000"/>
              </a:lnSpc>
              <a:buNone/>
            </a:pPr>
            <a:r>
              <a:rPr lang="fa-IR" dirty="0">
                <a:cs typeface="B Homa" panose="00000400000000000000" pitchFamily="2" charset="-78"/>
              </a:rPr>
              <a:t>( مثلاً باز کردن ایمیل آلوده که کرم به آن ضمیمه شده و یا کلیک برروی یک لینک وب که به آدرس خاصی اشاره دارد)</a:t>
            </a:r>
          </a:p>
          <a:p>
            <a:pPr marL="742950" indent="-114300" algn="r" rtl="1">
              <a:lnSpc>
                <a:spcPct val="150000"/>
              </a:lnSpc>
              <a:buFont typeface="Wingdings" panose="05000000000000000000" pitchFamily="2" charset="2"/>
              <a:buChar char="ü"/>
            </a:pPr>
            <a:r>
              <a:rPr lang="fa-IR" b="1" dirty="0">
                <a:cs typeface="B Homa" panose="00000400000000000000" pitchFamily="2" charset="-78"/>
              </a:rPr>
              <a:t> </a:t>
            </a:r>
            <a:r>
              <a:rPr lang="fa-IR" dirty="0">
                <a:cs typeface="B Homa" panose="00000400000000000000" pitchFamily="2" charset="-78"/>
              </a:rPr>
              <a:t>از طرق نرم افزار های چت و پیام رسان </a:t>
            </a:r>
          </a:p>
          <a:p>
            <a:pPr marL="742950" indent="-114300" algn="r" rtl="1">
              <a:lnSpc>
                <a:spcPct val="150000"/>
              </a:lnSpc>
              <a:buFont typeface="Wingdings" panose="05000000000000000000" pitchFamily="2" charset="2"/>
              <a:buChar char="ü"/>
            </a:pPr>
            <a:r>
              <a:rPr lang="fa-IR" dirty="0">
                <a:cs typeface="B Homa" panose="00000400000000000000" pitchFamily="2" charset="-78"/>
              </a:rPr>
              <a:t> از طریق سخت افزار</a:t>
            </a:r>
          </a:p>
          <a:p>
            <a:pPr marL="742950" indent="-114300" algn="r" rtl="1">
              <a:lnSpc>
                <a:spcPct val="150000"/>
              </a:lnSpc>
              <a:buFont typeface="Wingdings" panose="05000000000000000000" pitchFamily="2" charset="2"/>
              <a:buChar char="ü"/>
            </a:pPr>
            <a:r>
              <a:rPr lang="fa-IR" dirty="0">
                <a:cs typeface="B Homa" panose="00000400000000000000" pitchFamily="2" charset="-78"/>
              </a:rPr>
              <a:t>  به صورت کاملاً مستقل</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0562" y="2404646"/>
            <a:ext cx="3640138" cy="3720345"/>
          </a:xfrm>
          <a:prstGeom prst="round2DiagRect">
            <a:avLst>
              <a:gd name="adj1" fmla="val 16667"/>
              <a:gd name="adj2" fmla="val 6181"/>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3763" y="1891089"/>
            <a:ext cx="3493025" cy="45880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8EE964FA-31DF-4E91-8ABC-8411A59DA333}" type="slidenum">
              <a:rPr lang="en-US" smtClean="0"/>
              <a:t>12</a:t>
            </a:fld>
            <a:endParaRPr lang="en-US" dirty="0"/>
          </a:p>
        </p:txBody>
      </p:sp>
    </p:spTree>
    <p:custDataLst>
      <p:tags r:id="rId1"/>
    </p:custDataLst>
    <p:extLst>
      <p:ext uri="{BB962C8B-B14F-4D97-AF65-F5344CB8AC3E}">
        <p14:creationId xmlns:p14="http://schemas.microsoft.com/office/powerpoint/2010/main" val="1478945260"/>
      </p:ext>
    </p:extLst>
  </p:cSld>
  <p:clrMapOvr>
    <a:masterClrMapping/>
  </p:clrMapOvr>
  <mc:AlternateContent xmlns:mc="http://schemas.openxmlformats.org/markup-compatibility/2006" xmlns:p14="http://schemas.microsoft.com/office/powerpoint/2010/main">
    <mc:Choice Requires="p14">
      <p:transition spd="slow" p14:dur="1200" advTm="46683">
        <p:dissolve/>
      </p:transition>
    </mc:Choice>
    <mc:Fallback xmlns="">
      <p:transition spd="slow" advTm="46683">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500" fill="hold"/>
                                        <p:tgtEl>
                                          <p:spTgt spid="3">
                                            <p:txEl>
                                              <p:pRg st="1" end="1"/>
                                            </p:txEl>
                                          </p:spTgt>
                                        </p:tgtEl>
                                        <p:attrNameLst>
                                          <p:attrName>style.color</p:attrName>
                                        </p:attrNameLst>
                                      </p:cBhvr>
                                      <p:to>
                                        <a:schemeClr val="accent2"/>
                                      </p:to>
                                    </p:animClr>
                                    <p:animClr clrSpc="rgb" dir="cw">
                                      <p:cBhvr>
                                        <p:cTn id="24" dur="500" fill="hold"/>
                                        <p:tgtEl>
                                          <p:spTgt spid="3">
                                            <p:txEl>
                                              <p:pRg st="1" end="1"/>
                                            </p:txEl>
                                          </p:spTgt>
                                        </p:tgtEl>
                                        <p:attrNameLst>
                                          <p:attrName>fillcolor</p:attrName>
                                        </p:attrNameLst>
                                      </p:cBhvr>
                                      <p:to>
                                        <a:schemeClr val="accent2"/>
                                      </p:to>
                                    </p:animClr>
                                    <p:set>
                                      <p:cBhvr>
                                        <p:cTn id="25" dur="500" fill="hold"/>
                                        <p:tgtEl>
                                          <p:spTgt spid="3">
                                            <p:txEl>
                                              <p:pRg st="1" end="1"/>
                                            </p:txEl>
                                          </p:spTgt>
                                        </p:tgtEl>
                                        <p:attrNameLst>
                                          <p:attrName>fill.type</p:attrName>
                                        </p:attrNameLst>
                                      </p:cBhvr>
                                      <p:to>
                                        <p:strVal val="solid"/>
                                      </p:to>
                                    </p:set>
                                    <p:set>
                                      <p:cBhvr>
                                        <p:cTn id="26" dur="500" fill="hold"/>
                                        <p:tgtEl>
                                          <p:spTgt spid="3">
                                            <p:txEl>
                                              <p:pRg st="1" end="1"/>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heel(1)">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Horizontal)">
                                      <p:cBhvr>
                                        <p:cTn id="41" dur="500"/>
                                        <p:tgtEl>
                                          <p:spTgt spid="3">
                                            <p:txEl>
                                              <p:pRg st="4" end="4"/>
                                            </p:txEl>
                                          </p:spTgt>
                                        </p:tgtEl>
                                      </p:cBhvr>
                                    </p:animEffect>
                                  </p:childTnLst>
                                </p:cTn>
                              </p:par>
                            </p:childTnLst>
                          </p:cTn>
                        </p:par>
                        <p:par>
                          <p:cTn id="42" fill="hold">
                            <p:stCondLst>
                              <p:cond delay="500"/>
                            </p:stCondLst>
                            <p:childTnLst>
                              <p:par>
                                <p:cTn id="43" presetID="26" presetClass="emph" presetSubtype="0" fill="hold" nodeType="afterEffect">
                                  <p:stCondLst>
                                    <p:cond delay="0"/>
                                  </p:stCondLst>
                                  <p:childTnLst>
                                    <p:animEffect transition="out" filter="fade">
                                      <p:cBhvr>
                                        <p:cTn id="44" dur="500" tmFilter="0, 0; .2, .5; .8, .5; 1, 0"/>
                                        <p:tgtEl>
                                          <p:spTgt spid="3">
                                            <p:txEl>
                                              <p:pRg st="4" end="4"/>
                                            </p:txEl>
                                          </p:spTgt>
                                        </p:tgtEl>
                                      </p:cBhvr>
                                    </p:animEffect>
                                    <p:animScale>
                                      <p:cBhvr>
                                        <p:cTn id="45" dur="250" autoRev="1" fill="hold"/>
                                        <p:tgtEl>
                                          <p:spTgt spid="3">
                                            <p:txEl>
                                              <p:pRg st="4" end="4"/>
                                            </p:txEl>
                                          </p:spTgt>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ipe(up)">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6"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barn(inHorizontal)">
                                      <p:cBhvr>
                                        <p:cTn id="55" dur="500"/>
                                        <p:tgtEl>
                                          <p:spTgt spid="3">
                                            <p:txEl>
                                              <p:pRg st="6" end="6"/>
                                            </p:txEl>
                                          </p:spTgt>
                                        </p:tgtEl>
                                      </p:cBhvr>
                                    </p:animEffect>
                                  </p:childTnLst>
                                </p:cTn>
                              </p:par>
                            </p:childTnLst>
                          </p:cTn>
                        </p:par>
                        <p:par>
                          <p:cTn id="56" fill="hold">
                            <p:stCondLst>
                              <p:cond delay="500"/>
                            </p:stCondLst>
                            <p:childTnLst>
                              <p:par>
                                <p:cTn id="57" presetID="26" presetClass="emph" presetSubtype="0" fill="hold" nodeType="afterEffect">
                                  <p:stCondLst>
                                    <p:cond delay="0"/>
                                  </p:stCondLst>
                                  <p:childTnLst>
                                    <p:animEffect transition="out" filter="fade">
                                      <p:cBhvr>
                                        <p:cTn id="58" dur="500" tmFilter="0, 0; .2, .5; .8, .5; 1, 0"/>
                                        <p:tgtEl>
                                          <p:spTgt spid="3">
                                            <p:txEl>
                                              <p:pRg st="6" end="6"/>
                                            </p:txEl>
                                          </p:spTgt>
                                        </p:tgtEl>
                                      </p:cBhvr>
                                    </p:animEffect>
                                    <p:animScale>
                                      <p:cBhvr>
                                        <p:cTn id="59" dur="250" autoRev="1" fill="hold"/>
                                        <p:tgtEl>
                                          <p:spTgt spid="3">
                                            <p:txEl>
                                              <p:pRg st="6" end="6"/>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barn(inHorizontal)">
                                      <p:cBhvr>
                                        <p:cTn id="64" dur="500"/>
                                        <p:tgtEl>
                                          <p:spTgt spid="3">
                                            <p:txEl>
                                              <p:pRg st="7" end="7"/>
                                            </p:txEl>
                                          </p:spTgt>
                                        </p:tgtEl>
                                      </p:cBhvr>
                                    </p:animEffect>
                                  </p:childTnLst>
                                </p:cTn>
                              </p:par>
                            </p:childTnLst>
                          </p:cTn>
                        </p:par>
                        <p:par>
                          <p:cTn id="65" fill="hold">
                            <p:stCondLst>
                              <p:cond delay="500"/>
                            </p:stCondLst>
                            <p:childTnLst>
                              <p:par>
                                <p:cTn id="66" presetID="26" presetClass="emph" presetSubtype="0" fill="hold" nodeType="afterEffect">
                                  <p:stCondLst>
                                    <p:cond delay="0"/>
                                  </p:stCondLst>
                                  <p:childTnLst>
                                    <p:animEffect transition="out" filter="fade">
                                      <p:cBhvr>
                                        <p:cTn id="67" dur="500" tmFilter="0, 0; .2, .5; .8, .5; 1, 0"/>
                                        <p:tgtEl>
                                          <p:spTgt spid="3">
                                            <p:txEl>
                                              <p:pRg st="7" end="7"/>
                                            </p:txEl>
                                          </p:spTgt>
                                        </p:tgtEl>
                                      </p:cBhvr>
                                    </p:animEffect>
                                    <p:animScale>
                                      <p:cBhvr>
                                        <p:cTn id="68" dur="250" autoRev="1" fill="hold"/>
                                        <p:tgtEl>
                                          <p:spTgt spid="3">
                                            <p:txEl>
                                              <p:pRg st="7" end="7"/>
                                            </p:txEl>
                                          </p:spTgt>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16" presetClass="entr" presetSubtype="26" fill="hold"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Effect transition="in" filter="barn(inHorizontal)">
                                      <p:cBhvr>
                                        <p:cTn id="73" dur="500"/>
                                        <p:tgtEl>
                                          <p:spTgt spid="3">
                                            <p:txEl>
                                              <p:pRg st="8" end="8"/>
                                            </p:txEl>
                                          </p:spTgt>
                                        </p:tgtEl>
                                      </p:cBhvr>
                                    </p:animEffect>
                                  </p:childTnLst>
                                </p:cTn>
                              </p:par>
                            </p:childTnLst>
                          </p:cTn>
                        </p:par>
                        <p:par>
                          <p:cTn id="74" fill="hold">
                            <p:stCondLst>
                              <p:cond delay="500"/>
                            </p:stCondLst>
                            <p:childTnLst>
                              <p:par>
                                <p:cTn id="75" presetID="26" presetClass="emph" presetSubtype="0" fill="hold" nodeType="afterEffect">
                                  <p:stCondLst>
                                    <p:cond delay="0"/>
                                  </p:stCondLst>
                                  <p:childTnLst>
                                    <p:animEffect transition="out" filter="fade">
                                      <p:cBhvr>
                                        <p:cTn id="76" dur="500" tmFilter="0, 0; .2, .5; .8, .5; 1, 0"/>
                                        <p:tgtEl>
                                          <p:spTgt spid="3">
                                            <p:txEl>
                                              <p:pRg st="8" end="8"/>
                                            </p:txEl>
                                          </p:spTgt>
                                        </p:tgtEl>
                                      </p:cBhvr>
                                    </p:animEffect>
                                    <p:animScale>
                                      <p:cBhvr>
                                        <p:cTn id="77" dur="250" autoRev="1" fill="hold"/>
                                        <p:tgtEl>
                                          <p:spTgt spid="3">
                                            <p:txEl>
                                              <p:pRg st="8" end="8"/>
                                            </p:txEl>
                                          </p:spTgt>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1000"/>
                                        <p:tgtEl>
                                          <p:spTgt spid="4"/>
                                        </p:tgtEl>
                                      </p:cBhvr>
                                    </p:animEffect>
                                    <p:anim calcmode="lin" valueType="num">
                                      <p:cBhvr>
                                        <p:cTn id="83" dur="1000" fill="hold"/>
                                        <p:tgtEl>
                                          <p:spTgt spid="4"/>
                                        </p:tgtEl>
                                        <p:attrNameLst>
                                          <p:attrName>ppt_x</p:attrName>
                                        </p:attrNameLst>
                                      </p:cBhvr>
                                      <p:tavLst>
                                        <p:tav tm="0">
                                          <p:val>
                                            <p:strVal val="#ppt_x"/>
                                          </p:val>
                                        </p:tav>
                                        <p:tav tm="100000">
                                          <p:val>
                                            <p:strVal val="#ppt_x"/>
                                          </p:val>
                                        </p:tav>
                                      </p:tavLst>
                                    </p:anim>
                                    <p:anim calcmode="lin" valueType="num">
                                      <p:cBhvr>
                                        <p:cTn id="8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1000"/>
                                        <p:tgtEl>
                                          <p:spTgt spid="6"/>
                                        </p:tgtEl>
                                      </p:cBhvr>
                                    </p:animEffect>
                                    <p:anim calcmode="lin" valueType="num">
                                      <p:cBhvr>
                                        <p:cTn id="90" dur="1000" fill="hold"/>
                                        <p:tgtEl>
                                          <p:spTgt spid="6"/>
                                        </p:tgtEl>
                                        <p:attrNameLst>
                                          <p:attrName>ppt_x</p:attrName>
                                        </p:attrNameLst>
                                      </p:cBhvr>
                                      <p:tavLst>
                                        <p:tav tm="0">
                                          <p:val>
                                            <p:strVal val="#ppt_x"/>
                                          </p:val>
                                        </p:tav>
                                        <p:tav tm="100000">
                                          <p:val>
                                            <p:strVal val="#ppt_x"/>
                                          </p:val>
                                        </p:tav>
                                      </p:tavLst>
                                    </p:anim>
                                    <p:anim calcmode="lin" valueType="num">
                                      <p:cBhvr>
                                        <p:cTn id="9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57168"/>
            <a:ext cx="8911687" cy="1280890"/>
          </a:xfrm>
        </p:spPr>
        <p:txBody>
          <a:bodyPr anchor="ctr">
            <a:normAutofit fontScale="90000"/>
          </a:bodyPr>
          <a:lstStyle/>
          <a:p>
            <a:pPr algn="ctr" rtl="1"/>
            <a:r>
              <a:rPr lang="en-US" sz="8000" b="1" dirty="0" smtClean="0">
                <a:latin typeface="Arabic Typesetting" panose="03020402040406030203" pitchFamily="66" charset="-78"/>
                <a:cs typeface="B Sina" panose="00000700000000000000" pitchFamily="2" charset="-78"/>
              </a:rPr>
              <a:t>Trojan</a:t>
            </a:r>
            <a:r>
              <a:rPr lang="en-US" sz="6700" b="1" dirty="0" smtClean="0">
                <a:latin typeface="Arabic Typesetting" panose="03020402040406030203" pitchFamily="66" charset="-78"/>
                <a:cs typeface="B Sina" panose="00000700000000000000" pitchFamily="2" charset="-78"/>
              </a:rPr>
              <a:t/>
            </a:r>
            <a:br>
              <a:rPr lang="en-US" sz="6700" b="1" dirty="0" smtClean="0">
                <a:latin typeface="Arabic Typesetting" panose="03020402040406030203" pitchFamily="66" charset="-78"/>
                <a:cs typeface="B Sina" panose="00000700000000000000" pitchFamily="2" charset="-78"/>
              </a:rPr>
            </a:br>
            <a:r>
              <a:rPr lang="fa-IR" sz="4400" b="1" dirty="0" smtClean="0">
                <a:latin typeface="Arabic Typesetting" panose="03020402040406030203" pitchFamily="66" charset="-78"/>
                <a:cs typeface="B Sina" panose="00000700000000000000" pitchFamily="2" charset="-78"/>
              </a:rPr>
              <a:t>تروجان</a:t>
            </a:r>
            <a:endParaRPr lang="en-US" sz="4400"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2343142" y="1628776"/>
            <a:ext cx="9620251" cy="5229224"/>
          </a:xfrm>
        </p:spPr>
        <p:txBody>
          <a:bodyPr>
            <a:normAutofit lnSpcReduction="10000"/>
          </a:bodyPr>
          <a:lstStyle/>
          <a:p>
            <a:pPr marL="457200" algn="r" rtl="1">
              <a:buFont typeface="Arial" panose="020B0604020202020204" pitchFamily="34" charset="0"/>
              <a:buChar char="•"/>
            </a:pPr>
            <a:r>
              <a:rPr lang="fa-IR" sz="2400" dirty="0" smtClean="0">
                <a:cs typeface="B Homa" panose="00000400000000000000" pitchFamily="2" charset="-78"/>
              </a:rPr>
              <a:t>نام این بدافزار از یک افسانه قدیمی به نام </a:t>
            </a:r>
            <a:r>
              <a:rPr lang="fa-IR" sz="2400" b="1" dirty="0" smtClean="0">
                <a:cs typeface="B Homa" panose="00000400000000000000" pitchFamily="2" charset="-78"/>
              </a:rPr>
              <a:t>تروآ</a:t>
            </a:r>
            <a:r>
              <a:rPr lang="fa-IR" sz="2400" dirty="0" smtClean="0">
                <a:cs typeface="B Homa" panose="00000400000000000000" pitchFamily="2" charset="-78"/>
              </a:rPr>
              <a:t> گرفته شده که سربازان در یک اسب چوبی پنهان شده و پس از ورود به قصر دشمن از آن پیاده شده و قلعه را فتح می کنند.</a:t>
            </a:r>
          </a:p>
          <a:p>
            <a:pPr marL="114300" indent="0" algn="r" rtl="1">
              <a:buNone/>
            </a:pPr>
            <a:r>
              <a:rPr lang="fa-IR" sz="2400" u="sng" dirty="0" smtClean="0">
                <a:cs typeface="B Homa" panose="00000400000000000000" pitchFamily="2" charset="-78"/>
              </a:rPr>
              <a:t>ویژگی </a:t>
            </a:r>
          </a:p>
          <a:p>
            <a:pPr marL="857250" indent="0" algn="r" rtl="1">
              <a:buFont typeface="Wingdings" panose="05000000000000000000" pitchFamily="2" charset="2"/>
              <a:buChar char="ü"/>
            </a:pPr>
            <a:r>
              <a:rPr lang="fa-IR" sz="2000" dirty="0" smtClean="0">
                <a:cs typeface="B Homa" panose="00000400000000000000" pitchFamily="2" charset="-78"/>
              </a:rPr>
              <a:t>  غیر قابل تکثیر</a:t>
            </a:r>
          </a:p>
          <a:p>
            <a:pPr marL="857250" indent="0" algn="r" rtl="1">
              <a:buFont typeface="Wingdings" panose="05000000000000000000" pitchFamily="2" charset="2"/>
              <a:buChar char="ü"/>
            </a:pPr>
            <a:r>
              <a:rPr lang="fa-IR" sz="2000" dirty="0" smtClean="0">
                <a:cs typeface="B Homa" panose="00000400000000000000" pitchFamily="2" charset="-78"/>
              </a:rPr>
              <a:t> پنهان شدن در یک برنامه مجاز یا  به عنوان زیر </a:t>
            </a:r>
            <a:r>
              <a:rPr lang="fa-IR" sz="2000" dirty="0">
                <a:cs typeface="B Homa" panose="00000400000000000000" pitchFamily="2" charset="-78"/>
              </a:rPr>
              <a:t>برنامه </a:t>
            </a:r>
            <a:r>
              <a:rPr lang="fa-IR" sz="2000" dirty="0" smtClean="0">
                <a:cs typeface="B Homa" panose="00000400000000000000" pitchFamily="2" charset="-78"/>
              </a:rPr>
              <a:t>یا به </a:t>
            </a:r>
            <a:r>
              <a:rPr lang="fa-IR" sz="2000" dirty="0">
                <a:cs typeface="B Homa" panose="00000400000000000000" pitchFamily="2" charset="-78"/>
              </a:rPr>
              <a:t>صورت یک برنامه </a:t>
            </a:r>
            <a:r>
              <a:rPr lang="fa-IR" sz="2000" dirty="0" smtClean="0">
                <a:cs typeface="B Homa" panose="00000400000000000000" pitchFamily="2" charset="-78"/>
              </a:rPr>
              <a:t>مستقل       </a:t>
            </a:r>
            <a:r>
              <a:rPr lang="fa-IR" dirty="0" smtClean="0">
                <a:cs typeface="B Homa" panose="00000400000000000000" pitchFamily="2" charset="-78"/>
              </a:rPr>
              <a:t>(درصورت اجرا فعال می شوند )</a:t>
            </a:r>
          </a:p>
          <a:p>
            <a:pPr marL="857250" indent="0" algn="r" rtl="1">
              <a:buFont typeface="Wingdings" panose="05000000000000000000" pitchFamily="2" charset="2"/>
              <a:buChar char="ü"/>
            </a:pPr>
            <a:r>
              <a:rPr lang="fa-IR" sz="1600" dirty="0">
                <a:cs typeface="B Homa" panose="00000400000000000000" pitchFamily="2" charset="-78"/>
              </a:rPr>
              <a:t> </a:t>
            </a:r>
            <a:r>
              <a:rPr lang="fa-IR" sz="2000" dirty="0" smtClean="0">
                <a:cs typeface="B Homa" panose="00000400000000000000" pitchFamily="2" charset="-78"/>
              </a:rPr>
              <a:t>امکان ارتباط با سرویس دهنده (شخص یا سایت) و به عنوان واسطه</a:t>
            </a:r>
            <a:endParaRPr lang="fa-IR" sz="1600" dirty="0" smtClean="0">
              <a:cs typeface="B Homa" panose="00000400000000000000" pitchFamily="2" charset="-78"/>
            </a:endParaRPr>
          </a:p>
          <a:p>
            <a:pPr marL="285750" indent="0" algn="r" rtl="1">
              <a:buNone/>
            </a:pPr>
            <a:r>
              <a:rPr lang="fa-IR" sz="2400" u="sng" dirty="0" smtClean="0">
                <a:cs typeface="B Homa" panose="00000400000000000000" pitchFamily="2" charset="-78"/>
              </a:rPr>
              <a:t>انواع عملکرد</a:t>
            </a:r>
          </a:p>
          <a:p>
            <a:pPr marL="1143000" algn="r" rtl="1">
              <a:buFont typeface="Wingdings" panose="05000000000000000000" pitchFamily="2" charset="2"/>
              <a:buChar char="ü"/>
            </a:pPr>
            <a:r>
              <a:rPr lang="fa-IR" sz="2000" dirty="0" smtClean="0">
                <a:cs typeface="B Homa" panose="00000400000000000000" pitchFamily="2" charset="-78"/>
              </a:rPr>
              <a:t>داشتن تمام قابلیت های ویروس</a:t>
            </a:r>
          </a:p>
          <a:p>
            <a:pPr marL="1143000" algn="r" rtl="1">
              <a:buFont typeface="Wingdings" panose="05000000000000000000" pitchFamily="2" charset="2"/>
              <a:buChar char="ü"/>
            </a:pPr>
            <a:r>
              <a:rPr lang="fa-IR" sz="2000" dirty="0" smtClean="0">
                <a:cs typeface="B Homa" panose="00000400000000000000" pitchFamily="2" charset="-78"/>
              </a:rPr>
              <a:t>حذف فایل های کاربر</a:t>
            </a:r>
          </a:p>
          <a:p>
            <a:pPr marL="1143000" algn="r" rtl="1">
              <a:buFont typeface="Wingdings" panose="05000000000000000000" pitchFamily="2" charset="2"/>
              <a:buChar char="ü"/>
            </a:pPr>
            <a:r>
              <a:rPr lang="fa-IR" sz="2000" dirty="0" smtClean="0">
                <a:cs typeface="B Homa" panose="00000400000000000000" pitchFamily="2" charset="-78"/>
              </a:rPr>
              <a:t>بارگیری ویروس و بدافزارهای دیگر</a:t>
            </a:r>
          </a:p>
          <a:p>
            <a:pPr marL="11430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جمع آوری اطلاعات مهم و شخصی </a:t>
            </a:r>
            <a:r>
              <a:rPr lang="fa-IR" sz="1600" dirty="0" smtClean="0">
                <a:cs typeface="B Homa" panose="00000400000000000000" pitchFamily="2" charset="-78"/>
              </a:rPr>
              <a:t>( شماره کارت اعتباری و حساب بانکی، آدرس ایمیل، رمزهای عبور و... )     </a:t>
            </a:r>
            <a:r>
              <a:rPr lang="fa-IR" sz="2000" dirty="0" smtClean="0">
                <a:cs typeface="B Homa" panose="00000400000000000000" pitchFamily="2" charset="-78"/>
              </a:rPr>
              <a:t>و فرستادن آنها به یک آدرس خاص</a:t>
            </a:r>
            <a:endParaRPr lang="fa-IR" sz="2000" dirty="0">
              <a:cs typeface="B Homa" panose="00000400000000000000" pitchFamily="2" charset="-7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439" y="3505421"/>
            <a:ext cx="1911618" cy="21398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032" y="1628776"/>
            <a:ext cx="6659831" cy="5012399"/>
          </a:xfrm>
          <a:prstGeom prst="rect">
            <a:avLst/>
          </a:prstGeom>
        </p:spPr>
      </p:pic>
      <p:sp>
        <p:nvSpPr>
          <p:cNvPr id="4" name="Slide Number Placeholder 3"/>
          <p:cNvSpPr>
            <a:spLocks noGrp="1"/>
          </p:cNvSpPr>
          <p:nvPr>
            <p:ph type="sldNum" sz="quarter" idx="12"/>
          </p:nvPr>
        </p:nvSpPr>
        <p:spPr/>
        <p:txBody>
          <a:bodyPr/>
          <a:lstStyle/>
          <a:p>
            <a:fld id="{8EE964FA-31DF-4E91-8ABC-8411A59DA333}" type="slidenum">
              <a:rPr lang="en-US" smtClean="0"/>
              <a:t>13</a:t>
            </a:fld>
            <a:endParaRPr lang="en-US" dirty="0"/>
          </a:p>
        </p:txBody>
      </p:sp>
    </p:spTree>
    <p:custDataLst>
      <p:tags r:id="rId1"/>
    </p:custDataLst>
    <p:extLst>
      <p:ext uri="{BB962C8B-B14F-4D97-AF65-F5344CB8AC3E}">
        <p14:creationId xmlns:p14="http://schemas.microsoft.com/office/powerpoint/2010/main" val="499819514"/>
      </p:ext>
    </p:extLst>
  </p:cSld>
  <p:clrMapOvr>
    <a:masterClrMapping/>
  </p:clrMapOvr>
  <mc:AlternateContent xmlns:mc="http://schemas.openxmlformats.org/markup-compatibility/2006" xmlns:p14="http://schemas.microsoft.com/office/powerpoint/2010/main">
    <mc:Choice Requires="p14">
      <p:transition spd="slow" p14:dur="1200" advTm="59237">
        <p:dissolve/>
      </p:transition>
    </mc:Choice>
    <mc:Fallback xmlns="">
      <p:transition spd="slow" advTm="59237">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3" presetClass="exit" presetSubtype="32" fill="hold" nodeType="clickEffect">
                                  <p:stCondLst>
                                    <p:cond delay="0"/>
                                  </p:stCondLst>
                                  <p:childTnLst>
                                    <p:animEffect transition="out" filter="plus(out)">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wipe(up)">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barn(inHorizontal)">
                                      <p:cBhvr>
                                        <p:cTn id="47" dur="500"/>
                                        <p:tgtEl>
                                          <p:spTgt spid="3">
                                            <p:txEl>
                                              <p:pRg st="2" end="2"/>
                                            </p:txEl>
                                          </p:spTgt>
                                        </p:tgtEl>
                                      </p:cBhvr>
                                    </p:animEffect>
                                  </p:childTnLst>
                                </p:cTn>
                              </p:par>
                            </p:childTnLst>
                          </p:cTn>
                        </p:par>
                        <p:par>
                          <p:cTn id="48" fill="hold">
                            <p:stCondLst>
                              <p:cond delay="500"/>
                            </p:stCondLst>
                            <p:childTnLst>
                              <p:par>
                                <p:cTn id="49" presetID="26" presetClass="emph" presetSubtype="0" fill="hold" nodeType="afterEffect">
                                  <p:stCondLst>
                                    <p:cond delay="0"/>
                                  </p:stCondLst>
                                  <p:childTnLst>
                                    <p:animEffect transition="out" filter="fade">
                                      <p:cBhvr>
                                        <p:cTn id="50" dur="500" tmFilter="0, 0; .2, .5; .8, .5; 1, 0"/>
                                        <p:tgtEl>
                                          <p:spTgt spid="3">
                                            <p:txEl>
                                              <p:pRg st="2" end="2"/>
                                            </p:txEl>
                                          </p:spTgt>
                                        </p:tgtEl>
                                      </p:cBhvr>
                                    </p:animEffect>
                                    <p:animScale>
                                      <p:cBhvr>
                                        <p:cTn id="51" dur="250" autoRev="1" fill="hold"/>
                                        <p:tgtEl>
                                          <p:spTgt spid="3">
                                            <p:txEl>
                                              <p:pRg st="2" end="2"/>
                                            </p:txEl>
                                          </p:spTgt>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barn(inHorizontal)">
                                      <p:cBhvr>
                                        <p:cTn id="56" dur="500"/>
                                        <p:tgtEl>
                                          <p:spTgt spid="3">
                                            <p:txEl>
                                              <p:pRg st="3" end="3"/>
                                            </p:txEl>
                                          </p:spTgt>
                                        </p:tgtEl>
                                      </p:cBhvr>
                                    </p:animEffect>
                                  </p:childTnLst>
                                </p:cTn>
                              </p:par>
                            </p:childTnLst>
                          </p:cTn>
                        </p:par>
                        <p:par>
                          <p:cTn id="57" fill="hold">
                            <p:stCondLst>
                              <p:cond delay="500"/>
                            </p:stCondLst>
                            <p:childTnLst>
                              <p:par>
                                <p:cTn id="58" presetID="26" presetClass="emph" presetSubtype="0" fill="hold" nodeType="afterEffect">
                                  <p:stCondLst>
                                    <p:cond delay="0"/>
                                  </p:stCondLst>
                                  <p:childTnLst>
                                    <p:animEffect transition="out" filter="fade">
                                      <p:cBhvr>
                                        <p:cTn id="59" dur="500" tmFilter="0, 0; .2, .5; .8, .5; 1, 0"/>
                                        <p:tgtEl>
                                          <p:spTgt spid="3">
                                            <p:txEl>
                                              <p:pRg st="3" end="3"/>
                                            </p:txEl>
                                          </p:spTgt>
                                        </p:tgtEl>
                                      </p:cBhvr>
                                    </p:animEffect>
                                    <p:animScale>
                                      <p:cBhvr>
                                        <p:cTn id="60" dur="250" autoRev="1" fill="hold"/>
                                        <p:tgtEl>
                                          <p:spTgt spid="3">
                                            <p:txEl>
                                              <p:pRg st="3" end="3"/>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6" presetClass="entr" presetSubtype="26"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barn(inHorizontal)">
                                      <p:cBhvr>
                                        <p:cTn id="65" dur="500"/>
                                        <p:tgtEl>
                                          <p:spTgt spid="3">
                                            <p:txEl>
                                              <p:pRg st="4" end="4"/>
                                            </p:txEl>
                                          </p:spTgt>
                                        </p:tgtEl>
                                      </p:cBhvr>
                                    </p:animEffect>
                                  </p:childTnLst>
                                </p:cTn>
                              </p:par>
                            </p:childTnLst>
                          </p:cTn>
                        </p:par>
                        <p:par>
                          <p:cTn id="66" fill="hold">
                            <p:stCondLst>
                              <p:cond delay="500"/>
                            </p:stCondLst>
                            <p:childTnLst>
                              <p:par>
                                <p:cTn id="67" presetID="26" presetClass="emph" presetSubtype="0" fill="hold" nodeType="afterEffect">
                                  <p:stCondLst>
                                    <p:cond delay="0"/>
                                  </p:stCondLst>
                                  <p:childTnLst>
                                    <p:animEffect transition="out" filter="fade">
                                      <p:cBhvr>
                                        <p:cTn id="68" dur="500" tmFilter="0, 0; .2, .5; .8, .5; 1, 0"/>
                                        <p:tgtEl>
                                          <p:spTgt spid="3">
                                            <p:txEl>
                                              <p:pRg st="4" end="4"/>
                                            </p:txEl>
                                          </p:spTgt>
                                        </p:tgtEl>
                                      </p:cBhvr>
                                    </p:animEffect>
                                    <p:animScale>
                                      <p:cBhvr>
                                        <p:cTn id="69" dur="250" autoRev="1" fill="hold"/>
                                        <p:tgtEl>
                                          <p:spTgt spid="3">
                                            <p:txEl>
                                              <p:pRg st="4" end="4"/>
                                            </p:txEl>
                                          </p:spTgt>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13" presetClass="entr" presetSubtype="32"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plus(out)">
                                      <p:cBhvr>
                                        <p:cTn id="74" dur="20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9" dur="500"/>
                                        <p:tgtEl>
                                          <p:spTgt spid="3">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6" fill="hold" nodeType="clickEffect">
                                  <p:stCondLst>
                                    <p:cond delay="0"/>
                                  </p:stCondLst>
                                  <p:childTnLst>
                                    <p:set>
                                      <p:cBhvr>
                                        <p:cTn id="83" dur="1" fill="hold">
                                          <p:stCondLst>
                                            <p:cond delay="0"/>
                                          </p:stCondLst>
                                        </p:cTn>
                                        <p:tgtEl>
                                          <p:spTgt spid="3">
                                            <p:txEl>
                                              <p:pRg st="6" end="6"/>
                                            </p:txEl>
                                          </p:spTgt>
                                        </p:tgtEl>
                                        <p:attrNameLst>
                                          <p:attrName>style.visibility</p:attrName>
                                        </p:attrNameLst>
                                      </p:cBhvr>
                                      <p:to>
                                        <p:strVal val="visible"/>
                                      </p:to>
                                    </p:set>
                                    <p:animEffect transition="in" filter="barn(inHorizontal)">
                                      <p:cBhvr>
                                        <p:cTn id="84" dur="500"/>
                                        <p:tgtEl>
                                          <p:spTgt spid="3">
                                            <p:txEl>
                                              <p:pRg st="6" end="6"/>
                                            </p:txEl>
                                          </p:spTgt>
                                        </p:tgtEl>
                                      </p:cBhvr>
                                    </p:animEffect>
                                  </p:childTnLst>
                                </p:cTn>
                              </p:par>
                            </p:childTnLst>
                          </p:cTn>
                        </p:par>
                        <p:par>
                          <p:cTn id="85" fill="hold">
                            <p:stCondLst>
                              <p:cond delay="500"/>
                            </p:stCondLst>
                            <p:childTnLst>
                              <p:par>
                                <p:cTn id="86" presetID="26" presetClass="emph" presetSubtype="0" fill="hold" nodeType="afterEffect">
                                  <p:stCondLst>
                                    <p:cond delay="0"/>
                                  </p:stCondLst>
                                  <p:childTnLst>
                                    <p:animEffect transition="out" filter="fade">
                                      <p:cBhvr>
                                        <p:cTn id="87" dur="500" tmFilter="0, 0; .2, .5; .8, .5; 1, 0"/>
                                        <p:tgtEl>
                                          <p:spTgt spid="3">
                                            <p:txEl>
                                              <p:pRg st="6" end="6"/>
                                            </p:txEl>
                                          </p:spTgt>
                                        </p:tgtEl>
                                      </p:cBhvr>
                                    </p:animEffect>
                                    <p:animScale>
                                      <p:cBhvr>
                                        <p:cTn id="88" dur="250" autoRev="1" fill="hold"/>
                                        <p:tgtEl>
                                          <p:spTgt spid="3">
                                            <p:txEl>
                                              <p:pRg st="6" end="6"/>
                                            </p:txEl>
                                          </p:spTgt>
                                        </p:tgtEl>
                                      </p:cBhvr>
                                      <p:by x="105000" y="105000"/>
                                    </p:animScale>
                                  </p:childTnLst>
                                </p:cTn>
                              </p:par>
                            </p:childTnLst>
                          </p:cTn>
                        </p:par>
                      </p:childTnLst>
                    </p:cTn>
                  </p:par>
                  <p:par>
                    <p:cTn id="89" fill="hold">
                      <p:stCondLst>
                        <p:cond delay="indefinite"/>
                      </p:stCondLst>
                      <p:childTnLst>
                        <p:par>
                          <p:cTn id="90" fill="hold">
                            <p:stCondLst>
                              <p:cond delay="0"/>
                            </p:stCondLst>
                            <p:childTnLst>
                              <p:par>
                                <p:cTn id="91" presetID="16" presetClass="entr" presetSubtype="26" fill="hold" nodeType="clickEffect">
                                  <p:stCondLst>
                                    <p:cond delay="0"/>
                                  </p:stCondLst>
                                  <p:childTnLst>
                                    <p:set>
                                      <p:cBhvr>
                                        <p:cTn id="92" dur="1" fill="hold">
                                          <p:stCondLst>
                                            <p:cond delay="0"/>
                                          </p:stCondLst>
                                        </p:cTn>
                                        <p:tgtEl>
                                          <p:spTgt spid="3">
                                            <p:txEl>
                                              <p:pRg st="7" end="7"/>
                                            </p:txEl>
                                          </p:spTgt>
                                        </p:tgtEl>
                                        <p:attrNameLst>
                                          <p:attrName>style.visibility</p:attrName>
                                        </p:attrNameLst>
                                      </p:cBhvr>
                                      <p:to>
                                        <p:strVal val="visible"/>
                                      </p:to>
                                    </p:set>
                                    <p:animEffect transition="in" filter="barn(inHorizontal)">
                                      <p:cBhvr>
                                        <p:cTn id="93" dur="500"/>
                                        <p:tgtEl>
                                          <p:spTgt spid="3">
                                            <p:txEl>
                                              <p:pRg st="7" end="7"/>
                                            </p:txEl>
                                          </p:spTgt>
                                        </p:tgtEl>
                                      </p:cBhvr>
                                    </p:animEffect>
                                  </p:childTnLst>
                                </p:cTn>
                              </p:par>
                            </p:childTnLst>
                          </p:cTn>
                        </p:par>
                        <p:par>
                          <p:cTn id="94" fill="hold">
                            <p:stCondLst>
                              <p:cond delay="500"/>
                            </p:stCondLst>
                            <p:childTnLst>
                              <p:par>
                                <p:cTn id="95" presetID="26" presetClass="emph" presetSubtype="0" fill="hold" nodeType="afterEffect">
                                  <p:stCondLst>
                                    <p:cond delay="0"/>
                                  </p:stCondLst>
                                  <p:childTnLst>
                                    <p:animEffect transition="out" filter="fade">
                                      <p:cBhvr>
                                        <p:cTn id="96" dur="500" tmFilter="0, 0; .2, .5; .8, .5; 1, 0"/>
                                        <p:tgtEl>
                                          <p:spTgt spid="3">
                                            <p:txEl>
                                              <p:pRg st="7" end="7"/>
                                            </p:txEl>
                                          </p:spTgt>
                                        </p:tgtEl>
                                      </p:cBhvr>
                                    </p:animEffect>
                                    <p:animScale>
                                      <p:cBhvr>
                                        <p:cTn id="97" dur="250" autoRev="1" fill="hold"/>
                                        <p:tgtEl>
                                          <p:spTgt spid="3">
                                            <p:txEl>
                                              <p:pRg st="7" end="7"/>
                                            </p:txEl>
                                          </p:spTgt>
                                        </p:tgtEl>
                                      </p:cBhvr>
                                      <p:by x="105000" y="105000"/>
                                    </p:animScale>
                                  </p:childTnLst>
                                </p:cTn>
                              </p:par>
                            </p:childTnLst>
                          </p:cTn>
                        </p:par>
                      </p:childTnLst>
                    </p:cTn>
                  </p:par>
                  <p:par>
                    <p:cTn id="98" fill="hold">
                      <p:stCondLst>
                        <p:cond delay="indefinite"/>
                      </p:stCondLst>
                      <p:childTnLst>
                        <p:par>
                          <p:cTn id="99" fill="hold">
                            <p:stCondLst>
                              <p:cond delay="0"/>
                            </p:stCondLst>
                            <p:childTnLst>
                              <p:par>
                                <p:cTn id="100" presetID="16" presetClass="entr" presetSubtype="26" fill="hold" nodeType="clickEffect">
                                  <p:stCondLst>
                                    <p:cond delay="0"/>
                                  </p:stCondLst>
                                  <p:childTnLst>
                                    <p:set>
                                      <p:cBhvr>
                                        <p:cTn id="101" dur="1" fill="hold">
                                          <p:stCondLst>
                                            <p:cond delay="0"/>
                                          </p:stCondLst>
                                        </p:cTn>
                                        <p:tgtEl>
                                          <p:spTgt spid="3">
                                            <p:txEl>
                                              <p:pRg st="8" end="8"/>
                                            </p:txEl>
                                          </p:spTgt>
                                        </p:tgtEl>
                                        <p:attrNameLst>
                                          <p:attrName>style.visibility</p:attrName>
                                        </p:attrNameLst>
                                      </p:cBhvr>
                                      <p:to>
                                        <p:strVal val="visible"/>
                                      </p:to>
                                    </p:set>
                                    <p:animEffect transition="in" filter="barn(inHorizontal)">
                                      <p:cBhvr>
                                        <p:cTn id="102" dur="500"/>
                                        <p:tgtEl>
                                          <p:spTgt spid="3">
                                            <p:txEl>
                                              <p:pRg st="8" end="8"/>
                                            </p:txEl>
                                          </p:spTgt>
                                        </p:tgtEl>
                                      </p:cBhvr>
                                    </p:animEffect>
                                  </p:childTnLst>
                                </p:cTn>
                              </p:par>
                            </p:childTnLst>
                          </p:cTn>
                        </p:par>
                        <p:par>
                          <p:cTn id="103" fill="hold">
                            <p:stCondLst>
                              <p:cond delay="500"/>
                            </p:stCondLst>
                            <p:childTnLst>
                              <p:par>
                                <p:cTn id="104" presetID="26" presetClass="emph" presetSubtype="0" fill="hold" nodeType="afterEffect">
                                  <p:stCondLst>
                                    <p:cond delay="0"/>
                                  </p:stCondLst>
                                  <p:childTnLst>
                                    <p:animEffect transition="out" filter="fade">
                                      <p:cBhvr>
                                        <p:cTn id="105" dur="500" tmFilter="0, 0; .2, .5; .8, .5; 1, 0"/>
                                        <p:tgtEl>
                                          <p:spTgt spid="3">
                                            <p:txEl>
                                              <p:pRg st="8" end="8"/>
                                            </p:txEl>
                                          </p:spTgt>
                                        </p:tgtEl>
                                      </p:cBhvr>
                                    </p:animEffect>
                                    <p:animScale>
                                      <p:cBhvr>
                                        <p:cTn id="106" dur="250" autoRev="1" fill="hold"/>
                                        <p:tgtEl>
                                          <p:spTgt spid="3">
                                            <p:txEl>
                                              <p:pRg st="8" end="8"/>
                                            </p:txEl>
                                          </p:spTgt>
                                        </p:tgtEl>
                                      </p:cBhvr>
                                      <p:by x="105000" y="105000"/>
                                    </p:animScale>
                                  </p:childTnLst>
                                </p:cTn>
                              </p:par>
                            </p:childTnLst>
                          </p:cTn>
                        </p:par>
                      </p:childTnLst>
                    </p:cTn>
                  </p:par>
                  <p:par>
                    <p:cTn id="107" fill="hold">
                      <p:stCondLst>
                        <p:cond delay="indefinite"/>
                      </p:stCondLst>
                      <p:childTnLst>
                        <p:par>
                          <p:cTn id="108" fill="hold">
                            <p:stCondLst>
                              <p:cond delay="0"/>
                            </p:stCondLst>
                            <p:childTnLst>
                              <p:par>
                                <p:cTn id="109" presetID="16" presetClass="entr" presetSubtype="26" fill="hold" nodeType="clickEffect">
                                  <p:stCondLst>
                                    <p:cond delay="0"/>
                                  </p:stCondLst>
                                  <p:childTnLst>
                                    <p:set>
                                      <p:cBhvr>
                                        <p:cTn id="110" dur="1" fill="hold">
                                          <p:stCondLst>
                                            <p:cond delay="0"/>
                                          </p:stCondLst>
                                        </p:cTn>
                                        <p:tgtEl>
                                          <p:spTgt spid="3">
                                            <p:txEl>
                                              <p:pRg st="9" end="9"/>
                                            </p:txEl>
                                          </p:spTgt>
                                        </p:tgtEl>
                                        <p:attrNameLst>
                                          <p:attrName>style.visibility</p:attrName>
                                        </p:attrNameLst>
                                      </p:cBhvr>
                                      <p:to>
                                        <p:strVal val="visible"/>
                                      </p:to>
                                    </p:set>
                                    <p:animEffect transition="in" filter="barn(inHorizontal)">
                                      <p:cBhvr>
                                        <p:cTn id="111" dur="500"/>
                                        <p:tgtEl>
                                          <p:spTgt spid="3">
                                            <p:txEl>
                                              <p:pRg st="9" end="9"/>
                                            </p:txEl>
                                          </p:spTgt>
                                        </p:tgtEl>
                                      </p:cBhvr>
                                    </p:animEffect>
                                  </p:childTnLst>
                                </p:cTn>
                              </p:par>
                            </p:childTnLst>
                          </p:cTn>
                        </p:par>
                        <p:par>
                          <p:cTn id="112" fill="hold">
                            <p:stCondLst>
                              <p:cond delay="500"/>
                            </p:stCondLst>
                            <p:childTnLst>
                              <p:par>
                                <p:cTn id="113" presetID="26" presetClass="emph" presetSubtype="0" fill="hold" nodeType="afterEffect">
                                  <p:stCondLst>
                                    <p:cond delay="0"/>
                                  </p:stCondLst>
                                  <p:childTnLst>
                                    <p:animEffect transition="out" filter="fade">
                                      <p:cBhvr>
                                        <p:cTn id="114" dur="500" tmFilter="0, 0; .2, .5; .8, .5; 1, 0"/>
                                        <p:tgtEl>
                                          <p:spTgt spid="3">
                                            <p:txEl>
                                              <p:pRg st="9" end="9"/>
                                            </p:txEl>
                                          </p:spTgt>
                                        </p:tgtEl>
                                      </p:cBhvr>
                                    </p:animEffect>
                                    <p:animScale>
                                      <p:cBhvr>
                                        <p:cTn id="115" dur="250" autoRev="1" fill="hold"/>
                                        <p:tgtEl>
                                          <p:spTgt spid="3">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322" y="42864"/>
            <a:ext cx="8911687" cy="1571625"/>
          </a:xfrm>
        </p:spPr>
        <p:txBody>
          <a:bodyPr anchor="ctr">
            <a:noAutofit/>
          </a:bodyPr>
          <a:lstStyle/>
          <a:p>
            <a:pPr algn="ctr" rtl="1"/>
            <a:r>
              <a:rPr lang="en-US" sz="6000" b="1" dirty="0" smtClean="0">
                <a:latin typeface="Arabic Typesetting" panose="03020402040406030203" pitchFamily="66" charset="-78"/>
                <a:cs typeface="B Sina" panose="00000700000000000000" pitchFamily="2" charset="-78"/>
              </a:rPr>
              <a:t>Trojan</a:t>
            </a:r>
            <a:r>
              <a:rPr lang="fa-IR" sz="4000" b="1" dirty="0">
                <a:latin typeface="Arabic Typesetting" panose="03020402040406030203" pitchFamily="66" charset="-78"/>
                <a:cs typeface="B Sina" panose="00000700000000000000" pitchFamily="2" charset="-78"/>
              </a:rPr>
              <a:t/>
            </a:r>
            <a:br>
              <a:rPr lang="fa-IR" sz="4000" b="1" dirty="0">
                <a:latin typeface="Arabic Typesetting" panose="03020402040406030203" pitchFamily="66" charset="-78"/>
                <a:cs typeface="B Sina" panose="00000700000000000000" pitchFamily="2" charset="-78"/>
              </a:rPr>
            </a:br>
            <a:r>
              <a:rPr lang="fa-IR" sz="4000" b="1" dirty="0" smtClean="0">
                <a:latin typeface="Arabic Typesetting" panose="03020402040406030203" pitchFamily="66" charset="-78"/>
                <a:cs typeface="B Sina" panose="00000700000000000000" pitchFamily="2" charset="-78"/>
              </a:rPr>
              <a:t>تروجان</a:t>
            </a:r>
            <a:endParaRPr lang="en-US" sz="4000" dirty="0"/>
          </a:p>
        </p:txBody>
      </p:sp>
      <p:sp>
        <p:nvSpPr>
          <p:cNvPr id="3" name="Content Placeholder 2"/>
          <p:cNvSpPr>
            <a:spLocks noGrp="1"/>
          </p:cNvSpPr>
          <p:nvPr>
            <p:ph idx="1"/>
          </p:nvPr>
        </p:nvSpPr>
        <p:spPr>
          <a:xfrm>
            <a:off x="2043105" y="1671638"/>
            <a:ext cx="9906000" cy="5186362"/>
          </a:xfrm>
        </p:spPr>
        <p:txBody>
          <a:bodyPr>
            <a:normAutofit/>
          </a:bodyPr>
          <a:lstStyle/>
          <a:p>
            <a:pPr marL="457200" indent="-171450" algn="r" rtl="1">
              <a:buNone/>
            </a:pPr>
            <a:r>
              <a:rPr lang="fa-IR" sz="2400" u="sng" dirty="0" smtClean="0">
                <a:cs typeface="B Homa" panose="00000400000000000000" pitchFamily="2" charset="-78"/>
              </a:rPr>
              <a:t>انواع استتار</a:t>
            </a:r>
            <a:endParaRPr lang="fa-IR" sz="2400" u="sng" dirty="0">
              <a:cs typeface="B Homa" panose="00000400000000000000" pitchFamily="2" charset="-78"/>
            </a:endParaRPr>
          </a:p>
          <a:p>
            <a:pPr marL="628650" algn="r" rtl="1">
              <a:buFont typeface="Wingdings" panose="05000000000000000000" pitchFamily="2" charset="2"/>
              <a:buChar char="ü"/>
            </a:pPr>
            <a:r>
              <a:rPr lang="fa-IR" dirty="0" smtClean="0">
                <a:cs typeface="B Homa" panose="00000400000000000000" pitchFamily="2" charset="-78"/>
              </a:rPr>
              <a:t>چسبیدن به یک برنامه یا فایل بی خطر و فعال سازی از طریق همان فایل</a:t>
            </a:r>
          </a:p>
          <a:p>
            <a:pPr marL="628650" algn="r" rtl="1">
              <a:buFont typeface="Wingdings" panose="05000000000000000000" pitchFamily="2" charset="2"/>
              <a:buChar char="ü"/>
            </a:pPr>
            <a:r>
              <a:rPr lang="fa-IR" dirty="0">
                <a:cs typeface="B Homa" panose="00000400000000000000" pitchFamily="2" charset="-78"/>
              </a:rPr>
              <a:t> </a:t>
            </a:r>
            <a:r>
              <a:rPr lang="fa-IR" dirty="0" smtClean="0">
                <a:cs typeface="B Homa" panose="00000400000000000000" pitchFamily="2" charset="-78"/>
              </a:rPr>
              <a:t>استفاده از رمزگذاری در زمان اتصال به یک برنامه </a:t>
            </a:r>
          </a:p>
          <a:p>
            <a:pPr marL="628650" algn="r" rtl="1">
              <a:buFont typeface="Wingdings" panose="05000000000000000000" pitchFamily="2" charset="2"/>
              <a:buChar char="ü"/>
            </a:pPr>
            <a:r>
              <a:rPr lang="fa-IR" dirty="0">
                <a:cs typeface="B Homa" panose="00000400000000000000" pitchFamily="2" charset="-78"/>
              </a:rPr>
              <a:t> </a:t>
            </a:r>
            <a:r>
              <a:rPr lang="fa-IR" dirty="0" smtClean="0">
                <a:cs typeface="B Homa" panose="00000400000000000000" pitchFamily="2" charset="-78"/>
              </a:rPr>
              <a:t>استتار از طریق استفاده از نام های شناخته شده و شبیه شدن به فایل های سیستم عامل </a:t>
            </a:r>
          </a:p>
          <a:p>
            <a:pPr marL="285750" indent="0" algn="r" rtl="1">
              <a:buNone/>
            </a:pPr>
            <a:r>
              <a:rPr lang="fa-IR" sz="2400" u="sng" dirty="0" smtClean="0">
                <a:cs typeface="B Homa" panose="00000400000000000000" pitchFamily="2" charset="-78"/>
              </a:rPr>
              <a:t>روش </a:t>
            </a:r>
            <a:r>
              <a:rPr lang="fa-IR" sz="2400" u="sng" dirty="0">
                <a:cs typeface="B Homa" panose="00000400000000000000" pitchFamily="2" charset="-78"/>
              </a:rPr>
              <a:t>های انتشار</a:t>
            </a:r>
          </a:p>
          <a:p>
            <a:pPr marL="742950" indent="-114300" algn="r" rtl="1">
              <a:buFont typeface="Wingdings" panose="05000000000000000000" pitchFamily="2" charset="2"/>
              <a:buChar char="ü"/>
            </a:pPr>
            <a:r>
              <a:rPr lang="fa-IR" dirty="0" smtClean="0">
                <a:cs typeface="B Homa" panose="00000400000000000000" pitchFamily="2" charset="-78"/>
              </a:rPr>
              <a:t> یک تروجان با ورود به رایانه  با دردست گرفتن بسیاری از کنترل ها و نقاط حساس ضربه هایی خطرناک وارد می کند.</a:t>
            </a:r>
          </a:p>
          <a:p>
            <a:pPr indent="0" algn="r" rtl="1">
              <a:buNone/>
            </a:pPr>
            <a:r>
              <a:rPr lang="fa-IR" sz="2400" u="sng" dirty="0" smtClean="0">
                <a:cs typeface="B Homa" panose="00000400000000000000" pitchFamily="2" charset="-78"/>
              </a:rPr>
              <a:t>انواع تروجان</a:t>
            </a:r>
          </a:p>
          <a:p>
            <a:pPr marL="571500" indent="-228600" algn="r" rtl="1">
              <a:buFont typeface="Wingdings" panose="05000000000000000000" pitchFamily="2" charset="2"/>
              <a:buChar char="ü"/>
            </a:pPr>
            <a:r>
              <a:rPr lang="fa-IR" sz="2000" dirty="0" smtClean="0">
                <a:cs typeface="B Homa" panose="00000400000000000000" pitchFamily="2" charset="-78"/>
              </a:rPr>
              <a:t> جاسوسی افزار</a:t>
            </a:r>
          </a:p>
          <a:p>
            <a:pPr marL="571500" indent="-2286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ارسال کلید های فشرده شده توسط کاربر به آدرسی خاص</a:t>
            </a:r>
          </a:p>
          <a:p>
            <a:pPr marL="571500" indent="-228600" algn="r" rtl="1">
              <a:buFont typeface="Wingdings" panose="05000000000000000000" pitchFamily="2" charset="2"/>
              <a:buChar char="ü"/>
            </a:pPr>
            <a:r>
              <a:rPr lang="fa-IR" sz="2000" b="1" dirty="0">
                <a:cs typeface="B Homa" panose="00000400000000000000" pitchFamily="2" charset="-78"/>
              </a:rPr>
              <a:t> </a:t>
            </a:r>
            <a:r>
              <a:rPr lang="en-US" sz="2000" b="1" dirty="0" smtClean="0">
                <a:cs typeface="B Homa" panose="00000400000000000000" pitchFamily="2" charset="-78"/>
              </a:rPr>
              <a:t>Click Trojan</a:t>
            </a:r>
            <a:r>
              <a:rPr lang="fa-IR" sz="2000" b="1" dirty="0" smtClean="0">
                <a:cs typeface="B Homa" panose="00000400000000000000" pitchFamily="2" charset="-78"/>
              </a:rPr>
              <a:t> </a:t>
            </a:r>
            <a:r>
              <a:rPr lang="fa-IR" sz="2000" dirty="0" smtClean="0">
                <a:cs typeface="B Homa" panose="00000400000000000000" pitchFamily="2" charset="-78"/>
              </a:rPr>
              <a:t>( دارای دو هدف خاص 1. تبلیغاتی  2. مخرب )</a:t>
            </a:r>
            <a:endParaRPr lang="fa-IR" sz="2000" b="1" dirty="0">
              <a:cs typeface="B Homa" panose="00000400000000000000" pitchFamily="2" charset="-78"/>
            </a:endParaRP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849" y="192878"/>
            <a:ext cx="3409948" cy="2557461"/>
          </a:xfrm>
          <a:prstGeom prst="rect">
            <a:avLst/>
          </a:prstGeom>
          <a:ln w="38100" cap="rnd">
            <a:solidFill>
              <a:schemeClr val="accent4">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p:cNvSpPr>
            <a:spLocks noGrp="1"/>
          </p:cNvSpPr>
          <p:nvPr>
            <p:ph type="sldNum" sz="quarter" idx="12"/>
          </p:nvPr>
        </p:nvSpPr>
        <p:spPr/>
        <p:txBody>
          <a:bodyPr/>
          <a:lstStyle/>
          <a:p>
            <a:fld id="{8EE964FA-31DF-4E91-8ABC-8411A59DA333}" type="slidenum">
              <a:rPr lang="en-US" smtClean="0"/>
              <a:t>14</a:t>
            </a:fld>
            <a:endParaRPr lang="en-US" dirty="0"/>
          </a:p>
        </p:txBody>
      </p:sp>
    </p:spTree>
    <p:custDataLst>
      <p:tags r:id="rId1"/>
    </p:custDataLst>
    <p:extLst>
      <p:ext uri="{BB962C8B-B14F-4D97-AF65-F5344CB8AC3E}">
        <p14:creationId xmlns:p14="http://schemas.microsoft.com/office/powerpoint/2010/main" val="194265687"/>
      </p:ext>
    </p:extLst>
  </p:cSld>
  <p:clrMapOvr>
    <a:masterClrMapping/>
  </p:clrMapOvr>
  <mc:AlternateContent xmlns:mc="http://schemas.openxmlformats.org/markup-compatibility/2006" xmlns:p14="http://schemas.microsoft.com/office/powerpoint/2010/main">
    <mc:Choice Requires="p14">
      <p:transition spd="slow" p14:dur="1200" advTm="43848">
        <p:dissolve/>
      </p:transition>
    </mc:Choice>
    <mc:Fallback xmlns="">
      <p:transition spd="slow" advTm="43848">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Horizontal)">
                                      <p:cBhvr>
                                        <p:cTn id="26" dur="500"/>
                                        <p:tgtEl>
                                          <p:spTgt spid="3">
                                            <p:txEl>
                                              <p:pRg st="1" end="1"/>
                                            </p:txEl>
                                          </p:spTgt>
                                        </p:tgtEl>
                                      </p:cBhvr>
                                    </p:animEffect>
                                  </p:childTnLst>
                                </p:cTn>
                              </p:par>
                            </p:childTnLst>
                          </p:cTn>
                        </p:par>
                        <p:par>
                          <p:cTn id="27" fill="hold">
                            <p:stCondLst>
                              <p:cond delay="500"/>
                            </p:stCondLst>
                            <p:childTnLst>
                              <p:par>
                                <p:cTn id="28" presetID="26" presetClass="emph" presetSubtype="0" fill="hold" nodeType="afterEffect">
                                  <p:stCondLst>
                                    <p:cond delay="0"/>
                                  </p:stCondLst>
                                  <p:childTnLst>
                                    <p:animEffect transition="out" filter="fade">
                                      <p:cBhvr>
                                        <p:cTn id="29" dur="500" tmFilter="0, 0; .2, .5; .8, .5; 1, 0"/>
                                        <p:tgtEl>
                                          <p:spTgt spid="3">
                                            <p:txEl>
                                              <p:pRg st="1" end="1"/>
                                            </p:txEl>
                                          </p:spTgt>
                                        </p:tgtEl>
                                      </p:cBhvr>
                                    </p:animEffect>
                                    <p:animScale>
                                      <p:cBhvr>
                                        <p:cTn id="30" dur="250" autoRev="1" fill="hold"/>
                                        <p:tgtEl>
                                          <p:spTgt spid="3">
                                            <p:txEl>
                                              <p:pRg st="1" end="1"/>
                                            </p:txEl>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Horizontal)">
                                      <p:cBhvr>
                                        <p:cTn id="35" dur="500"/>
                                        <p:tgtEl>
                                          <p:spTgt spid="3">
                                            <p:txEl>
                                              <p:pRg st="2" end="2"/>
                                            </p:txEl>
                                          </p:spTgt>
                                        </p:tgtEl>
                                      </p:cBhvr>
                                    </p:animEffect>
                                  </p:childTnLst>
                                </p:cTn>
                              </p:par>
                            </p:childTnLst>
                          </p:cTn>
                        </p:par>
                        <p:par>
                          <p:cTn id="36" fill="hold">
                            <p:stCondLst>
                              <p:cond delay="500"/>
                            </p:stCondLst>
                            <p:childTnLst>
                              <p:par>
                                <p:cTn id="37" presetID="26" presetClass="emph" presetSubtype="0" fill="hold" nodeType="afterEffect">
                                  <p:stCondLst>
                                    <p:cond delay="0"/>
                                  </p:stCondLst>
                                  <p:childTnLst>
                                    <p:animEffect transition="out" filter="fade">
                                      <p:cBhvr>
                                        <p:cTn id="38" dur="500" tmFilter="0, 0; .2, .5; .8, .5; 1, 0"/>
                                        <p:tgtEl>
                                          <p:spTgt spid="3">
                                            <p:txEl>
                                              <p:pRg st="2" end="2"/>
                                            </p:txEl>
                                          </p:spTgt>
                                        </p:tgtEl>
                                      </p:cBhvr>
                                    </p:animEffect>
                                    <p:animScale>
                                      <p:cBhvr>
                                        <p:cTn id="39" dur="250" autoRev="1" fill="hold"/>
                                        <p:tgtEl>
                                          <p:spTgt spid="3">
                                            <p:txEl>
                                              <p:pRg st="2" end="2"/>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Horizontal)">
                                      <p:cBhvr>
                                        <p:cTn id="44" dur="500"/>
                                        <p:tgtEl>
                                          <p:spTgt spid="3">
                                            <p:txEl>
                                              <p:pRg st="3" end="3"/>
                                            </p:txEl>
                                          </p:spTgt>
                                        </p:tgtEl>
                                      </p:cBhvr>
                                    </p:animEffect>
                                  </p:childTnLst>
                                </p:cTn>
                              </p:par>
                            </p:childTnLst>
                          </p:cTn>
                        </p:par>
                        <p:par>
                          <p:cTn id="45" fill="hold">
                            <p:stCondLst>
                              <p:cond delay="500"/>
                            </p:stCondLst>
                            <p:childTnLst>
                              <p:par>
                                <p:cTn id="46" presetID="26" presetClass="emph" presetSubtype="0" fill="hold" nodeType="afterEffect">
                                  <p:stCondLst>
                                    <p:cond delay="0"/>
                                  </p:stCondLst>
                                  <p:childTnLst>
                                    <p:animEffect transition="out" filter="fade">
                                      <p:cBhvr>
                                        <p:cTn id="47" dur="500" tmFilter="0, 0; .2, .5; .8, .5; 1, 0"/>
                                        <p:tgtEl>
                                          <p:spTgt spid="3">
                                            <p:txEl>
                                              <p:pRg st="3" end="3"/>
                                            </p:txEl>
                                          </p:spTgt>
                                        </p:tgtEl>
                                      </p:cBhvr>
                                    </p:animEffect>
                                    <p:animScale>
                                      <p:cBhvr>
                                        <p:cTn id="48" dur="250" autoRev="1" fill="hold"/>
                                        <p:tgtEl>
                                          <p:spTgt spid="3">
                                            <p:txEl>
                                              <p:pRg st="3" end="3"/>
                                            </p:txEl>
                                          </p:spTgt>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barn(inHorizontal)">
                                      <p:cBhvr>
                                        <p:cTn id="58" dur="500"/>
                                        <p:tgtEl>
                                          <p:spTgt spid="3">
                                            <p:txEl>
                                              <p:pRg st="5" end="5"/>
                                            </p:txEl>
                                          </p:spTgt>
                                        </p:tgtEl>
                                      </p:cBhvr>
                                    </p:animEffect>
                                  </p:childTnLst>
                                </p:cTn>
                              </p:par>
                            </p:childTnLst>
                          </p:cTn>
                        </p:par>
                        <p:par>
                          <p:cTn id="59" fill="hold">
                            <p:stCondLst>
                              <p:cond delay="500"/>
                            </p:stCondLst>
                            <p:childTnLst>
                              <p:par>
                                <p:cTn id="60" presetID="19" presetClass="emph" presetSubtype="0" fill="hold" nodeType="afterEffect">
                                  <p:stCondLst>
                                    <p:cond delay="0"/>
                                  </p:stCondLst>
                                  <p:childTnLst>
                                    <p:animClr clrSpc="rgb" dir="cw">
                                      <p:cBhvr override="childStyle">
                                        <p:cTn id="61" dur="500" fill="hold"/>
                                        <p:tgtEl>
                                          <p:spTgt spid="3">
                                            <p:txEl>
                                              <p:pRg st="5" end="5"/>
                                            </p:txEl>
                                          </p:spTgt>
                                        </p:tgtEl>
                                        <p:attrNameLst>
                                          <p:attrName>style.color</p:attrName>
                                        </p:attrNameLst>
                                      </p:cBhvr>
                                      <p:to>
                                        <a:schemeClr val="accent2"/>
                                      </p:to>
                                    </p:animClr>
                                    <p:animClr clrSpc="rgb" dir="cw">
                                      <p:cBhvr>
                                        <p:cTn id="62" dur="500" fill="hold"/>
                                        <p:tgtEl>
                                          <p:spTgt spid="3">
                                            <p:txEl>
                                              <p:pRg st="5" end="5"/>
                                            </p:txEl>
                                          </p:spTgt>
                                        </p:tgtEl>
                                        <p:attrNameLst>
                                          <p:attrName>fillcolor</p:attrName>
                                        </p:attrNameLst>
                                      </p:cBhvr>
                                      <p:to>
                                        <a:schemeClr val="accent2"/>
                                      </p:to>
                                    </p:animClr>
                                    <p:set>
                                      <p:cBhvr>
                                        <p:cTn id="63" dur="500" fill="hold"/>
                                        <p:tgtEl>
                                          <p:spTgt spid="3">
                                            <p:txEl>
                                              <p:pRg st="5" end="5"/>
                                            </p:txEl>
                                          </p:spTgt>
                                        </p:tgtEl>
                                        <p:attrNameLst>
                                          <p:attrName>fill.type</p:attrName>
                                        </p:attrNameLst>
                                      </p:cBhvr>
                                      <p:to>
                                        <p:strVal val="solid"/>
                                      </p:to>
                                    </p:set>
                                    <p:set>
                                      <p:cBhvr>
                                        <p:cTn id="64" dur="500" fill="hold"/>
                                        <p:tgtEl>
                                          <p:spTgt spid="3">
                                            <p:txEl>
                                              <p:pRg st="5" end="5"/>
                                            </p:txEl>
                                          </p:spTgt>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69" dur="500"/>
                                        <p:tgtEl>
                                          <p:spTgt spid="3">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6" fill="hold"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barn(inHorizontal)">
                                      <p:cBhvr>
                                        <p:cTn id="74" dur="500"/>
                                        <p:tgtEl>
                                          <p:spTgt spid="3">
                                            <p:txEl>
                                              <p:pRg st="7" end="7"/>
                                            </p:txEl>
                                          </p:spTgt>
                                        </p:tgtEl>
                                      </p:cBhvr>
                                    </p:animEffect>
                                  </p:childTnLst>
                                </p:cTn>
                              </p:par>
                            </p:childTnLst>
                          </p:cTn>
                        </p:par>
                        <p:par>
                          <p:cTn id="75" fill="hold">
                            <p:stCondLst>
                              <p:cond delay="500"/>
                            </p:stCondLst>
                            <p:childTnLst>
                              <p:par>
                                <p:cTn id="76" presetID="26" presetClass="emph" presetSubtype="0" fill="hold" nodeType="afterEffect">
                                  <p:stCondLst>
                                    <p:cond delay="0"/>
                                  </p:stCondLst>
                                  <p:childTnLst>
                                    <p:animEffect transition="out" filter="fade">
                                      <p:cBhvr>
                                        <p:cTn id="77" dur="500" tmFilter="0, 0; .2, .5; .8, .5; 1, 0"/>
                                        <p:tgtEl>
                                          <p:spTgt spid="3">
                                            <p:txEl>
                                              <p:pRg st="7" end="7"/>
                                            </p:txEl>
                                          </p:spTgt>
                                        </p:tgtEl>
                                      </p:cBhvr>
                                    </p:animEffect>
                                    <p:animScale>
                                      <p:cBhvr>
                                        <p:cTn id="78" dur="250" autoRev="1" fill="hold"/>
                                        <p:tgtEl>
                                          <p:spTgt spid="3">
                                            <p:txEl>
                                              <p:pRg st="7" end="7"/>
                                            </p:txEl>
                                          </p:spTgt>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16" presetClass="entr" presetSubtype="26" fill="hold" nodeType="clickEffect">
                                  <p:stCondLst>
                                    <p:cond delay="0"/>
                                  </p:stCondLst>
                                  <p:childTnLst>
                                    <p:set>
                                      <p:cBhvr>
                                        <p:cTn id="82" dur="1" fill="hold">
                                          <p:stCondLst>
                                            <p:cond delay="0"/>
                                          </p:stCondLst>
                                        </p:cTn>
                                        <p:tgtEl>
                                          <p:spTgt spid="3">
                                            <p:txEl>
                                              <p:pRg st="8" end="8"/>
                                            </p:txEl>
                                          </p:spTgt>
                                        </p:tgtEl>
                                        <p:attrNameLst>
                                          <p:attrName>style.visibility</p:attrName>
                                        </p:attrNameLst>
                                      </p:cBhvr>
                                      <p:to>
                                        <p:strVal val="visible"/>
                                      </p:to>
                                    </p:set>
                                    <p:animEffect transition="in" filter="barn(inHorizontal)">
                                      <p:cBhvr>
                                        <p:cTn id="83" dur="500"/>
                                        <p:tgtEl>
                                          <p:spTgt spid="3">
                                            <p:txEl>
                                              <p:pRg st="8" end="8"/>
                                            </p:txEl>
                                          </p:spTgt>
                                        </p:tgtEl>
                                      </p:cBhvr>
                                    </p:animEffect>
                                  </p:childTnLst>
                                </p:cTn>
                              </p:par>
                            </p:childTnLst>
                          </p:cTn>
                        </p:par>
                        <p:par>
                          <p:cTn id="84" fill="hold">
                            <p:stCondLst>
                              <p:cond delay="500"/>
                            </p:stCondLst>
                            <p:childTnLst>
                              <p:par>
                                <p:cTn id="85" presetID="26" presetClass="emph" presetSubtype="0" fill="hold" nodeType="afterEffect">
                                  <p:stCondLst>
                                    <p:cond delay="0"/>
                                  </p:stCondLst>
                                  <p:childTnLst>
                                    <p:animEffect transition="out" filter="fade">
                                      <p:cBhvr>
                                        <p:cTn id="86" dur="500" tmFilter="0, 0; .2, .5; .8, .5; 1, 0"/>
                                        <p:tgtEl>
                                          <p:spTgt spid="3">
                                            <p:txEl>
                                              <p:pRg st="8" end="8"/>
                                            </p:txEl>
                                          </p:spTgt>
                                        </p:tgtEl>
                                      </p:cBhvr>
                                    </p:animEffect>
                                    <p:animScale>
                                      <p:cBhvr>
                                        <p:cTn id="87" dur="250" autoRev="1" fill="hold"/>
                                        <p:tgtEl>
                                          <p:spTgt spid="3">
                                            <p:txEl>
                                              <p:pRg st="8" end="8"/>
                                            </p:txEl>
                                          </p:spTgt>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16" presetClass="entr" presetSubtype="26" fill="hold" nodeType="clickEffect">
                                  <p:stCondLst>
                                    <p:cond delay="0"/>
                                  </p:stCondLst>
                                  <p:childTnLst>
                                    <p:set>
                                      <p:cBhvr>
                                        <p:cTn id="91" dur="1" fill="hold">
                                          <p:stCondLst>
                                            <p:cond delay="0"/>
                                          </p:stCondLst>
                                        </p:cTn>
                                        <p:tgtEl>
                                          <p:spTgt spid="3">
                                            <p:txEl>
                                              <p:pRg st="9" end="9"/>
                                            </p:txEl>
                                          </p:spTgt>
                                        </p:tgtEl>
                                        <p:attrNameLst>
                                          <p:attrName>style.visibility</p:attrName>
                                        </p:attrNameLst>
                                      </p:cBhvr>
                                      <p:to>
                                        <p:strVal val="visible"/>
                                      </p:to>
                                    </p:set>
                                    <p:animEffect transition="in" filter="barn(inHorizontal)">
                                      <p:cBhvr>
                                        <p:cTn id="92" dur="500"/>
                                        <p:tgtEl>
                                          <p:spTgt spid="3">
                                            <p:txEl>
                                              <p:pRg st="9" end="9"/>
                                            </p:txEl>
                                          </p:spTgt>
                                        </p:tgtEl>
                                      </p:cBhvr>
                                    </p:animEffect>
                                  </p:childTnLst>
                                </p:cTn>
                              </p:par>
                            </p:childTnLst>
                          </p:cTn>
                        </p:par>
                        <p:par>
                          <p:cTn id="93" fill="hold">
                            <p:stCondLst>
                              <p:cond delay="500"/>
                            </p:stCondLst>
                            <p:childTnLst>
                              <p:par>
                                <p:cTn id="94" presetID="26" presetClass="emph" presetSubtype="0" fill="hold" nodeType="afterEffect">
                                  <p:stCondLst>
                                    <p:cond delay="0"/>
                                  </p:stCondLst>
                                  <p:childTnLst>
                                    <p:animEffect transition="out" filter="fade">
                                      <p:cBhvr>
                                        <p:cTn id="95" dur="500" tmFilter="0, 0; .2, .5; .8, .5; 1, 0"/>
                                        <p:tgtEl>
                                          <p:spTgt spid="3">
                                            <p:txEl>
                                              <p:pRg st="9" end="9"/>
                                            </p:txEl>
                                          </p:spTgt>
                                        </p:tgtEl>
                                      </p:cBhvr>
                                    </p:animEffect>
                                    <p:animScale>
                                      <p:cBhvr>
                                        <p:cTn id="96" dur="250" autoRev="1" fill="hold"/>
                                        <p:tgtEl>
                                          <p:spTgt spid="3">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00016"/>
            <a:ext cx="8911687" cy="1280890"/>
          </a:xfrm>
        </p:spPr>
        <p:txBody>
          <a:bodyPr anchor="ctr">
            <a:noAutofit/>
          </a:bodyPr>
          <a:lstStyle/>
          <a:p>
            <a:pPr algn="ctr" rtl="1"/>
            <a:r>
              <a:rPr lang="en-US" sz="6600" b="1" dirty="0" smtClean="0">
                <a:latin typeface="Arabic Typesetting" panose="03020402040406030203" pitchFamily="66" charset="-78"/>
                <a:cs typeface="B Sina" panose="00000700000000000000" pitchFamily="2" charset="-78"/>
              </a:rPr>
              <a:t>Spyware</a:t>
            </a:r>
            <a:r>
              <a:rPr lang="en-US" sz="5400" b="1" dirty="0" smtClean="0">
                <a:latin typeface="Arabic Typesetting" panose="03020402040406030203" pitchFamily="66" charset="-78"/>
                <a:cs typeface="B Sina" panose="00000700000000000000" pitchFamily="2" charset="-78"/>
              </a:rPr>
              <a:t/>
            </a:r>
            <a:br>
              <a:rPr lang="en-US" sz="5400" b="1" dirty="0" smtClean="0">
                <a:latin typeface="Arabic Typesetting" panose="03020402040406030203" pitchFamily="66" charset="-78"/>
                <a:cs typeface="B Sina" panose="00000700000000000000" pitchFamily="2" charset="-78"/>
              </a:rPr>
            </a:br>
            <a:r>
              <a:rPr lang="fa-IR" b="1" dirty="0" smtClean="0">
                <a:latin typeface="Arabic Typesetting" panose="03020402040406030203" pitchFamily="66" charset="-78"/>
                <a:cs typeface="B Sina" panose="00000700000000000000" pitchFamily="2" charset="-78"/>
              </a:rPr>
              <a:t>جاسوس افزار</a:t>
            </a:r>
            <a:endParaRPr lang="en-US"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1971671" y="1528763"/>
            <a:ext cx="10034589" cy="5086350"/>
          </a:xfrm>
        </p:spPr>
        <p:txBody>
          <a:bodyPr>
            <a:normAutofit/>
          </a:bodyPr>
          <a:lstStyle/>
          <a:p>
            <a:pPr marL="457200" algn="r" rtl="1">
              <a:lnSpc>
                <a:spcPct val="160000"/>
              </a:lnSpc>
              <a:buFont typeface="Arial" panose="020B0604020202020204" pitchFamily="34" charset="0"/>
              <a:buChar char="•"/>
            </a:pPr>
            <a:r>
              <a:rPr lang="fa-IR" dirty="0" smtClean="0">
                <a:cs typeface="B Homa" panose="00000400000000000000" pitchFamily="2" charset="-78"/>
              </a:rPr>
              <a:t>جمع کننده اطلاعات خاص - بدون اطلاع کاربر - و فرستادن برای شخصی خاص؛ چون معمولاً کاربر از وجود آن بی خبر است برای رفع آن اقدامی نمی کند. جاسوس افزارها به کمک اطلاعات به دست آمده از ما، به نحوی با خود ما ارتباط برقرار کرده و از این اطلاعات بر علیه ما سوء استفاده می کنند(از خالی کردن حساب بانکی گرفته تا سوء استفاده های تبلیغاتی)</a:t>
            </a:r>
          </a:p>
          <a:p>
            <a:pPr marL="114300" indent="0" algn="r" rtl="1">
              <a:buNone/>
            </a:pPr>
            <a:r>
              <a:rPr lang="fa-IR" sz="2400" u="sng" dirty="0" smtClean="0">
                <a:cs typeface="B Homa" panose="00000400000000000000" pitchFamily="2" charset="-78"/>
              </a:rPr>
              <a:t>ویژگی </a:t>
            </a:r>
          </a:p>
          <a:p>
            <a:pPr marL="857250" indent="0" algn="r" rtl="1">
              <a:buFont typeface="Wingdings" panose="05000000000000000000" pitchFamily="2" charset="2"/>
              <a:buChar char="ü"/>
            </a:pPr>
            <a:r>
              <a:rPr lang="fa-IR" sz="2000" dirty="0" smtClean="0">
                <a:cs typeface="B Homa" panose="00000400000000000000" pitchFamily="2" charset="-78"/>
              </a:rPr>
              <a:t>  </a:t>
            </a:r>
            <a:r>
              <a:rPr lang="fa-IR" sz="2100" dirty="0" smtClean="0">
                <a:cs typeface="B Homa" panose="00000400000000000000" pitchFamily="2" charset="-78"/>
              </a:rPr>
              <a:t>نصب کاملاً مخفیانه</a:t>
            </a:r>
          </a:p>
          <a:p>
            <a:pPr marL="857250" indent="0" algn="r" rtl="1">
              <a:buFont typeface="Wingdings" panose="05000000000000000000" pitchFamily="2" charset="2"/>
              <a:buChar char="ü"/>
            </a:pPr>
            <a:r>
              <a:rPr lang="fa-IR" sz="2100" dirty="0" smtClean="0">
                <a:cs typeface="B Homa" panose="00000400000000000000" pitchFamily="2" charset="-78"/>
              </a:rPr>
              <a:t> ارسال اطلاعات مهم به محلی مشخص </a:t>
            </a:r>
          </a:p>
          <a:p>
            <a:pPr marL="285750" indent="0" algn="ctr" rtl="1">
              <a:buNone/>
            </a:pPr>
            <a:r>
              <a:rPr lang="fa-IR" sz="1900" dirty="0" smtClean="0">
                <a:cs typeface="B Homa" panose="00000400000000000000" pitchFamily="2" charset="-78"/>
              </a:rPr>
              <a:t>(از جمله سایت های مورد بازدید، کلمه های عبور، اطلاعات شخصی و امنیتی، مشخصات سخت افزاری، لیست کامل آدرس های ایمیل، نرم افزارهای مورد استفاده، شماره حساب و کارت های اعتباری، شماره های تلفن و... )</a:t>
            </a:r>
          </a:p>
          <a:p>
            <a:pPr marL="857250" indent="0" algn="r" rtl="1">
              <a:buFont typeface="Wingdings" panose="05000000000000000000" pitchFamily="2" charset="2"/>
              <a:buChar char="ü"/>
            </a:pPr>
            <a:r>
              <a:rPr lang="fa-IR" sz="1600" dirty="0">
                <a:cs typeface="B Homa" panose="00000400000000000000" pitchFamily="2" charset="-78"/>
              </a:rPr>
              <a:t> </a:t>
            </a:r>
            <a:r>
              <a:rPr lang="fa-IR" sz="2000" dirty="0" smtClean="0">
                <a:cs typeface="B Homa" panose="00000400000000000000" pitchFamily="2" charset="-78"/>
              </a:rPr>
              <a:t> </a:t>
            </a:r>
            <a:r>
              <a:rPr lang="fa-IR" sz="2100" dirty="0" smtClean="0">
                <a:cs typeface="B Homa" panose="00000400000000000000" pitchFamily="2" charset="-78"/>
              </a:rPr>
              <a:t>جمع آوری اطلاعات در زمان </a:t>
            </a:r>
            <a:r>
              <a:rPr lang="en-US" sz="2100" dirty="0" smtClean="0">
                <a:cs typeface="B Homa" panose="00000400000000000000" pitchFamily="2" charset="-78"/>
              </a:rPr>
              <a:t>Offline</a:t>
            </a:r>
            <a:r>
              <a:rPr lang="fa-IR" sz="2100" dirty="0" smtClean="0">
                <a:cs typeface="B Homa" panose="00000400000000000000" pitchFamily="2" charset="-78"/>
              </a:rPr>
              <a:t> و ارسال در صورت اتصال به اینترنت</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037" y="4672014"/>
            <a:ext cx="2043112" cy="2043112"/>
          </a:xfrm>
          <a:prstGeom prst="rect">
            <a:avLst/>
          </a:prstGeom>
        </p:spPr>
      </p:pic>
      <p:sp>
        <p:nvSpPr>
          <p:cNvPr id="4" name="Slide Number Placeholder 3"/>
          <p:cNvSpPr>
            <a:spLocks noGrp="1"/>
          </p:cNvSpPr>
          <p:nvPr>
            <p:ph type="sldNum" sz="quarter" idx="12"/>
          </p:nvPr>
        </p:nvSpPr>
        <p:spPr/>
        <p:txBody>
          <a:bodyPr/>
          <a:lstStyle/>
          <a:p>
            <a:fld id="{8EE964FA-31DF-4E91-8ABC-8411A59DA333}" type="slidenum">
              <a:rPr lang="en-US" smtClean="0"/>
              <a:t>15</a:t>
            </a:fld>
            <a:endParaRPr lang="en-US" dirty="0"/>
          </a:p>
        </p:txBody>
      </p:sp>
    </p:spTree>
    <p:custDataLst>
      <p:tags r:id="rId1"/>
    </p:custDataLst>
    <p:extLst>
      <p:ext uri="{BB962C8B-B14F-4D97-AF65-F5344CB8AC3E}">
        <p14:creationId xmlns:p14="http://schemas.microsoft.com/office/powerpoint/2010/main" val="3843854706"/>
      </p:ext>
    </p:extLst>
  </p:cSld>
  <p:clrMapOvr>
    <a:masterClrMapping/>
  </p:clrMapOvr>
  <mc:AlternateContent xmlns:mc="http://schemas.openxmlformats.org/markup-compatibility/2006" xmlns:p14="http://schemas.microsoft.com/office/powerpoint/2010/main">
    <mc:Choice Requires="p14">
      <p:transition spd="slow" p14:dur="1200" advTm="52222">
        <p:dissolve/>
      </p:transition>
    </mc:Choice>
    <mc:Fallback xmlns="">
      <p:transition spd="slow" advTm="52222">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Horizontal)">
                                      <p:cBhvr>
                                        <p:cTn id="24" dur="500"/>
                                        <p:tgtEl>
                                          <p:spTgt spid="3">
                                            <p:txEl>
                                              <p:pRg st="2" end="2"/>
                                            </p:txEl>
                                          </p:spTgt>
                                        </p:tgtEl>
                                      </p:cBhvr>
                                    </p:animEffect>
                                  </p:childTnLst>
                                </p:cTn>
                              </p:par>
                            </p:childTnLst>
                          </p:cTn>
                        </p:par>
                        <p:par>
                          <p:cTn id="25" fill="hold">
                            <p:stCondLst>
                              <p:cond delay="500"/>
                            </p:stCondLst>
                            <p:childTnLst>
                              <p:par>
                                <p:cTn id="26" presetID="26" presetClass="emph" presetSubtype="0" fill="hold" nodeType="afterEffect">
                                  <p:stCondLst>
                                    <p:cond delay="0"/>
                                  </p:stCondLst>
                                  <p:childTnLst>
                                    <p:animEffect transition="out" filter="fade">
                                      <p:cBhvr>
                                        <p:cTn id="27" dur="500" tmFilter="0, 0; .2, .5; .8, .5; 1, 0"/>
                                        <p:tgtEl>
                                          <p:spTgt spid="3">
                                            <p:txEl>
                                              <p:pRg st="2" end="2"/>
                                            </p:txEl>
                                          </p:spTgt>
                                        </p:tgtEl>
                                      </p:cBhvr>
                                    </p:animEffect>
                                    <p:animScale>
                                      <p:cBhvr>
                                        <p:cTn id="28" dur="250" autoRev="1" fill="hold"/>
                                        <p:tgtEl>
                                          <p:spTgt spid="3">
                                            <p:txEl>
                                              <p:pRg st="2" end="2"/>
                                            </p:txEl>
                                          </p:spTgt>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Horizontal)">
                                      <p:cBhvr>
                                        <p:cTn id="33" dur="500"/>
                                        <p:tgtEl>
                                          <p:spTgt spid="3">
                                            <p:txEl>
                                              <p:pRg st="3" end="3"/>
                                            </p:txEl>
                                          </p:spTgt>
                                        </p:tgtEl>
                                      </p:cBhvr>
                                    </p:animEffect>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3">
                                            <p:txEl>
                                              <p:pRg st="3" end="3"/>
                                            </p:txEl>
                                          </p:spTgt>
                                        </p:tgtEl>
                                      </p:cBhvr>
                                    </p:animEffect>
                                    <p:animScale>
                                      <p:cBhvr>
                                        <p:cTn id="37" dur="250" autoRev="1" fill="hold"/>
                                        <p:tgtEl>
                                          <p:spTgt spid="3">
                                            <p:txEl>
                                              <p:pRg st="3" end="3"/>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up)">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arn(inHorizontal)">
                                      <p:cBhvr>
                                        <p:cTn id="47" dur="500"/>
                                        <p:tgtEl>
                                          <p:spTgt spid="3">
                                            <p:txEl>
                                              <p:pRg st="5" end="5"/>
                                            </p:txEl>
                                          </p:spTgt>
                                        </p:tgtEl>
                                      </p:cBhvr>
                                    </p:animEffect>
                                  </p:childTnLst>
                                </p:cTn>
                              </p:par>
                            </p:childTnLst>
                          </p:cTn>
                        </p:par>
                        <p:par>
                          <p:cTn id="48" fill="hold">
                            <p:stCondLst>
                              <p:cond delay="500"/>
                            </p:stCondLst>
                            <p:childTnLst>
                              <p:par>
                                <p:cTn id="49" presetID="26" presetClass="emph" presetSubtype="0" fill="hold" nodeType="afterEffect">
                                  <p:stCondLst>
                                    <p:cond delay="0"/>
                                  </p:stCondLst>
                                  <p:childTnLst>
                                    <p:animEffect transition="out" filter="fade">
                                      <p:cBhvr>
                                        <p:cTn id="50" dur="500" tmFilter="0, 0; .2, .5; .8, .5; 1, 0"/>
                                        <p:tgtEl>
                                          <p:spTgt spid="3">
                                            <p:txEl>
                                              <p:pRg st="5" end="5"/>
                                            </p:txEl>
                                          </p:spTgt>
                                        </p:tgtEl>
                                      </p:cBhvr>
                                    </p:animEffect>
                                    <p:animScale>
                                      <p:cBhvr>
                                        <p:cTn id="51" dur="250" autoRev="1" fill="hold"/>
                                        <p:tgtEl>
                                          <p:spTgt spid="3">
                                            <p:txEl>
                                              <p:pRg st="5" end="5"/>
                                            </p:txEl>
                                          </p:spTgt>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down)">
                                      <p:cBhvr>
                                        <p:cTn id="56" dur="580">
                                          <p:stCondLst>
                                            <p:cond delay="0"/>
                                          </p:stCondLst>
                                        </p:cTn>
                                        <p:tgtEl>
                                          <p:spTgt spid="5"/>
                                        </p:tgtEl>
                                      </p:cBhvr>
                                    </p:animEffect>
                                    <p:anim calcmode="lin" valueType="num">
                                      <p:cBhvr>
                                        <p:cTn id="5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2" dur="26">
                                          <p:stCondLst>
                                            <p:cond delay="650"/>
                                          </p:stCondLst>
                                        </p:cTn>
                                        <p:tgtEl>
                                          <p:spTgt spid="5"/>
                                        </p:tgtEl>
                                      </p:cBhvr>
                                      <p:to x="100000" y="60000"/>
                                    </p:animScale>
                                    <p:animScale>
                                      <p:cBhvr>
                                        <p:cTn id="63" dur="166" decel="50000">
                                          <p:stCondLst>
                                            <p:cond delay="676"/>
                                          </p:stCondLst>
                                        </p:cTn>
                                        <p:tgtEl>
                                          <p:spTgt spid="5"/>
                                        </p:tgtEl>
                                      </p:cBhvr>
                                      <p:to x="100000" y="100000"/>
                                    </p:animScale>
                                    <p:animScale>
                                      <p:cBhvr>
                                        <p:cTn id="64" dur="26">
                                          <p:stCondLst>
                                            <p:cond delay="1312"/>
                                          </p:stCondLst>
                                        </p:cTn>
                                        <p:tgtEl>
                                          <p:spTgt spid="5"/>
                                        </p:tgtEl>
                                      </p:cBhvr>
                                      <p:to x="100000" y="80000"/>
                                    </p:animScale>
                                    <p:animScale>
                                      <p:cBhvr>
                                        <p:cTn id="65" dur="166" decel="50000">
                                          <p:stCondLst>
                                            <p:cond delay="1338"/>
                                          </p:stCondLst>
                                        </p:cTn>
                                        <p:tgtEl>
                                          <p:spTgt spid="5"/>
                                        </p:tgtEl>
                                      </p:cBhvr>
                                      <p:to x="100000" y="100000"/>
                                    </p:animScale>
                                    <p:animScale>
                                      <p:cBhvr>
                                        <p:cTn id="66" dur="26">
                                          <p:stCondLst>
                                            <p:cond delay="1642"/>
                                          </p:stCondLst>
                                        </p:cTn>
                                        <p:tgtEl>
                                          <p:spTgt spid="5"/>
                                        </p:tgtEl>
                                      </p:cBhvr>
                                      <p:to x="100000" y="90000"/>
                                    </p:animScale>
                                    <p:animScale>
                                      <p:cBhvr>
                                        <p:cTn id="67" dur="166" decel="50000">
                                          <p:stCondLst>
                                            <p:cond delay="1668"/>
                                          </p:stCondLst>
                                        </p:cTn>
                                        <p:tgtEl>
                                          <p:spTgt spid="5"/>
                                        </p:tgtEl>
                                      </p:cBhvr>
                                      <p:to x="100000" y="100000"/>
                                    </p:animScale>
                                    <p:animScale>
                                      <p:cBhvr>
                                        <p:cTn id="68" dur="26">
                                          <p:stCondLst>
                                            <p:cond delay="1808"/>
                                          </p:stCondLst>
                                        </p:cTn>
                                        <p:tgtEl>
                                          <p:spTgt spid="5"/>
                                        </p:tgtEl>
                                      </p:cBhvr>
                                      <p:to x="100000" y="95000"/>
                                    </p:animScale>
                                    <p:animScale>
                                      <p:cBhvr>
                                        <p:cTn id="6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322" y="-14288"/>
            <a:ext cx="8911687" cy="1571625"/>
          </a:xfrm>
        </p:spPr>
        <p:txBody>
          <a:bodyPr anchor="ctr">
            <a:normAutofit fontScale="90000"/>
          </a:bodyPr>
          <a:lstStyle/>
          <a:p>
            <a:pPr algn="ctr" rtl="1"/>
            <a:r>
              <a:rPr lang="en-US" sz="6600" b="1" dirty="0" smtClean="0">
                <a:latin typeface="Arabic Typesetting" panose="03020402040406030203" pitchFamily="66" charset="-78"/>
                <a:cs typeface="B Sina" panose="00000700000000000000" pitchFamily="2" charset="-78"/>
              </a:rPr>
              <a:t>Spyware</a:t>
            </a:r>
            <a:r>
              <a:rPr lang="en-US" sz="6600" b="1" dirty="0">
                <a:latin typeface="Arabic Typesetting" panose="03020402040406030203" pitchFamily="66" charset="-78"/>
                <a:cs typeface="B Sina" panose="00000700000000000000" pitchFamily="2" charset="-78"/>
              </a:rPr>
              <a:t/>
            </a:r>
            <a:br>
              <a:rPr lang="en-US" sz="6600" b="1" dirty="0">
                <a:latin typeface="Arabic Typesetting" panose="03020402040406030203" pitchFamily="66" charset="-78"/>
                <a:cs typeface="B Sina" panose="00000700000000000000" pitchFamily="2" charset="-78"/>
              </a:rPr>
            </a:br>
            <a:r>
              <a:rPr lang="fa-IR" sz="4000" b="1" dirty="0">
                <a:latin typeface="Arabic Typesetting" panose="03020402040406030203" pitchFamily="66" charset="-78"/>
                <a:cs typeface="B Sina" panose="00000700000000000000" pitchFamily="2" charset="-78"/>
              </a:rPr>
              <a:t>جاسوس افزار</a:t>
            </a:r>
            <a:endParaRPr lang="en-US" sz="2400" dirty="0"/>
          </a:p>
        </p:txBody>
      </p:sp>
      <p:sp>
        <p:nvSpPr>
          <p:cNvPr id="3" name="Content Placeholder 2"/>
          <p:cNvSpPr>
            <a:spLocks noGrp="1"/>
          </p:cNvSpPr>
          <p:nvPr>
            <p:ph idx="1"/>
          </p:nvPr>
        </p:nvSpPr>
        <p:spPr>
          <a:xfrm>
            <a:off x="2128833" y="1671638"/>
            <a:ext cx="9906000" cy="5186362"/>
          </a:xfrm>
        </p:spPr>
        <p:txBody>
          <a:bodyPr>
            <a:normAutofit lnSpcReduction="10000"/>
          </a:bodyPr>
          <a:lstStyle/>
          <a:p>
            <a:pPr indent="0" algn="r" rtl="1">
              <a:buNone/>
            </a:pPr>
            <a:r>
              <a:rPr lang="fa-IR" sz="2400" u="sng" dirty="0" smtClean="0">
                <a:cs typeface="B Homa" panose="00000400000000000000" pitchFamily="2" charset="-78"/>
              </a:rPr>
              <a:t>انواع جاسوس افزار و استفاده های مختلف</a:t>
            </a:r>
          </a:p>
          <a:p>
            <a:pPr marL="571500" indent="-228600" algn="r" rtl="1">
              <a:buFont typeface="Wingdings" panose="05000000000000000000" pitchFamily="2" charset="2"/>
              <a:buChar char="ü"/>
            </a:pPr>
            <a:r>
              <a:rPr lang="fa-IR" sz="2000" dirty="0" smtClean="0">
                <a:cs typeface="B Homa" panose="00000400000000000000" pitchFamily="2" charset="-78"/>
              </a:rPr>
              <a:t>نرم افزار های جاسوسی</a:t>
            </a:r>
          </a:p>
          <a:p>
            <a:pPr marL="571500" indent="-228600" algn="r" rtl="1">
              <a:buFont typeface="Wingdings" panose="05000000000000000000" pitchFamily="2" charset="2"/>
              <a:buChar char="ü"/>
            </a:pPr>
            <a:r>
              <a:rPr lang="fa-IR" sz="2000" dirty="0" smtClean="0">
                <a:cs typeface="B Homa" panose="00000400000000000000" pitchFamily="2" charset="-78"/>
              </a:rPr>
              <a:t>نرم افزار های تبلیغاتی </a:t>
            </a:r>
            <a:r>
              <a:rPr lang="en-US" sz="2000" dirty="0" smtClean="0">
                <a:cs typeface="B Homa" panose="00000400000000000000" pitchFamily="2" charset="-78"/>
              </a:rPr>
              <a:t>Adware</a:t>
            </a:r>
            <a:endParaRPr lang="fa-IR" sz="2000" dirty="0" smtClean="0">
              <a:cs typeface="B Homa" panose="00000400000000000000" pitchFamily="2" charset="-78"/>
            </a:endParaRPr>
          </a:p>
          <a:p>
            <a:pPr marL="571500" indent="-2286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استفاده به عنوان قسمتی از یک نرم افزار رایگان/تبلیغاتی (مثل </a:t>
            </a:r>
            <a:r>
              <a:rPr lang="en-US" sz="2000" dirty="0" smtClean="0">
                <a:cs typeface="B Homa" panose="00000400000000000000" pitchFamily="2" charset="-78"/>
              </a:rPr>
              <a:t>Screen server</a:t>
            </a:r>
            <a:r>
              <a:rPr lang="fa-IR" sz="2000" dirty="0" smtClean="0">
                <a:cs typeface="B Homa" panose="00000400000000000000" pitchFamily="2" charset="-78"/>
              </a:rPr>
              <a:t> ) که در صورت بارگیری و نصب توسط کاربر اطلاعات را ارسال می کند</a:t>
            </a:r>
          </a:p>
          <a:p>
            <a:pPr marL="571500" indent="-2286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استفاده به عنوان نواروظیفه یک مرورگر وب ( مثل </a:t>
            </a:r>
            <a:r>
              <a:rPr lang="en-US" sz="2000" dirty="0" smtClean="0">
                <a:cs typeface="B Homa" panose="00000400000000000000" pitchFamily="2" charset="-78"/>
              </a:rPr>
              <a:t>Yahoo! Toolbar</a:t>
            </a:r>
            <a:r>
              <a:rPr lang="fa-IR" sz="2000" dirty="0" smtClean="0">
                <a:cs typeface="B Homa" panose="00000400000000000000" pitchFamily="2" charset="-78"/>
              </a:rPr>
              <a:t> )</a:t>
            </a:r>
          </a:p>
          <a:p>
            <a:pPr indent="0" algn="r" rtl="1">
              <a:buNone/>
            </a:pPr>
            <a:r>
              <a:rPr lang="fa-IR" sz="2400" u="sng" dirty="0" smtClean="0">
                <a:cs typeface="B Homa" panose="00000400000000000000" pitchFamily="2" charset="-78"/>
              </a:rPr>
              <a:t>اهداف</a:t>
            </a:r>
          </a:p>
          <a:p>
            <a:pPr marL="685800" algn="r" rtl="1">
              <a:buFont typeface="Wingdings" panose="05000000000000000000" pitchFamily="2" charset="2"/>
              <a:buChar char="ü"/>
            </a:pPr>
            <a:r>
              <a:rPr lang="fa-IR" sz="2000" dirty="0" smtClean="0">
                <a:cs typeface="B Homa" panose="00000400000000000000" pitchFamily="2" charset="-78"/>
              </a:rPr>
              <a:t>هدایت جستجو های تحت وب به سایتی خاص</a:t>
            </a:r>
          </a:p>
          <a:p>
            <a:pPr marL="6858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تغییر صفحه اول مرورگر وب </a:t>
            </a:r>
            <a:r>
              <a:rPr lang="en-US" sz="2000" dirty="0" smtClean="0">
                <a:cs typeface="B Homa" panose="00000400000000000000" pitchFamily="2" charset="-78"/>
              </a:rPr>
              <a:t>Home page</a:t>
            </a:r>
            <a:r>
              <a:rPr lang="fa-IR" sz="2000" dirty="0" smtClean="0">
                <a:cs typeface="B Homa" panose="00000400000000000000" pitchFamily="2" charset="-78"/>
              </a:rPr>
              <a:t> به آدرسی مشخص</a:t>
            </a:r>
          </a:p>
          <a:p>
            <a:pPr marL="6858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بارگیری تبلیغات از اینترنت و نمایش در زمان </a:t>
            </a:r>
            <a:r>
              <a:rPr lang="en-US" sz="2000" dirty="0" smtClean="0">
                <a:cs typeface="B Homa" panose="00000400000000000000" pitchFamily="2" charset="-78"/>
              </a:rPr>
              <a:t>offline</a:t>
            </a:r>
            <a:endParaRPr lang="fa-IR" sz="2000" dirty="0" smtClean="0">
              <a:cs typeface="B Homa" panose="00000400000000000000" pitchFamily="2" charset="-78"/>
            </a:endParaRPr>
          </a:p>
          <a:p>
            <a:pPr marL="6858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تصویربرداری از صفحه نمایش به منظور ثبت فعالیت های کاربر</a:t>
            </a:r>
          </a:p>
          <a:p>
            <a:pPr marL="6858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ثبت آدرس های اینترنتی مورد استفاده کاربر و آدرس های ایمیل مربوط به وی</a:t>
            </a:r>
          </a:p>
          <a:p>
            <a:pPr marL="6858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ثبت کلیدها و کلمات عبور</a:t>
            </a:r>
            <a:endParaRPr lang="fa-IR" sz="2400" dirty="0" smtClean="0">
              <a:cs typeface="B Homa" panose="00000400000000000000" pitchFamily="2" charset="-78"/>
            </a:endParaRP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238" y="286110"/>
            <a:ext cx="2457450" cy="2113824"/>
          </a:xfrm>
          <a:prstGeom prst="rect">
            <a:avLst/>
          </a:prstGeom>
          <a:solidFill>
            <a:srgbClr val="FFFFFF">
              <a:shade val="85000"/>
            </a:srgbClr>
          </a:solidFill>
          <a:ln w="88900" cap="sq">
            <a:noFill/>
            <a:miter lim="800000"/>
          </a:ln>
          <a:effectLst>
            <a:outerShdw blurRad="76200" dir="18900000" sy="23000" kx="-1200000" algn="bl" rotWithShape="0">
              <a:prstClr val="black">
                <a:alpha val="20000"/>
              </a:prst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0204" y="3802874"/>
            <a:ext cx="1877484" cy="1652186"/>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8EE964FA-31DF-4E91-8ABC-8411A59DA333}" type="slidenum">
              <a:rPr lang="en-US" smtClean="0"/>
              <a:t>16</a:t>
            </a:fld>
            <a:endParaRPr lang="en-US" dirty="0"/>
          </a:p>
        </p:txBody>
      </p:sp>
    </p:spTree>
    <p:custDataLst>
      <p:tags r:id="rId1"/>
    </p:custDataLst>
    <p:extLst>
      <p:ext uri="{BB962C8B-B14F-4D97-AF65-F5344CB8AC3E}">
        <p14:creationId xmlns:p14="http://schemas.microsoft.com/office/powerpoint/2010/main" val="1082930184"/>
      </p:ext>
    </p:extLst>
  </p:cSld>
  <p:clrMapOvr>
    <a:masterClrMapping/>
  </p:clrMapOvr>
  <mc:AlternateContent xmlns:mc="http://schemas.openxmlformats.org/markup-compatibility/2006" xmlns:p14="http://schemas.microsoft.com/office/powerpoint/2010/main">
    <mc:Choice Requires="p14">
      <p:transition spd="slow" p14:dur="1200" advTm="48505">
        <p:dissolve/>
      </p:transition>
    </mc:Choice>
    <mc:Fallback xmlns="">
      <p:transition spd="slow" advTm="48505">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par>
                          <p:cTn id="21" fill="hold">
                            <p:stCondLst>
                              <p:cond delay="500"/>
                            </p:stCondLst>
                            <p:childTnLst>
                              <p:par>
                                <p:cTn id="22" presetID="16" presetClass="entr" presetSubtype="26"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Horizontal)">
                                      <p:cBhvr>
                                        <p:cTn id="24" dur="500"/>
                                        <p:tgtEl>
                                          <p:spTgt spid="3">
                                            <p:txEl>
                                              <p:pRg st="1" end="1"/>
                                            </p:txEl>
                                          </p:spTgt>
                                        </p:tgtEl>
                                      </p:cBhvr>
                                    </p:animEffect>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500" tmFilter="0, 0; .2, .5; .8, .5; 1, 0"/>
                                        <p:tgtEl>
                                          <p:spTgt spid="3">
                                            <p:txEl>
                                              <p:pRg st="1" end="1"/>
                                            </p:txEl>
                                          </p:spTgt>
                                        </p:tgtEl>
                                      </p:cBhvr>
                                    </p:animEffect>
                                    <p:animScale>
                                      <p:cBhvr>
                                        <p:cTn id="28" dur="250" autoRev="1" fill="hold"/>
                                        <p:tgtEl>
                                          <p:spTgt spid="3">
                                            <p:txEl>
                                              <p:pRg st="1" end="1"/>
                                            </p:txEl>
                                          </p:spTgt>
                                        </p:tgtEl>
                                      </p:cBhvr>
                                      <p:by x="105000" y="105000"/>
                                    </p:animScale>
                                  </p:childTnLst>
                                </p:cTn>
                              </p:par>
                            </p:childTnLst>
                          </p:cTn>
                        </p:par>
                        <p:par>
                          <p:cTn id="29" fill="hold">
                            <p:stCondLst>
                              <p:cond delay="1500"/>
                            </p:stCondLst>
                            <p:childTnLst>
                              <p:par>
                                <p:cTn id="30" presetID="16" presetClass="entr" presetSubtype="26" fill="hold"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Horizontal)">
                                      <p:cBhvr>
                                        <p:cTn id="32" dur="500"/>
                                        <p:tgtEl>
                                          <p:spTgt spid="3">
                                            <p:txEl>
                                              <p:pRg st="2" end="2"/>
                                            </p:txEl>
                                          </p:spTgt>
                                        </p:tgtEl>
                                      </p:cBhvr>
                                    </p:animEffect>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500" tmFilter="0, 0; .2, .5; .8, .5; 1, 0"/>
                                        <p:tgtEl>
                                          <p:spTgt spid="3">
                                            <p:txEl>
                                              <p:pRg st="2" end="2"/>
                                            </p:txEl>
                                          </p:spTgt>
                                        </p:tgtEl>
                                      </p:cBhvr>
                                    </p:animEffect>
                                    <p:animScale>
                                      <p:cBhvr>
                                        <p:cTn id="36" dur="250" autoRev="1" fill="hold"/>
                                        <p:tgtEl>
                                          <p:spTgt spid="3">
                                            <p:txEl>
                                              <p:pRg st="2" end="2"/>
                                            </p:txEl>
                                          </p:spTgt>
                                        </p:tgtEl>
                                      </p:cBhvr>
                                      <p:by x="105000" y="105000"/>
                                    </p:animScale>
                                  </p:childTnLst>
                                </p:cTn>
                              </p:par>
                            </p:childTnLst>
                          </p:cTn>
                        </p:par>
                        <p:par>
                          <p:cTn id="37" fill="hold">
                            <p:stCondLst>
                              <p:cond delay="2500"/>
                            </p:stCondLst>
                            <p:childTnLst>
                              <p:par>
                                <p:cTn id="38" presetID="16" presetClass="entr" presetSubtype="26" fill="hold"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Horizontal)">
                                      <p:cBhvr>
                                        <p:cTn id="40" dur="500"/>
                                        <p:tgtEl>
                                          <p:spTgt spid="3">
                                            <p:txEl>
                                              <p:pRg st="3" end="3"/>
                                            </p:txEl>
                                          </p:spTgt>
                                        </p:tgtEl>
                                      </p:cBhvr>
                                    </p:animEffect>
                                  </p:childTnLst>
                                </p:cTn>
                              </p:par>
                            </p:childTnLst>
                          </p:cTn>
                        </p:par>
                        <p:par>
                          <p:cTn id="41" fill="hold">
                            <p:stCondLst>
                              <p:cond delay="3000"/>
                            </p:stCondLst>
                            <p:childTnLst>
                              <p:par>
                                <p:cTn id="42" presetID="26" presetClass="emph" presetSubtype="0" fill="hold" nodeType="afterEffect">
                                  <p:stCondLst>
                                    <p:cond delay="0"/>
                                  </p:stCondLst>
                                  <p:childTnLst>
                                    <p:animEffect transition="out" filter="fade">
                                      <p:cBhvr>
                                        <p:cTn id="43" dur="500" tmFilter="0, 0; .2, .5; .8, .5; 1, 0"/>
                                        <p:tgtEl>
                                          <p:spTgt spid="3">
                                            <p:txEl>
                                              <p:pRg st="3" end="3"/>
                                            </p:txEl>
                                          </p:spTgt>
                                        </p:tgtEl>
                                      </p:cBhvr>
                                    </p:animEffect>
                                    <p:animScale>
                                      <p:cBhvr>
                                        <p:cTn id="44" dur="250" autoRev="1" fill="hold"/>
                                        <p:tgtEl>
                                          <p:spTgt spid="3">
                                            <p:txEl>
                                              <p:pRg st="3" end="3"/>
                                            </p:txEl>
                                          </p:spTgt>
                                        </p:tgtEl>
                                      </p:cBhvr>
                                      <p:by x="105000" y="105000"/>
                                    </p:animScale>
                                  </p:childTnLst>
                                </p:cTn>
                              </p:par>
                            </p:childTnLst>
                          </p:cTn>
                        </p:par>
                        <p:par>
                          <p:cTn id="45" fill="hold">
                            <p:stCondLst>
                              <p:cond delay="3500"/>
                            </p:stCondLst>
                            <p:childTnLst>
                              <p:par>
                                <p:cTn id="46" presetID="16" presetClass="entr" presetSubtype="26" fill="hold" nodeType="after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barn(inHorizontal)">
                                      <p:cBhvr>
                                        <p:cTn id="48" dur="500"/>
                                        <p:tgtEl>
                                          <p:spTgt spid="3">
                                            <p:txEl>
                                              <p:pRg st="4" end="4"/>
                                            </p:txEl>
                                          </p:spTgt>
                                        </p:tgtEl>
                                      </p:cBhvr>
                                    </p:animEffect>
                                  </p:childTnLst>
                                </p:cTn>
                              </p:par>
                            </p:childTnLst>
                          </p:cTn>
                        </p:par>
                        <p:par>
                          <p:cTn id="49" fill="hold">
                            <p:stCondLst>
                              <p:cond delay="4000"/>
                            </p:stCondLst>
                            <p:childTnLst>
                              <p:par>
                                <p:cTn id="50" presetID="26" presetClass="emph" presetSubtype="0" fill="hold" nodeType="afterEffect">
                                  <p:stCondLst>
                                    <p:cond delay="0"/>
                                  </p:stCondLst>
                                  <p:childTnLst>
                                    <p:animEffect transition="out" filter="fade">
                                      <p:cBhvr>
                                        <p:cTn id="51" dur="500" tmFilter="0, 0; .2, .5; .8, .5; 1, 0"/>
                                        <p:tgtEl>
                                          <p:spTgt spid="3">
                                            <p:txEl>
                                              <p:pRg st="4" end="4"/>
                                            </p:txEl>
                                          </p:spTgt>
                                        </p:tgtEl>
                                      </p:cBhvr>
                                    </p:animEffect>
                                    <p:animScale>
                                      <p:cBhvr>
                                        <p:cTn id="52" dur="250" autoRev="1" fill="hold"/>
                                        <p:tgtEl>
                                          <p:spTgt spid="3">
                                            <p:txEl>
                                              <p:pRg st="4" end="4"/>
                                            </p:txEl>
                                          </p:spTgt>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1000" fill="hold"/>
                                        <p:tgtEl>
                                          <p:spTgt spid="6"/>
                                        </p:tgtEl>
                                        <p:attrNameLst>
                                          <p:attrName>ppt_w</p:attrName>
                                        </p:attrNameLst>
                                      </p:cBhvr>
                                      <p:tavLst>
                                        <p:tav tm="0">
                                          <p:val>
                                            <p:fltVal val="0"/>
                                          </p:val>
                                        </p:tav>
                                        <p:tav tm="100000">
                                          <p:val>
                                            <p:strVal val="#ppt_w"/>
                                          </p:val>
                                        </p:tav>
                                      </p:tavLst>
                                    </p:anim>
                                    <p:anim calcmode="lin" valueType="num">
                                      <p:cBhvr>
                                        <p:cTn id="63" dur="1000" fill="hold"/>
                                        <p:tgtEl>
                                          <p:spTgt spid="6"/>
                                        </p:tgtEl>
                                        <p:attrNameLst>
                                          <p:attrName>ppt_h</p:attrName>
                                        </p:attrNameLst>
                                      </p:cBhvr>
                                      <p:tavLst>
                                        <p:tav tm="0">
                                          <p:val>
                                            <p:fltVal val="0"/>
                                          </p:val>
                                        </p:tav>
                                        <p:tav tm="100000">
                                          <p:val>
                                            <p:strVal val="#ppt_h"/>
                                          </p:val>
                                        </p:tav>
                                      </p:tavLst>
                                    </p:anim>
                                    <p:anim calcmode="lin" valueType="num">
                                      <p:cBhvr>
                                        <p:cTn id="64" dur="1000" fill="hold"/>
                                        <p:tgtEl>
                                          <p:spTgt spid="6"/>
                                        </p:tgtEl>
                                        <p:attrNameLst>
                                          <p:attrName>style.rotation</p:attrName>
                                        </p:attrNameLst>
                                      </p:cBhvr>
                                      <p:tavLst>
                                        <p:tav tm="0">
                                          <p:val>
                                            <p:fltVal val="90"/>
                                          </p:val>
                                        </p:tav>
                                        <p:tav tm="100000">
                                          <p:val>
                                            <p:fltVal val="0"/>
                                          </p:val>
                                        </p:tav>
                                      </p:tavLst>
                                    </p:anim>
                                    <p:animEffect transition="in" filter="fade">
                                      <p:cBhvr>
                                        <p:cTn id="65" dur="1000"/>
                                        <p:tgtEl>
                                          <p:spTgt spid="6"/>
                                        </p:tgtEl>
                                      </p:cBhvr>
                                    </p:animEffect>
                                  </p:childTnLst>
                                </p:cTn>
                              </p:par>
                            </p:childTnLst>
                          </p:cTn>
                        </p:par>
                        <p:par>
                          <p:cTn id="66" fill="hold">
                            <p:stCondLst>
                              <p:cond delay="1000"/>
                            </p:stCondLst>
                            <p:childTnLst>
                              <p:par>
                                <p:cTn id="67" presetID="16" presetClass="entr" presetSubtype="26" fill="hold" nodeType="after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barn(inHorizontal)">
                                      <p:cBhvr>
                                        <p:cTn id="69" dur="500"/>
                                        <p:tgtEl>
                                          <p:spTgt spid="3">
                                            <p:txEl>
                                              <p:pRg st="6" end="6"/>
                                            </p:txEl>
                                          </p:spTgt>
                                        </p:tgtEl>
                                      </p:cBhvr>
                                    </p:animEffect>
                                  </p:childTnLst>
                                </p:cTn>
                              </p:par>
                            </p:childTnLst>
                          </p:cTn>
                        </p:par>
                        <p:par>
                          <p:cTn id="70" fill="hold">
                            <p:stCondLst>
                              <p:cond delay="1500"/>
                            </p:stCondLst>
                            <p:childTnLst>
                              <p:par>
                                <p:cTn id="71" presetID="26" presetClass="emph" presetSubtype="0" fill="hold" nodeType="afterEffect">
                                  <p:stCondLst>
                                    <p:cond delay="0"/>
                                  </p:stCondLst>
                                  <p:childTnLst>
                                    <p:animEffect transition="out" filter="fade">
                                      <p:cBhvr>
                                        <p:cTn id="72" dur="500" tmFilter="0, 0; .2, .5; .8, .5; 1, 0"/>
                                        <p:tgtEl>
                                          <p:spTgt spid="3">
                                            <p:txEl>
                                              <p:pRg st="6" end="6"/>
                                            </p:txEl>
                                          </p:spTgt>
                                        </p:tgtEl>
                                      </p:cBhvr>
                                    </p:animEffect>
                                    <p:animScale>
                                      <p:cBhvr>
                                        <p:cTn id="73" dur="250" autoRev="1" fill="hold"/>
                                        <p:tgtEl>
                                          <p:spTgt spid="3">
                                            <p:txEl>
                                              <p:pRg st="6" end="6"/>
                                            </p:txEl>
                                          </p:spTgt>
                                        </p:tgtEl>
                                      </p:cBhvr>
                                      <p:by x="105000" y="105000"/>
                                    </p:animScale>
                                  </p:childTnLst>
                                </p:cTn>
                              </p:par>
                            </p:childTnLst>
                          </p:cTn>
                        </p:par>
                        <p:par>
                          <p:cTn id="74" fill="hold">
                            <p:stCondLst>
                              <p:cond delay="2000"/>
                            </p:stCondLst>
                            <p:childTnLst>
                              <p:par>
                                <p:cTn id="75" presetID="16" presetClass="entr" presetSubtype="26" fill="hold" nodeType="after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barn(inHorizontal)">
                                      <p:cBhvr>
                                        <p:cTn id="77" dur="500"/>
                                        <p:tgtEl>
                                          <p:spTgt spid="3">
                                            <p:txEl>
                                              <p:pRg st="7" end="7"/>
                                            </p:txEl>
                                          </p:spTgt>
                                        </p:tgtEl>
                                      </p:cBhvr>
                                    </p:animEffect>
                                  </p:childTnLst>
                                </p:cTn>
                              </p:par>
                            </p:childTnLst>
                          </p:cTn>
                        </p:par>
                        <p:par>
                          <p:cTn id="78" fill="hold">
                            <p:stCondLst>
                              <p:cond delay="2500"/>
                            </p:stCondLst>
                            <p:childTnLst>
                              <p:par>
                                <p:cTn id="79" presetID="26" presetClass="emph" presetSubtype="0" fill="hold" nodeType="afterEffect">
                                  <p:stCondLst>
                                    <p:cond delay="0"/>
                                  </p:stCondLst>
                                  <p:childTnLst>
                                    <p:animEffect transition="out" filter="fade">
                                      <p:cBhvr>
                                        <p:cTn id="80" dur="500" tmFilter="0, 0; .2, .5; .8, .5; 1, 0"/>
                                        <p:tgtEl>
                                          <p:spTgt spid="3">
                                            <p:txEl>
                                              <p:pRg st="7" end="7"/>
                                            </p:txEl>
                                          </p:spTgt>
                                        </p:tgtEl>
                                      </p:cBhvr>
                                    </p:animEffect>
                                    <p:animScale>
                                      <p:cBhvr>
                                        <p:cTn id="81" dur="250" autoRev="1" fill="hold"/>
                                        <p:tgtEl>
                                          <p:spTgt spid="3">
                                            <p:txEl>
                                              <p:pRg st="7" end="7"/>
                                            </p:txEl>
                                          </p:spTgt>
                                        </p:tgtEl>
                                      </p:cBhvr>
                                      <p:by x="105000" y="105000"/>
                                    </p:animScale>
                                  </p:childTnLst>
                                </p:cTn>
                              </p:par>
                            </p:childTnLst>
                          </p:cTn>
                        </p:par>
                        <p:par>
                          <p:cTn id="82" fill="hold">
                            <p:stCondLst>
                              <p:cond delay="3000"/>
                            </p:stCondLst>
                            <p:childTnLst>
                              <p:par>
                                <p:cTn id="83" presetID="16" presetClass="entr" presetSubtype="26" fill="hold" nodeType="afterEffect">
                                  <p:stCondLst>
                                    <p:cond delay="0"/>
                                  </p:stCondLst>
                                  <p:childTnLst>
                                    <p:set>
                                      <p:cBhvr>
                                        <p:cTn id="84" dur="1" fill="hold">
                                          <p:stCondLst>
                                            <p:cond delay="0"/>
                                          </p:stCondLst>
                                        </p:cTn>
                                        <p:tgtEl>
                                          <p:spTgt spid="3">
                                            <p:txEl>
                                              <p:pRg st="8" end="8"/>
                                            </p:txEl>
                                          </p:spTgt>
                                        </p:tgtEl>
                                        <p:attrNameLst>
                                          <p:attrName>style.visibility</p:attrName>
                                        </p:attrNameLst>
                                      </p:cBhvr>
                                      <p:to>
                                        <p:strVal val="visible"/>
                                      </p:to>
                                    </p:set>
                                    <p:animEffect transition="in" filter="barn(inHorizontal)">
                                      <p:cBhvr>
                                        <p:cTn id="85" dur="500"/>
                                        <p:tgtEl>
                                          <p:spTgt spid="3">
                                            <p:txEl>
                                              <p:pRg st="8" end="8"/>
                                            </p:txEl>
                                          </p:spTgt>
                                        </p:tgtEl>
                                      </p:cBhvr>
                                    </p:animEffect>
                                  </p:childTnLst>
                                </p:cTn>
                              </p:par>
                            </p:childTnLst>
                          </p:cTn>
                        </p:par>
                        <p:par>
                          <p:cTn id="86" fill="hold">
                            <p:stCondLst>
                              <p:cond delay="3500"/>
                            </p:stCondLst>
                            <p:childTnLst>
                              <p:par>
                                <p:cTn id="87" presetID="26" presetClass="emph" presetSubtype="0" fill="hold" nodeType="afterEffect">
                                  <p:stCondLst>
                                    <p:cond delay="0"/>
                                  </p:stCondLst>
                                  <p:childTnLst>
                                    <p:animEffect transition="out" filter="fade">
                                      <p:cBhvr>
                                        <p:cTn id="88" dur="500" tmFilter="0, 0; .2, .5; .8, .5; 1, 0"/>
                                        <p:tgtEl>
                                          <p:spTgt spid="3">
                                            <p:txEl>
                                              <p:pRg st="8" end="8"/>
                                            </p:txEl>
                                          </p:spTgt>
                                        </p:tgtEl>
                                      </p:cBhvr>
                                    </p:animEffect>
                                    <p:animScale>
                                      <p:cBhvr>
                                        <p:cTn id="89" dur="250" autoRev="1" fill="hold"/>
                                        <p:tgtEl>
                                          <p:spTgt spid="3">
                                            <p:txEl>
                                              <p:pRg st="8" end="8"/>
                                            </p:txEl>
                                          </p:spTgt>
                                        </p:tgtEl>
                                      </p:cBhvr>
                                      <p:by x="105000" y="105000"/>
                                    </p:animScale>
                                  </p:childTnLst>
                                </p:cTn>
                              </p:par>
                            </p:childTnLst>
                          </p:cTn>
                        </p:par>
                        <p:par>
                          <p:cTn id="90" fill="hold">
                            <p:stCondLst>
                              <p:cond delay="4000"/>
                            </p:stCondLst>
                            <p:childTnLst>
                              <p:par>
                                <p:cTn id="91" presetID="16" presetClass="entr" presetSubtype="26" fill="hold" nodeType="afterEffect">
                                  <p:stCondLst>
                                    <p:cond delay="0"/>
                                  </p:stCondLst>
                                  <p:childTnLst>
                                    <p:set>
                                      <p:cBhvr>
                                        <p:cTn id="92" dur="1" fill="hold">
                                          <p:stCondLst>
                                            <p:cond delay="0"/>
                                          </p:stCondLst>
                                        </p:cTn>
                                        <p:tgtEl>
                                          <p:spTgt spid="3">
                                            <p:txEl>
                                              <p:pRg st="9" end="9"/>
                                            </p:txEl>
                                          </p:spTgt>
                                        </p:tgtEl>
                                        <p:attrNameLst>
                                          <p:attrName>style.visibility</p:attrName>
                                        </p:attrNameLst>
                                      </p:cBhvr>
                                      <p:to>
                                        <p:strVal val="visible"/>
                                      </p:to>
                                    </p:set>
                                    <p:animEffect transition="in" filter="barn(inHorizontal)">
                                      <p:cBhvr>
                                        <p:cTn id="93" dur="500"/>
                                        <p:tgtEl>
                                          <p:spTgt spid="3">
                                            <p:txEl>
                                              <p:pRg st="9" end="9"/>
                                            </p:txEl>
                                          </p:spTgt>
                                        </p:tgtEl>
                                      </p:cBhvr>
                                    </p:animEffect>
                                  </p:childTnLst>
                                </p:cTn>
                              </p:par>
                            </p:childTnLst>
                          </p:cTn>
                        </p:par>
                        <p:par>
                          <p:cTn id="94" fill="hold">
                            <p:stCondLst>
                              <p:cond delay="4500"/>
                            </p:stCondLst>
                            <p:childTnLst>
                              <p:par>
                                <p:cTn id="95" presetID="26" presetClass="emph" presetSubtype="0" fill="hold" nodeType="afterEffect">
                                  <p:stCondLst>
                                    <p:cond delay="0"/>
                                  </p:stCondLst>
                                  <p:childTnLst>
                                    <p:animEffect transition="out" filter="fade">
                                      <p:cBhvr>
                                        <p:cTn id="96" dur="500" tmFilter="0, 0; .2, .5; .8, .5; 1, 0"/>
                                        <p:tgtEl>
                                          <p:spTgt spid="3">
                                            <p:txEl>
                                              <p:pRg st="9" end="9"/>
                                            </p:txEl>
                                          </p:spTgt>
                                        </p:tgtEl>
                                      </p:cBhvr>
                                    </p:animEffect>
                                    <p:animScale>
                                      <p:cBhvr>
                                        <p:cTn id="97" dur="250" autoRev="1" fill="hold"/>
                                        <p:tgtEl>
                                          <p:spTgt spid="3">
                                            <p:txEl>
                                              <p:pRg st="9" end="9"/>
                                            </p:txEl>
                                          </p:spTgt>
                                        </p:tgtEl>
                                      </p:cBhvr>
                                      <p:by x="105000" y="105000"/>
                                    </p:animScale>
                                  </p:childTnLst>
                                </p:cTn>
                              </p:par>
                            </p:childTnLst>
                          </p:cTn>
                        </p:par>
                        <p:par>
                          <p:cTn id="98" fill="hold">
                            <p:stCondLst>
                              <p:cond delay="5000"/>
                            </p:stCondLst>
                            <p:childTnLst>
                              <p:par>
                                <p:cTn id="99" presetID="16" presetClass="entr" presetSubtype="26" fill="hold" nodeType="afterEffect">
                                  <p:stCondLst>
                                    <p:cond delay="0"/>
                                  </p:stCondLst>
                                  <p:childTnLst>
                                    <p:set>
                                      <p:cBhvr>
                                        <p:cTn id="100" dur="1" fill="hold">
                                          <p:stCondLst>
                                            <p:cond delay="0"/>
                                          </p:stCondLst>
                                        </p:cTn>
                                        <p:tgtEl>
                                          <p:spTgt spid="3">
                                            <p:txEl>
                                              <p:pRg st="10" end="10"/>
                                            </p:txEl>
                                          </p:spTgt>
                                        </p:tgtEl>
                                        <p:attrNameLst>
                                          <p:attrName>style.visibility</p:attrName>
                                        </p:attrNameLst>
                                      </p:cBhvr>
                                      <p:to>
                                        <p:strVal val="visible"/>
                                      </p:to>
                                    </p:set>
                                    <p:animEffect transition="in" filter="barn(inHorizontal)">
                                      <p:cBhvr>
                                        <p:cTn id="101" dur="500"/>
                                        <p:tgtEl>
                                          <p:spTgt spid="3">
                                            <p:txEl>
                                              <p:pRg st="10" end="10"/>
                                            </p:txEl>
                                          </p:spTgt>
                                        </p:tgtEl>
                                      </p:cBhvr>
                                    </p:animEffect>
                                  </p:childTnLst>
                                </p:cTn>
                              </p:par>
                            </p:childTnLst>
                          </p:cTn>
                        </p:par>
                        <p:par>
                          <p:cTn id="102" fill="hold">
                            <p:stCondLst>
                              <p:cond delay="5500"/>
                            </p:stCondLst>
                            <p:childTnLst>
                              <p:par>
                                <p:cTn id="103" presetID="26" presetClass="emph" presetSubtype="0" fill="hold" nodeType="afterEffect">
                                  <p:stCondLst>
                                    <p:cond delay="0"/>
                                  </p:stCondLst>
                                  <p:childTnLst>
                                    <p:animEffect transition="out" filter="fade">
                                      <p:cBhvr>
                                        <p:cTn id="104" dur="500" tmFilter="0, 0; .2, .5; .8, .5; 1, 0"/>
                                        <p:tgtEl>
                                          <p:spTgt spid="3">
                                            <p:txEl>
                                              <p:pRg st="10" end="10"/>
                                            </p:txEl>
                                          </p:spTgt>
                                        </p:tgtEl>
                                      </p:cBhvr>
                                    </p:animEffect>
                                    <p:animScale>
                                      <p:cBhvr>
                                        <p:cTn id="105" dur="250" autoRev="1" fill="hold"/>
                                        <p:tgtEl>
                                          <p:spTgt spid="3">
                                            <p:txEl>
                                              <p:pRg st="10" end="10"/>
                                            </p:txEl>
                                          </p:spTgt>
                                        </p:tgtEl>
                                      </p:cBhvr>
                                      <p:by x="105000" y="105000"/>
                                    </p:animScale>
                                  </p:childTnLst>
                                </p:cTn>
                              </p:par>
                            </p:childTnLst>
                          </p:cTn>
                        </p:par>
                        <p:par>
                          <p:cTn id="106" fill="hold">
                            <p:stCondLst>
                              <p:cond delay="6000"/>
                            </p:stCondLst>
                            <p:childTnLst>
                              <p:par>
                                <p:cTn id="107" presetID="16" presetClass="entr" presetSubtype="26" fill="hold" nodeType="afterEffect">
                                  <p:stCondLst>
                                    <p:cond delay="0"/>
                                  </p:stCondLst>
                                  <p:childTnLst>
                                    <p:set>
                                      <p:cBhvr>
                                        <p:cTn id="108" dur="1" fill="hold">
                                          <p:stCondLst>
                                            <p:cond delay="0"/>
                                          </p:stCondLst>
                                        </p:cTn>
                                        <p:tgtEl>
                                          <p:spTgt spid="3">
                                            <p:txEl>
                                              <p:pRg st="11" end="11"/>
                                            </p:txEl>
                                          </p:spTgt>
                                        </p:tgtEl>
                                        <p:attrNameLst>
                                          <p:attrName>style.visibility</p:attrName>
                                        </p:attrNameLst>
                                      </p:cBhvr>
                                      <p:to>
                                        <p:strVal val="visible"/>
                                      </p:to>
                                    </p:set>
                                    <p:animEffect transition="in" filter="barn(inHorizontal)">
                                      <p:cBhvr>
                                        <p:cTn id="109" dur="500"/>
                                        <p:tgtEl>
                                          <p:spTgt spid="3">
                                            <p:txEl>
                                              <p:pRg st="11" end="11"/>
                                            </p:txEl>
                                          </p:spTgt>
                                        </p:tgtEl>
                                      </p:cBhvr>
                                    </p:animEffect>
                                  </p:childTnLst>
                                </p:cTn>
                              </p:par>
                            </p:childTnLst>
                          </p:cTn>
                        </p:par>
                        <p:par>
                          <p:cTn id="110" fill="hold">
                            <p:stCondLst>
                              <p:cond delay="6500"/>
                            </p:stCondLst>
                            <p:childTnLst>
                              <p:par>
                                <p:cTn id="111" presetID="26" presetClass="emph" presetSubtype="0" fill="hold" nodeType="afterEffect">
                                  <p:stCondLst>
                                    <p:cond delay="0"/>
                                  </p:stCondLst>
                                  <p:childTnLst>
                                    <p:animEffect transition="out" filter="fade">
                                      <p:cBhvr>
                                        <p:cTn id="112" dur="500" tmFilter="0, 0; .2, .5; .8, .5; 1, 0"/>
                                        <p:tgtEl>
                                          <p:spTgt spid="3">
                                            <p:txEl>
                                              <p:pRg st="11" end="11"/>
                                            </p:txEl>
                                          </p:spTgt>
                                        </p:tgtEl>
                                      </p:cBhvr>
                                    </p:animEffect>
                                    <p:animScale>
                                      <p:cBhvr>
                                        <p:cTn id="113" dur="250" autoRev="1" fill="hold"/>
                                        <p:tgtEl>
                                          <p:spTgt spid="3">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57168"/>
            <a:ext cx="8911687" cy="1280890"/>
          </a:xfrm>
        </p:spPr>
        <p:txBody>
          <a:bodyPr anchor="ctr">
            <a:normAutofit fontScale="90000"/>
          </a:bodyPr>
          <a:lstStyle/>
          <a:p>
            <a:pPr algn="ctr" rtl="1"/>
            <a:r>
              <a:rPr lang="en-US" sz="6600" b="1" dirty="0" smtClean="0">
                <a:latin typeface="Arabic Typesetting" panose="03020402040406030203" pitchFamily="66" charset="-78"/>
                <a:cs typeface="B Sina" panose="00000700000000000000" pitchFamily="2" charset="-78"/>
              </a:rPr>
              <a:t>Adware</a:t>
            </a:r>
            <a:r>
              <a:rPr lang="en-US" sz="5400" b="1" dirty="0" smtClean="0">
                <a:latin typeface="Arabic Typesetting" panose="03020402040406030203" pitchFamily="66" charset="-78"/>
                <a:cs typeface="B Sina" panose="00000700000000000000" pitchFamily="2" charset="-78"/>
              </a:rPr>
              <a:t/>
            </a:r>
            <a:br>
              <a:rPr lang="en-US" sz="5400" b="1" dirty="0" smtClean="0">
                <a:latin typeface="Arabic Typesetting" panose="03020402040406030203" pitchFamily="66" charset="-78"/>
                <a:cs typeface="B Sina" panose="00000700000000000000" pitchFamily="2" charset="-78"/>
              </a:rPr>
            </a:br>
            <a:r>
              <a:rPr lang="fa-IR" b="1" dirty="0" smtClean="0">
                <a:latin typeface="Arabic Typesetting" panose="03020402040406030203" pitchFamily="66" charset="-78"/>
                <a:cs typeface="B Sina" panose="00000700000000000000" pitchFamily="2" charset="-78"/>
              </a:rPr>
              <a:t>آگهی افزار</a:t>
            </a:r>
            <a:endParaRPr lang="en-US"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1643059" y="1628776"/>
            <a:ext cx="10348913" cy="5229224"/>
          </a:xfrm>
        </p:spPr>
        <p:txBody>
          <a:bodyPr>
            <a:normAutofit/>
          </a:bodyPr>
          <a:lstStyle/>
          <a:p>
            <a:pPr marL="457200" algn="r" rtl="1">
              <a:buFont typeface="Arial" panose="020B0604020202020204" pitchFamily="34" charset="0"/>
              <a:buChar char="•"/>
            </a:pPr>
            <a:r>
              <a:rPr lang="fa-IR" sz="2400" dirty="0" smtClean="0">
                <a:cs typeface="B Homa" panose="00000400000000000000" pitchFamily="2" charset="-78"/>
              </a:rPr>
              <a:t>هدفش ایجاد تبلیغات و نمایش پیام های تبلیغاتی است، پس خطری ندارد اما ممکن است در صورت تکثیر زیاد باعث کند شدن سیستم شود.</a:t>
            </a:r>
          </a:p>
          <a:p>
            <a:pPr marL="285750" indent="0" algn="r" rtl="1">
              <a:buNone/>
            </a:pPr>
            <a:r>
              <a:rPr lang="fa-IR" sz="2400" u="sng" dirty="0" smtClean="0">
                <a:cs typeface="B Homa" panose="00000400000000000000" pitchFamily="2" charset="-78"/>
              </a:rPr>
              <a:t>روش های </a:t>
            </a:r>
            <a:r>
              <a:rPr lang="fa-IR" sz="2400" u="sng" dirty="0">
                <a:cs typeface="B Homa" panose="00000400000000000000" pitchFamily="2" charset="-78"/>
              </a:rPr>
              <a:t>ورود به سیستم</a:t>
            </a:r>
          </a:p>
          <a:p>
            <a:pPr marL="857250" indent="0" algn="r" rtl="1">
              <a:buFont typeface="Wingdings" panose="05000000000000000000" pitchFamily="2" charset="2"/>
              <a:buChar char="ü"/>
            </a:pPr>
            <a:r>
              <a:rPr lang="fa-IR" sz="2000" dirty="0" smtClean="0">
                <a:cs typeface="B Homa" panose="00000400000000000000" pitchFamily="2" charset="-78"/>
              </a:rPr>
              <a:t> مستقل</a:t>
            </a:r>
            <a:r>
              <a:rPr lang="fa-IR" sz="2400" dirty="0" smtClean="0">
                <a:cs typeface="B Homa" panose="00000400000000000000" pitchFamily="2" charset="-78"/>
              </a:rPr>
              <a:t> </a:t>
            </a:r>
          </a:p>
          <a:p>
            <a:pPr marL="857250" indent="0" algn="r" rtl="1">
              <a:buFont typeface="Wingdings" panose="05000000000000000000" pitchFamily="2" charset="2"/>
              <a:buChar char="ü"/>
            </a:pPr>
            <a:r>
              <a:rPr lang="fa-IR" sz="2000" dirty="0" smtClean="0">
                <a:cs typeface="B Homa" panose="00000400000000000000" pitchFamily="2" charset="-78"/>
              </a:rPr>
              <a:t> استفاده </a:t>
            </a:r>
            <a:r>
              <a:rPr lang="fa-IR" sz="2000" dirty="0">
                <a:cs typeface="B Homa" panose="00000400000000000000" pitchFamily="2" charset="-78"/>
              </a:rPr>
              <a:t>از یک برنامه دیگر، از طریق برنامه رایگان که از اینترنت بارگیری شده</a:t>
            </a:r>
          </a:p>
          <a:p>
            <a:pPr marL="285750" indent="0" algn="r" rtl="1">
              <a:buNone/>
            </a:pPr>
            <a:r>
              <a:rPr lang="fa-IR" sz="2400" u="sng" dirty="0" smtClean="0">
                <a:cs typeface="B Homa" panose="00000400000000000000" pitchFamily="2" charset="-78"/>
              </a:rPr>
              <a:t>نحوه عملکرد</a:t>
            </a:r>
          </a:p>
          <a:p>
            <a:pPr marL="1143000" algn="r" rtl="1">
              <a:buFont typeface="Wingdings" panose="05000000000000000000" pitchFamily="2" charset="2"/>
              <a:buChar char="ü"/>
            </a:pPr>
            <a:r>
              <a:rPr lang="fa-IR" sz="2000" dirty="0" smtClean="0">
                <a:cs typeface="B Homa" panose="00000400000000000000" pitchFamily="2" charset="-78"/>
              </a:rPr>
              <a:t>در هنگام اتصال به اینترنت باعث باز شدن پیام های تبلیغاتی ناخ</a:t>
            </a:r>
            <a:r>
              <a:rPr lang="fa-IR" sz="2000" dirty="0">
                <a:cs typeface="B Homa" panose="00000400000000000000" pitchFamily="2" charset="-78"/>
              </a:rPr>
              <a:t>و</a:t>
            </a:r>
            <a:r>
              <a:rPr lang="fa-IR" sz="2000" dirty="0" smtClean="0">
                <a:cs typeface="B Homa" panose="00000400000000000000" pitchFamily="2" charset="-78"/>
              </a:rPr>
              <a:t>استه </a:t>
            </a:r>
            <a:r>
              <a:rPr lang="en-US" sz="2000" dirty="0" smtClean="0">
                <a:cs typeface="B Homa" panose="00000400000000000000" pitchFamily="2" charset="-78"/>
              </a:rPr>
              <a:t>Pop-up</a:t>
            </a:r>
            <a:r>
              <a:rPr lang="fa-IR" sz="2000" dirty="0" smtClean="0">
                <a:cs typeface="B Homa" panose="00000400000000000000" pitchFamily="2" charset="-78"/>
              </a:rPr>
              <a:t> می شوند</a:t>
            </a:r>
          </a:p>
          <a:p>
            <a:pPr marL="11430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تغیییر صفحه پیش فرض مرورگر وب </a:t>
            </a:r>
            <a:r>
              <a:rPr lang="en-US" sz="2000" dirty="0" smtClean="0">
                <a:cs typeface="B Homa" panose="00000400000000000000" pitchFamily="2" charset="-78"/>
              </a:rPr>
              <a:t>Home page</a:t>
            </a:r>
            <a:endParaRPr lang="fa-IR" sz="2000" dirty="0" smtClean="0">
              <a:cs typeface="B Homa" panose="00000400000000000000" pitchFamily="2" charset="-78"/>
            </a:endParaRPr>
          </a:p>
          <a:p>
            <a:pPr marL="11430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در زمانی که درون برنامه دیگر هستند، در زمان اتصال به اینترنت پیام های جدید را </a:t>
            </a:r>
            <a:r>
              <a:rPr lang="en-US" sz="2000" dirty="0" smtClean="0">
                <a:cs typeface="B Homa" panose="00000400000000000000" pitchFamily="2" charset="-78"/>
              </a:rPr>
              <a:t>upload</a:t>
            </a:r>
            <a:r>
              <a:rPr lang="fa-IR" sz="2000" dirty="0" smtClean="0">
                <a:cs typeface="B Homa" panose="00000400000000000000" pitchFamily="2" charset="-78"/>
              </a:rPr>
              <a:t> کرده و درون برنامه به صورت بنر تبلیغاتی به نمایش می گذارد. </a:t>
            </a:r>
            <a:endParaRPr lang="fa-IR" sz="2000" dirty="0">
              <a:cs typeface="B Homa" panose="00000400000000000000" pitchFamily="2"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85425">
            <a:off x="1349334" y="2378137"/>
            <a:ext cx="2122096" cy="1909885"/>
          </a:xfrm>
          <a:prstGeom prst="rect">
            <a:avLst/>
          </a:prstGeom>
        </p:spPr>
      </p:pic>
      <p:sp>
        <p:nvSpPr>
          <p:cNvPr id="4" name="Slide Number Placeholder 3"/>
          <p:cNvSpPr>
            <a:spLocks noGrp="1"/>
          </p:cNvSpPr>
          <p:nvPr>
            <p:ph type="sldNum" sz="quarter" idx="12"/>
          </p:nvPr>
        </p:nvSpPr>
        <p:spPr/>
        <p:txBody>
          <a:bodyPr/>
          <a:lstStyle/>
          <a:p>
            <a:fld id="{8EE964FA-31DF-4E91-8ABC-8411A59DA333}" type="slidenum">
              <a:rPr lang="en-US" smtClean="0"/>
              <a:t>17</a:t>
            </a:fld>
            <a:endParaRPr lang="en-US" dirty="0"/>
          </a:p>
        </p:txBody>
      </p:sp>
    </p:spTree>
    <p:custDataLst>
      <p:tags r:id="rId1"/>
    </p:custDataLst>
    <p:extLst>
      <p:ext uri="{BB962C8B-B14F-4D97-AF65-F5344CB8AC3E}">
        <p14:creationId xmlns:p14="http://schemas.microsoft.com/office/powerpoint/2010/main" val="2515631411"/>
      </p:ext>
    </p:extLst>
  </p:cSld>
  <p:clrMapOvr>
    <a:masterClrMapping/>
  </p:clrMapOvr>
  <mc:AlternateContent xmlns:mc="http://schemas.openxmlformats.org/markup-compatibility/2006" xmlns:p14="http://schemas.microsoft.com/office/powerpoint/2010/main">
    <mc:Choice Requires="p14">
      <p:transition spd="slow" p14:dur="1200" advTm="39972">
        <p:dissolve/>
      </p:transition>
    </mc:Choice>
    <mc:Fallback xmlns="">
      <p:transition spd="slow" advTm="39972">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barn(inHorizontal)">
                                      <p:cBhvr>
                                        <p:cTn id="42" dur="500"/>
                                        <p:tgtEl>
                                          <p:spTgt spid="3">
                                            <p:txEl>
                                              <p:pRg st="2" end="2"/>
                                            </p:txEl>
                                          </p:spTgt>
                                        </p:tgtEl>
                                      </p:cBhvr>
                                    </p:animEffect>
                                  </p:childTnLst>
                                </p:cTn>
                              </p:par>
                            </p:childTnLst>
                          </p:cTn>
                        </p:par>
                        <p:par>
                          <p:cTn id="43" fill="hold">
                            <p:stCondLst>
                              <p:cond delay="500"/>
                            </p:stCondLst>
                            <p:childTnLst>
                              <p:par>
                                <p:cTn id="44" presetID="26" presetClass="emph" presetSubtype="0" fill="hold" nodeType="afterEffect">
                                  <p:stCondLst>
                                    <p:cond delay="0"/>
                                  </p:stCondLst>
                                  <p:childTnLst>
                                    <p:animEffect transition="out" filter="fade">
                                      <p:cBhvr>
                                        <p:cTn id="45" dur="500" tmFilter="0, 0; .2, .5; .8, .5; 1, 0"/>
                                        <p:tgtEl>
                                          <p:spTgt spid="3">
                                            <p:txEl>
                                              <p:pRg st="2" end="2"/>
                                            </p:txEl>
                                          </p:spTgt>
                                        </p:tgtEl>
                                      </p:cBhvr>
                                    </p:animEffect>
                                    <p:animScale>
                                      <p:cBhvr>
                                        <p:cTn id="46" dur="250" autoRev="1" fill="hold"/>
                                        <p:tgtEl>
                                          <p:spTgt spid="3">
                                            <p:txEl>
                                              <p:pRg st="2" end="2"/>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barn(inHorizontal)">
                                      <p:cBhvr>
                                        <p:cTn id="51" dur="5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3">
                                            <p:txEl>
                                              <p:pRg st="3" end="3"/>
                                            </p:txEl>
                                          </p:spTgt>
                                        </p:tgtEl>
                                      </p:cBhvr>
                                    </p:animEffect>
                                    <p:animScale>
                                      <p:cBhvr>
                                        <p:cTn id="56" dur="250" autoRev="1" fill="hold"/>
                                        <p:tgtEl>
                                          <p:spTgt spid="3">
                                            <p:txEl>
                                              <p:pRg st="3" end="3"/>
                                            </p:txEl>
                                          </p:spTgt>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61" dur="500"/>
                                        <p:tgtEl>
                                          <p:spTgt spid="3">
                                            <p:txEl>
                                              <p:pRg st="4" end="4"/>
                                            </p:txEl>
                                          </p:spTgt>
                                        </p:tgtEl>
                                      </p:cBhvr>
                                    </p:animEffect>
                                  </p:childTnLst>
                                </p:cTn>
                              </p:par>
                            </p:childTnLst>
                          </p:cTn>
                        </p:par>
                        <p:par>
                          <p:cTn id="62" fill="hold">
                            <p:stCondLst>
                              <p:cond delay="500"/>
                            </p:stCondLst>
                            <p:childTnLst>
                              <p:par>
                                <p:cTn id="63" presetID="16" presetClass="entr" presetSubtype="26" fill="hold" nodeType="after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barn(inHorizontal)">
                                      <p:cBhvr>
                                        <p:cTn id="65" dur="500"/>
                                        <p:tgtEl>
                                          <p:spTgt spid="3">
                                            <p:txEl>
                                              <p:pRg st="5" end="5"/>
                                            </p:txEl>
                                          </p:spTgt>
                                        </p:tgtEl>
                                      </p:cBhvr>
                                    </p:animEffect>
                                  </p:childTnLst>
                                </p:cTn>
                              </p:par>
                            </p:childTnLst>
                          </p:cTn>
                        </p:par>
                        <p:par>
                          <p:cTn id="66" fill="hold">
                            <p:stCondLst>
                              <p:cond delay="1000"/>
                            </p:stCondLst>
                            <p:childTnLst>
                              <p:par>
                                <p:cTn id="67" presetID="26" presetClass="emph" presetSubtype="0" fill="hold" nodeType="afterEffect">
                                  <p:stCondLst>
                                    <p:cond delay="0"/>
                                  </p:stCondLst>
                                  <p:childTnLst>
                                    <p:animEffect transition="out" filter="fade">
                                      <p:cBhvr>
                                        <p:cTn id="68" dur="500" tmFilter="0, 0; .2, .5; .8, .5; 1, 0"/>
                                        <p:tgtEl>
                                          <p:spTgt spid="3">
                                            <p:txEl>
                                              <p:pRg st="5" end="5"/>
                                            </p:txEl>
                                          </p:spTgt>
                                        </p:tgtEl>
                                      </p:cBhvr>
                                    </p:animEffect>
                                    <p:animScale>
                                      <p:cBhvr>
                                        <p:cTn id="69" dur="250" autoRev="1" fill="hold"/>
                                        <p:tgtEl>
                                          <p:spTgt spid="3">
                                            <p:txEl>
                                              <p:pRg st="5" end="5"/>
                                            </p:txEl>
                                          </p:spTgt>
                                        </p:tgtEl>
                                      </p:cBhvr>
                                      <p:by x="105000" y="105000"/>
                                    </p:animScale>
                                  </p:childTnLst>
                                </p:cTn>
                              </p:par>
                            </p:childTnLst>
                          </p:cTn>
                        </p:par>
                        <p:par>
                          <p:cTn id="70" fill="hold">
                            <p:stCondLst>
                              <p:cond delay="1500"/>
                            </p:stCondLst>
                            <p:childTnLst>
                              <p:par>
                                <p:cTn id="71" presetID="16" presetClass="entr" presetSubtype="26" fill="hold" nodeType="after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barn(inHorizontal)">
                                      <p:cBhvr>
                                        <p:cTn id="73" dur="500"/>
                                        <p:tgtEl>
                                          <p:spTgt spid="3">
                                            <p:txEl>
                                              <p:pRg st="6" end="6"/>
                                            </p:txEl>
                                          </p:spTgt>
                                        </p:tgtEl>
                                      </p:cBhvr>
                                    </p:animEffect>
                                  </p:childTnLst>
                                </p:cTn>
                              </p:par>
                            </p:childTnLst>
                          </p:cTn>
                        </p:par>
                        <p:par>
                          <p:cTn id="74" fill="hold">
                            <p:stCondLst>
                              <p:cond delay="2000"/>
                            </p:stCondLst>
                            <p:childTnLst>
                              <p:par>
                                <p:cTn id="75" presetID="26" presetClass="emph" presetSubtype="0" fill="hold" nodeType="afterEffect">
                                  <p:stCondLst>
                                    <p:cond delay="0"/>
                                  </p:stCondLst>
                                  <p:childTnLst>
                                    <p:animEffect transition="out" filter="fade">
                                      <p:cBhvr>
                                        <p:cTn id="76" dur="500" tmFilter="0, 0; .2, .5; .8, .5; 1, 0"/>
                                        <p:tgtEl>
                                          <p:spTgt spid="3">
                                            <p:txEl>
                                              <p:pRg st="6" end="6"/>
                                            </p:txEl>
                                          </p:spTgt>
                                        </p:tgtEl>
                                      </p:cBhvr>
                                    </p:animEffect>
                                    <p:animScale>
                                      <p:cBhvr>
                                        <p:cTn id="77" dur="250" autoRev="1" fill="hold"/>
                                        <p:tgtEl>
                                          <p:spTgt spid="3">
                                            <p:txEl>
                                              <p:pRg st="6" end="6"/>
                                            </p:txEl>
                                          </p:spTgt>
                                        </p:tgtEl>
                                      </p:cBhvr>
                                      <p:by x="105000" y="105000"/>
                                    </p:animScale>
                                  </p:childTnLst>
                                </p:cTn>
                              </p:par>
                            </p:childTnLst>
                          </p:cTn>
                        </p:par>
                        <p:par>
                          <p:cTn id="78" fill="hold">
                            <p:stCondLst>
                              <p:cond delay="2500"/>
                            </p:stCondLst>
                            <p:childTnLst>
                              <p:par>
                                <p:cTn id="79" presetID="16" presetClass="entr" presetSubtype="26" fill="hold" nodeType="after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Effect transition="in" filter="barn(inHorizontal)">
                                      <p:cBhvr>
                                        <p:cTn id="81" dur="500"/>
                                        <p:tgtEl>
                                          <p:spTgt spid="3">
                                            <p:txEl>
                                              <p:pRg st="7" end="7"/>
                                            </p:txEl>
                                          </p:spTgt>
                                        </p:tgtEl>
                                      </p:cBhvr>
                                    </p:animEffect>
                                  </p:childTnLst>
                                </p:cTn>
                              </p:par>
                            </p:childTnLst>
                          </p:cTn>
                        </p:par>
                        <p:par>
                          <p:cTn id="82" fill="hold">
                            <p:stCondLst>
                              <p:cond delay="3000"/>
                            </p:stCondLst>
                            <p:childTnLst>
                              <p:par>
                                <p:cTn id="83" presetID="26" presetClass="emph" presetSubtype="0" fill="hold" nodeType="afterEffect">
                                  <p:stCondLst>
                                    <p:cond delay="0"/>
                                  </p:stCondLst>
                                  <p:childTnLst>
                                    <p:animEffect transition="out" filter="fade">
                                      <p:cBhvr>
                                        <p:cTn id="84" dur="500" tmFilter="0, 0; .2, .5; .8, .5; 1, 0"/>
                                        <p:tgtEl>
                                          <p:spTgt spid="3">
                                            <p:txEl>
                                              <p:pRg st="7" end="7"/>
                                            </p:txEl>
                                          </p:spTgt>
                                        </p:tgtEl>
                                      </p:cBhvr>
                                    </p:animEffect>
                                    <p:animScale>
                                      <p:cBhvr>
                                        <p:cTn id="85"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71456"/>
            <a:ext cx="8911687" cy="1280890"/>
          </a:xfrm>
        </p:spPr>
        <p:txBody>
          <a:bodyPr anchor="ctr">
            <a:normAutofit fontScale="90000"/>
          </a:bodyPr>
          <a:lstStyle/>
          <a:p>
            <a:pPr algn="ctr" rtl="1"/>
            <a:r>
              <a:rPr lang="en-US" sz="6600" b="1" dirty="0" smtClean="0">
                <a:latin typeface="Arabic Typesetting" panose="03020402040406030203" pitchFamily="66" charset="-78"/>
                <a:cs typeface="B Sina" panose="00000700000000000000" pitchFamily="2" charset="-78"/>
              </a:rPr>
              <a:t>Logistic Bomb</a:t>
            </a:r>
            <a:r>
              <a:rPr lang="en-US" sz="5400" b="1" dirty="0" smtClean="0">
                <a:latin typeface="Arabic Typesetting" panose="03020402040406030203" pitchFamily="66" charset="-78"/>
                <a:cs typeface="B Sina" panose="00000700000000000000" pitchFamily="2" charset="-78"/>
              </a:rPr>
              <a:t/>
            </a:r>
            <a:br>
              <a:rPr lang="en-US" sz="5400" b="1" dirty="0" smtClean="0">
                <a:latin typeface="Arabic Typesetting" panose="03020402040406030203" pitchFamily="66" charset="-78"/>
                <a:cs typeface="B Sina" panose="00000700000000000000" pitchFamily="2" charset="-78"/>
              </a:rPr>
            </a:br>
            <a:r>
              <a:rPr lang="fa-IR" b="1" dirty="0" smtClean="0">
                <a:latin typeface="Arabic Typesetting" panose="03020402040406030203" pitchFamily="66" charset="-78"/>
                <a:cs typeface="B Sina" panose="00000700000000000000" pitchFamily="2" charset="-78"/>
              </a:rPr>
              <a:t>بمب منطقی</a:t>
            </a:r>
            <a:endParaRPr lang="en-US"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1457322" y="1628776"/>
            <a:ext cx="10348913" cy="5229224"/>
          </a:xfrm>
        </p:spPr>
        <p:txBody>
          <a:bodyPr>
            <a:normAutofit/>
          </a:bodyPr>
          <a:lstStyle/>
          <a:p>
            <a:pPr marL="457200" algn="r" rtl="1">
              <a:buFont typeface="Arial" panose="020B0604020202020204" pitchFamily="34" charset="0"/>
              <a:buChar char="•"/>
            </a:pPr>
            <a:r>
              <a:rPr lang="fa-IR" sz="2400" dirty="0" smtClean="0">
                <a:cs typeface="B Homa" panose="00000400000000000000" pitchFamily="2" charset="-78"/>
              </a:rPr>
              <a:t>برنامه ای که آزادانه نوشته و اصلاح می شود تا به صورت غیر منتظره و در شرایطی خاص برای ارائه نتایجی خاص توسط یک کاربر قانونی یا غیر قانونی مورد استفاده قرار گیرد.</a:t>
            </a:r>
          </a:p>
          <a:p>
            <a:pPr marL="285750" indent="0" algn="r" rtl="1">
              <a:buNone/>
            </a:pPr>
            <a:r>
              <a:rPr lang="fa-IR" sz="2400" u="sng" dirty="0" smtClean="0">
                <a:cs typeface="B Homa" panose="00000400000000000000" pitchFamily="2" charset="-78"/>
              </a:rPr>
              <a:t>روش های </a:t>
            </a:r>
            <a:r>
              <a:rPr lang="fa-IR" sz="2400" u="sng" dirty="0">
                <a:cs typeface="B Homa" panose="00000400000000000000" pitchFamily="2" charset="-78"/>
              </a:rPr>
              <a:t>ورود به سیستم</a:t>
            </a:r>
          </a:p>
          <a:p>
            <a:pPr marL="857250" indent="0" algn="r" rtl="1">
              <a:buFont typeface="Wingdings" panose="05000000000000000000" pitchFamily="2" charset="2"/>
              <a:buChar char="ü"/>
            </a:pPr>
            <a:r>
              <a:rPr lang="fa-IR" sz="2000" dirty="0" smtClean="0">
                <a:cs typeface="B Homa" panose="00000400000000000000" pitchFamily="2" charset="-78"/>
              </a:rPr>
              <a:t> مستقر در برنامه های مستقل</a:t>
            </a:r>
            <a:endParaRPr lang="fa-IR" sz="2400" dirty="0" smtClean="0">
              <a:cs typeface="B Homa" panose="00000400000000000000" pitchFamily="2" charset="-78"/>
            </a:endParaRPr>
          </a:p>
          <a:p>
            <a:pPr marL="857250" indent="0" algn="r" rtl="1">
              <a:buFont typeface="Wingdings" panose="05000000000000000000" pitchFamily="2" charset="2"/>
              <a:buChar char="ü"/>
            </a:pPr>
            <a:r>
              <a:rPr lang="fa-IR" sz="2000" dirty="0" smtClean="0">
                <a:cs typeface="B Homa" panose="00000400000000000000" pitchFamily="2" charset="-78"/>
              </a:rPr>
              <a:t> استفاده به عنوان بخشی از کرم یا ویروس</a:t>
            </a:r>
            <a:endParaRPr lang="fa-IR" sz="2000" dirty="0">
              <a:cs typeface="B Homa" panose="00000400000000000000" pitchFamily="2" charset="-78"/>
            </a:endParaRPr>
          </a:p>
          <a:p>
            <a:pPr marL="285750" indent="0" algn="r" rtl="1">
              <a:buNone/>
            </a:pPr>
            <a:r>
              <a:rPr lang="fa-IR" sz="2400" u="sng" dirty="0" smtClean="0">
                <a:cs typeface="B Homa" panose="00000400000000000000" pitchFamily="2" charset="-78"/>
              </a:rPr>
              <a:t>نحوه عملکرد</a:t>
            </a:r>
          </a:p>
          <a:p>
            <a:pPr marL="1143000" algn="r" rtl="1">
              <a:buFont typeface="Wingdings" panose="05000000000000000000" pitchFamily="2" charset="2"/>
              <a:buChar char="ü"/>
            </a:pPr>
            <a:r>
              <a:rPr lang="fa-IR" sz="2000" dirty="0" smtClean="0">
                <a:cs typeface="B Homa" panose="00000400000000000000" pitchFamily="2" charset="-78"/>
              </a:rPr>
              <a:t>مانند یک بمب ساعتی که در یک زمان خاص، فعال شده و همه چیز را نابود می کند.</a:t>
            </a:r>
            <a:endParaRPr lang="fa-IR" sz="2000" dirty="0">
              <a:cs typeface="B Homa" panose="00000400000000000000"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0260" y="4836185"/>
            <a:ext cx="1985963" cy="1821790"/>
          </a:xfrm>
          <a:prstGeom prst="rect">
            <a:avLst/>
          </a:prstGeom>
        </p:spPr>
      </p:pic>
      <p:sp>
        <p:nvSpPr>
          <p:cNvPr id="5" name="Slide Number Placeholder 4"/>
          <p:cNvSpPr>
            <a:spLocks noGrp="1"/>
          </p:cNvSpPr>
          <p:nvPr>
            <p:ph type="sldNum" sz="quarter" idx="12"/>
          </p:nvPr>
        </p:nvSpPr>
        <p:spPr/>
        <p:txBody>
          <a:bodyPr/>
          <a:lstStyle/>
          <a:p>
            <a:fld id="{8EE964FA-31DF-4E91-8ABC-8411A59DA333}" type="slidenum">
              <a:rPr lang="en-US" smtClean="0"/>
              <a:t>18</a:t>
            </a:fld>
            <a:endParaRPr lang="en-US" dirty="0"/>
          </a:p>
        </p:txBody>
      </p:sp>
    </p:spTree>
    <p:custDataLst>
      <p:tags r:id="rId1"/>
    </p:custDataLst>
    <p:extLst>
      <p:ext uri="{BB962C8B-B14F-4D97-AF65-F5344CB8AC3E}">
        <p14:creationId xmlns:p14="http://schemas.microsoft.com/office/powerpoint/2010/main" val="1312511462"/>
      </p:ext>
    </p:extLst>
  </p:cSld>
  <p:clrMapOvr>
    <a:masterClrMapping/>
  </p:clrMapOvr>
  <mc:AlternateContent xmlns:mc="http://schemas.openxmlformats.org/markup-compatibility/2006" xmlns:p14="http://schemas.microsoft.com/office/powerpoint/2010/main">
    <mc:Choice Requires="p14">
      <p:transition spd="slow" p14:dur="1200" advTm="30350">
        <p:dissolve/>
      </p:transition>
    </mc:Choice>
    <mc:Fallback xmlns="">
      <p:transition spd="slow" advTm="3035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Horizontal)">
                                      <p:cBhvr>
                                        <p:cTn id="24" dur="500"/>
                                        <p:tgtEl>
                                          <p:spTgt spid="3">
                                            <p:txEl>
                                              <p:pRg st="2" end="2"/>
                                            </p:txEl>
                                          </p:spTgt>
                                        </p:tgtEl>
                                      </p:cBhvr>
                                    </p:animEffect>
                                  </p:childTnLst>
                                </p:cTn>
                              </p:par>
                            </p:childTnLst>
                          </p:cTn>
                        </p:par>
                        <p:par>
                          <p:cTn id="25" fill="hold">
                            <p:stCondLst>
                              <p:cond delay="500"/>
                            </p:stCondLst>
                            <p:childTnLst>
                              <p:par>
                                <p:cTn id="26" presetID="26" presetClass="emph" presetSubtype="0" fill="hold" nodeType="afterEffect">
                                  <p:stCondLst>
                                    <p:cond delay="0"/>
                                  </p:stCondLst>
                                  <p:childTnLst>
                                    <p:animEffect transition="out" filter="fade">
                                      <p:cBhvr>
                                        <p:cTn id="27" dur="500" tmFilter="0, 0; .2, .5; .8, .5; 1, 0"/>
                                        <p:tgtEl>
                                          <p:spTgt spid="3">
                                            <p:txEl>
                                              <p:pRg st="2" end="2"/>
                                            </p:txEl>
                                          </p:spTgt>
                                        </p:tgtEl>
                                      </p:cBhvr>
                                    </p:animEffect>
                                    <p:animScale>
                                      <p:cBhvr>
                                        <p:cTn id="28" dur="250" autoRev="1" fill="hold"/>
                                        <p:tgtEl>
                                          <p:spTgt spid="3">
                                            <p:txEl>
                                              <p:pRg st="2" end="2"/>
                                            </p:txEl>
                                          </p:spTgt>
                                        </p:tgtEl>
                                      </p:cBhvr>
                                      <p:by x="105000" y="105000"/>
                                    </p:animScale>
                                  </p:childTnLst>
                                </p:cTn>
                              </p:par>
                            </p:childTnLst>
                          </p:cTn>
                        </p:par>
                        <p:par>
                          <p:cTn id="29" fill="hold">
                            <p:stCondLst>
                              <p:cond delay="1000"/>
                            </p:stCondLst>
                            <p:childTnLst>
                              <p:par>
                                <p:cTn id="30" presetID="16" presetClass="entr" presetSubtype="26"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Horizontal)">
                                      <p:cBhvr>
                                        <p:cTn id="32" dur="500"/>
                                        <p:tgtEl>
                                          <p:spTgt spid="3">
                                            <p:txEl>
                                              <p:pRg st="3" end="3"/>
                                            </p:txEl>
                                          </p:spTgt>
                                        </p:tgtEl>
                                      </p:cBhvr>
                                    </p:animEffect>
                                  </p:childTnLst>
                                </p:cTn>
                              </p:par>
                            </p:childTnLst>
                          </p:cTn>
                        </p:par>
                        <p:par>
                          <p:cTn id="33" fill="hold">
                            <p:stCondLst>
                              <p:cond delay="1500"/>
                            </p:stCondLst>
                            <p:childTnLst>
                              <p:par>
                                <p:cTn id="34" presetID="26" presetClass="emph" presetSubtype="0" fill="hold" nodeType="afterEffect">
                                  <p:stCondLst>
                                    <p:cond delay="0"/>
                                  </p:stCondLst>
                                  <p:childTnLst>
                                    <p:animEffect transition="out" filter="fade">
                                      <p:cBhvr>
                                        <p:cTn id="35" dur="500" tmFilter="0, 0; .2, .5; .8, .5; 1, 0"/>
                                        <p:tgtEl>
                                          <p:spTgt spid="3">
                                            <p:txEl>
                                              <p:pRg st="3" end="3"/>
                                            </p:txEl>
                                          </p:spTgt>
                                        </p:tgtEl>
                                      </p:cBhvr>
                                    </p:animEffect>
                                    <p:animScale>
                                      <p:cBhvr>
                                        <p:cTn id="36" dur="250" autoRev="1" fill="hold"/>
                                        <p:tgtEl>
                                          <p:spTgt spid="3">
                                            <p:txEl>
                                              <p:pRg st="3" end="3"/>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Horizontal)">
                                      <p:cBhvr>
                                        <p:cTn id="46" dur="500"/>
                                        <p:tgtEl>
                                          <p:spTgt spid="3">
                                            <p:txEl>
                                              <p:pRg st="5" end="5"/>
                                            </p:txEl>
                                          </p:spTgt>
                                        </p:tgtEl>
                                      </p:cBhvr>
                                    </p:animEffect>
                                  </p:childTnLst>
                                </p:cTn>
                              </p:par>
                            </p:childTnLst>
                          </p:cTn>
                        </p:par>
                        <p:par>
                          <p:cTn id="47" fill="hold">
                            <p:stCondLst>
                              <p:cond delay="500"/>
                            </p:stCondLst>
                            <p:childTnLst>
                              <p:par>
                                <p:cTn id="48" presetID="26" presetClass="emph" presetSubtype="0" fill="hold" nodeType="afterEffect">
                                  <p:stCondLst>
                                    <p:cond delay="0"/>
                                  </p:stCondLst>
                                  <p:childTnLst>
                                    <p:animEffect transition="out" filter="fade">
                                      <p:cBhvr>
                                        <p:cTn id="49" dur="500" tmFilter="0, 0; .2, .5; .8, .5; 1, 0"/>
                                        <p:tgtEl>
                                          <p:spTgt spid="3">
                                            <p:txEl>
                                              <p:pRg st="5" end="5"/>
                                            </p:txEl>
                                          </p:spTgt>
                                        </p:tgtEl>
                                      </p:cBhvr>
                                    </p:animEffect>
                                    <p:animScale>
                                      <p:cBhvr>
                                        <p:cTn id="50" dur="250" autoRev="1" fill="hold"/>
                                        <p:tgtEl>
                                          <p:spTgt spid="3">
                                            <p:txEl>
                                              <p:pRg st="5" end="5"/>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 calcmode="lin" valueType="num">
                                      <p:cBhvr>
                                        <p:cTn id="57" dur="500" fill="hold"/>
                                        <p:tgtEl>
                                          <p:spTgt spid="4"/>
                                        </p:tgtEl>
                                        <p:attrNameLst>
                                          <p:attrName>style.rotation</p:attrName>
                                        </p:attrNameLst>
                                      </p:cBhvr>
                                      <p:tavLst>
                                        <p:tav tm="0">
                                          <p:val>
                                            <p:fltVal val="360"/>
                                          </p:val>
                                        </p:tav>
                                        <p:tav tm="100000">
                                          <p:val>
                                            <p:fltVal val="0"/>
                                          </p:val>
                                        </p:tav>
                                      </p:tavLst>
                                    </p:anim>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57168"/>
            <a:ext cx="8911687" cy="1280890"/>
          </a:xfrm>
        </p:spPr>
        <p:txBody>
          <a:bodyPr anchor="ctr">
            <a:normAutofit fontScale="90000"/>
          </a:bodyPr>
          <a:lstStyle/>
          <a:p>
            <a:pPr algn="ctr" rtl="1"/>
            <a:r>
              <a:rPr lang="en-US" sz="6600" b="1" dirty="0" smtClean="0">
                <a:latin typeface="Arabic Typesetting" panose="03020402040406030203" pitchFamily="66" charset="-78"/>
                <a:cs typeface="B Sina" panose="00000700000000000000" pitchFamily="2" charset="-78"/>
              </a:rPr>
              <a:t>Backdoor</a:t>
            </a:r>
            <a:r>
              <a:rPr lang="en-US" sz="5400" b="1" dirty="0" smtClean="0">
                <a:latin typeface="Arabic Typesetting" panose="03020402040406030203" pitchFamily="66" charset="-78"/>
                <a:cs typeface="B Sina" panose="00000700000000000000" pitchFamily="2" charset="-78"/>
              </a:rPr>
              <a:t/>
            </a:r>
            <a:br>
              <a:rPr lang="en-US" sz="5400" b="1" dirty="0" smtClean="0">
                <a:latin typeface="Arabic Typesetting" panose="03020402040406030203" pitchFamily="66" charset="-78"/>
                <a:cs typeface="B Sina" panose="00000700000000000000" pitchFamily="2" charset="-78"/>
              </a:rPr>
            </a:br>
            <a:r>
              <a:rPr lang="fa-IR" b="1" dirty="0" smtClean="0">
                <a:latin typeface="Arabic Typesetting" panose="03020402040406030203" pitchFamily="66" charset="-78"/>
                <a:cs typeface="B Sina" panose="00000700000000000000" pitchFamily="2" charset="-78"/>
              </a:rPr>
              <a:t>درپشتی</a:t>
            </a:r>
            <a:endParaRPr lang="en-US"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1628772" y="1628776"/>
            <a:ext cx="10348913" cy="5229224"/>
          </a:xfrm>
        </p:spPr>
        <p:txBody>
          <a:bodyPr>
            <a:normAutofit/>
          </a:bodyPr>
          <a:lstStyle/>
          <a:p>
            <a:pPr marL="457200" algn="r" rtl="1">
              <a:buFont typeface="Arial" panose="020B0604020202020204" pitchFamily="34" charset="0"/>
              <a:buChar char="•"/>
            </a:pPr>
            <a:r>
              <a:rPr lang="fa-IR" sz="2400" dirty="0" smtClean="0">
                <a:cs typeface="B Homa" panose="00000400000000000000" pitchFamily="2" charset="-78"/>
              </a:rPr>
              <a:t>بد افزاری که توسط برخی تروجان ها مورد استفاده قرار می گیرد.</a:t>
            </a:r>
          </a:p>
          <a:p>
            <a:pPr marL="285750" indent="0" algn="r" rtl="1">
              <a:buNone/>
            </a:pPr>
            <a:r>
              <a:rPr lang="fa-IR" sz="2400" u="sng" dirty="0" smtClean="0">
                <a:cs typeface="B Homa" panose="00000400000000000000" pitchFamily="2" charset="-78"/>
              </a:rPr>
              <a:t>نحوه عملکرد</a:t>
            </a:r>
          </a:p>
          <a:p>
            <a:pPr marL="1143000" algn="r" rtl="1">
              <a:buFont typeface="Wingdings" panose="05000000000000000000" pitchFamily="2" charset="2"/>
              <a:buChar char="ü"/>
            </a:pPr>
            <a:r>
              <a:rPr lang="fa-IR" sz="2000" dirty="0" smtClean="0">
                <a:cs typeface="B Homa" panose="00000400000000000000" pitchFamily="2" charset="-78"/>
              </a:rPr>
              <a:t>با دور زدن روش های معمول شبکه و سیستم عامل دسترسی های بالایی را بدون اطلاع کاربر به مهاجم می دهد.</a:t>
            </a:r>
          </a:p>
          <a:p>
            <a:pPr marL="11430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شبیه به نرم افزار مدیریت راه دور </a:t>
            </a:r>
            <a:r>
              <a:rPr lang="en-US" sz="2000" dirty="0" smtClean="0">
                <a:cs typeface="B Homa" panose="00000400000000000000" pitchFamily="2" charset="-78"/>
              </a:rPr>
              <a:t>remote Administrator</a:t>
            </a:r>
            <a:r>
              <a:rPr lang="fa-IR" sz="2000" dirty="0" smtClean="0">
                <a:cs typeface="B Homa" panose="00000400000000000000" pitchFamily="2" charset="-78"/>
              </a:rPr>
              <a:t> </a:t>
            </a:r>
            <a:endParaRPr lang="fa-IR" sz="2000" dirty="0">
              <a:cs typeface="B Homa" panose="00000400000000000000" pitchFamily="2"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6439" y="3529012"/>
            <a:ext cx="2787776" cy="3086099"/>
          </a:xfrm>
          <a:prstGeom prst="rect">
            <a:avLst/>
          </a:prstGeom>
        </p:spPr>
      </p:pic>
      <p:sp>
        <p:nvSpPr>
          <p:cNvPr id="4" name="Slide Number Placeholder 3"/>
          <p:cNvSpPr>
            <a:spLocks noGrp="1"/>
          </p:cNvSpPr>
          <p:nvPr>
            <p:ph type="sldNum" sz="quarter" idx="12"/>
          </p:nvPr>
        </p:nvSpPr>
        <p:spPr/>
        <p:txBody>
          <a:bodyPr/>
          <a:lstStyle/>
          <a:p>
            <a:fld id="{8EE964FA-31DF-4E91-8ABC-8411A59DA333}" type="slidenum">
              <a:rPr lang="en-US" smtClean="0"/>
              <a:t>19</a:t>
            </a:fld>
            <a:endParaRPr lang="en-US" dirty="0"/>
          </a:p>
        </p:txBody>
      </p:sp>
    </p:spTree>
    <p:custDataLst>
      <p:tags r:id="rId1"/>
    </p:custDataLst>
    <p:extLst>
      <p:ext uri="{BB962C8B-B14F-4D97-AF65-F5344CB8AC3E}">
        <p14:creationId xmlns:p14="http://schemas.microsoft.com/office/powerpoint/2010/main" val="1992016296"/>
      </p:ext>
    </p:extLst>
  </p:cSld>
  <p:clrMapOvr>
    <a:masterClrMapping/>
  </p:clrMapOvr>
  <mc:AlternateContent xmlns:mc="http://schemas.openxmlformats.org/markup-compatibility/2006" xmlns:p14="http://schemas.microsoft.com/office/powerpoint/2010/main">
    <mc:Choice Requires="p14">
      <p:transition spd="slow" p14:dur="1200" advTm="26526">
        <p:dissolve/>
      </p:transition>
    </mc:Choice>
    <mc:Fallback xmlns="">
      <p:transition spd="slow" advTm="26526">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Horizontal)">
                                      <p:cBhvr>
                                        <p:cTn id="24" dur="500"/>
                                        <p:tgtEl>
                                          <p:spTgt spid="3">
                                            <p:txEl>
                                              <p:pRg st="2" end="2"/>
                                            </p:txEl>
                                          </p:spTgt>
                                        </p:tgtEl>
                                      </p:cBhvr>
                                    </p:animEffect>
                                  </p:childTnLst>
                                </p:cTn>
                              </p:par>
                            </p:childTnLst>
                          </p:cTn>
                        </p:par>
                        <p:par>
                          <p:cTn id="25" fill="hold">
                            <p:stCondLst>
                              <p:cond delay="500"/>
                            </p:stCondLst>
                            <p:childTnLst>
                              <p:par>
                                <p:cTn id="26" presetID="26" presetClass="emph" presetSubtype="0" fill="hold" nodeType="afterEffect">
                                  <p:stCondLst>
                                    <p:cond delay="0"/>
                                  </p:stCondLst>
                                  <p:childTnLst>
                                    <p:animEffect transition="out" filter="fade">
                                      <p:cBhvr>
                                        <p:cTn id="27" dur="500" tmFilter="0, 0; .2, .5; .8, .5; 1, 0"/>
                                        <p:tgtEl>
                                          <p:spTgt spid="3">
                                            <p:txEl>
                                              <p:pRg st="2" end="2"/>
                                            </p:txEl>
                                          </p:spTgt>
                                        </p:tgtEl>
                                      </p:cBhvr>
                                    </p:animEffect>
                                    <p:animScale>
                                      <p:cBhvr>
                                        <p:cTn id="28" dur="250" autoRev="1" fill="hold"/>
                                        <p:tgtEl>
                                          <p:spTgt spid="3">
                                            <p:txEl>
                                              <p:pRg st="2" end="2"/>
                                            </p:txEl>
                                          </p:spTgt>
                                        </p:tgtEl>
                                      </p:cBhvr>
                                      <p:by x="105000" y="105000"/>
                                    </p:animScale>
                                  </p:childTnLst>
                                </p:cTn>
                              </p:par>
                              <p:par>
                                <p:cTn id="29" presetID="16" presetClass="entr" presetSubtype="26"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arn(inHorizontal)">
                                      <p:cBhvr>
                                        <p:cTn id="31" dur="500"/>
                                        <p:tgtEl>
                                          <p:spTgt spid="3">
                                            <p:txEl>
                                              <p:pRg st="3" end="3"/>
                                            </p:txEl>
                                          </p:spTgt>
                                        </p:tgtEl>
                                      </p:cBhvr>
                                    </p:animEffect>
                                  </p:childTnLst>
                                </p:cTn>
                              </p:par>
                            </p:childTnLst>
                          </p:cTn>
                        </p:par>
                        <p:par>
                          <p:cTn id="32" fill="hold">
                            <p:stCondLst>
                              <p:cond delay="1000"/>
                            </p:stCondLst>
                            <p:childTnLst>
                              <p:par>
                                <p:cTn id="33" presetID="26" presetClass="emph" presetSubtype="0" fill="hold" nodeType="afterEffect">
                                  <p:stCondLst>
                                    <p:cond delay="0"/>
                                  </p:stCondLst>
                                  <p:childTnLst>
                                    <p:animEffect transition="out" filter="fade">
                                      <p:cBhvr>
                                        <p:cTn id="34" dur="500" tmFilter="0, 0; .2, .5; .8, .5; 1, 0"/>
                                        <p:tgtEl>
                                          <p:spTgt spid="3">
                                            <p:txEl>
                                              <p:pRg st="3" end="3"/>
                                            </p:txEl>
                                          </p:spTgt>
                                        </p:tgtEl>
                                      </p:cBhvr>
                                    </p:animEffect>
                                    <p:animScale>
                                      <p:cBhvr>
                                        <p:cTn id="35" dur="250" autoRev="1" fill="hold"/>
                                        <p:tgtEl>
                                          <p:spTgt spid="3">
                                            <p:txEl>
                                              <p:pRg st="3" end="3"/>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94378" y="1281915"/>
            <a:ext cx="6400800" cy="1947333"/>
          </a:xfrm>
        </p:spPr>
        <p:txBody>
          <a:bodyPr anchor="ctr">
            <a:noAutofit/>
          </a:bodyPr>
          <a:lstStyle/>
          <a:p>
            <a:pPr algn="ctr" rtl="1"/>
            <a:r>
              <a:rPr lang="fa-IR" sz="6000" dirty="0" smtClean="0">
                <a:ln w="0"/>
                <a:solidFill>
                  <a:schemeClr val="tx1"/>
                </a:solidFill>
                <a:latin typeface="Year 2000" panose="020B0604020202020204" pitchFamily="34" charset="0"/>
                <a:cs typeface="B Arshia" panose="00000400000000000000" pitchFamily="2" charset="-78"/>
              </a:rPr>
              <a:t>عوامل شناخت بدافزار و روش های مقابله با آن</a:t>
            </a:r>
            <a:endParaRPr lang="en-US" sz="1600" dirty="0">
              <a:ln w="0"/>
              <a:solidFill>
                <a:schemeClr val="tx1"/>
              </a:solidFill>
              <a:latin typeface="Year 2000" panose="020B0604020202020204" pitchFamily="34" charset="0"/>
              <a:cs typeface="B Arshia" panose="00000400000000000000" pitchFamily="2" charset="-78"/>
            </a:endParaRPr>
          </a:p>
        </p:txBody>
      </p:sp>
      <p:sp>
        <p:nvSpPr>
          <p:cNvPr id="4" name="Slide Number Placeholder 3"/>
          <p:cNvSpPr>
            <a:spLocks noGrp="1"/>
          </p:cNvSpPr>
          <p:nvPr>
            <p:ph type="sldNum" sz="quarter" idx="12"/>
          </p:nvPr>
        </p:nvSpPr>
        <p:spPr/>
        <p:txBody>
          <a:bodyPr/>
          <a:lstStyle/>
          <a:p>
            <a:fld id="{8EE964FA-31DF-4E91-8ABC-8411A59DA333}" type="slidenum">
              <a:rPr lang="en-US" smtClean="0"/>
              <a:t>2</a:t>
            </a:fld>
            <a:endParaRPr lang="en-US" dirty="0"/>
          </a:p>
        </p:txBody>
      </p:sp>
    </p:spTree>
    <p:custDataLst>
      <p:tags r:id="rId1"/>
    </p:custDataLst>
    <p:extLst>
      <p:ext uri="{BB962C8B-B14F-4D97-AF65-F5344CB8AC3E}">
        <p14:creationId xmlns:p14="http://schemas.microsoft.com/office/powerpoint/2010/main" val="2114628295"/>
      </p:ext>
    </p:extLst>
  </p:cSld>
  <p:clrMapOvr>
    <a:masterClrMapping/>
  </p:clrMapOvr>
  <p:transition spd="slow" advTm="880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42880"/>
            <a:ext cx="8911687" cy="1280890"/>
          </a:xfrm>
        </p:spPr>
        <p:txBody>
          <a:bodyPr anchor="ctr">
            <a:normAutofit fontScale="90000"/>
          </a:bodyPr>
          <a:lstStyle/>
          <a:p>
            <a:pPr algn="ctr" rtl="1"/>
            <a:r>
              <a:rPr lang="en-US" sz="6600" b="1" dirty="0" smtClean="0">
                <a:latin typeface="Arabic Typesetting" panose="03020402040406030203" pitchFamily="66" charset="-78"/>
                <a:cs typeface="B Sina" panose="00000700000000000000" pitchFamily="2" charset="-78"/>
              </a:rPr>
              <a:t>Key Logger</a:t>
            </a:r>
            <a:r>
              <a:rPr lang="en-US" sz="5400" b="1" dirty="0" smtClean="0">
                <a:latin typeface="Arabic Typesetting" panose="03020402040406030203" pitchFamily="66" charset="-78"/>
                <a:cs typeface="B Sina" panose="00000700000000000000" pitchFamily="2" charset="-78"/>
              </a:rPr>
              <a:t/>
            </a:r>
            <a:br>
              <a:rPr lang="en-US" sz="5400" b="1" dirty="0" smtClean="0">
                <a:latin typeface="Arabic Typesetting" panose="03020402040406030203" pitchFamily="66" charset="-78"/>
                <a:cs typeface="B Sina" panose="00000700000000000000" pitchFamily="2" charset="-78"/>
              </a:rPr>
            </a:br>
            <a:r>
              <a:rPr lang="fa-IR" b="1" dirty="0" smtClean="0">
                <a:latin typeface="Arabic Typesetting" panose="03020402040406030203" pitchFamily="66" charset="-78"/>
                <a:cs typeface="B Sina" panose="00000700000000000000" pitchFamily="2" charset="-78"/>
              </a:rPr>
              <a:t>کی لاگر</a:t>
            </a:r>
            <a:endParaRPr lang="en-US"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1400172" y="1628776"/>
            <a:ext cx="10348913" cy="5229224"/>
          </a:xfrm>
        </p:spPr>
        <p:txBody>
          <a:bodyPr>
            <a:normAutofit/>
          </a:bodyPr>
          <a:lstStyle/>
          <a:p>
            <a:pPr marL="457200" algn="r" rtl="1">
              <a:buFont typeface="Arial" panose="020B0604020202020204" pitchFamily="34" charset="0"/>
              <a:buChar char="•"/>
            </a:pPr>
            <a:r>
              <a:rPr lang="fa-IR" sz="2400" dirty="0" smtClean="0">
                <a:cs typeface="B Homa" panose="00000400000000000000" pitchFamily="2" charset="-78"/>
              </a:rPr>
              <a:t>بد افزاری که توسط  آن می توان از کاربر سرقت اطلاعاتی کرد.</a:t>
            </a:r>
          </a:p>
          <a:p>
            <a:pPr marL="285750" indent="0" algn="r" rtl="1">
              <a:buNone/>
            </a:pPr>
            <a:r>
              <a:rPr lang="fa-IR" sz="2400" u="sng" dirty="0" smtClean="0">
                <a:cs typeface="B Homa" panose="00000400000000000000" pitchFamily="2" charset="-78"/>
              </a:rPr>
              <a:t>نحوه عملکرد</a:t>
            </a:r>
          </a:p>
          <a:p>
            <a:pPr marL="1143000" algn="r" rtl="1">
              <a:buFont typeface="Wingdings" panose="05000000000000000000" pitchFamily="2" charset="2"/>
              <a:buChar char="ü"/>
            </a:pPr>
            <a:r>
              <a:rPr lang="fa-IR" sz="2000" dirty="0" smtClean="0">
                <a:cs typeface="B Homa" panose="00000400000000000000" pitchFamily="2" charset="-78"/>
              </a:rPr>
              <a:t>تمام کلیدهای فشرده شده ی توسط کاربر را ذخیره می کند </a:t>
            </a:r>
            <a:endParaRPr lang="fa-IR" sz="2000" dirty="0">
              <a:cs typeface="B Homa" panose="00000400000000000000" pitchFamily="2" charset="-78"/>
            </a:endParaRPr>
          </a:p>
          <a:p>
            <a:pPr marL="800100" indent="0" algn="ctr" rtl="1">
              <a:buNone/>
            </a:pPr>
            <a:r>
              <a:rPr lang="fa-IR" sz="2000" dirty="0" smtClean="0">
                <a:solidFill>
                  <a:srgbClr val="FF0000"/>
                </a:solidFill>
                <a:cs typeface="B Homa" panose="00000400000000000000" pitchFamily="2" charset="-78"/>
              </a:rPr>
              <a:t>استفاده از رمز عبور برای خالی کردن حساب بانکی کاربر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359" y="3600450"/>
            <a:ext cx="4286250" cy="2857500"/>
          </a:xfrm>
          <a:prstGeom prst="rect">
            <a:avLst/>
          </a:prstGeom>
        </p:spPr>
      </p:pic>
      <p:sp>
        <p:nvSpPr>
          <p:cNvPr id="5" name="Slide Number Placeholder 4"/>
          <p:cNvSpPr>
            <a:spLocks noGrp="1"/>
          </p:cNvSpPr>
          <p:nvPr>
            <p:ph type="sldNum" sz="quarter" idx="12"/>
          </p:nvPr>
        </p:nvSpPr>
        <p:spPr/>
        <p:txBody>
          <a:bodyPr/>
          <a:lstStyle/>
          <a:p>
            <a:fld id="{8EE964FA-31DF-4E91-8ABC-8411A59DA333}" type="slidenum">
              <a:rPr lang="en-US" smtClean="0"/>
              <a:t>20</a:t>
            </a:fld>
            <a:endParaRPr lang="en-US" dirty="0"/>
          </a:p>
        </p:txBody>
      </p:sp>
    </p:spTree>
    <p:custDataLst>
      <p:tags r:id="rId1"/>
    </p:custDataLst>
    <p:extLst>
      <p:ext uri="{BB962C8B-B14F-4D97-AF65-F5344CB8AC3E}">
        <p14:creationId xmlns:p14="http://schemas.microsoft.com/office/powerpoint/2010/main" val="1780935231"/>
      </p:ext>
    </p:extLst>
  </p:cSld>
  <p:clrMapOvr>
    <a:masterClrMapping/>
  </p:clrMapOvr>
  <mc:AlternateContent xmlns:mc="http://schemas.openxmlformats.org/markup-compatibility/2006" xmlns:p14="http://schemas.microsoft.com/office/powerpoint/2010/main">
    <mc:Choice Requires="p14">
      <p:transition spd="slow" p14:dur="1200" advTm="19215">
        <p:dissolve/>
      </p:transition>
    </mc:Choice>
    <mc:Fallback xmlns="">
      <p:transition spd="slow" advTm="19215">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out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000"/>
                                        <p:tgtEl>
                                          <p:spTgt spid="4"/>
                                        </p:tgtEl>
                                      </p:cBhvr>
                                    </p:animEffect>
                                    <p:anim calcmode="lin" valueType="num">
                                      <p:cBhvr>
                                        <p:cTn id="35" dur="2000" fill="hold"/>
                                        <p:tgtEl>
                                          <p:spTgt spid="4"/>
                                        </p:tgtEl>
                                        <p:attrNameLst>
                                          <p:attrName>ppt_w</p:attrName>
                                        </p:attrNameLst>
                                      </p:cBhvr>
                                      <p:tavLst>
                                        <p:tav tm="0" fmla="#ppt_w*sin(2.5*pi*$)">
                                          <p:val>
                                            <p:fltVal val="0"/>
                                          </p:val>
                                        </p:tav>
                                        <p:tav tm="100000">
                                          <p:val>
                                            <p:fltVal val="1"/>
                                          </p:val>
                                        </p:tav>
                                      </p:tavLst>
                                    </p:anim>
                                    <p:anim calcmode="lin" valueType="num">
                                      <p:cBhvr>
                                        <p:cTn id="3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200032"/>
            <a:ext cx="8911687" cy="1280890"/>
          </a:xfrm>
        </p:spPr>
        <p:txBody>
          <a:bodyPr anchor="ctr">
            <a:normAutofit fontScale="90000"/>
          </a:bodyPr>
          <a:lstStyle/>
          <a:p>
            <a:pPr algn="ctr" rtl="1"/>
            <a:r>
              <a:rPr lang="en-US" sz="6600" b="1" dirty="0" smtClean="0">
                <a:latin typeface="Arabic Typesetting" panose="03020402040406030203" pitchFamily="66" charset="-78"/>
                <a:cs typeface="B Sina" panose="00000700000000000000" pitchFamily="2" charset="-78"/>
              </a:rPr>
              <a:t>Risk ware</a:t>
            </a:r>
            <a:r>
              <a:rPr lang="en-US" sz="5400" b="1" dirty="0" smtClean="0">
                <a:latin typeface="Arabic Typesetting" panose="03020402040406030203" pitchFamily="66" charset="-78"/>
                <a:cs typeface="B Sina" panose="00000700000000000000" pitchFamily="2" charset="-78"/>
              </a:rPr>
              <a:t/>
            </a:r>
            <a:br>
              <a:rPr lang="en-US" sz="5400" b="1" dirty="0" smtClean="0">
                <a:latin typeface="Arabic Typesetting" panose="03020402040406030203" pitchFamily="66" charset="-78"/>
                <a:cs typeface="B Sina" panose="00000700000000000000" pitchFamily="2" charset="-78"/>
              </a:rPr>
            </a:br>
            <a:r>
              <a:rPr lang="fa-IR" b="1" dirty="0" smtClean="0">
                <a:latin typeface="Arabic Typesetting" panose="03020402040406030203" pitchFamily="66" charset="-78"/>
                <a:cs typeface="B Sina" panose="00000700000000000000" pitchFamily="2" charset="-78"/>
              </a:rPr>
              <a:t>خطر افزار</a:t>
            </a:r>
            <a:endParaRPr lang="en-US"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1928813" y="1628776"/>
            <a:ext cx="10006011" cy="5229224"/>
          </a:xfrm>
        </p:spPr>
        <p:txBody>
          <a:bodyPr>
            <a:normAutofit/>
          </a:bodyPr>
          <a:lstStyle/>
          <a:p>
            <a:pPr marL="457200" algn="r" rtl="1">
              <a:buFont typeface="Arial" panose="020B0604020202020204" pitchFamily="34" charset="0"/>
              <a:buChar char="•"/>
            </a:pPr>
            <a:r>
              <a:rPr lang="fa-IR" sz="2000" dirty="0" smtClean="0">
                <a:cs typeface="B Homa" panose="00000400000000000000" pitchFamily="2" charset="-78"/>
              </a:rPr>
              <a:t>از جمله نرم افزارهایی که برای استفاده مفید ساخته شد اما از آن برای استفاده های بد استفاده کردند</a:t>
            </a:r>
            <a:r>
              <a:rPr lang="fa-IR" sz="2400" dirty="0" smtClean="0">
                <a:cs typeface="B Homa" panose="00000400000000000000" pitchFamily="2" charset="-78"/>
              </a:rPr>
              <a:t>.</a:t>
            </a:r>
          </a:p>
          <a:p>
            <a:pPr marL="285750" indent="0" algn="r" rtl="1">
              <a:buNone/>
            </a:pPr>
            <a:r>
              <a:rPr lang="fa-IR" sz="2400" u="sng" dirty="0" smtClean="0">
                <a:cs typeface="B Homa" panose="00000400000000000000" pitchFamily="2" charset="-78"/>
              </a:rPr>
              <a:t>انواع</a:t>
            </a:r>
          </a:p>
          <a:p>
            <a:pPr marL="62865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برنامه های مدیریت از راه دور </a:t>
            </a:r>
            <a:r>
              <a:rPr lang="en-US" sz="2000" dirty="0" smtClean="0">
                <a:cs typeface="B Homa" panose="00000400000000000000" pitchFamily="2" charset="-78"/>
              </a:rPr>
              <a:t>Remote Administrator</a:t>
            </a:r>
            <a:r>
              <a:rPr lang="fa-IR" sz="2000" dirty="0" smtClean="0">
                <a:cs typeface="B Homa" panose="00000400000000000000" pitchFamily="2" charset="-78"/>
              </a:rPr>
              <a:t> که در شبکه کاربرد دارند</a:t>
            </a:r>
          </a:p>
          <a:p>
            <a:pPr marL="285750" indent="0" algn="r" rtl="1">
              <a:buNone/>
            </a:pPr>
            <a:r>
              <a:rPr lang="fa-IR" sz="2400" u="sng" dirty="0" smtClean="0">
                <a:cs typeface="B Homa" panose="00000400000000000000" pitchFamily="2" charset="-78"/>
              </a:rPr>
              <a:t>نحوه عملکرد</a:t>
            </a:r>
          </a:p>
          <a:p>
            <a:pPr marL="1143000" algn="r" rtl="1">
              <a:buFont typeface="Wingdings" panose="05000000000000000000" pitchFamily="2" charset="2"/>
              <a:buChar char="ü"/>
            </a:pPr>
            <a:r>
              <a:rPr lang="fa-IR" sz="2000" dirty="0" smtClean="0">
                <a:cs typeface="B Homa" panose="00000400000000000000" pitchFamily="2" charset="-78"/>
              </a:rPr>
              <a:t>به یک مدیر شبکه اجازه دسترسی به تمام رایانه های متصل به شبکه را می دهد و قابلیت کنترل آنها را از طریق شبکه دارد.</a:t>
            </a:r>
          </a:p>
          <a:p>
            <a:pPr marL="800100" indent="0" algn="r" rtl="1">
              <a:buNone/>
            </a:pPr>
            <a:r>
              <a:rPr lang="fa-IR" sz="2000" dirty="0" smtClean="0">
                <a:solidFill>
                  <a:srgbClr val="FF0000"/>
                </a:solidFill>
                <a:cs typeface="B Homa" panose="00000400000000000000" pitchFamily="2" charset="-78"/>
              </a:rPr>
              <a:t>در صورت امن نبودن این برنامه، تمام هکرها، تروجان ها و دیگر بدافزار ها از آن استفاده سوء می کنند</a:t>
            </a:r>
            <a:endParaRPr lang="fa-IR" sz="2000" dirty="0">
              <a:solidFill>
                <a:srgbClr val="FF0000"/>
              </a:solidFill>
              <a:cs typeface="B Homa" panose="00000400000000000000" pitchFamily="2" charset="-7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9310">
            <a:off x="2931825" y="4743969"/>
            <a:ext cx="1573728" cy="14249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Slide Number Placeholder 3"/>
          <p:cNvSpPr>
            <a:spLocks noGrp="1"/>
          </p:cNvSpPr>
          <p:nvPr>
            <p:ph type="sldNum" sz="quarter" idx="12"/>
          </p:nvPr>
        </p:nvSpPr>
        <p:spPr/>
        <p:txBody>
          <a:bodyPr/>
          <a:lstStyle/>
          <a:p>
            <a:fld id="{8EE964FA-31DF-4E91-8ABC-8411A59DA333}" type="slidenum">
              <a:rPr lang="en-US" smtClean="0"/>
              <a:t>21</a:t>
            </a:fld>
            <a:endParaRPr lang="en-US" dirty="0"/>
          </a:p>
        </p:txBody>
      </p:sp>
    </p:spTree>
    <p:custDataLst>
      <p:tags r:id="rId1"/>
    </p:custDataLst>
    <p:extLst>
      <p:ext uri="{BB962C8B-B14F-4D97-AF65-F5344CB8AC3E}">
        <p14:creationId xmlns:p14="http://schemas.microsoft.com/office/powerpoint/2010/main" val="3159688719"/>
      </p:ext>
    </p:extLst>
  </p:cSld>
  <p:clrMapOvr>
    <a:masterClrMapping/>
  </p:clrMapOvr>
  <mc:AlternateContent xmlns:mc="http://schemas.openxmlformats.org/markup-compatibility/2006" xmlns:p14="http://schemas.microsoft.com/office/powerpoint/2010/main">
    <mc:Choice Requires="p14">
      <p:transition spd="slow" p14:dur="1200" advTm="35677">
        <p:dissolve/>
      </p:transition>
    </mc:Choice>
    <mc:Fallback xmlns="">
      <p:transition spd="slow" advTm="35677">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Horizontal)">
                                      <p:cBhvr>
                                        <p:cTn id="24" dur="500"/>
                                        <p:tgtEl>
                                          <p:spTgt spid="3">
                                            <p:txEl>
                                              <p:pRg st="2" end="2"/>
                                            </p:txEl>
                                          </p:spTgt>
                                        </p:tgtEl>
                                      </p:cBhvr>
                                    </p:animEffect>
                                  </p:childTnLst>
                                </p:cTn>
                              </p:par>
                            </p:childTnLst>
                          </p:cTn>
                        </p:par>
                        <p:par>
                          <p:cTn id="25" fill="hold">
                            <p:stCondLst>
                              <p:cond delay="500"/>
                            </p:stCondLst>
                            <p:childTnLst>
                              <p:par>
                                <p:cTn id="26" presetID="26" presetClass="emph" presetSubtype="0" fill="hold" nodeType="afterEffect">
                                  <p:stCondLst>
                                    <p:cond delay="0"/>
                                  </p:stCondLst>
                                  <p:childTnLst>
                                    <p:animEffect transition="out" filter="fade">
                                      <p:cBhvr>
                                        <p:cTn id="27" dur="500" tmFilter="0, 0; .2, .5; .8, .5; 1, 0"/>
                                        <p:tgtEl>
                                          <p:spTgt spid="3">
                                            <p:txEl>
                                              <p:pRg st="2" end="2"/>
                                            </p:txEl>
                                          </p:spTgt>
                                        </p:tgtEl>
                                      </p:cBhvr>
                                    </p:animEffect>
                                    <p:animScale>
                                      <p:cBhvr>
                                        <p:cTn id="28" dur="250" autoRev="1" fill="hold"/>
                                        <p:tgtEl>
                                          <p:spTgt spid="3">
                                            <p:txEl>
                                              <p:pRg st="2" end="2"/>
                                            </p:txEl>
                                          </p:spTgt>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arn(inHorizontal)">
                                      <p:cBhvr>
                                        <p:cTn id="38" dur="500"/>
                                        <p:tgtEl>
                                          <p:spTgt spid="3">
                                            <p:txEl>
                                              <p:pRg st="4" end="4"/>
                                            </p:txEl>
                                          </p:spTgt>
                                        </p:tgtEl>
                                      </p:cBhvr>
                                    </p:animEffect>
                                  </p:childTnLst>
                                </p:cTn>
                              </p:par>
                            </p:childTnLst>
                          </p:cTn>
                        </p:par>
                        <p:par>
                          <p:cTn id="39" fill="hold">
                            <p:stCondLst>
                              <p:cond delay="500"/>
                            </p:stCondLst>
                            <p:childTnLst>
                              <p:par>
                                <p:cTn id="40" presetID="26" presetClass="emph" presetSubtype="0" fill="hold" nodeType="afterEffect">
                                  <p:stCondLst>
                                    <p:cond delay="0"/>
                                  </p:stCondLst>
                                  <p:childTnLst>
                                    <p:animEffect transition="out" filter="fade">
                                      <p:cBhvr>
                                        <p:cTn id="41" dur="500" tmFilter="0, 0; .2, .5; .8, .5; 1, 0"/>
                                        <p:tgtEl>
                                          <p:spTgt spid="3">
                                            <p:txEl>
                                              <p:pRg st="4" end="4"/>
                                            </p:txEl>
                                          </p:spTgt>
                                        </p:tgtEl>
                                      </p:cBhvr>
                                    </p:animEffect>
                                    <p:animScale>
                                      <p:cBhvr>
                                        <p:cTn id="42" dur="250" autoRev="1" fill="hold"/>
                                        <p:tgtEl>
                                          <p:spTgt spid="3">
                                            <p:txEl>
                                              <p:pRg st="4" end="4"/>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arn(outVertic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32"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amond(out)">
                                      <p:cBhvr>
                                        <p:cTn id="5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57168"/>
            <a:ext cx="8911687" cy="1280890"/>
          </a:xfrm>
        </p:spPr>
        <p:txBody>
          <a:bodyPr anchor="ctr">
            <a:normAutofit fontScale="90000"/>
          </a:bodyPr>
          <a:lstStyle/>
          <a:p>
            <a:pPr algn="ctr" rtl="1"/>
            <a:r>
              <a:rPr lang="en-US" sz="6600" b="1" dirty="0" smtClean="0">
                <a:latin typeface="Arabic Typesetting" panose="03020402040406030203" pitchFamily="66" charset="-78"/>
                <a:cs typeface="B Sina" panose="00000700000000000000" pitchFamily="2" charset="-78"/>
              </a:rPr>
              <a:t>Spam</a:t>
            </a:r>
            <a:r>
              <a:rPr lang="en-US" sz="5400" b="1" dirty="0" smtClean="0">
                <a:latin typeface="Arabic Typesetting" panose="03020402040406030203" pitchFamily="66" charset="-78"/>
                <a:cs typeface="B Sina" panose="00000700000000000000" pitchFamily="2" charset="-78"/>
              </a:rPr>
              <a:t/>
            </a:r>
            <a:br>
              <a:rPr lang="en-US" sz="5400" b="1" dirty="0" smtClean="0">
                <a:latin typeface="Arabic Typesetting" panose="03020402040406030203" pitchFamily="66" charset="-78"/>
                <a:cs typeface="B Sina" panose="00000700000000000000" pitchFamily="2" charset="-78"/>
              </a:rPr>
            </a:br>
            <a:r>
              <a:rPr lang="fa-IR" b="1" dirty="0" smtClean="0">
                <a:latin typeface="Arabic Typesetting" panose="03020402040406030203" pitchFamily="66" charset="-78"/>
                <a:cs typeface="B Sina" panose="00000700000000000000" pitchFamily="2" charset="-78"/>
              </a:rPr>
              <a:t>هرزنامه</a:t>
            </a:r>
            <a:endParaRPr lang="en-US"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1643059" y="1628776"/>
            <a:ext cx="10348913" cy="5229224"/>
          </a:xfrm>
        </p:spPr>
        <p:txBody>
          <a:bodyPr>
            <a:normAutofit/>
          </a:bodyPr>
          <a:lstStyle/>
          <a:p>
            <a:pPr marL="457200" algn="r" rtl="1">
              <a:buFont typeface="Arial" panose="020B0604020202020204" pitchFamily="34" charset="0"/>
              <a:buChar char="•"/>
            </a:pPr>
            <a:r>
              <a:rPr lang="fa-IR" sz="2000" dirty="0" smtClean="0">
                <a:cs typeface="B Homa" panose="00000400000000000000" pitchFamily="2" charset="-78"/>
              </a:rPr>
              <a:t>هرگونه سوء استفاده از سیستم های انتقال پیام الکترونیکی </a:t>
            </a:r>
            <a:r>
              <a:rPr lang="en-US" sz="2000" dirty="0" smtClean="0">
                <a:cs typeface="B Homa" panose="00000400000000000000" pitchFamily="2" charset="-78"/>
              </a:rPr>
              <a:t>Email</a:t>
            </a:r>
            <a:r>
              <a:rPr lang="fa-IR" sz="2000" dirty="0" smtClean="0">
                <a:cs typeface="B Homa" panose="00000400000000000000" pitchFamily="2" charset="-78"/>
              </a:rPr>
              <a:t> را می گویند که عموماً بی خطر هستند.</a:t>
            </a:r>
            <a:endParaRPr lang="fa-IR" sz="2400" dirty="0" smtClean="0">
              <a:cs typeface="B Homa" panose="00000400000000000000" pitchFamily="2" charset="-78"/>
            </a:endParaRPr>
          </a:p>
          <a:p>
            <a:pPr marL="285750" indent="0" algn="r" rtl="1">
              <a:buNone/>
            </a:pPr>
            <a:r>
              <a:rPr lang="fa-IR" sz="2400" u="sng" dirty="0" smtClean="0">
                <a:cs typeface="B Homa" panose="00000400000000000000" pitchFamily="2" charset="-78"/>
              </a:rPr>
              <a:t>انواع</a:t>
            </a:r>
          </a:p>
          <a:p>
            <a:pPr marL="62865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پیام های ناخواسته از جمله :</a:t>
            </a:r>
          </a:p>
          <a:p>
            <a:pPr marL="3371850" indent="-171450" algn="r" rtl="1">
              <a:buFont typeface="Courier New" panose="02070309020205020404" pitchFamily="49" charset="0"/>
              <a:buChar char="o"/>
            </a:pPr>
            <a:r>
              <a:rPr lang="fa-IR" sz="2000" dirty="0">
                <a:cs typeface="B Homa" panose="00000400000000000000" pitchFamily="2" charset="-78"/>
              </a:rPr>
              <a:t> </a:t>
            </a:r>
            <a:r>
              <a:rPr lang="fa-IR" sz="2000" dirty="0" smtClean="0">
                <a:cs typeface="B Homa" panose="00000400000000000000" pitchFamily="2" charset="-78"/>
              </a:rPr>
              <a:t> تبلیغات</a:t>
            </a:r>
          </a:p>
          <a:p>
            <a:pPr marL="3371850" indent="-171450" algn="r" rtl="1">
              <a:buFont typeface="Courier New" panose="02070309020205020404" pitchFamily="49" charset="0"/>
              <a:buChar char="o"/>
            </a:pPr>
            <a:r>
              <a:rPr lang="fa-IR" sz="2000" dirty="0">
                <a:cs typeface="B Homa" panose="00000400000000000000" pitchFamily="2" charset="-78"/>
              </a:rPr>
              <a:t> </a:t>
            </a:r>
            <a:r>
              <a:rPr lang="fa-IR" sz="2000" dirty="0" smtClean="0">
                <a:cs typeface="B Homa" panose="00000400000000000000" pitchFamily="2" charset="-78"/>
              </a:rPr>
              <a:t>آگهی ها</a:t>
            </a:r>
          </a:p>
          <a:p>
            <a:pPr marL="3371850" indent="-171450" algn="r" rtl="1">
              <a:buFont typeface="Courier New" panose="02070309020205020404" pitchFamily="49" charset="0"/>
              <a:buChar char="o"/>
            </a:pPr>
            <a:r>
              <a:rPr lang="fa-IR" sz="2000" dirty="0">
                <a:cs typeface="B Homa" panose="00000400000000000000" pitchFamily="2" charset="-78"/>
              </a:rPr>
              <a:t> </a:t>
            </a:r>
            <a:r>
              <a:rPr lang="fa-IR" sz="2000" dirty="0" smtClean="0">
                <a:cs typeface="B Homa" panose="00000400000000000000" pitchFamily="2" charset="-78"/>
              </a:rPr>
              <a:t>تصاویر غیراخلاقی</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026" r="11088" b="1047"/>
          <a:stretch/>
        </p:blipFill>
        <p:spPr>
          <a:xfrm>
            <a:off x="2100264" y="3631655"/>
            <a:ext cx="2786062" cy="271199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76545">
            <a:off x="3437279" y="3742986"/>
            <a:ext cx="1220654" cy="122065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76545">
            <a:off x="3744229" y="4100916"/>
            <a:ext cx="1220654" cy="1220654"/>
          </a:xfrm>
          <a:prstGeom prst="rect">
            <a:avLst/>
          </a:prstGeom>
          <a:scene3d>
            <a:camera prst="isometricOffAxis1Right"/>
            <a:lightRig rig="threePt" dir="t"/>
          </a:scene3d>
        </p:spPr>
      </p:pic>
      <p:pic>
        <p:nvPicPr>
          <p:cNvPr id="16" name="Picture 15"/>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76545">
            <a:off x="4047585" y="4261721"/>
            <a:ext cx="1220654" cy="1220654"/>
          </a:xfrm>
          <a:prstGeom prst="rect">
            <a:avLst/>
          </a:prstGeom>
          <a:scene3d>
            <a:camera prst="isometricOffAxis1Right"/>
            <a:lightRig rig="threePt" dir="t"/>
          </a:scene3d>
        </p:spPr>
      </p:pic>
      <p:pic>
        <p:nvPicPr>
          <p:cNvPr id="17" name="Picture 16"/>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1376545">
            <a:off x="4403012" y="4450590"/>
            <a:ext cx="1220654" cy="1220654"/>
          </a:xfrm>
          <a:prstGeom prst="rect">
            <a:avLst/>
          </a:prstGeom>
          <a:scene3d>
            <a:camera prst="isometricOffAxis1Right"/>
            <a:lightRig rig="threePt" dir="t"/>
          </a:scene3d>
        </p:spPr>
      </p:pic>
      <p:pic>
        <p:nvPicPr>
          <p:cNvPr id="18" name="Picture 17"/>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21376545">
            <a:off x="4851538" y="4291897"/>
            <a:ext cx="1220654" cy="1220654"/>
          </a:xfrm>
          <a:prstGeom prst="rect">
            <a:avLst/>
          </a:prstGeom>
          <a:scene3d>
            <a:camera prst="isometricOffAxis1Right"/>
            <a:lightRig rig="threePt" dir="t"/>
          </a:scene3d>
        </p:spPr>
      </p:pic>
      <p:pic>
        <p:nvPicPr>
          <p:cNvPr id="19" name="Picture 18"/>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376545">
            <a:off x="5168589" y="4032474"/>
            <a:ext cx="1220654" cy="1220654"/>
          </a:xfrm>
          <a:prstGeom prst="rect">
            <a:avLst/>
          </a:prstGeom>
          <a:scene3d>
            <a:camera prst="isometricOffAxis1Right"/>
            <a:lightRig rig="threePt" dir="t"/>
          </a:scene3d>
        </p:spPr>
      </p:pic>
      <p:pic>
        <p:nvPicPr>
          <p:cNvPr id="20" name="Picture 19"/>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21376545">
            <a:off x="5500220" y="3677974"/>
            <a:ext cx="1220654" cy="1220654"/>
          </a:xfrm>
          <a:prstGeom prst="rect">
            <a:avLst/>
          </a:prstGeom>
          <a:scene3d>
            <a:camera prst="isometricOffAxis1Right"/>
            <a:lightRig rig="threePt" dir="t"/>
          </a:scene3d>
        </p:spPr>
      </p:pic>
      <p:sp>
        <p:nvSpPr>
          <p:cNvPr id="4" name="Slide Number Placeholder 3"/>
          <p:cNvSpPr>
            <a:spLocks noGrp="1"/>
          </p:cNvSpPr>
          <p:nvPr>
            <p:ph type="sldNum" sz="quarter" idx="12"/>
          </p:nvPr>
        </p:nvSpPr>
        <p:spPr/>
        <p:txBody>
          <a:bodyPr/>
          <a:lstStyle/>
          <a:p>
            <a:fld id="{8EE964FA-31DF-4E91-8ABC-8411A59DA333}" type="slidenum">
              <a:rPr lang="en-US" smtClean="0"/>
              <a:t>22</a:t>
            </a:fld>
            <a:endParaRPr lang="en-US" dirty="0"/>
          </a:p>
        </p:txBody>
      </p:sp>
    </p:spTree>
    <p:custDataLst>
      <p:tags r:id="rId1"/>
    </p:custDataLst>
    <p:extLst>
      <p:ext uri="{BB962C8B-B14F-4D97-AF65-F5344CB8AC3E}">
        <p14:creationId xmlns:p14="http://schemas.microsoft.com/office/powerpoint/2010/main" val="3536462032"/>
      </p:ext>
    </p:extLst>
  </p:cSld>
  <p:clrMapOvr>
    <a:masterClrMapping/>
  </p:clrMapOvr>
  <mc:AlternateContent xmlns:mc="http://schemas.openxmlformats.org/markup-compatibility/2006" xmlns:p14="http://schemas.microsoft.com/office/powerpoint/2010/main">
    <mc:Choice Requires="p14">
      <p:transition spd="slow" p14:dur="1200" advTm="31298">
        <p:dissolve/>
      </p:transition>
    </mc:Choice>
    <mc:Fallback xmlns="">
      <p:transition spd="slow" advTm="31298">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Horizontal)">
                                      <p:cBhvr>
                                        <p:cTn id="24" dur="500"/>
                                        <p:tgtEl>
                                          <p:spTgt spid="3">
                                            <p:txEl>
                                              <p:pRg st="2" end="2"/>
                                            </p:txEl>
                                          </p:spTgt>
                                        </p:tgtEl>
                                      </p:cBhvr>
                                    </p:animEffect>
                                  </p:childTnLst>
                                </p:cTn>
                              </p:par>
                            </p:childTnLst>
                          </p:cTn>
                        </p:par>
                        <p:par>
                          <p:cTn id="25" fill="hold">
                            <p:stCondLst>
                              <p:cond delay="500"/>
                            </p:stCondLst>
                            <p:childTnLst>
                              <p:par>
                                <p:cTn id="26" presetID="26" presetClass="emph" presetSubtype="0" fill="hold" nodeType="afterEffect">
                                  <p:stCondLst>
                                    <p:cond delay="0"/>
                                  </p:stCondLst>
                                  <p:childTnLst>
                                    <p:animEffect transition="out" filter="fade">
                                      <p:cBhvr>
                                        <p:cTn id="27" dur="500" tmFilter="0, 0; .2, .5; .8, .5; 1, 0"/>
                                        <p:tgtEl>
                                          <p:spTgt spid="3">
                                            <p:txEl>
                                              <p:pRg st="2" end="2"/>
                                            </p:txEl>
                                          </p:spTgt>
                                        </p:tgtEl>
                                      </p:cBhvr>
                                    </p:animEffect>
                                    <p:animScale>
                                      <p:cBhvr>
                                        <p:cTn id="28" dur="250" autoRev="1" fill="hold"/>
                                        <p:tgtEl>
                                          <p:spTgt spid="3">
                                            <p:txEl>
                                              <p:pRg st="2" end="2"/>
                                            </p:txEl>
                                          </p:spTgt>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80">
                                          <p:stCondLst>
                                            <p:cond delay="0"/>
                                          </p:stCondLst>
                                        </p:cTn>
                                        <p:tgtEl>
                                          <p:spTgt spid="3">
                                            <p:txEl>
                                              <p:pRg st="3" end="3"/>
                                            </p:txEl>
                                          </p:spTgt>
                                        </p:tgtEl>
                                      </p:cBhvr>
                                    </p:animEffect>
                                    <p:anim calcmode="lin" valueType="num">
                                      <p:cBhvr>
                                        <p:cTn id="3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3" end="3"/>
                                            </p:txEl>
                                          </p:spTgt>
                                        </p:tgtEl>
                                      </p:cBhvr>
                                      <p:to x="100000" y="60000"/>
                                    </p:animScale>
                                    <p:animScale>
                                      <p:cBhvr>
                                        <p:cTn id="40" dur="166" decel="50000">
                                          <p:stCondLst>
                                            <p:cond delay="676"/>
                                          </p:stCondLst>
                                        </p:cTn>
                                        <p:tgtEl>
                                          <p:spTgt spid="3">
                                            <p:txEl>
                                              <p:pRg st="3" end="3"/>
                                            </p:txEl>
                                          </p:spTgt>
                                        </p:tgtEl>
                                      </p:cBhvr>
                                      <p:to x="100000" y="100000"/>
                                    </p:animScale>
                                    <p:animScale>
                                      <p:cBhvr>
                                        <p:cTn id="41" dur="26">
                                          <p:stCondLst>
                                            <p:cond delay="1312"/>
                                          </p:stCondLst>
                                        </p:cTn>
                                        <p:tgtEl>
                                          <p:spTgt spid="3">
                                            <p:txEl>
                                              <p:pRg st="3" end="3"/>
                                            </p:txEl>
                                          </p:spTgt>
                                        </p:tgtEl>
                                      </p:cBhvr>
                                      <p:to x="100000" y="80000"/>
                                    </p:animScale>
                                    <p:animScale>
                                      <p:cBhvr>
                                        <p:cTn id="42" dur="166" decel="50000">
                                          <p:stCondLst>
                                            <p:cond delay="1338"/>
                                          </p:stCondLst>
                                        </p:cTn>
                                        <p:tgtEl>
                                          <p:spTgt spid="3">
                                            <p:txEl>
                                              <p:pRg st="3" end="3"/>
                                            </p:txEl>
                                          </p:spTgt>
                                        </p:tgtEl>
                                      </p:cBhvr>
                                      <p:to x="100000" y="100000"/>
                                    </p:animScale>
                                    <p:animScale>
                                      <p:cBhvr>
                                        <p:cTn id="43" dur="26">
                                          <p:stCondLst>
                                            <p:cond delay="1642"/>
                                          </p:stCondLst>
                                        </p:cTn>
                                        <p:tgtEl>
                                          <p:spTgt spid="3">
                                            <p:txEl>
                                              <p:pRg st="3" end="3"/>
                                            </p:txEl>
                                          </p:spTgt>
                                        </p:tgtEl>
                                      </p:cBhvr>
                                      <p:to x="100000" y="90000"/>
                                    </p:animScale>
                                    <p:animScale>
                                      <p:cBhvr>
                                        <p:cTn id="44" dur="166" decel="50000">
                                          <p:stCondLst>
                                            <p:cond delay="1668"/>
                                          </p:stCondLst>
                                        </p:cTn>
                                        <p:tgtEl>
                                          <p:spTgt spid="3">
                                            <p:txEl>
                                              <p:pRg st="3" end="3"/>
                                            </p:txEl>
                                          </p:spTgt>
                                        </p:tgtEl>
                                      </p:cBhvr>
                                      <p:to x="100000" y="100000"/>
                                    </p:animScale>
                                    <p:animScale>
                                      <p:cBhvr>
                                        <p:cTn id="45" dur="26">
                                          <p:stCondLst>
                                            <p:cond delay="1808"/>
                                          </p:stCondLst>
                                        </p:cTn>
                                        <p:tgtEl>
                                          <p:spTgt spid="3">
                                            <p:txEl>
                                              <p:pRg st="3" end="3"/>
                                            </p:txEl>
                                          </p:spTgt>
                                        </p:tgtEl>
                                      </p:cBhvr>
                                      <p:to x="100000" y="95000"/>
                                    </p:animScale>
                                    <p:animScale>
                                      <p:cBhvr>
                                        <p:cTn id="46" dur="166" decel="50000">
                                          <p:stCondLst>
                                            <p:cond delay="1834"/>
                                          </p:stCondLst>
                                        </p:cTn>
                                        <p:tgtEl>
                                          <p:spTgt spid="3">
                                            <p:txEl>
                                              <p:pRg st="3" end="3"/>
                                            </p:txEl>
                                          </p:spTgt>
                                        </p:tgtEl>
                                      </p:cBhvr>
                                      <p:to x="100000" y="100000"/>
                                    </p:animScale>
                                  </p:childTnLst>
                                </p:cTn>
                              </p:par>
                            </p:childTnLst>
                          </p:cTn>
                        </p:par>
                        <p:par>
                          <p:cTn id="47" fill="hold">
                            <p:stCondLst>
                              <p:cond delay="2000"/>
                            </p:stCondLst>
                            <p:childTnLst>
                              <p:par>
                                <p:cTn id="48" presetID="19" presetClass="emph" presetSubtype="0" fill="hold" nodeType="afterEffect">
                                  <p:stCondLst>
                                    <p:cond delay="0"/>
                                  </p:stCondLst>
                                  <p:childTnLst>
                                    <p:animClr clrSpc="rgb" dir="cw">
                                      <p:cBhvr override="childStyle">
                                        <p:cTn id="49" dur="500" fill="hold"/>
                                        <p:tgtEl>
                                          <p:spTgt spid="3">
                                            <p:txEl>
                                              <p:pRg st="3" end="3"/>
                                            </p:txEl>
                                          </p:spTgt>
                                        </p:tgtEl>
                                        <p:attrNameLst>
                                          <p:attrName>style.color</p:attrName>
                                        </p:attrNameLst>
                                      </p:cBhvr>
                                      <p:to>
                                        <a:schemeClr val="accent2"/>
                                      </p:to>
                                    </p:animClr>
                                    <p:animClr clrSpc="rgb" dir="cw">
                                      <p:cBhvr>
                                        <p:cTn id="50" dur="500" fill="hold"/>
                                        <p:tgtEl>
                                          <p:spTgt spid="3">
                                            <p:txEl>
                                              <p:pRg st="3" end="3"/>
                                            </p:txEl>
                                          </p:spTgt>
                                        </p:tgtEl>
                                        <p:attrNameLst>
                                          <p:attrName>fillcolor</p:attrName>
                                        </p:attrNameLst>
                                      </p:cBhvr>
                                      <p:to>
                                        <a:schemeClr val="accent2"/>
                                      </p:to>
                                    </p:animClr>
                                    <p:set>
                                      <p:cBhvr>
                                        <p:cTn id="51" dur="500" fill="hold"/>
                                        <p:tgtEl>
                                          <p:spTgt spid="3">
                                            <p:txEl>
                                              <p:pRg st="3" end="3"/>
                                            </p:txEl>
                                          </p:spTgt>
                                        </p:tgtEl>
                                        <p:attrNameLst>
                                          <p:attrName>fill.type</p:attrName>
                                        </p:attrNameLst>
                                      </p:cBhvr>
                                      <p:to>
                                        <p:strVal val="solid"/>
                                      </p:to>
                                    </p:set>
                                    <p:set>
                                      <p:cBhvr>
                                        <p:cTn id="52" dur="500" fill="hold"/>
                                        <p:tgtEl>
                                          <p:spTgt spid="3">
                                            <p:txEl>
                                              <p:pRg st="3" end="3"/>
                                            </p:txEl>
                                          </p:spTgt>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wipe(down)">
                                      <p:cBhvr>
                                        <p:cTn id="57" dur="580">
                                          <p:stCondLst>
                                            <p:cond delay="0"/>
                                          </p:stCondLst>
                                        </p:cTn>
                                        <p:tgtEl>
                                          <p:spTgt spid="3">
                                            <p:txEl>
                                              <p:pRg st="4" end="4"/>
                                            </p:txEl>
                                          </p:spTgt>
                                        </p:tgtEl>
                                      </p:cBhvr>
                                    </p:animEffect>
                                    <p:anim calcmode="lin" valueType="num">
                                      <p:cBhvr>
                                        <p:cTn id="5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4" end="4"/>
                                            </p:txEl>
                                          </p:spTgt>
                                        </p:tgtEl>
                                      </p:cBhvr>
                                      <p:to x="100000" y="60000"/>
                                    </p:animScale>
                                    <p:animScale>
                                      <p:cBhvr>
                                        <p:cTn id="64" dur="166" decel="50000">
                                          <p:stCondLst>
                                            <p:cond delay="676"/>
                                          </p:stCondLst>
                                        </p:cTn>
                                        <p:tgtEl>
                                          <p:spTgt spid="3">
                                            <p:txEl>
                                              <p:pRg st="4" end="4"/>
                                            </p:txEl>
                                          </p:spTgt>
                                        </p:tgtEl>
                                      </p:cBhvr>
                                      <p:to x="100000" y="100000"/>
                                    </p:animScale>
                                    <p:animScale>
                                      <p:cBhvr>
                                        <p:cTn id="65" dur="26">
                                          <p:stCondLst>
                                            <p:cond delay="1312"/>
                                          </p:stCondLst>
                                        </p:cTn>
                                        <p:tgtEl>
                                          <p:spTgt spid="3">
                                            <p:txEl>
                                              <p:pRg st="4" end="4"/>
                                            </p:txEl>
                                          </p:spTgt>
                                        </p:tgtEl>
                                      </p:cBhvr>
                                      <p:to x="100000" y="80000"/>
                                    </p:animScale>
                                    <p:animScale>
                                      <p:cBhvr>
                                        <p:cTn id="66" dur="166" decel="50000">
                                          <p:stCondLst>
                                            <p:cond delay="1338"/>
                                          </p:stCondLst>
                                        </p:cTn>
                                        <p:tgtEl>
                                          <p:spTgt spid="3">
                                            <p:txEl>
                                              <p:pRg st="4" end="4"/>
                                            </p:txEl>
                                          </p:spTgt>
                                        </p:tgtEl>
                                      </p:cBhvr>
                                      <p:to x="100000" y="100000"/>
                                    </p:animScale>
                                    <p:animScale>
                                      <p:cBhvr>
                                        <p:cTn id="67" dur="26">
                                          <p:stCondLst>
                                            <p:cond delay="1642"/>
                                          </p:stCondLst>
                                        </p:cTn>
                                        <p:tgtEl>
                                          <p:spTgt spid="3">
                                            <p:txEl>
                                              <p:pRg st="4" end="4"/>
                                            </p:txEl>
                                          </p:spTgt>
                                        </p:tgtEl>
                                      </p:cBhvr>
                                      <p:to x="100000" y="90000"/>
                                    </p:animScale>
                                    <p:animScale>
                                      <p:cBhvr>
                                        <p:cTn id="68" dur="166" decel="50000">
                                          <p:stCondLst>
                                            <p:cond delay="1668"/>
                                          </p:stCondLst>
                                        </p:cTn>
                                        <p:tgtEl>
                                          <p:spTgt spid="3">
                                            <p:txEl>
                                              <p:pRg st="4" end="4"/>
                                            </p:txEl>
                                          </p:spTgt>
                                        </p:tgtEl>
                                      </p:cBhvr>
                                      <p:to x="100000" y="100000"/>
                                    </p:animScale>
                                    <p:animScale>
                                      <p:cBhvr>
                                        <p:cTn id="69" dur="26">
                                          <p:stCondLst>
                                            <p:cond delay="1808"/>
                                          </p:stCondLst>
                                        </p:cTn>
                                        <p:tgtEl>
                                          <p:spTgt spid="3">
                                            <p:txEl>
                                              <p:pRg st="4" end="4"/>
                                            </p:txEl>
                                          </p:spTgt>
                                        </p:tgtEl>
                                      </p:cBhvr>
                                      <p:to x="100000" y="95000"/>
                                    </p:animScale>
                                    <p:animScale>
                                      <p:cBhvr>
                                        <p:cTn id="70" dur="166" decel="50000">
                                          <p:stCondLst>
                                            <p:cond delay="1834"/>
                                          </p:stCondLst>
                                        </p:cTn>
                                        <p:tgtEl>
                                          <p:spTgt spid="3">
                                            <p:txEl>
                                              <p:pRg st="4" end="4"/>
                                            </p:txEl>
                                          </p:spTgt>
                                        </p:tgtEl>
                                      </p:cBhvr>
                                      <p:to x="100000" y="100000"/>
                                    </p:animScale>
                                  </p:childTnLst>
                                </p:cTn>
                              </p:par>
                            </p:childTnLst>
                          </p:cTn>
                        </p:par>
                        <p:par>
                          <p:cTn id="71" fill="hold">
                            <p:stCondLst>
                              <p:cond delay="2000"/>
                            </p:stCondLst>
                            <p:childTnLst>
                              <p:par>
                                <p:cTn id="72" presetID="19" presetClass="emph" presetSubtype="0" fill="hold" nodeType="afterEffect">
                                  <p:stCondLst>
                                    <p:cond delay="0"/>
                                  </p:stCondLst>
                                  <p:childTnLst>
                                    <p:animClr clrSpc="rgb" dir="cw">
                                      <p:cBhvr override="childStyle">
                                        <p:cTn id="73" dur="500" fill="hold"/>
                                        <p:tgtEl>
                                          <p:spTgt spid="3">
                                            <p:txEl>
                                              <p:pRg st="4" end="4"/>
                                            </p:txEl>
                                          </p:spTgt>
                                        </p:tgtEl>
                                        <p:attrNameLst>
                                          <p:attrName>style.color</p:attrName>
                                        </p:attrNameLst>
                                      </p:cBhvr>
                                      <p:to>
                                        <a:schemeClr val="accent2"/>
                                      </p:to>
                                    </p:animClr>
                                    <p:animClr clrSpc="rgb" dir="cw">
                                      <p:cBhvr>
                                        <p:cTn id="74" dur="500" fill="hold"/>
                                        <p:tgtEl>
                                          <p:spTgt spid="3">
                                            <p:txEl>
                                              <p:pRg st="4" end="4"/>
                                            </p:txEl>
                                          </p:spTgt>
                                        </p:tgtEl>
                                        <p:attrNameLst>
                                          <p:attrName>fillcolor</p:attrName>
                                        </p:attrNameLst>
                                      </p:cBhvr>
                                      <p:to>
                                        <a:schemeClr val="accent2"/>
                                      </p:to>
                                    </p:animClr>
                                    <p:set>
                                      <p:cBhvr>
                                        <p:cTn id="75" dur="500" fill="hold"/>
                                        <p:tgtEl>
                                          <p:spTgt spid="3">
                                            <p:txEl>
                                              <p:pRg st="4" end="4"/>
                                            </p:txEl>
                                          </p:spTgt>
                                        </p:tgtEl>
                                        <p:attrNameLst>
                                          <p:attrName>fill.type</p:attrName>
                                        </p:attrNameLst>
                                      </p:cBhvr>
                                      <p:to>
                                        <p:strVal val="solid"/>
                                      </p:to>
                                    </p:set>
                                    <p:set>
                                      <p:cBhvr>
                                        <p:cTn id="76" dur="500" fill="hold"/>
                                        <p:tgtEl>
                                          <p:spTgt spid="3">
                                            <p:txEl>
                                              <p:pRg st="4" end="4"/>
                                            </p:txEl>
                                          </p:spTgt>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Effect transition="in" filter="wipe(down)">
                                      <p:cBhvr>
                                        <p:cTn id="81" dur="580">
                                          <p:stCondLst>
                                            <p:cond delay="0"/>
                                          </p:stCondLst>
                                        </p:cTn>
                                        <p:tgtEl>
                                          <p:spTgt spid="3">
                                            <p:txEl>
                                              <p:pRg st="5" end="5"/>
                                            </p:txEl>
                                          </p:spTgt>
                                        </p:tgtEl>
                                      </p:cBhvr>
                                    </p:animEffect>
                                    <p:anim calcmode="lin" valueType="num">
                                      <p:cBhvr>
                                        <p:cTn id="8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5" end="5"/>
                                            </p:txEl>
                                          </p:spTgt>
                                        </p:tgtEl>
                                      </p:cBhvr>
                                      <p:to x="100000" y="60000"/>
                                    </p:animScale>
                                    <p:animScale>
                                      <p:cBhvr>
                                        <p:cTn id="88" dur="166" decel="50000">
                                          <p:stCondLst>
                                            <p:cond delay="676"/>
                                          </p:stCondLst>
                                        </p:cTn>
                                        <p:tgtEl>
                                          <p:spTgt spid="3">
                                            <p:txEl>
                                              <p:pRg st="5" end="5"/>
                                            </p:txEl>
                                          </p:spTgt>
                                        </p:tgtEl>
                                      </p:cBhvr>
                                      <p:to x="100000" y="100000"/>
                                    </p:animScale>
                                    <p:animScale>
                                      <p:cBhvr>
                                        <p:cTn id="89" dur="26">
                                          <p:stCondLst>
                                            <p:cond delay="1312"/>
                                          </p:stCondLst>
                                        </p:cTn>
                                        <p:tgtEl>
                                          <p:spTgt spid="3">
                                            <p:txEl>
                                              <p:pRg st="5" end="5"/>
                                            </p:txEl>
                                          </p:spTgt>
                                        </p:tgtEl>
                                      </p:cBhvr>
                                      <p:to x="100000" y="80000"/>
                                    </p:animScale>
                                    <p:animScale>
                                      <p:cBhvr>
                                        <p:cTn id="90" dur="166" decel="50000">
                                          <p:stCondLst>
                                            <p:cond delay="1338"/>
                                          </p:stCondLst>
                                        </p:cTn>
                                        <p:tgtEl>
                                          <p:spTgt spid="3">
                                            <p:txEl>
                                              <p:pRg st="5" end="5"/>
                                            </p:txEl>
                                          </p:spTgt>
                                        </p:tgtEl>
                                      </p:cBhvr>
                                      <p:to x="100000" y="100000"/>
                                    </p:animScale>
                                    <p:animScale>
                                      <p:cBhvr>
                                        <p:cTn id="91" dur="26">
                                          <p:stCondLst>
                                            <p:cond delay="1642"/>
                                          </p:stCondLst>
                                        </p:cTn>
                                        <p:tgtEl>
                                          <p:spTgt spid="3">
                                            <p:txEl>
                                              <p:pRg st="5" end="5"/>
                                            </p:txEl>
                                          </p:spTgt>
                                        </p:tgtEl>
                                      </p:cBhvr>
                                      <p:to x="100000" y="90000"/>
                                    </p:animScale>
                                    <p:animScale>
                                      <p:cBhvr>
                                        <p:cTn id="92" dur="166" decel="50000">
                                          <p:stCondLst>
                                            <p:cond delay="1668"/>
                                          </p:stCondLst>
                                        </p:cTn>
                                        <p:tgtEl>
                                          <p:spTgt spid="3">
                                            <p:txEl>
                                              <p:pRg st="5" end="5"/>
                                            </p:txEl>
                                          </p:spTgt>
                                        </p:tgtEl>
                                      </p:cBhvr>
                                      <p:to x="100000" y="100000"/>
                                    </p:animScale>
                                    <p:animScale>
                                      <p:cBhvr>
                                        <p:cTn id="93" dur="26">
                                          <p:stCondLst>
                                            <p:cond delay="1808"/>
                                          </p:stCondLst>
                                        </p:cTn>
                                        <p:tgtEl>
                                          <p:spTgt spid="3">
                                            <p:txEl>
                                              <p:pRg st="5" end="5"/>
                                            </p:txEl>
                                          </p:spTgt>
                                        </p:tgtEl>
                                      </p:cBhvr>
                                      <p:to x="100000" y="95000"/>
                                    </p:animScale>
                                    <p:animScale>
                                      <p:cBhvr>
                                        <p:cTn id="94" dur="166" decel="50000">
                                          <p:stCondLst>
                                            <p:cond delay="1834"/>
                                          </p:stCondLst>
                                        </p:cTn>
                                        <p:tgtEl>
                                          <p:spTgt spid="3">
                                            <p:txEl>
                                              <p:pRg st="5" end="5"/>
                                            </p:txEl>
                                          </p:spTgt>
                                        </p:tgtEl>
                                      </p:cBhvr>
                                      <p:to x="100000" y="100000"/>
                                    </p:animScale>
                                  </p:childTnLst>
                                </p:cTn>
                              </p:par>
                            </p:childTnLst>
                          </p:cTn>
                        </p:par>
                        <p:par>
                          <p:cTn id="95" fill="hold">
                            <p:stCondLst>
                              <p:cond delay="2000"/>
                            </p:stCondLst>
                            <p:childTnLst>
                              <p:par>
                                <p:cTn id="96" presetID="19" presetClass="emph" presetSubtype="0" fill="hold" nodeType="afterEffect">
                                  <p:stCondLst>
                                    <p:cond delay="0"/>
                                  </p:stCondLst>
                                  <p:childTnLst>
                                    <p:animClr clrSpc="rgb" dir="cw">
                                      <p:cBhvr override="childStyle">
                                        <p:cTn id="97" dur="500" fill="hold"/>
                                        <p:tgtEl>
                                          <p:spTgt spid="3">
                                            <p:txEl>
                                              <p:pRg st="5" end="5"/>
                                            </p:txEl>
                                          </p:spTgt>
                                        </p:tgtEl>
                                        <p:attrNameLst>
                                          <p:attrName>style.color</p:attrName>
                                        </p:attrNameLst>
                                      </p:cBhvr>
                                      <p:to>
                                        <a:schemeClr val="accent2"/>
                                      </p:to>
                                    </p:animClr>
                                    <p:animClr clrSpc="rgb" dir="cw">
                                      <p:cBhvr>
                                        <p:cTn id="98" dur="500" fill="hold"/>
                                        <p:tgtEl>
                                          <p:spTgt spid="3">
                                            <p:txEl>
                                              <p:pRg st="5" end="5"/>
                                            </p:txEl>
                                          </p:spTgt>
                                        </p:tgtEl>
                                        <p:attrNameLst>
                                          <p:attrName>fillcolor</p:attrName>
                                        </p:attrNameLst>
                                      </p:cBhvr>
                                      <p:to>
                                        <a:schemeClr val="accent2"/>
                                      </p:to>
                                    </p:animClr>
                                    <p:set>
                                      <p:cBhvr>
                                        <p:cTn id="99" dur="500" fill="hold"/>
                                        <p:tgtEl>
                                          <p:spTgt spid="3">
                                            <p:txEl>
                                              <p:pRg st="5" end="5"/>
                                            </p:txEl>
                                          </p:spTgt>
                                        </p:tgtEl>
                                        <p:attrNameLst>
                                          <p:attrName>fill.type</p:attrName>
                                        </p:attrNameLst>
                                      </p:cBhvr>
                                      <p:to>
                                        <p:strVal val="solid"/>
                                      </p:to>
                                    </p:set>
                                    <p:set>
                                      <p:cBhvr>
                                        <p:cTn id="100" dur="500" fill="hold"/>
                                        <p:tgtEl>
                                          <p:spTgt spid="3">
                                            <p:txEl>
                                              <p:pRg st="5" end="5"/>
                                            </p:txEl>
                                          </p:spTgt>
                                        </p:tgtEl>
                                        <p:attrNameLst>
                                          <p:attrName>fill.on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fade">
                                      <p:cBhvr>
                                        <p:cTn id="105" dur="500"/>
                                        <p:tgtEl>
                                          <p:spTgt spid="7"/>
                                        </p:tgtEl>
                                      </p:cBhvr>
                                    </p:animEffect>
                                  </p:childTnLst>
                                </p:cTn>
                              </p:par>
                            </p:childTnLst>
                          </p:cTn>
                        </p:par>
                        <p:par>
                          <p:cTn id="106" fill="hold">
                            <p:stCondLst>
                              <p:cond delay="500"/>
                            </p:stCondLst>
                            <p:childTnLst>
                              <p:par>
                                <p:cTn id="107" presetID="22" presetClass="entr" presetSubtype="8" fill="hold"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wipe(left)">
                                      <p:cBhvr>
                                        <p:cTn id="109" dur="250"/>
                                        <p:tgtEl>
                                          <p:spTgt spid="12"/>
                                        </p:tgtEl>
                                      </p:cBhvr>
                                    </p:animEffect>
                                  </p:childTnLst>
                                </p:cTn>
                              </p:par>
                            </p:childTnLst>
                          </p:cTn>
                        </p:par>
                        <p:par>
                          <p:cTn id="110" fill="hold">
                            <p:stCondLst>
                              <p:cond delay="750"/>
                            </p:stCondLst>
                            <p:childTnLst>
                              <p:par>
                                <p:cTn id="111" presetID="22" presetClass="entr" presetSubtype="8" fill="hold" nodeType="after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wipe(left)">
                                      <p:cBhvr>
                                        <p:cTn id="113" dur="250"/>
                                        <p:tgtEl>
                                          <p:spTgt spid="15"/>
                                        </p:tgtEl>
                                      </p:cBhvr>
                                    </p:animEffect>
                                  </p:childTnLst>
                                </p:cTn>
                              </p:par>
                            </p:childTnLst>
                          </p:cTn>
                        </p:par>
                        <p:par>
                          <p:cTn id="114" fill="hold">
                            <p:stCondLst>
                              <p:cond delay="1000"/>
                            </p:stCondLst>
                            <p:childTnLst>
                              <p:par>
                                <p:cTn id="115" presetID="22" presetClass="entr" presetSubtype="8" fill="hold"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wipe(left)">
                                      <p:cBhvr>
                                        <p:cTn id="117" dur="250"/>
                                        <p:tgtEl>
                                          <p:spTgt spid="16"/>
                                        </p:tgtEl>
                                      </p:cBhvr>
                                    </p:animEffect>
                                  </p:childTnLst>
                                </p:cTn>
                              </p:par>
                            </p:childTnLst>
                          </p:cTn>
                        </p:par>
                        <p:par>
                          <p:cTn id="118" fill="hold">
                            <p:stCondLst>
                              <p:cond delay="1250"/>
                            </p:stCondLst>
                            <p:childTnLst>
                              <p:par>
                                <p:cTn id="119" presetID="22" presetClass="entr" presetSubtype="8" fill="hold" nodeType="after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wipe(left)">
                                      <p:cBhvr>
                                        <p:cTn id="121" dur="250"/>
                                        <p:tgtEl>
                                          <p:spTgt spid="17"/>
                                        </p:tgtEl>
                                      </p:cBhvr>
                                    </p:animEffect>
                                  </p:childTnLst>
                                </p:cTn>
                              </p:par>
                            </p:childTnLst>
                          </p:cTn>
                        </p:par>
                        <p:par>
                          <p:cTn id="122" fill="hold">
                            <p:stCondLst>
                              <p:cond delay="1500"/>
                            </p:stCondLst>
                            <p:childTnLst>
                              <p:par>
                                <p:cTn id="123" presetID="22" presetClass="entr" presetSubtype="8" fill="hold" nodeType="after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left)">
                                      <p:cBhvr>
                                        <p:cTn id="125" dur="250"/>
                                        <p:tgtEl>
                                          <p:spTgt spid="18"/>
                                        </p:tgtEl>
                                      </p:cBhvr>
                                    </p:animEffect>
                                  </p:childTnLst>
                                </p:cTn>
                              </p:par>
                            </p:childTnLst>
                          </p:cTn>
                        </p:par>
                        <p:par>
                          <p:cTn id="126" fill="hold">
                            <p:stCondLst>
                              <p:cond delay="1750"/>
                            </p:stCondLst>
                            <p:childTnLst>
                              <p:par>
                                <p:cTn id="127" presetID="22" presetClass="entr" presetSubtype="8" fill="hold" nodeType="after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wipe(left)">
                                      <p:cBhvr>
                                        <p:cTn id="129" dur="250"/>
                                        <p:tgtEl>
                                          <p:spTgt spid="19"/>
                                        </p:tgtEl>
                                      </p:cBhvr>
                                    </p:animEffect>
                                  </p:childTnLst>
                                </p:cTn>
                              </p:par>
                            </p:childTnLst>
                          </p:cTn>
                        </p:par>
                        <p:par>
                          <p:cTn id="130" fill="hold">
                            <p:stCondLst>
                              <p:cond delay="2000"/>
                            </p:stCondLst>
                            <p:childTnLst>
                              <p:par>
                                <p:cTn id="131" presetID="22" presetClass="entr" presetSubtype="8" fill="hold" nodeType="after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wipe(left)">
                                      <p:cBhvr>
                                        <p:cTn id="13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57168"/>
            <a:ext cx="8911687" cy="1280890"/>
          </a:xfrm>
        </p:spPr>
        <p:txBody>
          <a:bodyPr anchor="ctr">
            <a:normAutofit/>
          </a:bodyPr>
          <a:lstStyle/>
          <a:p>
            <a:pPr algn="ctr" rtl="1"/>
            <a:r>
              <a:rPr lang="fa-IR" b="1" dirty="0" smtClean="0">
                <a:latin typeface="Arabic Typesetting" panose="03020402040406030203" pitchFamily="66" charset="-78"/>
                <a:cs typeface="B Sina" panose="00000700000000000000" pitchFamily="2" charset="-78"/>
              </a:rPr>
              <a:t>راه های مقابله با بد افزار</a:t>
            </a:r>
            <a:endParaRPr lang="en-US"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1671633" y="1628776"/>
            <a:ext cx="10334626" cy="5229224"/>
          </a:xfrm>
        </p:spPr>
        <p:txBody>
          <a:bodyPr>
            <a:normAutofit/>
          </a:bodyPr>
          <a:lstStyle/>
          <a:p>
            <a:pPr marL="457200" algn="r" rtl="1">
              <a:buFont typeface="Wingdings" panose="05000000000000000000" pitchFamily="2" charset="2"/>
              <a:buChar char="ü"/>
            </a:pPr>
            <a:r>
              <a:rPr lang="fa-IR" sz="2000" dirty="0" smtClean="0">
                <a:cs typeface="B Homa" panose="00000400000000000000" pitchFamily="2" charset="-78"/>
              </a:rPr>
              <a:t> انتخاب سیستم عامل مناسب ( لینوکس و سولاریس )</a:t>
            </a: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استفاده از مرورگرهای اینترنتی ایمن ( </a:t>
            </a:r>
            <a:r>
              <a:rPr lang="en-US" sz="2000" dirty="0" smtClean="0">
                <a:cs typeface="B Homa" panose="00000400000000000000" pitchFamily="2" charset="-78"/>
              </a:rPr>
              <a:t>Opera</a:t>
            </a:r>
            <a:r>
              <a:rPr lang="fa-IR" sz="2000" dirty="0" smtClean="0">
                <a:cs typeface="B Homa" panose="00000400000000000000" pitchFamily="2" charset="-78"/>
              </a:rPr>
              <a:t> و </a:t>
            </a:r>
            <a:r>
              <a:rPr lang="en-US" sz="2000" dirty="0" smtClean="0">
                <a:cs typeface="B Homa" panose="00000400000000000000" pitchFamily="2" charset="-78"/>
              </a:rPr>
              <a:t>Firefox</a:t>
            </a:r>
            <a:r>
              <a:rPr lang="fa-IR" sz="2000" dirty="0" smtClean="0">
                <a:cs typeface="B Homa" panose="00000400000000000000" pitchFamily="2" charset="-78"/>
              </a:rPr>
              <a:t> )</a:t>
            </a: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خودداری از استفاده از سایت های ناشناس و خطرناک </a:t>
            </a:r>
            <a:r>
              <a:rPr lang="fa-IR" dirty="0" smtClean="0">
                <a:cs typeface="B Homa" panose="00000400000000000000" pitchFamily="2" charset="-78"/>
              </a:rPr>
              <a:t>( سایت های اشتراک نرم افزار و سایت هایی که نرم افزار رایگان وفیلترشکن ارائه می دهند )</a:t>
            </a:r>
          </a:p>
          <a:p>
            <a:pPr marL="457200" algn="r" rtl="1">
              <a:buFont typeface="Wingdings" panose="05000000000000000000" pitchFamily="2" charset="2"/>
              <a:buChar char="ü"/>
            </a:pPr>
            <a:r>
              <a:rPr lang="fa-IR" dirty="0">
                <a:cs typeface="B Homa" panose="00000400000000000000" pitchFamily="2" charset="-78"/>
              </a:rPr>
              <a:t> </a:t>
            </a:r>
            <a:r>
              <a:rPr lang="fa-IR" sz="2000" dirty="0" smtClean="0">
                <a:cs typeface="B Homa" panose="00000400000000000000" pitchFamily="2" charset="-78"/>
              </a:rPr>
              <a:t>استفاده از یک </a:t>
            </a:r>
            <a:r>
              <a:rPr lang="en-US" sz="2000" dirty="0" smtClean="0">
                <a:cs typeface="B Homa" panose="00000400000000000000" pitchFamily="2" charset="-78"/>
              </a:rPr>
              <a:t>Firewall</a:t>
            </a:r>
            <a:endParaRPr lang="fa-IR" sz="2000" dirty="0" smtClean="0">
              <a:cs typeface="B Homa" panose="00000400000000000000" pitchFamily="2" charset="-78"/>
            </a:endParaRP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عدم توجه به ایمیل های مشکوک و حذف آنها</a:t>
            </a: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عدم نصب نرم افزارهای ناشناس و نا معتبر</a:t>
            </a:r>
            <a:endParaRPr lang="fa-IR" dirty="0" smtClean="0">
              <a:cs typeface="B Homa" panose="00000400000000000000" pitchFamily="2" charset="-78"/>
            </a:endParaRPr>
          </a:p>
          <a:p>
            <a:pPr marL="457200" algn="r" rtl="1">
              <a:buFont typeface="Wingdings" panose="05000000000000000000" pitchFamily="2" charset="2"/>
              <a:buChar char="ü"/>
            </a:pPr>
            <a:endParaRPr lang="fa-IR" sz="2000" dirty="0" smtClean="0">
              <a:cs typeface="B Homa" panose="000004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189" y="3320040"/>
            <a:ext cx="3971924" cy="304514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8837" y="100016"/>
            <a:ext cx="2071689" cy="193357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7543" y="4314825"/>
            <a:ext cx="881615" cy="1175486"/>
          </a:xfrm>
          <a:prstGeom prst="rect">
            <a:avLst/>
          </a:prstGeom>
          <a:scene3d>
            <a:camera prst="perspectiveHeroicExtremeRightFacing"/>
            <a:lightRig rig="threePt" dir="t"/>
          </a:scene3d>
        </p:spPr>
      </p:pic>
      <p:sp>
        <p:nvSpPr>
          <p:cNvPr id="7" name="Slide Number Placeholder 6"/>
          <p:cNvSpPr>
            <a:spLocks noGrp="1"/>
          </p:cNvSpPr>
          <p:nvPr>
            <p:ph type="sldNum" sz="quarter" idx="12"/>
          </p:nvPr>
        </p:nvSpPr>
        <p:spPr/>
        <p:txBody>
          <a:bodyPr/>
          <a:lstStyle/>
          <a:p>
            <a:fld id="{8EE964FA-31DF-4E91-8ABC-8411A59DA333}" type="slidenum">
              <a:rPr lang="en-US" smtClean="0"/>
              <a:t>23</a:t>
            </a:fld>
            <a:endParaRPr lang="en-US" dirty="0"/>
          </a:p>
        </p:txBody>
      </p:sp>
    </p:spTree>
    <p:custDataLst>
      <p:tags r:id="rId1"/>
    </p:custDataLst>
    <p:extLst>
      <p:ext uri="{BB962C8B-B14F-4D97-AF65-F5344CB8AC3E}">
        <p14:creationId xmlns:p14="http://schemas.microsoft.com/office/powerpoint/2010/main" val="4119171107"/>
      </p:ext>
    </p:extLst>
  </p:cSld>
  <p:clrMapOvr>
    <a:masterClrMapping/>
  </p:clrMapOvr>
  <mc:AlternateContent xmlns:mc="http://schemas.openxmlformats.org/markup-compatibility/2006" xmlns:p14="http://schemas.microsoft.com/office/powerpoint/2010/main">
    <mc:Choice Requires="p14">
      <p:transition spd="slow" p14:dur="1200" advTm="33552">
        <p:dissolve/>
      </p:transition>
    </mc:Choice>
    <mc:Fallback xmlns="">
      <p:transition spd="slow" advTm="33552">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outVertical)">
                                      <p:cBhvr>
                                        <p:cTn id="20" dur="500"/>
                                        <p:tgtEl>
                                          <p:spTgt spid="3">
                                            <p:txEl>
                                              <p:pRg st="0" end="0"/>
                                            </p:txEl>
                                          </p:spTgt>
                                        </p:tgtEl>
                                      </p:cBhvr>
                                    </p:animEffect>
                                  </p:childTnLst>
                                </p:cTn>
                              </p:par>
                            </p:childTnLst>
                          </p:cTn>
                        </p:par>
                        <p:par>
                          <p:cTn id="21" fill="hold">
                            <p:stCondLst>
                              <p:cond delay="500"/>
                            </p:stCondLst>
                            <p:childTnLst>
                              <p:par>
                                <p:cTn id="22" presetID="26" presetClass="emph" presetSubtype="0" fill="hold" grpId="0" nodeType="afterEffect">
                                  <p:stCondLst>
                                    <p:cond delay="0"/>
                                  </p:stCondLst>
                                  <p:childTnLst>
                                    <p:animEffect transition="out" filter="fade">
                                      <p:cBhvr>
                                        <p:cTn id="23" dur="500" tmFilter="0, 0; .2, .5; .8, .5; 1, 0"/>
                                        <p:tgtEl>
                                          <p:spTgt spid="3">
                                            <p:txEl>
                                              <p:pRg st="0" end="0"/>
                                            </p:txEl>
                                          </p:spTgt>
                                        </p:tgtEl>
                                      </p:cBhvr>
                                    </p:animEffect>
                                    <p:animScale>
                                      <p:cBhvr>
                                        <p:cTn id="24" dur="250" autoRev="1" fill="hold"/>
                                        <p:tgtEl>
                                          <p:spTgt spid="3">
                                            <p:txEl>
                                              <p:pRg st="0" end="0"/>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outVertical)">
                                      <p:cBhvr>
                                        <p:cTn id="29" dur="500"/>
                                        <p:tgtEl>
                                          <p:spTgt spid="3">
                                            <p:txEl>
                                              <p:pRg st="1" end="1"/>
                                            </p:txEl>
                                          </p:spTgt>
                                        </p:tgtEl>
                                      </p:cBhvr>
                                    </p:animEffect>
                                  </p:childTnLst>
                                </p:cTn>
                              </p:par>
                            </p:childTnLst>
                          </p:cTn>
                        </p:par>
                        <p:par>
                          <p:cTn id="30" fill="hold">
                            <p:stCondLst>
                              <p:cond delay="500"/>
                            </p:stCondLst>
                            <p:childTnLst>
                              <p:par>
                                <p:cTn id="31" presetID="26" presetClass="emph" presetSubtype="0" fill="hold" grpId="0" nodeType="afterEffect">
                                  <p:stCondLst>
                                    <p:cond delay="0"/>
                                  </p:stCondLst>
                                  <p:childTnLst>
                                    <p:animEffect transition="out" filter="fade">
                                      <p:cBhvr>
                                        <p:cTn id="32" dur="500" tmFilter="0, 0; .2, .5; .8, .5; 1, 0"/>
                                        <p:tgtEl>
                                          <p:spTgt spid="3">
                                            <p:txEl>
                                              <p:pRg st="1" end="1"/>
                                            </p:txEl>
                                          </p:spTgt>
                                        </p:tgtEl>
                                      </p:cBhvr>
                                    </p:animEffect>
                                    <p:animScale>
                                      <p:cBhvr>
                                        <p:cTn id="33" dur="250" autoRev="1" fill="hold"/>
                                        <p:tgtEl>
                                          <p:spTgt spid="3">
                                            <p:txEl>
                                              <p:pRg st="1" end="1"/>
                                            </p:txEl>
                                          </p:spTgt>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barn(outVertical)">
                                      <p:cBhvr>
                                        <p:cTn id="38" dur="500"/>
                                        <p:tgtEl>
                                          <p:spTgt spid="3">
                                            <p:txEl>
                                              <p:pRg st="2" end="2"/>
                                            </p:txEl>
                                          </p:spTgt>
                                        </p:tgtEl>
                                      </p:cBhvr>
                                    </p:animEffect>
                                  </p:childTnLst>
                                </p:cTn>
                              </p:par>
                            </p:childTnLst>
                          </p:cTn>
                        </p:par>
                        <p:par>
                          <p:cTn id="39" fill="hold">
                            <p:stCondLst>
                              <p:cond delay="500"/>
                            </p:stCondLst>
                            <p:childTnLst>
                              <p:par>
                                <p:cTn id="40" presetID="26" presetClass="emph" presetSubtype="0" fill="hold" grpId="0" nodeType="afterEffect">
                                  <p:stCondLst>
                                    <p:cond delay="0"/>
                                  </p:stCondLst>
                                  <p:childTnLst>
                                    <p:animEffect transition="out" filter="fade">
                                      <p:cBhvr>
                                        <p:cTn id="41" dur="500" tmFilter="0, 0; .2, .5; .8, .5; 1, 0"/>
                                        <p:tgtEl>
                                          <p:spTgt spid="3">
                                            <p:txEl>
                                              <p:pRg st="2" end="2"/>
                                            </p:txEl>
                                          </p:spTgt>
                                        </p:tgtEl>
                                      </p:cBhvr>
                                    </p:animEffect>
                                    <p:animScale>
                                      <p:cBhvr>
                                        <p:cTn id="42" dur="250" autoRev="1" fill="hold"/>
                                        <p:tgtEl>
                                          <p:spTgt spid="3">
                                            <p:txEl>
                                              <p:pRg st="2" end="2"/>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barn(outVertical)">
                                      <p:cBhvr>
                                        <p:cTn id="47" dur="500"/>
                                        <p:tgtEl>
                                          <p:spTgt spid="3">
                                            <p:txEl>
                                              <p:pRg st="3" end="3"/>
                                            </p:txEl>
                                          </p:spTgt>
                                        </p:tgtEl>
                                      </p:cBhvr>
                                    </p:animEffect>
                                  </p:childTnLst>
                                </p:cTn>
                              </p:par>
                            </p:childTnLst>
                          </p:cTn>
                        </p:par>
                        <p:par>
                          <p:cTn id="48" fill="hold">
                            <p:stCondLst>
                              <p:cond delay="500"/>
                            </p:stCondLst>
                            <p:childTnLst>
                              <p:par>
                                <p:cTn id="49" presetID="26" presetClass="emph" presetSubtype="0" fill="hold" grpId="0" nodeType="afterEffect">
                                  <p:stCondLst>
                                    <p:cond delay="0"/>
                                  </p:stCondLst>
                                  <p:childTnLst>
                                    <p:animEffect transition="out" filter="fade">
                                      <p:cBhvr>
                                        <p:cTn id="50" dur="500" tmFilter="0, 0; .2, .5; .8, .5; 1, 0"/>
                                        <p:tgtEl>
                                          <p:spTgt spid="3">
                                            <p:txEl>
                                              <p:pRg st="3" end="3"/>
                                            </p:txEl>
                                          </p:spTgt>
                                        </p:tgtEl>
                                      </p:cBhvr>
                                    </p:animEffect>
                                    <p:animScale>
                                      <p:cBhvr>
                                        <p:cTn id="51" dur="250" autoRev="1" fill="hold"/>
                                        <p:tgtEl>
                                          <p:spTgt spid="3">
                                            <p:txEl>
                                              <p:pRg st="3" end="3"/>
                                            </p:txEl>
                                          </p:spTgt>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barn(outVertical)">
                                      <p:cBhvr>
                                        <p:cTn id="56" dur="500"/>
                                        <p:tgtEl>
                                          <p:spTgt spid="3">
                                            <p:txEl>
                                              <p:pRg st="4" end="4"/>
                                            </p:txEl>
                                          </p:spTgt>
                                        </p:tgtEl>
                                      </p:cBhvr>
                                    </p:animEffect>
                                  </p:childTnLst>
                                </p:cTn>
                              </p:par>
                            </p:childTnLst>
                          </p:cTn>
                        </p:par>
                        <p:par>
                          <p:cTn id="57" fill="hold">
                            <p:stCondLst>
                              <p:cond delay="500"/>
                            </p:stCondLst>
                            <p:childTnLst>
                              <p:par>
                                <p:cTn id="58" presetID="26" presetClass="emph" presetSubtype="0" fill="hold" grpId="0" nodeType="afterEffect">
                                  <p:stCondLst>
                                    <p:cond delay="0"/>
                                  </p:stCondLst>
                                  <p:childTnLst>
                                    <p:animEffect transition="out" filter="fade">
                                      <p:cBhvr>
                                        <p:cTn id="59" dur="500" tmFilter="0, 0; .2, .5; .8, .5; 1, 0"/>
                                        <p:tgtEl>
                                          <p:spTgt spid="3">
                                            <p:txEl>
                                              <p:pRg st="4" end="4"/>
                                            </p:txEl>
                                          </p:spTgt>
                                        </p:tgtEl>
                                      </p:cBhvr>
                                    </p:animEffect>
                                    <p:animScale>
                                      <p:cBhvr>
                                        <p:cTn id="60" dur="250" autoRev="1" fill="hold"/>
                                        <p:tgtEl>
                                          <p:spTgt spid="3">
                                            <p:txEl>
                                              <p:pRg st="4" end="4"/>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barn(outVertical)">
                                      <p:cBhvr>
                                        <p:cTn id="65" dur="500"/>
                                        <p:tgtEl>
                                          <p:spTgt spid="3">
                                            <p:txEl>
                                              <p:pRg st="5" end="5"/>
                                            </p:txEl>
                                          </p:spTgt>
                                        </p:tgtEl>
                                      </p:cBhvr>
                                    </p:animEffect>
                                  </p:childTnLst>
                                </p:cTn>
                              </p:par>
                            </p:childTnLst>
                          </p:cTn>
                        </p:par>
                        <p:par>
                          <p:cTn id="66" fill="hold">
                            <p:stCondLst>
                              <p:cond delay="500"/>
                            </p:stCondLst>
                            <p:childTnLst>
                              <p:par>
                                <p:cTn id="67" presetID="26" presetClass="emph" presetSubtype="0" fill="hold" grpId="0" nodeType="afterEffect">
                                  <p:stCondLst>
                                    <p:cond delay="0"/>
                                  </p:stCondLst>
                                  <p:childTnLst>
                                    <p:animEffect transition="out" filter="fade">
                                      <p:cBhvr>
                                        <p:cTn id="68" dur="500" tmFilter="0, 0; .2, .5; .8, .5; 1, 0"/>
                                        <p:tgtEl>
                                          <p:spTgt spid="3">
                                            <p:txEl>
                                              <p:pRg st="5" end="5"/>
                                            </p:txEl>
                                          </p:spTgt>
                                        </p:tgtEl>
                                      </p:cBhvr>
                                    </p:animEffect>
                                    <p:animScale>
                                      <p:cBhvr>
                                        <p:cTn id="69" dur="250" autoRev="1" fill="hold"/>
                                        <p:tgtEl>
                                          <p:spTgt spid="3">
                                            <p:txEl>
                                              <p:pRg st="5" end="5"/>
                                            </p:txEl>
                                          </p:spTgt>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dissolve">
                                      <p:cBhvr>
                                        <p:cTn id="74" dur="750"/>
                                        <p:tgtEl>
                                          <p:spTgt spid="5"/>
                                        </p:tgtEl>
                                      </p:cBhvr>
                                    </p:animEffect>
                                  </p:childTnLst>
                                </p:cTn>
                              </p:par>
                              <p:par>
                                <p:cTn id="75" presetID="1"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42880"/>
            <a:ext cx="8911687" cy="1280890"/>
          </a:xfrm>
        </p:spPr>
        <p:txBody>
          <a:bodyPr anchor="ctr">
            <a:normAutofit/>
          </a:bodyPr>
          <a:lstStyle/>
          <a:p>
            <a:pPr algn="ctr" rtl="1"/>
            <a:r>
              <a:rPr lang="fa-IR" b="1" dirty="0" smtClean="0">
                <a:latin typeface="Arabic Typesetting" panose="03020402040406030203" pitchFamily="66" charset="-78"/>
                <a:cs typeface="B Sina" panose="00000700000000000000" pitchFamily="2" charset="-78"/>
              </a:rPr>
              <a:t>تغیراتی که نشانه آلودگی است</a:t>
            </a:r>
            <a:endParaRPr lang="en-US"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1343020" y="1628776"/>
            <a:ext cx="10548938" cy="5229224"/>
          </a:xfrm>
        </p:spPr>
        <p:txBody>
          <a:bodyPr>
            <a:normAutofit/>
          </a:bodyPr>
          <a:lstStyle/>
          <a:p>
            <a:pPr marL="457200" algn="r" rtl="1">
              <a:buFont typeface="Wingdings" panose="05000000000000000000" pitchFamily="2" charset="2"/>
              <a:buChar char="ü"/>
            </a:pPr>
            <a:r>
              <a:rPr lang="fa-IR" sz="2000" dirty="0" smtClean="0">
                <a:cs typeface="B Homa" panose="00000400000000000000" pitchFamily="2" charset="-78"/>
              </a:rPr>
              <a:t> از کار افتادن نرم افزار هایی که در گذشته با آنها کار می کردید</a:t>
            </a: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خراب شدن فایل ها و مستندات</a:t>
            </a: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کند شدن سیستم</a:t>
            </a: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بوت شدن ناگهانی دستگاه</a:t>
            </a: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باز و بسته شدن بی دلیل </a:t>
            </a:r>
            <a:r>
              <a:rPr lang="en-US" sz="2000" dirty="0" smtClean="0">
                <a:cs typeface="B Homa" panose="00000400000000000000" pitchFamily="2" charset="-78"/>
              </a:rPr>
              <a:t>CD-ROM</a:t>
            </a:r>
            <a:endParaRPr lang="fa-IR" sz="2000" dirty="0" smtClean="0">
              <a:cs typeface="B Homa" panose="00000400000000000000" pitchFamily="2" charset="-78"/>
            </a:endParaRP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کند شدن سرعت شبکه محلی یا سرعت اینترنت</a:t>
            </a: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فعالیت های مشکوک ( مثلاً هیچ برنامه ای باز نیست اما هارد یا </a:t>
            </a:r>
            <a:r>
              <a:rPr lang="en-US" sz="2000" dirty="0" smtClean="0">
                <a:cs typeface="B Homa" panose="00000400000000000000" pitchFamily="2" charset="-78"/>
              </a:rPr>
              <a:t>CPU</a:t>
            </a:r>
            <a:r>
              <a:rPr lang="fa-IR" sz="2000" dirty="0" smtClean="0">
                <a:cs typeface="B Homa" panose="00000400000000000000" pitchFamily="2" charset="-78"/>
              </a:rPr>
              <a:t> بی دلیل کار می کنند )</a:t>
            </a:r>
          </a:p>
          <a:p>
            <a:pPr marL="114300" indent="0" algn="r" rtl="1">
              <a:buNone/>
            </a:pPr>
            <a:endParaRPr lang="fa-IR" sz="2000" dirty="0">
              <a:cs typeface="B Homa" panose="00000400000000000000" pitchFamily="2" charset="-78"/>
            </a:endParaRPr>
          </a:p>
          <a:p>
            <a:pPr marL="114300" indent="0" algn="r" rtl="1">
              <a:lnSpc>
                <a:spcPct val="150000"/>
              </a:lnSpc>
              <a:buNone/>
            </a:pPr>
            <a:r>
              <a:rPr lang="fa-IR" sz="2400" dirty="0" smtClean="0">
                <a:solidFill>
                  <a:srgbClr val="002060"/>
                </a:solidFill>
                <a:cs typeface="B Homa" panose="00000400000000000000" pitchFamily="2" charset="-78"/>
              </a:rPr>
              <a:t>( انواع برنامه های ضد بدافزار را باید قبل از آلوده شدن سیستم نصب کرد، زیرا که بعضی بدافزار ها قابلیت خراب کردن آنها را پس از نصب نیز دارند. )</a:t>
            </a:r>
          </a:p>
          <a:p>
            <a:pPr marL="457200" algn="r" rtl="1">
              <a:buFont typeface="Wingdings" panose="05000000000000000000" pitchFamily="2" charset="2"/>
              <a:buChar char="ü"/>
            </a:pPr>
            <a:endParaRPr lang="fa-IR" sz="2000" dirty="0" smtClean="0">
              <a:cs typeface="B Homa"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3876" y="1380906"/>
            <a:ext cx="2463800" cy="247365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8EE964FA-31DF-4E91-8ABC-8411A59DA333}" type="slidenum">
              <a:rPr lang="en-US" smtClean="0"/>
              <a:t>24</a:t>
            </a:fld>
            <a:endParaRPr lang="en-US" dirty="0"/>
          </a:p>
        </p:txBody>
      </p:sp>
    </p:spTree>
    <p:custDataLst>
      <p:tags r:id="rId1"/>
    </p:custDataLst>
    <p:extLst>
      <p:ext uri="{BB962C8B-B14F-4D97-AF65-F5344CB8AC3E}">
        <p14:creationId xmlns:p14="http://schemas.microsoft.com/office/powerpoint/2010/main" val="570101113"/>
      </p:ext>
    </p:extLst>
  </p:cSld>
  <p:clrMapOvr>
    <a:masterClrMapping/>
  </p:clrMapOvr>
  <mc:AlternateContent xmlns:mc="http://schemas.openxmlformats.org/markup-compatibility/2006" xmlns:p14="http://schemas.microsoft.com/office/powerpoint/2010/main">
    <mc:Choice Requires="p14">
      <p:transition spd="slow" p14:dur="1200" advTm="40977">
        <p:dissolve/>
      </p:transition>
    </mc:Choice>
    <mc:Fallback xmlns="">
      <p:transition spd="slow" advTm="40977">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par>
                          <p:cTn id="20" fill="hold">
                            <p:stCondLst>
                              <p:cond delay="500"/>
                            </p:stCondLst>
                            <p:childTnLst>
                              <p:par>
                                <p:cTn id="21" presetID="26" presetClass="emph" presetSubtype="0" fill="hold" nodeType="afterEffect">
                                  <p:stCondLst>
                                    <p:cond delay="0"/>
                                  </p:stCondLst>
                                  <p:childTnLst>
                                    <p:animEffect transition="out" filter="fade">
                                      <p:cBhvr>
                                        <p:cTn id="22" dur="500" tmFilter="0, 0; .2, .5; .8, .5; 1, 0"/>
                                        <p:tgtEl>
                                          <p:spTgt spid="3">
                                            <p:txEl>
                                              <p:pRg st="0" end="0"/>
                                            </p:txEl>
                                          </p:spTgt>
                                        </p:tgtEl>
                                      </p:cBhvr>
                                    </p:animEffect>
                                    <p:animScale>
                                      <p:cBhvr>
                                        <p:cTn id="23" dur="250" autoRev="1" fill="hold"/>
                                        <p:tgtEl>
                                          <p:spTgt spid="3">
                                            <p:txEl>
                                              <p:pRg st="0" end="0"/>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childTnLst>
                          </p:cTn>
                        </p:par>
                        <p:par>
                          <p:cTn id="29" fill="hold">
                            <p:stCondLst>
                              <p:cond delay="500"/>
                            </p:stCondLst>
                            <p:childTnLst>
                              <p:par>
                                <p:cTn id="30" presetID="26" presetClass="emph" presetSubtype="0" fill="hold" nodeType="afterEffect">
                                  <p:stCondLst>
                                    <p:cond delay="0"/>
                                  </p:stCondLst>
                                  <p:childTnLst>
                                    <p:animEffect transition="out" filter="fade">
                                      <p:cBhvr>
                                        <p:cTn id="31" dur="500" tmFilter="0, 0; .2, .5; .8, .5; 1, 0"/>
                                        <p:tgtEl>
                                          <p:spTgt spid="3">
                                            <p:txEl>
                                              <p:pRg st="1" end="1"/>
                                            </p:txEl>
                                          </p:spTgt>
                                        </p:tgtEl>
                                      </p:cBhvr>
                                    </p:animEffect>
                                    <p:animScale>
                                      <p:cBhvr>
                                        <p:cTn id="32" dur="250" autoRev="1" fill="hold"/>
                                        <p:tgtEl>
                                          <p:spTgt spid="3">
                                            <p:txEl>
                                              <p:pRg st="1" end="1"/>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par>
                          <p:cTn id="38" fill="hold">
                            <p:stCondLst>
                              <p:cond delay="500"/>
                            </p:stCondLst>
                            <p:childTnLst>
                              <p:par>
                                <p:cTn id="39" presetID="26" presetClass="emph" presetSubtype="0" fill="hold" nodeType="afterEffect">
                                  <p:stCondLst>
                                    <p:cond delay="0"/>
                                  </p:stCondLst>
                                  <p:childTnLst>
                                    <p:animEffect transition="out" filter="fade">
                                      <p:cBhvr>
                                        <p:cTn id="40" dur="500" tmFilter="0, 0; .2, .5; .8, .5; 1, 0"/>
                                        <p:tgtEl>
                                          <p:spTgt spid="3">
                                            <p:txEl>
                                              <p:pRg st="2" end="2"/>
                                            </p:txEl>
                                          </p:spTgt>
                                        </p:tgtEl>
                                      </p:cBhvr>
                                    </p:animEffect>
                                    <p:animScale>
                                      <p:cBhvr>
                                        <p:cTn id="41" dur="250" autoRev="1" fill="hold"/>
                                        <p:tgtEl>
                                          <p:spTgt spid="3">
                                            <p:txEl>
                                              <p:pRg st="2" end="2"/>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barn(inVertical)">
                                      <p:cBhvr>
                                        <p:cTn id="46" dur="500"/>
                                        <p:tgtEl>
                                          <p:spTgt spid="3">
                                            <p:txEl>
                                              <p:pRg st="3" end="3"/>
                                            </p:txEl>
                                          </p:spTgt>
                                        </p:tgtEl>
                                      </p:cBhvr>
                                    </p:animEffect>
                                  </p:childTnLst>
                                </p:cTn>
                              </p:par>
                            </p:childTnLst>
                          </p:cTn>
                        </p:par>
                        <p:par>
                          <p:cTn id="47" fill="hold">
                            <p:stCondLst>
                              <p:cond delay="500"/>
                            </p:stCondLst>
                            <p:childTnLst>
                              <p:par>
                                <p:cTn id="48" presetID="26" presetClass="emph" presetSubtype="0" fill="hold" nodeType="afterEffect">
                                  <p:stCondLst>
                                    <p:cond delay="0"/>
                                  </p:stCondLst>
                                  <p:childTnLst>
                                    <p:animEffect transition="out" filter="fade">
                                      <p:cBhvr>
                                        <p:cTn id="49" dur="500" tmFilter="0, 0; .2, .5; .8, .5; 1, 0"/>
                                        <p:tgtEl>
                                          <p:spTgt spid="3">
                                            <p:txEl>
                                              <p:pRg st="3" end="3"/>
                                            </p:txEl>
                                          </p:spTgt>
                                        </p:tgtEl>
                                      </p:cBhvr>
                                    </p:animEffect>
                                    <p:animScale>
                                      <p:cBhvr>
                                        <p:cTn id="50" dur="250" autoRev="1" fill="hold"/>
                                        <p:tgtEl>
                                          <p:spTgt spid="3">
                                            <p:txEl>
                                              <p:pRg st="3" end="3"/>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barn(inVertical)">
                                      <p:cBhvr>
                                        <p:cTn id="55" dur="500"/>
                                        <p:tgtEl>
                                          <p:spTgt spid="3">
                                            <p:txEl>
                                              <p:pRg st="4" end="4"/>
                                            </p:txEl>
                                          </p:spTgt>
                                        </p:tgtEl>
                                      </p:cBhvr>
                                    </p:animEffect>
                                  </p:childTnLst>
                                </p:cTn>
                              </p:par>
                            </p:childTnLst>
                          </p:cTn>
                        </p:par>
                        <p:par>
                          <p:cTn id="56" fill="hold">
                            <p:stCondLst>
                              <p:cond delay="500"/>
                            </p:stCondLst>
                            <p:childTnLst>
                              <p:par>
                                <p:cTn id="57" presetID="26" presetClass="emph" presetSubtype="0" fill="hold" nodeType="afterEffect">
                                  <p:stCondLst>
                                    <p:cond delay="0"/>
                                  </p:stCondLst>
                                  <p:childTnLst>
                                    <p:animEffect transition="out" filter="fade">
                                      <p:cBhvr>
                                        <p:cTn id="58" dur="500" tmFilter="0, 0; .2, .5; .8, .5; 1, 0"/>
                                        <p:tgtEl>
                                          <p:spTgt spid="3">
                                            <p:txEl>
                                              <p:pRg st="4" end="4"/>
                                            </p:txEl>
                                          </p:spTgt>
                                        </p:tgtEl>
                                      </p:cBhvr>
                                    </p:animEffect>
                                    <p:animScale>
                                      <p:cBhvr>
                                        <p:cTn id="59" dur="250" autoRev="1" fill="hold"/>
                                        <p:tgtEl>
                                          <p:spTgt spid="3">
                                            <p:txEl>
                                              <p:pRg st="4" end="4"/>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barn(inVertical)">
                                      <p:cBhvr>
                                        <p:cTn id="64" dur="500"/>
                                        <p:tgtEl>
                                          <p:spTgt spid="3">
                                            <p:txEl>
                                              <p:pRg st="5" end="5"/>
                                            </p:txEl>
                                          </p:spTgt>
                                        </p:tgtEl>
                                      </p:cBhvr>
                                    </p:animEffect>
                                  </p:childTnLst>
                                </p:cTn>
                              </p:par>
                            </p:childTnLst>
                          </p:cTn>
                        </p:par>
                        <p:par>
                          <p:cTn id="65" fill="hold">
                            <p:stCondLst>
                              <p:cond delay="500"/>
                            </p:stCondLst>
                            <p:childTnLst>
                              <p:par>
                                <p:cTn id="66" presetID="26" presetClass="emph" presetSubtype="0" fill="hold" nodeType="afterEffect">
                                  <p:stCondLst>
                                    <p:cond delay="0"/>
                                  </p:stCondLst>
                                  <p:childTnLst>
                                    <p:animEffect transition="out" filter="fade">
                                      <p:cBhvr>
                                        <p:cTn id="67" dur="500" tmFilter="0, 0; .2, .5; .8, .5; 1, 0"/>
                                        <p:tgtEl>
                                          <p:spTgt spid="3">
                                            <p:txEl>
                                              <p:pRg st="5" end="5"/>
                                            </p:txEl>
                                          </p:spTgt>
                                        </p:tgtEl>
                                      </p:cBhvr>
                                    </p:animEffect>
                                    <p:animScale>
                                      <p:cBhvr>
                                        <p:cTn id="68" dur="250" autoRev="1" fill="hold"/>
                                        <p:tgtEl>
                                          <p:spTgt spid="3">
                                            <p:txEl>
                                              <p:pRg st="5" end="5"/>
                                            </p:txEl>
                                          </p:spTgt>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barn(inVertical)">
                                      <p:cBhvr>
                                        <p:cTn id="73" dur="500"/>
                                        <p:tgtEl>
                                          <p:spTgt spid="3">
                                            <p:txEl>
                                              <p:pRg st="6" end="6"/>
                                            </p:txEl>
                                          </p:spTgt>
                                        </p:tgtEl>
                                      </p:cBhvr>
                                    </p:animEffect>
                                  </p:childTnLst>
                                </p:cTn>
                              </p:par>
                            </p:childTnLst>
                          </p:cTn>
                        </p:par>
                        <p:par>
                          <p:cTn id="74" fill="hold">
                            <p:stCondLst>
                              <p:cond delay="500"/>
                            </p:stCondLst>
                            <p:childTnLst>
                              <p:par>
                                <p:cTn id="75" presetID="26" presetClass="emph" presetSubtype="0" fill="hold" nodeType="afterEffect">
                                  <p:stCondLst>
                                    <p:cond delay="0"/>
                                  </p:stCondLst>
                                  <p:childTnLst>
                                    <p:animEffect transition="out" filter="fade">
                                      <p:cBhvr>
                                        <p:cTn id="76" dur="500" tmFilter="0, 0; .2, .5; .8, .5; 1, 0"/>
                                        <p:tgtEl>
                                          <p:spTgt spid="3">
                                            <p:txEl>
                                              <p:pRg st="6" end="6"/>
                                            </p:txEl>
                                          </p:spTgt>
                                        </p:tgtEl>
                                      </p:cBhvr>
                                    </p:animEffect>
                                    <p:animScale>
                                      <p:cBhvr>
                                        <p:cTn id="77" dur="250" autoRev="1" fill="hold"/>
                                        <p:tgtEl>
                                          <p:spTgt spid="3">
                                            <p:txEl>
                                              <p:pRg st="6" end="6"/>
                                            </p:txEl>
                                          </p:spTgt>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nodeType="click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Effect transition="in" filter="wheel(1)">
                                      <p:cBhvr>
                                        <p:cTn id="8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71456"/>
            <a:ext cx="8911687" cy="1280890"/>
          </a:xfrm>
        </p:spPr>
        <p:txBody>
          <a:bodyPr anchor="ctr">
            <a:normAutofit/>
          </a:bodyPr>
          <a:lstStyle/>
          <a:p>
            <a:pPr algn="ctr" rtl="1"/>
            <a:r>
              <a:rPr lang="fa-IR" b="1" dirty="0" smtClean="0">
                <a:latin typeface="Arabic Typesetting" panose="03020402040406030203" pitchFamily="66" charset="-78"/>
                <a:cs typeface="B Sina" panose="00000700000000000000" pitchFamily="2" charset="-78"/>
              </a:rPr>
              <a:t>برنامه های امنیتی و ضد ویروسی</a:t>
            </a:r>
            <a:endParaRPr lang="en-US"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871534" y="1628776"/>
            <a:ext cx="10877551" cy="5229224"/>
          </a:xfrm>
        </p:spPr>
        <p:txBody>
          <a:bodyPr>
            <a:normAutofit/>
          </a:bodyPr>
          <a:lstStyle/>
          <a:p>
            <a:pPr marL="457200" algn="r" rtl="1">
              <a:buFont typeface="Wingdings" panose="05000000000000000000" pitchFamily="2" charset="2"/>
              <a:buChar char="ü"/>
            </a:pPr>
            <a:r>
              <a:rPr lang="fa-IR" sz="2000" dirty="0" smtClean="0">
                <a:cs typeface="B Homa" panose="00000400000000000000" pitchFamily="2" charset="-78"/>
              </a:rPr>
              <a:t> ضد جاسوسی </a:t>
            </a:r>
            <a:r>
              <a:rPr lang="en-US" sz="2000" dirty="0" smtClean="0">
                <a:cs typeface="B Homa" panose="00000400000000000000" pitchFamily="2" charset="-78"/>
              </a:rPr>
              <a:t>AntiSpyWare</a:t>
            </a:r>
          </a:p>
          <a:p>
            <a:pPr marL="457200" algn="r" rtl="1">
              <a:buFont typeface="Wingdings" panose="05000000000000000000" pitchFamily="2" charset="2"/>
              <a:buChar char="ü"/>
            </a:pPr>
            <a:r>
              <a:rPr lang="en-US" sz="2000" dirty="0">
                <a:cs typeface="B Homa" panose="00000400000000000000" pitchFamily="2" charset="-78"/>
              </a:rPr>
              <a:t> </a:t>
            </a:r>
            <a:r>
              <a:rPr lang="fa-IR" sz="2000" dirty="0" smtClean="0">
                <a:cs typeface="B Homa" panose="00000400000000000000" pitchFamily="2" charset="-78"/>
              </a:rPr>
              <a:t>ضد تروجان </a:t>
            </a:r>
            <a:r>
              <a:rPr lang="en-US" sz="2000" dirty="0" smtClean="0">
                <a:cs typeface="B Homa" panose="00000400000000000000" pitchFamily="2" charset="-78"/>
              </a:rPr>
              <a:t>AntiTrojan</a:t>
            </a:r>
            <a:endParaRPr lang="fa-IR" sz="2000" dirty="0" smtClean="0">
              <a:cs typeface="B Homa" panose="00000400000000000000" pitchFamily="2" charset="-78"/>
            </a:endParaRP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ضد هک </a:t>
            </a:r>
            <a:r>
              <a:rPr lang="en-US" sz="2000" dirty="0" smtClean="0">
                <a:cs typeface="B Homa" panose="00000400000000000000" pitchFamily="2" charset="-78"/>
              </a:rPr>
              <a:t>AntiHack</a:t>
            </a:r>
            <a:endParaRPr lang="fa-IR" sz="2000" dirty="0" smtClean="0">
              <a:cs typeface="B Homa" panose="00000400000000000000" pitchFamily="2" charset="-78"/>
            </a:endParaRP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دیوار آتش </a:t>
            </a:r>
            <a:r>
              <a:rPr lang="en-US" sz="2000" dirty="0" smtClean="0">
                <a:cs typeface="B Homa" panose="00000400000000000000" pitchFamily="2" charset="-78"/>
              </a:rPr>
              <a:t>Firewall</a:t>
            </a:r>
            <a:endParaRPr lang="fa-IR" sz="2000" dirty="0" smtClean="0">
              <a:cs typeface="B Homa" panose="00000400000000000000" pitchFamily="2" charset="-78"/>
            </a:endParaRP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برنامه های امنیتی درایورهای </a:t>
            </a:r>
            <a:r>
              <a:rPr lang="en-US" sz="2000" dirty="0" smtClean="0">
                <a:cs typeface="B Homa" panose="00000400000000000000" pitchFamily="2" charset="-78"/>
              </a:rPr>
              <a:t>USB</a:t>
            </a:r>
            <a:endParaRPr lang="fa-IR" sz="2000" dirty="0" smtClean="0">
              <a:cs typeface="B Homa" panose="00000400000000000000" pitchFamily="2" charset="-78"/>
            </a:endParaRP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آنتی ویروس های قابل نصب برروی تلفن همراه</a:t>
            </a: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نرم افزارهای ضد سرقت گذرواژه </a:t>
            </a:r>
          </a:p>
          <a:p>
            <a:pPr marL="45720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بسته های امنیتی همه کاره </a:t>
            </a:r>
            <a:r>
              <a:rPr lang="en-US" sz="2000" dirty="0" smtClean="0">
                <a:cs typeface="B Homa" panose="00000400000000000000" pitchFamily="2" charset="-78"/>
              </a:rPr>
              <a:t>Internet Security</a:t>
            </a:r>
            <a:r>
              <a:rPr lang="fa-IR" sz="2000" dirty="0" smtClean="0">
                <a:cs typeface="B Homa" panose="00000400000000000000" pitchFamily="2" charset="-78"/>
              </a:rPr>
              <a:t> ( وظیفه شان مقابله با تمام بدافزارهاست)</a:t>
            </a:r>
          </a:p>
          <a:p>
            <a:pPr marL="114300" indent="0" algn="r" rtl="1">
              <a:buNone/>
            </a:pPr>
            <a:endParaRPr lang="fa-IR" sz="2000" dirty="0">
              <a:cs typeface="B Homa" panose="00000400000000000000" pitchFamily="2" charset="-78"/>
            </a:endParaRPr>
          </a:p>
          <a:p>
            <a:pPr marL="114300" indent="0" algn="r" rtl="1">
              <a:buNone/>
            </a:pPr>
            <a:r>
              <a:rPr lang="fa-IR" sz="2000" dirty="0" smtClean="0">
                <a:solidFill>
                  <a:srgbClr val="002060"/>
                </a:solidFill>
                <a:cs typeface="B Homa" panose="00000400000000000000" pitchFamily="2" charset="-78"/>
              </a:rPr>
              <a:t>مهمترین </a:t>
            </a:r>
            <a:r>
              <a:rPr lang="fa-IR" sz="2000" dirty="0">
                <a:solidFill>
                  <a:srgbClr val="002060"/>
                </a:solidFill>
                <a:cs typeface="B Homa" panose="00000400000000000000" pitchFamily="2" charset="-78"/>
              </a:rPr>
              <a:t>برنامه های امنیتی دارای یک موتورجستجو یا یک پیمایشگر برای این منظور می باشند.</a:t>
            </a:r>
          </a:p>
          <a:p>
            <a:pPr marL="114300" indent="0" algn="r" rtl="1">
              <a:buNone/>
            </a:pPr>
            <a:r>
              <a:rPr lang="fa-IR" sz="2000" dirty="0" smtClean="0">
                <a:solidFill>
                  <a:srgbClr val="002060"/>
                </a:solidFill>
                <a:cs typeface="B Homa" panose="00000400000000000000" pitchFamily="2" charset="-78"/>
              </a:rPr>
              <a:t>خاصیت یک برنامه امنیتی قابلیت پیمایش فایل های موجود است (</a:t>
            </a:r>
            <a:r>
              <a:rPr lang="en-US" sz="2000" dirty="0" smtClean="0">
                <a:solidFill>
                  <a:srgbClr val="002060"/>
                </a:solidFill>
                <a:cs typeface="B Homa" panose="00000400000000000000" pitchFamily="2" charset="-78"/>
              </a:rPr>
              <a:t>Scan</a:t>
            </a:r>
            <a:r>
              <a:rPr lang="fa-IR" sz="2000" dirty="0" smtClean="0">
                <a:solidFill>
                  <a:srgbClr val="002060"/>
                </a:solidFill>
                <a:cs typeface="B Homa" panose="00000400000000000000" pitchFamily="2" charset="-78"/>
              </a:rPr>
              <a:t>) و کشف و حذف این بدافزارهاست.</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831" y="1380905"/>
            <a:ext cx="4147237" cy="3048219"/>
          </a:xfrm>
          <a:prstGeom prst="rect">
            <a:avLst/>
          </a:prstGeom>
        </p:spPr>
      </p:pic>
      <p:sp>
        <p:nvSpPr>
          <p:cNvPr id="5" name="Slide Number Placeholder 4"/>
          <p:cNvSpPr>
            <a:spLocks noGrp="1"/>
          </p:cNvSpPr>
          <p:nvPr>
            <p:ph type="sldNum" sz="quarter" idx="12"/>
          </p:nvPr>
        </p:nvSpPr>
        <p:spPr/>
        <p:txBody>
          <a:bodyPr/>
          <a:lstStyle/>
          <a:p>
            <a:fld id="{8EE964FA-31DF-4E91-8ABC-8411A59DA333}" type="slidenum">
              <a:rPr lang="en-US" smtClean="0"/>
              <a:t>25</a:t>
            </a:fld>
            <a:endParaRPr lang="en-US" dirty="0"/>
          </a:p>
        </p:txBody>
      </p:sp>
    </p:spTree>
    <p:custDataLst>
      <p:tags r:id="rId1"/>
    </p:custDataLst>
    <p:extLst>
      <p:ext uri="{BB962C8B-B14F-4D97-AF65-F5344CB8AC3E}">
        <p14:creationId xmlns:p14="http://schemas.microsoft.com/office/powerpoint/2010/main" val="4293452142"/>
      </p:ext>
    </p:extLst>
  </p:cSld>
  <p:clrMapOvr>
    <a:masterClrMapping/>
  </p:clrMapOvr>
  <mc:AlternateContent xmlns:mc="http://schemas.openxmlformats.org/markup-compatibility/2006" xmlns:p14="http://schemas.microsoft.com/office/powerpoint/2010/main">
    <mc:Choice Requires="p14">
      <p:transition spd="slow" p14:dur="1200" advTm="46176">
        <p:dissolve/>
      </p:transition>
    </mc:Choice>
    <mc:Fallback xmlns="">
      <p:transition spd="slow" advTm="46176">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outVertical)">
                                      <p:cBhvr>
                                        <p:cTn id="14" dur="500"/>
                                        <p:tgtEl>
                                          <p:spTgt spid="3">
                                            <p:txEl>
                                              <p:pRg st="0" end="0"/>
                                            </p:txEl>
                                          </p:spTgt>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500" tmFilter="0, 0; .2, .5; .8, .5; 1, 0"/>
                                        <p:tgtEl>
                                          <p:spTgt spid="3">
                                            <p:txEl>
                                              <p:pRg st="0" end="0"/>
                                            </p:txEl>
                                          </p:spTgt>
                                        </p:tgtEl>
                                      </p:cBhvr>
                                    </p:animEffect>
                                    <p:animScale>
                                      <p:cBhvr>
                                        <p:cTn id="18" dur="250" autoRev="1" fill="hold"/>
                                        <p:tgtEl>
                                          <p:spTgt spid="3">
                                            <p:txEl>
                                              <p:pRg st="0" end="0"/>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outVertical)">
                                      <p:cBhvr>
                                        <p:cTn id="23" dur="500"/>
                                        <p:tgtEl>
                                          <p:spTgt spid="3">
                                            <p:txEl>
                                              <p:pRg st="1" end="1"/>
                                            </p:txEl>
                                          </p:spTgt>
                                        </p:tgtEl>
                                      </p:cBhvr>
                                    </p:animEffect>
                                  </p:childTnLst>
                                </p:cTn>
                              </p:par>
                            </p:childTnLst>
                          </p:cTn>
                        </p:par>
                        <p:par>
                          <p:cTn id="24" fill="hold">
                            <p:stCondLst>
                              <p:cond delay="500"/>
                            </p:stCondLst>
                            <p:childTnLst>
                              <p:par>
                                <p:cTn id="25" presetID="26" presetClass="emph" presetSubtype="0" fill="hold" nodeType="afterEffect">
                                  <p:stCondLst>
                                    <p:cond delay="0"/>
                                  </p:stCondLst>
                                  <p:childTnLst>
                                    <p:animEffect transition="out" filter="fade">
                                      <p:cBhvr>
                                        <p:cTn id="26" dur="500" tmFilter="0, 0; .2, .5; .8, .5; 1, 0"/>
                                        <p:tgtEl>
                                          <p:spTgt spid="3">
                                            <p:txEl>
                                              <p:pRg st="1" end="1"/>
                                            </p:txEl>
                                          </p:spTgt>
                                        </p:tgtEl>
                                      </p:cBhvr>
                                    </p:animEffect>
                                    <p:animScale>
                                      <p:cBhvr>
                                        <p:cTn id="27" dur="250" autoRev="1" fill="hold"/>
                                        <p:tgtEl>
                                          <p:spTgt spid="3">
                                            <p:txEl>
                                              <p:pRg st="1" end="1"/>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outVertical)">
                                      <p:cBhvr>
                                        <p:cTn id="32" dur="500"/>
                                        <p:tgtEl>
                                          <p:spTgt spid="3">
                                            <p:txEl>
                                              <p:pRg st="2" end="2"/>
                                            </p:txEl>
                                          </p:spTgt>
                                        </p:tgtEl>
                                      </p:cBhvr>
                                    </p:animEffect>
                                  </p:childTnLst>
                                </p:cTn>
                              </p:par>
                            </p:childTnLst>
                          </p:cTn>
                        </p:par>
                        <p:par>
                          <p:cTn id="33" fill="hold">
                            <p:stCondLst>
                              <p:cond delay="500"/>
                            </p:stCondLst>
                            <p:childTnLst>
                              <p:par>
                                <p:cTn id="34" presetID="26" presetClass="emph" presetSubtype="0" fill="hold" nodeType="afterEffect">
                                  <p:stCondLst>
                                    <p:cond delay="0"/>
                                  </p:stCondLst>
                                  <p:childTnLst>
                                    <p:animEffect transition="out" filter="fade">
                                      <p:cBhvr>
                                        <p:cTn id="35" dur="500" tmFilter="0, 0; .2, .5; .8, .5; 1, 0"/>
                                        <p:tgtEl>
                                          <p:spTgt spid="3">
                                            <p:txEl>
                                              <p:pRg st="2" end="2"/>
                                            </p:txEl>
                                          </p:spTgt>
                                        </p:tgtEl>
                                      </p:cBhvr>
                                    </p:animEffect>
                                    <p:animScale>
                                      <p:cBhvr>
                                        <p:cTn id="36" dur="250" autoRev="1" fill="hold"/>
                                        <p:tgtEl>
                                          <p:spTgt spid="3">
                                            <p:txEl>
                                              <p:pRg st="2" end="2"/>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barn(outVertical)">
                                      <p:cBhvr>
                                        <p:cTn id="41" dur="500"/>
                                        <p:tgtEl>
                                          <p:spTgt spid="3">
                                            <p:txEl>
                                              <p:pRg st="3" end="3"/>
                                            </p:txEl>
                                          </p:spTgt>
                                        </p:tgtEl>
                                      </p:cBhvr>
                                    </p:animEffect>
                                  </p:childTnLst>
                                </p:cTn>
                              </p:par>
                            </p:childTnLst>
                          </p:cTn>
                        </p:par>
                        <p:par>
                          <p:cTn id="42" fill="hold">
                            <p:stCondLst>
                              <p:cond delay="500"/>
                            </p:stCondLst>
                            <p:childTnLst>
                              <p:par>
                                <p:cTn id="43" presetID="26" presetClass="emph" presetSubtype="0" fill="hold" nodeType="afterEffect">
                                  <p:stCondLst>
                                    <p:cond delay="0"/>
                                  </p:stCondLst>
                                  <p:childTnLst>
                                    <p:animEffect transition="out" filter="fade">
                                      <p:cBhvr>
                                        <p:cTn id="44" dur="500" tmFilter="0, 0; .2, .5; .8, .5; 1, 0"/>
                                        <p:tgtEl>
                                          <p:spTgt spid="3">
                                            <p:txEl>
                                              <p:pRg st="3" end="3"/>
                                            </p:txEl>
                                          </p:spTgt>
                                        </p:tgtEl>
                                      </p:cBhvr>
                                    </p:animEffect>
                                    <p:animScale>
                                      <p:cBhvr>
                                        <p:cTn id="45" dur="250" autoRev="1" fill="hold"/>
                                        <p:tgtEl>
                                          <p:spTgt spid="3">
                                            <p:txEl>
                                              <p:pRg st="3" end="3"/>
                                            </p:txEl>
                                          </p:spTgt>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barn(outVertical)">
                                      <p:cBhvr>
                                        <p:cTn id="50" dur="500"/>
                                        <p:tgtEl>
                                          <p:spTgt spid="3">
                                            <p:txEl>
                                              <p:pRg st="4" end="4"/>
                                            </p:txEl>
                                          </p:spTgt>
                                        </p:tgtEl>
                                      </p:cBhvr>
                                    </p:animEffect>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3">
                                            <p:txEl>
                                              <p:pRg st="4" end="4"/>
                                            </p:txEl>
                                          </p:spTgt>
                                        </p:tgtEl>
                                      </p:cBhvr>
                                    </p:animEffect>
                                    <p:animScale>
                                      <p:cBhvr>
                                        <p:cTn id="54" dur="250" autoRev="1" fill="hold"/>
                                        <p:tgtEl>
                                          <p:spTgt spid="3">
                                            <p:txEl>
                                              <p:pRg st="4" end="4"/>
                                            </p:txEl>
                                          </p:spTgt>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barn(outVertical)">
                                      <p:cBhvr>
                                        <p:cTn id="59" dur="500"/>
                                        <p:tgtEl>
                                          <p:spTgt spid="3">
                                            <p:txEl>
                                              <p:pRg st="5" end="5"/>
                                            </p:txEl>
                                          </p:spTgt>
                                        </p:tgtEl>
                                      </p:cBhvr>
                                    </p:animEffect>
                                  </p:childTnLst>
                                </p:cTn>
                              </p:par>
                            </p:childTnLst>
                          </p:cTn>
                        </p:par>
                        <p:par>
                          <p:cTn id="60" fill="hold">
                            <p:stCondLst>
                              <p:cond delay="500"/>
                            </p:stCondLst>
                            <p:childTnLst>
                              <p:par>
                                <p:cTn id="61" presetID="26" presetClass="emph" presetSubtype="0" fill="hold" nodeType="afterEffect">
                                  <p:stCondLst>
                                    <p:cond delay="0"/>
                                  </p:stCondLst>
                                  <p:childTnLst>
                                    <p:animEffect transition="out" filter="fade">
                                      <p:cBhvr>
                                        <p:cTn id="62" dur="500" tmFilter="0, 0; .2, .5; .8, .5; 1, 0"/>
                                        <p:tgtEl>
                                          <p:spTgt spid="3">
                                            <p:txEl>
                                              <p:pRg st="5" end="5"/>
                                            </p:txEl>
                                          </p:spTgt>
                                        </p:tgtEl>
                                      </p:cBhvr>
                                    </p:animEffect>
                                    <p:animScale>
                                      <p:cBhvr>
                                        <p:cTn id="63" dur="250" autoRev="1" fill="hold"/>
                                        <p:tgtEl>
                                          <p:spTgt spid="3">
                                            <p:txEl>
                                              <p:pRg st="5" end="5"/>
                                            </p:txEl>
                                          </p:spTgt>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barn(outVertical)">
                                      <p:cBhvr>
                                        <p:cTn id="68" dur="500"/>
                                        <p:tgtEl>
                                          <p:spTgt spid="3">
                                            <p:txEl>
                                              <p:pRg st="6" end="6"/>
                                            </p:txEl>
                                          </p:spTgt>
                                        </p:tgtEl>
                                      </p:cBhvr>
                                    </p:animEffect>
                                  </p:childTnLst>
                                </p:cTn>
                              </p:par>
                            </p:childTnLst>
                          </p:cTn>
                        </p:par>
                        <p:par>
                          <p:cTn id="69" fill="hold">
                            <p:stCondLst>
                              <p:cond delay="500"/>
                            </p:stCondLst>
                            <p:childTnLst>
                              <p:par>
                                <p:cTn id="70" presetID="26" presetClass="emph" presetSubtype="0" fill="hold" nodeType="afterEffect">
                                  <p:stCondLst>
                                    <p:cond delay="0"/>
                                  </p:stCondLst>
                                  <p:childTnLst>
                                    <p:animEffect transition="out" filter="fade">
                                      <p:cBhvr>
                                        <p:cTn id="71" dur="500" tmFilter="0, 0; .2, .5; .8, .5; 1, 0"/>
                                        <p:tgtEl>
                                          <p:spTgt spid="3">
                                            <p:txEl>
                                              <p:pRg st="6" end="6"/>
                                            </p:txEl>
                                          </p:spTgt>
                                        </p:tgtEl>
                                      </p:cBhvr>
                                    </p:animEffect>
                                    <p:animScale>
                                      <p:cBhvr>
                                        <p:cTn id="72" dur="250" autoRev="1" fill="hold"/>
                                        <p:tgtEl>
                                          <p:spTgt spid="3">
                                            <p:txEl>
                                              <p:pRg st="6" end="6"/>
                                            </p:txEl>
                                          </p:spTgt>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barn(outVertical)">
                                      <p:cBhvr>
                                        <p:cTn id="77" dur="500"/>
                                        <p:tgtEl>
                                          <p:spTgt spid="3">
                                            <p:txEl>
                                              <p:pRg st="7" end="7"/>
                                            </p:txEl>
                                          </p:spTgt>
                                        </p:tgtEl>
                                      </p:cBhvr>
                                    </p:animEffect>
                                  </p:childTnLst>
                                </p:cTn>
                              </p:par>
                            </p:childTnLst>
                          </p:cTn>
                        </p:par>
                        <p:par>
                          <p:cTn id="78" fill="hold">
                            <p:stCondLst>
                              <p:cond delay="500"/>
                            </p:stCondLst>
                            <p:childTnLst>
                              <p:par>
                                <p:cTn id="79" presetID="26" presetClass="emph" presetSubtype="0" fill="hold" nodeType="afterEffect">
                                  <p:stCondLst>
                                    <p:cond delay="0"/>
                                  </p:stCondLst>
                                  <p:childTnLst>
                                    <p:animEffect transition="out" filter="fade">
                                      <p:cBhvr>
                                        <p:cTn id="80" dur="500" tmFilter="0, 0; .2, .5; .8, .5; 1, 0"/>
                                        <p:tgtEl>
                                          <p:spTgt spid="3">
                                            <p:txEl>
                                              <p:pRg st="7" end="7"/>
                                            </p:txEl>
                                          </p:spTgt>
                                        </p:tgtEl>
                                      </p:cBhvr>
                                    </p:animEffect>
                                    <p:animScale>
                                      <p:cBhvr>
                                        <p:cTn id="81" dur="250" autoRev="1" fill="hold"/>
                                        <p:tgtEl>
                                          <p:spTgt spid="3">
                                            <p:txEl>
                                              <p:pRg st="7" end="7"/>
                                            </p:txEl>
                                          </p:spTgt>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style.rotation</p:attrName>
                                        </p:attrNameLst>
                                      </p:cBhvr>
                                      <p:tavLst>
                                        <p:tav tm="0">
                                          <p:val>
                                            <p:fltVal val="90"/>
                                          </p:val>
                                        </p:tav>
                                        <p:tav tm="100000">
                                          <p:val>
                                            <p:fltVal val="0"/>
                                          </p:val>
                                        </p:tav>
                                      </p:tavLst>
                                    </p:anim>
                                    <p:animEffect transition="in" filter="fade">
                                      <p:cBhvr>
                                        <p:cTn id="89" dur="10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nodeType="clickEffect">
                                  <p:stCondLst>
                                    <p:cond delay="0"/>
                                  </p:stCondLst>
                                  <p:childTnLst>
                                    <p:set>
                                      <p:cBhvr>
                                        <p:cTn id="93" dur="1" fill="hold">
                                          <p:stCondLst>
                                            <p:cond delay="0"/>
                                          </p:stCondLst>
                                        </p:cTn>
                                        <p:tgtEl>
                                          <p:spTgt spid="3">
                                            <p:txEl>
                                              <p:pRg st="9" end="9"/>
                                            </p:txEl>
                                          </p:spTgt>
                                        </p:tgtEl>
                                        <p:attrNameLst>
                                          <p:attrName>style.visibility</p:attrName>
                                        </p:attrNameLst>
                                      </p:cBhvr>
                                      <p:to>
                                        <p:strVal val="visible"/>
                                      </p:to>
                                    </p:set>
                                    <p:animEffect transition="in" filter="wheel(1)">
                                      <p:cBhvr>
                                        <p:cTn id="94" dur="2000"/>
                                        <p:tgtEl>
                                          <p:spTgt spid="3">
                                            <p:txEl>
                                              <p:pRg st="9" end="9"/>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nodeType="clickEffect">
                                  <p:stCondLst>
                                    <p:cond delay="0"/>
                                  </p:stCondLst>
                                  <p:childTnLst>
                                    <p:set>
                                      <p:cBhvr>
                                        <p:cTn id="98" dur="1" fill="hold">
                                          <p:stCondLst>
                                            <p:cond delay="0"/>
                                          </p:stCondLst>
                                        </p:cTn>
                                        <p:tgtEl>
                                          <p:spTgt spid="3">
                                            <p:txEl>
                                              <p:pRg st="10" end="10"/>
                                            </p:txEl>
                                          </p:spTgt>
                                        </p:tgtEl>
                                        <p:attrNameLst>
                                          <p:attrName>style.visibility</p:attrName>
                                        </p:attrNameLst>
                                      </p:cBhvr>
                                      <p:to>
                                        <p:strVal val="visible"/>
                                      </p:to>
                                    </p:set>
                                    <p:animEffect transition="in" filter="wheel(1)">
                                      <p:cBhvr>
                                        <p:cTn id="9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00016"/>
            <a:ext cx="8911687" cy="1280890"/>
          </a:xfrm>
        </p:spPr>
        <p:txBody>
          <a:bodyPr anchor="ctr">
            <a:normAutofit/>
          </a:bodyPr>
          <a:lstStyle/>
          <a:p>
            <a:pPr algn="ctr" rtl="1"/>
            <a:r>
              <a:rPr lang="fa-IR" b="1" dirty="0" smtClean="0">
                <a:latin typeface="Arabic Typesetting" panose="03020402040406030203" pitchFamily="66" charset="-78"/>
                <a:cs typeface="B Sina" panose="00000700000000000000" pitchFamily="2" charset="-78"/>
              </a:rPr>
              <a:t>انواع روش های جستجو</a:t>
            </a:r>
            <a:endParaRPr lang="en-US"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2471732" y="1243013"/>
            <a:ext cx="9463089" cy="5614987"/>
          </a:xfrm>
        </p:spPr>
        <p:txBody>
          <a:bodyPr>
            <a:normAutofit/>
          </a:bodyPr>
          <a:lstStyle/>
          <a:p>
            <a:pPr marL="457200" algn="r" rtl="1">
              <a:lnSpc>
                <a:spcPct val="150000"/>
              </a:lnSpc>
              <a:buFont typeface="Wingdings" panose="05000000000000000000" pitchFamily="2" charset="2"/>
              <a:buChar char="ü"/>
            </a:pPr>
            <a:r>
              <a:rPr lang="fa-IR" sz="2000" dirty="0" smtClean="0">
                <a:cs typeface="B Homa" panose="00000400000000000000" pitchFamily="2" charset="-78"/>
              </a:rPr>
              <a:t> </a:t>
            </a:r>
            <a:r>
              <a:rPr lang="fa-IR" sz="2400" dirty="0" smtClean="0">
                <a:cs typeface="B Homa" panose="00000400000000000000" pitchFamily="2" charset="-78"/>
              </a:rPr>
              <a:t>بررسی فایل ها به منظور شناخت آلودگی های شناخته شده </a:t>
            </a:r>
          </a:p>
          <a:p>
            <a:pPr marL="742950" indent="-171450" algn="r" rtl="1">
              <a:lnSpc>
                <a:spcPct val="150000"/>
              </a:lnSpc>
              <a:buFont typeface="Wingdings" panose="05000000000000000000" pitchFamily="2" charset="2"/>
              <a:buChar char="§"/>
            </a:pPr>
            <a:r>
              <a:rPr lang="fa-IR" dirty="0" smtClean="0">
                <a:cs typeface="B Homa" panose="00000400000000000000" pitchFamily="2" charset="-78"/>
              </a:rPr>
              <a:t> دارای یک </a:t>
            </a:r>
            <a:r>
              <a:rPr lang="en-US" dirty="0" smtClean="0">
                <a:cs typeface="B Homa" panose="00000400000000000000" pitchFamily="2" charset="-78"/>
              </a:rPr>
              <a:t>Data base</a:t>
            </a:r>
            <a:r>
              <a:rPr lang="fa-IR" dirty="0" smtClean="0">
                <a:cs typeface="B Homa" panose="00000400000000000000" pitchFamily="2" charset="-78"/>
              </a:rPr>
              <a:t> و یا یک دایره المعارف از ویروس های شناخته شده تا آن زمان وهمچنین نحوه عملکرد و مشخصات و اثرات آنها  است </a:t>
            </a:r>
          </a:p>
          <a:p>
            <a:pPr marL="742950" indent="-171450" algn="r" rtl="1">
              <a:buFont typeface="Wingdings" panose="05000000000000000000" pitchFamily="2" charset="2"/>
              <a:buChar char="§"/>
            </a:pPr>
            <a:r>
              <a:rPr lang="fa-IR" dirty="0" smtClean="0">
                <a:cs typeface="B Homa" panose="00000400000000000000" pitchFamily="2" charset="-78"/>
              </a:rPr>
              <a:t> به صورت فعال برروی سیستم عامل کارمی کند یا به درخواست کاربر </a:t>
            </a:r>
          </a:p>
          <a:p>
            <a:pPr marL="742950" indent="-171450" algn="r" rtl="1">
              <a:buFont typeface="Wingdings" panose="05000000000000000000" pitchFamily="2" charset="2"/>
              <a:buChar char="§"/>
            </a:pPr>
            <a:r>
              <a:rPr lang="fa-IR" dirty="0" smtClean="0">
                <a:cs typeface="B Homa" panose="00000400000000000000" pitchFamily="2" charset="-78"/>
              </a:rPr>
              <a:t> نیاز به </a:t>
            </a:r>
            <a:r>
              <a:rPr lang="en-US" dirty="0" smtClean="0">
                <a:cs typeface="B Homa" panose="00000400000000000000" pitchFamily="2" charset="-78"/>
              </a:rPr>
              <a:t>Update</a:t>
            </a:r>
            <a:r>
              <a:rPr lang="fa-IR" dirty="0" smtClean="0">
                <a:cs typeface="B Homa" panose="00000400000000000000" pitchFamily="2" charset="-78"/>
              </a:rPr>
              <a:t> شدن دارد تا این دایره المعارف به روز شود </a:t>
            </a:r>
          </a:p>
          <a:p>
            <a:pPr marL="742950" indent="-171450" algn="r" rtl="1">
              <a:buFont typeface="Wingdings" panose="05000000000000000000" pitchFamily="2" charset="2"/>
              <a:buChar char="§"/>
            </a:pPr>
            <a:r>
              <a:rPr lang="fa-IR" dirty="0">
                <a:cs typeface="B Homa" panose="00000400000000000000" pitchFamily="2" charset="-78"/>
              </a:rPr>
              <a:t> </a:t>
            </a:r>
            <a:r>
              <a:rPr lang="fa-IR" dirty="0" smtClean="0">
                <a:cs typeface="B Homa" panose="00000400000000000000" pitchFamily="2" charset="-78"/>
              </a:rPr>
              <a:t>ناتوان در برابرویروس های جدید</a:t>
            </a:r>
          </a:p>
          <a:p>
            <a:pPr marL="571500" indent="-400050" algn="r" rtl="1">
              <a:buFont typeface="Wingdings" panose="05000000000000000000" pitchFamily="2" charset="2"/>
              <a:buChar char="ü"/>
            </a:pPr>
            <a:r>
              <a:rPr lang="fa-IR" sz="2400" dirty="0">
                <a:cs typeface="B Homa" panose="00000400000000000000" pitchFamily="2" charset="-78"/>
              </a:rPr>
              <a:t> </a:t>
            </a:r>
            <a:r>
              <a:rPr lang="fa-IR" sz="2400" dirty="0" smtClean="0">
                <a:cs typeface="B Homa" panose="00000400000000000000" pitchFamily="2" charset="-78"/>
              </a:rPr>
              <a:t>شناسایی و کنترل رفتارهای مشکوک</a:t>
            </a:r>
          </a:p>
          <a:p>
            <a:pPr marL="800100" indent="-228600" algn="r" rtl="1">
              <a:buFont typeface="Wingdings" panose="05000000000000000000" pitchFamily="2" charset="2"/>
              <a:buChar char="§"/>
            </a:pPr>
            <a:r>
              <a:rPr lang="fa-IR" sz="2000" dirty="0" smtClean="0">
                <a:cs typeface="B Homa" panose="00000400000000000000" pitchFamily="2" charset="-78"/>
              </a:rPr>
              <a:t> بررسی تمام فعالیت های صورت گرفته برروی رایانه</a:t>
            </a:r>
          </a:p>
          <a:p>
            <a:pPr marL="800100" indent="-228600" algn="r" rtl="1">
              <a:buFont typeface="Wingdings" panose="05000000000000000000" pitchFamily="2" charset="2"/>
              <a:buChar char="§"/>
            </a:pPr>
            <a:r>
              <a:rPr lang="fa-IR" sz="2000" dirty="0">
                <a:cs typeface="B Homa" panose="00000400000000000000" pitchFamily="2" charset="-78"/>
              </a:rPr>
              <a:t> </a:t>
            </a:r>
            <a:r>
              <a:rPr lang="fa-IR" sz="2000" dirty="0" smtClean="0">
                <a:cs typeface="B Homa" panose="00000400000000000000" pitchFamily="2" charset="-78"/>
              </a:rPr>
              <a:t>ابتدا موارد مشکوک را به کاربر اطلاع داده، سپس با اجازه او اقدام می کند</a:t>
            </a:r>
          </a:p>
          <a:p>
            <a:pPr marL="800100" indent="-228600" algn="r" rtl="1">
              <a:buFont typeface="Wingdings" panose="05000000000000000000" pitchFamily="2" charset="2"/>
              <a:buChar char="§"/>
            </a:pPr>
            <a:r>
              <a:rPr lang="fa-IR" sz="2000" dirty="0">
                <a:cs typeface="B Homa" panose="00000400000000000000" pitchFamily="2" charset="-78"/>
              </a:rPr>
              <a:t> </a:t>
            </a:r>
            <a:r>
              <a:rPr lang="fa-IR" sz="2000" dirty="0" smtClean="0">
                <a:cs typeface="B Homa" panose="00000400000000000000" pitchFamily="2" charset="-78"/>
              </a:rPr>
              <a:t>ناتوان در برابر شناخت برنامه بی خطر و باخطر (زیرا به همه چیز مشکوک است)</a:t>
            </a:r>
          </a:p>
          <a:p>
            <a:pPr marL="800100" indent="-228600" algn="r" rtl="1">
              <a:buFont typeface="Wingdings" panose="05000000000000000000" pitchFamily="2" charset="2"/>
              <a:buChar char="§"/>
            </a:pPr>
            <a:r>
              <a:rPr lang="fa-IR" sz="2000" dirty="0">
                <a:cs typeface="B Homa" panose="00000400000000000000" pitchFamily="2" charset="-78"/>
              </a:rPr>
              <a:t> </a:t>
            </a:r>
            <a:r>
              <a:rPr lang="fa-IR" sz="2000" dirty="0" smtClean="0">
                <a:cs typeface="B Homa" panose="00000400000000000000" pitchFamily="2" charset="-78"/>
              </a:rPr>
              <a:t>تمرکز برروی قسمت های مهم سیستم</a:t>
            </a:r>
          </a:p>
          <a:p>
            <a:pPr marL="800100" indent="-228600" algn="r" rtl="1">
              <a:buFont typeface="Wingdings" panose="05000000000000000000" pitchFamily="2" charset="2"/>
              <a:buChar char="§"/>
            </a:pPr>
            <a:r>
              <a:rPr lang="fa-IR" sz="2000" dirty="0">
                <a:cs typeface="B Homa" panose="00000400000000000000" pitchFamily="2" charset="-78"/>
              </a:rPr>
              <a:t> </a:t>
            </a:r>
            <a:r>
              <a:rPr lang="fa-IR" sz="2000" dirty="0" smtClean="0">
                <a:cs typeface="B Homa" panose="00000400000000000000" pitchFamily="2" charset="-78"/>
              </a:rPr>
              <a:t>امکان تعیین محدوده فعالیت </a:t>
            </a:r>
          </a:p>
          <a:p>
            <a:pPr marL="114300" indent="0" algn="r" rtl="1">
              <a:buNone/>
            </a:pPr>
            <a:endParaRPr lang="fa-IR" dirty="0" smtClean="0">
              <a:cs typeface="B Homa" panose="00000400000000000000" pitchFamily="2" charset="-78"/>
            </a:endParaRPr>
          </a:p>
          <a:p>
            <a:pPr marL="114300" indent="0" algn="r" rtl="1">
              <a:buNone/>
            </a:pPr>
            <a:endParaRPr lang="fa-IR" sz="2000" dirty="0">
              <a:cs typeface="B Homa"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075" y="2652490"/>
            <a:ext cx="3689024" cy="2591539"/>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8EE964FA-31DF-4E91-8ABC-8411A59DA333}" type="slidenum">
              <a:rPr lang="en-US" smtClean="0"/>
              <a:t>26</a:t>
            </a:fld>
            <a:endParaRPr lang="en-US" dirty="0"/>
          </a:p>
        </p:txBody>
      </p:sp>
    </p:spTree>
    <p:custDataLst>
      <p:tags r:id="rId1"/>
    </p:custDataLst>
    <p:extLst>
      <p:ext uri="{BB962C8B-B14F-4D97-AF65-F5344CB8AC3E}">
        <p14:creationId xmlns:p14="http://schemas.microsoft.com/office/powerpoint/2010/main" val="2785477778"/>
      </p:ext>
    </p:extLst>
  </p:cSld>
  <p:clrMapOvr>
    <a:masterClrMapping/>
  </p:clrMapOvr>
  <mc:AlternateContent xmlns:mc="http://schemas.openxmlformats.org/markup-compatibility/2006" xmlns:p14="http://schemas.microsoft.com/office/powerpoint/2010/main">
    <mc:Choice Requires="p14">
      <p:transition spd="slow" p14:dur="1200" advTm="77188">
        <p:dissolve/>
      </p:transition>
    </mc:Choice>
    <mc:Fallback xmlns="">
      <p:transition spd="slow" advTm="77188">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3">
                                            <p:txEl>
                                              <p:pRg st="0" end="0"/>
                                            </p:txEl>
                                          </p:spTgt>
                                        </p:tgtEl>
                                      </p:cBhvr>
                                    </p:animEffect>
                                    <p:animScale>
                                      <p:cBhvr>
                                        <p:cTn id="19" dur="250" autoRev="1" fill="hold"/>
                                        <p:tgtEl>
                                          <p:spTgt spid="3">
                                            <p:txEl>
                                              <p:pRg st="0" end="0"/>
                                            </p:txEl>
                                          </p:spTgt>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3">
                                            <p:txEl>
                                              <p:pRg st="5" end="5"/>
                                            </p:txEl>
                                          </p:spTgt>
                                        </p:tgtEl>
                                      </p:cBhvr>
                                    </p:animEffect>
                                    <p:animScale>
                                      <p:cBhvr>
                                        <p:cTn id="29" dur="250" autoRev="1" fill="hold"/>
                                        <p:tgtEl>
                                          <p:spTgt spid="3">
                                            <p:txEl>
                                              <p:pRg st="5" end="5"/>
                                            </p:txEl>
                                          </p:spTgt>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80">
                                          <p:stCondLst>
                                            <p:cond delay="0"/>
                                          </p:stCondLst>
                                        </p:cTn>
                                        <p:tgtEl>
                                          <p:spTgt spid="3">
                                            <p:txEl>
                                              <p:pRg st="1" end="1"/>
                                            </p:txEl>
                                          </p:spTgt>
                                        </p:tgtEl>
                                      </p:cBhvr>
                                    </p:animEffect>
                                    <p:anim calcmode="lin" valueType="num">
                                      <p:cBhvr>
                                        <p:cTn id="4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1" end="1"/>
                                            </p:txEl>
                                          </p:spTgt>
                                        </p:tgtEl>
                                      </p:cBhvr>
                                      <p:to x="100000" y="60000"/>
                                    </p:animScale>
                                    <p:animScale>
                                      <p:cBhvr>
                                        <p:cTn id="47" dur="166" decel="50000">
                                          <p:stCondLst>
                                            <p:cond delay="676"/>
                                          </p:stCondLst>
                                        </p:cTn>
                                        <p:tgtEl>
                                          <p:spTgt spid="3">
                                            <p:txEl>
                                              <p:pRg st="1" end="1"/>
                                            </p:txEl>
                                          </p:spTgt>
                                        </p:tgtEl>
                                      </p:cBhvr>
                                      <p:to x="100000" y="100000"/>
                                    </p:animScale>
                                    <p:animScale>
                                      <p:cBhvr>
                                        <p:cTn id="48" dur="26">
                                          <p:stCondLst>
                                            <p:cond delay="1312"/>
                                          </p:stCondLst>
                                        </p:cTn>
                                        <p:tgtEl>
                                          <p:spTgt spid="3">
                                            <p:txEl>
                                              <p:pRg st="1" end="1"/>
                                            </p:txEl>
                                          </p:spTgt>
                                        </p:tgtEl>
                                      </p:cBhvr>
                                      <p:to x="100000" y="80000"/>
                                    </p:animScale>
                                    <p:animScale>
                                      <p:cBhvr>
                                        <p:cTn id="49" dur="166" decel="50000">
                                          <p:stCondLst>
                                            <p:cond delay="1338"/>
                                          </p:stCondLst>
                                        </p:cTn>
                                        <p:tgtEl>
                                          <p:spTgt spid="3">
                                            <p:txEl>
                                              <p:pRg st="1" end="1"/>
                                            </p:txEl>
                                          </p:spTgt>
                                        </p:tgtEl>
                                      </p:cBhvr>
                                      <p:to x="100000" y="100000"/>
                                    </p:animScale>
                                    <p:animScale>
                                      <p:cBhvr>
                                        <p:cTn id="50" dur="26">
                                          <p:stCondLst>
                                            <p:cond delay="1642"/>
                                          </p:stCondLst>
                                        </p:cTn>
                                        <p:tgtEl>
                                          <p:spTgt spid="3">
                                            <p:txEl>
                                              <p:pRg st="1" end="1"/>
                                            </p:txEl>
                                          </p:spTgt>
                                        </p:tgtEl>
                                      </p:cBhvr>
                                      <p:to x="100000" y="90000"/>
                                    </p:animScale>
                                    <p:animScale>
                                      <p:cBhvr>
                                        <p:cTn id="51" dur="166" decel="50000">
                                          <p:stCondLst>
                                            <p:cond delay="1668"/>
                                          </p:stCondLst>
                                        </p:cTn>
                                        <p:tgtEl>
                                          <p:spTgt spid="3">
                                            <p:txEl>
                                              <p:pRg st="1" end="1"/>
                                            </p:txEl>
                                          </p:spTgt>
                                        </p:tgtEl>
                                      </p:cBhvr>
                                      <p:to x="100000" y="100000"/>
                                    </p:animScale>
                                    <p:animScale>
                                      <p:cBhvr>
                                        <p:cTn id="52" dur="26">
                                          <p:stCondLst>
                                            <p:cond delay="1808"/>
                                          </p:stCondLst>
                                        </p:cTn>
                                        <p:tgtEl>
                                          <p:spTgt spid="3">
                                            <p:txEl>
                                              <p:pRg st="1" end="1"/>
                                            </p:txEl>
                                          </p:spTgt>
                                        </p:tgtEl>
                                      </p:cBhvr>
                                      <p:to x="100000" y="95000"/>
                                    </p:animScale>
                                    <p:animScale>
                                      <p:cBhvr>
                                        <p:cTn id="53" dur="166" decel="50000">
                                          <p:stCondLst>
                                            <p:cond delay="1834"/>
                                          </p:stCondLst>
                                        </p:cTn>
                                        <p:tgtEl>
                                          <p:spTgt spid="3">
                                            <p:txEl>
                                              <p:pRg st="1" end="1"/>
                                            </p:txEl>
                                          </p:spTgt>
                                        </p:tgtEl>
                                      </p:cBhvr>
                                      <p:to x="100000" y="100000"/>
                                    </p:animScale>
                                  </p:childTnLst>
                                </p:cTn>
                              </p:par>
                            </p:childTnLst>
                          </p:cTn>
                        </p:par>
                        <p:par>
                          <p:cTn id="54" fill="hold">
                            <p:stCondLst>
                              <p:cond delay="2000"/>
                            </p:stCondLst>
                            <p:childTnLst>
                              <p:par>
                                <p:cTn id="55" presetID="27" presetClass="emph" presetSubtype="0" fill="remove" nodeType="afterEffect">
                                  <p:stCondLst>
                                    <p:cond delay="0"/>
                                  </p:stCondLst>
                                  <p:childTnLst>
                                    <p:animClr clrSpc="rgb" dir="cw">
                                      <p:cBhvr override="childStyle">
                                        <p:cTn id="56" dur="250" autoRev="1" fill="remove"/>
                                        <p:tgtEl>
                                          <p:spTgt spid="3">
                                            <p:txEl>
                                              <p:pRg st="1" end="1"/>
                                            </p:txEl>
                                          </p:spTgt>
                                        </p:tgtEl>
                                        <p:attrNameLst>
                                          <p:attrName>style.color</p:attrName>
                                        </p:attrNameLst>
                                      </p:cBhvr>
                                      <p:to>
                                        <a:schemeClr val="bg1"/>
                                      </p:to>
                                    </p:animClr>
                                    <p:animClr clrSpc="rgb" dir="cw">
                                      <p:cBhvr>
                                        <p:cTn id="57" dur="250" autoRev="1" fill="remove"/>
                                        <p:tgtEl>
                                          <p:spTgt spid="3">
                                            <p:txEl>
                                              <p:pRg st="1" end="1"/>
                                            </p:txEl>
                                          </p:spTgt>
                                        </p:tgtEl>
                                        <p:attrNameLst>
                                          <p:attrName>fillcolor</p:attrName>
                                        </p:attrNameLst>
                                      </p:cBhvr>
                                      <p:to>
                                        <a:schemeClr val="bg1"/>
                                      </p:to>
                                    </p:animClr>
                                    <p:set>
                                      <p:cBhvr>
                                        <p:cTn id="58" dur="250" autoRev="1" fill="remove"/>
                                        <p:tgtEl>
                                          <p:spTgt spid="3">
                                            <p:txEl>
                                              <p:pRg st="1" end="1"/>
                                            </p:txEl>
                                          </p:spTgt>
                                        </p:tgtEl>
                                        <p:attrNameLst>
                                          <p:attrName>fill.type</p:attrName>
                                        </p:attrNameLst>
                                      </p:cBhvr>
                                      <p:to>
                                        <p:strVal val="solid"/>
                                      </p:to>
                                    </p:set>
                                    <p:set>
                                      <p:cBhvr>
                                        <p:cTn id="59" dur="250" autoRev="1" fill="remove"/>
                                        <p:tgtEl>
                                          <p:spTgt spid="3">
                                            <p:txEl>
                                              <p:pRg st="1" end="1"/>
                                            </p:txEl>
                                          </p:spTgt>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3">
                                            <p:txEl>
                                              <p:pRg st="2" end="2"/>
                                            </p:txEl>
                                          </p:spTgt>
                                        </p:tgtEl>
                                        <p:attrNameLst>
                                          <p:attrName>style.visibility</p:attrName>
                                        </p:attrNameLst>
                                      </p:cBhvr>
                                      <p:to>
                                        <p:strVal val="visible"/>
                                      </p:to>
                                    </p:set>
                                    <p:animEffect transition="in" filter="wipe(down)">
                                      <p:cBhvr>
                                        <p:cTn id="64" dur="580">
                                          <p:stCondLst>
                                            <p:cond delay="0"/>
                                          </p:stCondLst>
                                        </p:cTn>
                                        <p:tgtEl>
                                          <p:spTgt spid="3">
                                            <p:txEl>
                                              <p:pRg st="2" end="2"/>
                                            </p:txEl>
                                          </p:spTgt>
                                        </p:tgtEl>
                                      </p:cBhvr>
                                    </p:animEffect>
                                    <p:anim calcmode="lin" valueType="num">
                                      <p:cBhvr>
                                        <p:cTn id="6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xEl>
                                              <p:pRg st="2" end="2"/>
                                            </p:txEl>
                                          </p:spTgt>
                                        </p:tgtEl>
                                      </p:cBhvr>
                                      <p:to x="100000" y="60000"/>
                                    </p:animScale>
                                    <p:animScale>
                                      <p:cBhvr>
                                        <p:cTn id="71" dur="166" decel="50000">
                                          <p:stCondLst>
                                            <p:cond delay="676"/>
                                          </p:stCondLst>
                                        </p:cTn>
                                        <p:tgtEl>
                                          <p:spTgt spid="3">
                                            <p:txEl>
                                              <p:pRg st="2" end="2"/>
                                            </p:txEl>
                                          </p:spTgt>
                                        </p:tgtEl>
                                      </p:cBhvr>
                                      <p:to x="100000" y="100000"/>
                                    </p:animScale>
                                    <p:animScale>
                                      <p:cBhvr>
                                        <p:cTn id="72" dur="26">
                                          <p:stCondLst>
                                            <p:cond delay="1312"/>
                                          </p:stCondLst>
                                        </p:cTn>
                                        <p:tgtEl>
                                          <p:spTgt spid="3">
                                            <p:txEl>
                                              <p:pRg st="2" end="2"/>
                                            </p:txEl>
                                          </p:spTgt>
                                        </p:tgtEl>
                                      </p:cBhvr>
                                      <p:to x="100000" y="80000"/>
                                    </p:animScale>
                                    <p:animScale>
                                      <p:cBhvr>
                                        <p:cTn id="73" dur="166" decel="50000">
                                          <p:stCondLst>
                                            <p:cond delay="1338"/>
                                          </p:stCondLst>
                                        </p:cTn>
                                        <p:tgtEl>
                                          <p:spTgt spid="3">
                                            <p:txEl>
                                              <p:pRg st="2" end="2"/>
                                            </p:txEl>
                                          </p:spTgt>
                                        </p:tgtEl>
                                      </p:cBhvr>
                                      <p:to x="100000" y="100000"/>
                                    </p:animScale>
                                    <p:animScale>
                                      <p:cBhvr>
                                        <p:cTn id="74" dur="26">
                                          <p:stCondLst>
                                            <p:cond delay="1642"/>
                                          </p:stCondLst>
                                        </p:cTn>
                                        <p:tgtEl>
                                          <p:spTgt spid="3">
                                            <p:txEl>
                                              <p:pRg st="2" end="2"/>
                                            </p:txEl>
                                          </p:spTgt>
                                        </p:tgtEl>
                                      </p:cBhvr>
                                      <p:to x="100000" y="90000"/>
                                    </p:animScale>
                                    <p:animScale>
                                      <p:cBhvr>
                                        <p:cTn id="75" dur="166" decel="50000">
                                          <p:stCondLst>
                                            <p:cond delay="1668"/>
                                          </p:stCondLst>
                                        </p:cTn>
                                        <p:tgtEl>
                                          <p:spTgt spid="3">
                                            <p:txEl>
                                              <p:pRg st="2" end="2"/>
                                            </p:txEl>
                                          </p:spTgt>
                                        </p:tgtEl>
                                      </p:cBhvr>
                                      <p:to x="100000" y="100000"/>
                                    </p:animScale>
                                    <p:animScale>
                                      <p:cBhvr>
                                        <p:cTn id="76" dur="26">
                                          <p:stCondLst>
                                            <p:cond delay="1808"/>
                                          </p:stCondLst>
                                        </p:cTn>
                                        <p:tgtEl>
                                          <p:spTgt spid="3">
                                            <p:txEl>
                                              <p:pRg st="2" end="2"/>
                                            </p:txEl>
                                          </p:spTgt>
                                        </p:tgtEl>
                                      </p:cBhvr>
                                      <p:to x="100000" y="95000"/>
                                    </p:animScale>
                                    <p:animScale>
                                      <p:cBhvr>
                                        <p:cTn id="77" dur="166" decel="50000">
                                          <p:stCondLst>
                                            <p:cond delay="1834"/>
                                          </p:stCondLst>
                                        </p:cTn>
                                        <p:tgtEl>
                                          <p:spTgt spid="3">
                                            <p:txEl>
                                              <p:pRg st="2" end="2"/>
                                            </p:txEl>
                                          </p:spTgt>
                                        </p:tgtEl>
                                      </p:cBhvr>
                                      <p:to x="100000" y="100000"/>
                                    </p:animScale>
                                  </p:childTnLst>
                                </p:cTn>
                              </p:par>
                            </p:childTnLst>
                          </p:cTn>
                        </p:par>
                        <p:par>
                          <p:cTn id="78" fill="hold">
                            <p:stCondLst>
                              <p:cond delay="2000"/>
                            </p:stCondLst>
                            <p:childTnLst>
                              <p:par>
                                <p:cTn id="79" presetID="27" presetClass="emph" presetSubtype="0" fill="remove" nodeType="afterEffect">
                                  <p:stCondLst>
                                    <p:cond delay="0"/>
                                  </p:stCondLst>
                                  <p:childTnLst>
                                    <p:animClr clrSpc="rgb" dir="cw">
                                      <p:cBhvr override="childStyle">
                                        <p:cTn id="80" dur="250" autoRev="1" fill="remove"/>
                                        <p:tgtEl>
                                          <p:spTgt spid="3">
                                            <p:txEl>
                                              <p:pRg st="2" end="2"/>
                                            </p:txEl>
                                          </p:spTgt>
                                        </p:tgtEl>
                                        <p:attrNameLst>
                                          <p:attrName>style.color</p:attrName>
                                        </p:attrNameLst>
                                      </p:cBhvr>
                                      <p:to>
                                        <a:schemeClr val="bg1"/>
                                      </p:to>
                                    </p:animClr>
                                    <p:animClr clrSpc="rgb" dir="cw">
                                      <p:cBhvr>
                                        <p:cTn id="81" dur="250" autoRev="1" fill="remove"/>
                                        <p:tgtEl>
                                          <p:spTgt spid="3">
                                            <p:txEl>
                                              <p:pRg st="2" end="2"/>
                                            </p:txEl>
                                          </p:spTgt>
                                        </p:tgtEl>
                                        <p:attrNameLst>
                                          <p:attrName>fillcolor</p:attrName>
                                        </p:attrNameLst>
                                      </p:cBhvr>
                                      <p:to>
                                        <a:schemeClr val="bg1"/>
                                      </p:to>
                                    </p:animClr>
                                    <p:set>
                                      <p:cBhvr>
                                        <p:cTn id="82" dur="250" autoRev="1" fill="remove"/>
                                        <p:tgtEl>
                                          <p:spTgt spid="3">
                                            <p:txEl>
                                              <p:pRg st="2" end="2"/>
                                            </p:txEl>
                                          </p:spTgt>
                                        </p:tgtEl>
                                        <p:attrNameLst>
                                          <p:attrName>fill.type</p:attrName>
                                        </p:attrNameLst>
                                      </p:cBhvr>
                                      <p:to>
                                        <p:strVal val="solid"/>
                                      </p:to>
                                    </p:set>
                                    <p:set>
                                      <p:cBhvr>
                                        <p:cTn id="83" dur="250" autoRev="1" fill="remove"/>
                                        <p:tgtEl>
                                          <p:spTgt spid="3">
                                            <p:txEl>
                                              <p:pRg st="2" end="2"/>
                                            </p:txEl>
                                          </p:spTgt>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3">
                                            <p:txEl>
                                              <p:pRg st="3" end="3"/>
                                            </p:txEl>
                                          </p:spTgt>
                                        </p:tgtEl>
                                        <p:attrNameLst>
                                          <p:attrName>style.visibility</p:attrName>
                                        </p:attrNameLst>
                                      </p:cBhvr>
                                      <p:to>
                                        <p:strVal val="visible"/>
                                      </p:to>
                                    </p:set>
                                    <p:animEffect transition="in" filter="wipe(down)">
                                      <p:cBhvr>
                                        <p:cTn id="88" dur="580">
                                          <p:stCondLst>
                                            <p:cond delay="0"/>
                                          </p:stCondLst>
                                        </p:cTn>
                                        <p:tgtEl>
                                          <p:spTgt spid="3">
                                            <p:txEl>
                                              <p:pRg st="3" end="3"/>
                                            </p:txEl>
                                          </p:spTgt>
                                        </p:tgtEl>
                                      </p:cBhvr>
                                    </p:animEffect>
                                    <p:anim calcmode="lin" valueType="num">
                                      <p:cBhvr>
                                        <p:cTn id="8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94" dur="26">
                                          <p:stCondLst>
                                            <p:cond delay="650"/>
                                          </p:stCondLst>
                                        </p:cTn>
                                        <p:tgtEl>
                                          <p:spTgt spid="3">
                                            <p:txEl>
                                              <p:pRg st="3" end="3"/>
                                            </p:txEl>
                                          </p:spTgt>
                                        </p:tgtEl>
                                      </p:cBhvr>
                                      <p:to x="100000" y="60000"/>
                                    </p:animScale>
                                    <p:animScale>
                                      <p:cBhvr>
                                        <p:cTn id="95" dur="166" decel="50000">
                                          <p:stCondLst>
                                            <p:cond delay="676"/>
                                          </p:stCondLst>
                                        </p:cTn>
                                        <p:tgtEl>
                                          <p:spTgt spid="3">
                                            <p:txEl>
                                              <p:pRg st="3" end="3"/>
                                            </p:txEl>
                                          </p:spTgt>
                                        </p:tgtEl>
                                      </p:cBhvr>
                                      <p:to x="100000" y="100000"/>
                                    </p:animScale>
                                    <p:animScale>
                                      <p:cBhvr>
                                        <p:cTn id="96" dur="26">
                                          <p:stCondLst>
                                            <p:cond delay="1312"/>
                                          </p:stCondLst>
                                        </p:cTn>
                                        <p:tgtEl>
                                          <p:spTgt spid="3">
                                            <p:txEl>
                                              <p:pRg st="3" end="3"/>
                                            </p:txEl>
                                          </p:spTgt>
                                        </p:tgtEl>
                                      </p:cBhvr>
                                      <p:to x="100000" y="80000"/>
                                    </p:animScale>
                                    <p:animScale>
                                      <p:cBhvr>
                                        <p:cTn id="97" dur="166" decel="50000">
                                          <p:stCondLst>
                                            <p:cond delay="1338"/>
                                          </p:stCondLst>
                                        </p:cTn>
                                        <p:tgtEl>
                                          <p:spTgt spid="3">
                                            <p:txEl>
                                              <p:pRg st="3" end="3"/>
                                            </p:txEl>
                                          </p:spTgt>
                                        </p:tgtEl>
                                      </p:cBhvr>
                                      <p:to x="100000" y="100000"/>
                                    </p:animScale>
                                    <p:animScale>
                                      <p:cBhvr>
                                        <p:cTn id="98" dur="26">
                                          <p:stCondLst>
                                            <p:cond delay="1642"/>
                                          </p:stCondLst>
                                        </p:cTn>
                                        <p:tgtEl>
                                          <p:spTgt spid="3">
                                            <p:txEl>
                                              <p:pRg st="3" end="3"/>
                                            </p:txEl>
                                          </p:spTgt>
                                        </p:tgtEl>
                                      </p:cBhvr>
                                      <p:to x="100000" y="90000"/>
                                    </p:animScale>
                                    <p:animScale>
                                      <p:cBhvr>
                                        <p:cTn id="99" dur="166" decel="50000">
                                          <p:stCondLst>
                                            <p:cond delay="1668"/>
                                          </p:stCondLst>
                                        </p:cTn>
                                        <p:tgtEl>
                                          <p:spTgt spid="3">
                                            <p:txEl>
                                              <p:pRg st="3" end="3"/>
                                            </p:txEl>
                                          </p:spTgt>
                                        </p:tgtEl>
                                      </p:cBhvr>
                                      <p:to x="100000" y="100000"/>
                                    </p:animScale>
                                    <p:animScale>
                                      <p:cBhvr>
                                        <p:cTn id="100" dur="26">
                                          <p:stCondLst>
                                            <p:cond delay="1808"/>
                                          </p:stCondLst>
                                        </p:cTn>
                                        <p:tgtEl>
                                          <p:spTgt spid="3">
                                            <p:txEl>
                                              <p:pRg st="3" end="3"/>
                                            </p:txEl>
                                          </p:spTgt>
                                        </p:tgtEl>
                                      </p:cBhvr>
                                      <p:to x="100000" y="95000"/>
                                    </p:animScale>
                                    <p:animScale>
                                      <p:cBhvr>
                                        <p:cTn id="101" dur="166" decel="50000">
                                          <p:stCondLst>
                                            <p:cond delay="1834"/>
                                          </p:stCondLst>
                                        </p:cTn>
                                        <p:tgtEl>
                                          <p:spTgt spid="3">
                                            <p:txEl>
                                              <p:pRg st="3" end="3"/>
                                            </p:txEl>
                                          </p:spTgt>
                                        </p:tgtEl>
                                      </p:cBhvr>
                                      <p:to x="100000" y="100000"/>
                                    </p:animScale>
                                  </p:childTnLst>
                                </p:cTn>
                              </p:par>
                            </p:childTnLst>
                          </p:cTn>
                        </p:par>
                        <p:par>
                          <p:cTn id="102" fill="hold">
                            <p:stCondLst>
                              <p:cond delay="2000"/>
                            </p:stCondLst>
                            <p:childTnLst>
                              <p:par>
                                <p:cTn id="103" presetID="27" presetClass="emph" presetSubtype="0" fill="remove" nodeType="afterEffect">
                                  <p:stCondLst>
                                    <p:cond delay="0"/>
                                  </p:stCondLst>
                                  <p:childTnLst>
                                    <p:animClr clrSpc="rgb" dir="cw">
                                      <p:cBhvr override="childStyle">
                                        <p:cTn id="104" dur="250" autoRev="1" fill="remove"/>
                                        <p:tgtEl>
                                          <p:spTgt spid="3">
                                            <p:txEl>
                                              <p:pRg st="3" end="3"/>
                                            </p:txEl>
                                          </p:spTgt>
                                        </p:tgtEl>
                                        <p:attrNameLst>
                                          <p:attrName>style.color</p:attrName>
                                        </p:attrNameLst>
                                      </p:cBhvr>
                                      <p:to>
                                        <a:schemeClr val="bg1"/>
                                      </p:to>
                                    </p:animClr>
                                    <p:animClr clrSpc="rgb" dir="cw">
                                      <p:cBhvr>
                                        <p:cTn id="105" dur="250" autoRev="1" fill="remove"/>
                                        <p:tgtEl>
                                          <p:spTgt spid="3">
                                            <p:txEl>
                                              <p:pRg st="3" end="3"/>
                                            </p:txEl>
                                          </p:spTgt>
                                        </p:tgtEl>
                                        <p:attrNameLst>
                                          <p:attrName>fillcolor</p:attrName>
                                        </p:attrNameLst>
                                      </p:cBhvr>
                                      <p:to>
                                        <a:schemeClr val="bg1"/>
                                      </p:to>
                                    </p:animClr>
                                    <p:set>
                                      <p:cBhvr>
                                        <p:cTn id="106" dur="250" autoRev="1" fill="remove"/>
                                        <p:tgtEl>
                                          <p:spTgt spid="3">
                                            <p:txEl>
                                              <p:pRg st="3" end="3"/>
                                            </p:txEl>
                                          </p:spTgt>
                                        </p:tgtEl>
                                        <p:attrNameLst>
                                          <p:attrName>fill.type</p:attrName>
                                        </p:attrNameLst>
                                      </p:cBhvr>
                                      <p:to>
                                        <p:strVal val="solid"/>
                                      </p:to>
                                    </p:set>
                                    <p:set>
                                      <p:cBhvr>
                                        <p:cTn id="107" dur="250" autoRev="1" fill="remove"/>
                                        <p:tgtEl>
                                          <p:spTgt spid="3">
                                            <p:txEl>
                                              <p:pRg st="3" end="3"/>
                                            </p:txEl>
                                          </p:spTgt>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3">
                                            <p:txEl>
                                              <p:pRg st="4" end="4"/>
                                            </p:txEl>
                                          </p:spTgt>
                                        </p:tgtEl>
                                        <p:attrNameLst>
                                          <p:attrName>style.visibility</p:attrName>
                                        </p:attrNameLst>
                                      </p:cBhvr>
                                      <p:to>
                                        <p:strVal val="visible"/>
                                      </p:to>
                                    </p:set>
                                    <p:animEffect transition="in" filter="wipe(down)">
                                      <p:cBhvr>
                                        <p:cTn id="112" dur="580">
                                          <p:stCondLst>
                                            <p:cond delay="0"/>
                                          </p:stCondLst>
                                        </p:cTn>
                                        <p:tgtEl>
                                          <p:spTgt spid="3">
                                            <p:txEl>
                                              <p:pRg st="4" end="4"/>
                                            </p:txEl>
                                          </p:spTgt>
                                        </p:tgtEl>
                                      </p:cBhvr>
                                    </p:animEffect>
                                    <p:anim calcmode="lin" valueType="num">
                                      <p:cBhvr>
                                        <p:cTn id="11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18" dur="26">
                                          <p:stCondLst>
                                            <p:cond delay="650"/>
                                          </p:stCondLst>
                                        </p:cTn>
                                        <p:tgtEl>
                                          <p:spTgt spid="3">
                                            <p:txEl>
                                              <p:pRg st="4" end="4"/>
                                            </p:txEl>
                                          </p:spTgt>
                                        </p:tgtEl>
                                      </p:cBhvr>
                                      <p:to x="100000" y="60000"/>
                                    </p:animScale>
                                    <p:animScale>
                                      <p:cBhvr>
                                        <p:cTn id="119" dur="166" decel="50000">
                                          <p:stCondLst>
                                            <p:cond delay="676"/>
                                          </p:stCondLst>
                                        </p:cTn>
                                        <p:tgtEl>
                                          <p:spTgt spid="3">
                                            <p:txEl>
                                              <p:pRg st="4" end="4"/>
                                            </p:txEl>
                                          </p:spTgt>
                                        </p:tgtEl>
                                      </p:cBhvr>
                                      <p:to x="100000" y="100000"/>
                                    </p:animScale>
                                    <p:animScale>
                                      <p:cBhvr>
                                        <p:cTn id="120" dur="26">
                                          <p:stCondLst>
                                            <p:cond delay="1312"/>
                                          </p:stCondLst>
                                        </p:cTn>
                                        <p:tgtEl>
                                          <p:spTgt spid="3">
                                            <p:txEl>
                                              <p:pRg st="4" end="4"/>
                                            </p:txEl>
                                          </p:spTgt>
                                        </p:tgtEl>
                                      </p:cBhvr>
                                      <p:to x="100000" y="80000"/>
                                    </p:animScale>
                                    <p:animScale>
                                      <p:cBhvr>
                                        <p:cTn id="121" dur="166" decel="50000">
                                          <p:stCondLst>
                                            <p:cond delay="1338"/>
                                          </p:stCondLst>
                                        </p:cTn>
                                        <p:tgtEl>
                                          <p:spTgt spid="3">
                                            <p:txEl>
                                              <p:pRg st="4" end="4"/>
                                            </p:txEl>
                                          </p:spTgt>
                                        </p:tgtEl>
                                      </p:cBhvr>
                                      <p:to x="100000" y="100000"/>
                                    </p:animScale>
                                    <p:animScale>
                                      <p:cBhvr>
                                        <p:cTn id="122" dur="26">
                                          <p:stCondLst>
                                            <p:cond delay="1642"/>
                                          </p:stCondLst>
                                        </p:cTn>
                                        <p:tgtEl>
                                          <p:spTgt spid="3">
                                            <p:txEl>
                                              <p:pRg st="4" end="4"/>
                                            </p:txEl>
                                          </p:spTgt>
                                        </p:tgtEl>
                                      </p:cBhvr>
                                      <p:to x="100000" y="90000"/>
                                    </p:animScale>
                                    <p:animScale>
                                      <p:cBhvr>
                                        <p:cTn id="123" dur="166" decel="50000">
                                          <p:stCondLst>
                                            <p:cond delay="1668"/>
                                          </p:stCondLst>
                                        </p:cTn>
                                        <p:tgtEl>
                                          <p:spTgt spid="3">
                                            <p:txEl>
                                              <p:pRg st="4" end="4"/>
                                            </p:txEl>
                                          </p:spTgt>
                                        </p:tgtEl>
                                      </p:cBhvr>
                                      <p:to x="100000" y="100000"/>
                                    </p:animScale>
                                    <p:animScale>
                                      <p:cBhvr>
                                        <p:cTn id="124" dur="26">
                                          <p:stCondLst>
                                            <p:cond delay="1808"/>
                                          </p:stCondLst>
                                        </p:cTn>
                                        <p:tgtEl>
                                          <p:spTgt spid="3">
                                            <p:txEl>
                                              <p:pRg st="4" end="4"/>
                                            </p:txEl>
                                          </p:spTgt>
                                        </p:tgtEl>
                                      </p:cBhvr>
                                      <p:to x="100000" y="95000"/>
                                    </p:animScale>
                                    <p:animScale>
                                      <p:cBhvr>
                                        <p:cTn id="125" dur="166" decel="50000">
                                          <p:stCondLst>
                                            <p:cond delay="1834"/>
                                          </p:stCondLst>
                                        </p:cTn>
                                        <p:tgtEl>
                                          <p:spTgt spid="3">
                                            <p:txEl>
                                              <p:pRg st="4" end="4"/>
                                            </p:txEl>
                                          </p:spTgt>
                                        </p:tgtEl>
                                      </p:cBhvr>
                                      <p:to x="100000" y="100000"/>
                                    </p:animScale>
                                  </p:childTnLst>
                                </p:cTn>
                              </p:par>
                            </p:childTnLst>
                          </p:cTn>
                        </p:par>
                        <p:par>
                          <p:cTn id="126" fill="hold">
                            <p:stCondLst>
                              <p:cond delay="2000"/>
                            </p:stCondLst>
                            <p:childTnLst>
                              <p:par>
                                <p:cTn id="127" presetID="27" presetClass="emph" presetSubtype="0" fill="remove" nodeType="afterEffect">
                                  <p:stCondLst>
                                    <p:cond delay="0"/>
                                  </p:stCondLst>
                                  <p:childTnLst>
                                    <p:animClr clrSpc="rgb" dir="cw">
                                      <p:cBhvr override="childStyle">
                                        <p:cTn id="128" dur="250" autoRev="1" fill="remove"/>
                                        <p:tgtEl>
                                          <p:spTgt spid="3">
                                            <p:txEl>
                                              <p:pRg st="4" end="4"/>
                                            </p:txEl>
                                          </p:spTgt>
                                        </p:tgtEl>
                                        <p:attrNameLst>
                                          <p:attrName>style.color</p:attrName>
                                        </p:attrNameLst>
                                      </p:cBhvr>
                                      <p:to>
                                        <a:schemeClr val="bg1"/>
                                      </p:to>
                                    </p:animClr>
                                    <p:animClr clrSpc="rgb" dir="cw">
                                      <p:cBhvr>
                                        <p:cTn id="129" dur="250" autoRev="1" fill="remove"/>
                                        <p:tgtEl>
                                          <p:spTgt spid="3">
                                            <p:txEl>
                                              <p:pRg st="4" end="4"/>
                                            </p:txEl>
                                          </p:spTgt>
                                        </p:tgtEl>
                                        <p:attrNameLst>
                                          <p:attrName>fillcolor</p:attrName>
                                        </p:attrNameLst>
                                      </p:cBhvr>
                                      <p:to>
                                        <a:schemeClr val="bg1"/>
                                      </p:to>
                                    </p:animClr>
                                    <p:set>
                                      <p:cBhvr>
                                        <p:cTn id="130" dur="250" autoRev="1" fill="remove"/>
                                        <p:tgtEl>
                                          <p:spTgt spid="3">
                                            <p:txEl>
                                              <p:pRg st="4" end="4"/>
                                            </p:txEl>
                                          </p:spTgt>
                                        </p:tgtEl>
                                        <p:attrNameLst>
                                          <p:attrName>fill.type</p:attrName>
                                        </p:attrNameLst>
                                      </p:cBhvr>
                                      <p:to>
                                        <p:strVal val="solid"/>
                                      </p:to>
                                    </p:set>
                                    <p:set>
                                      <p:cBhvr>
                                        <p:cTn id="131" dur="250" autoRev="1" fill="remove"/>
                                        <p:tgtEl>
                                          <p:spTgt spid="3">
                                            <p:txEl>
                                              <p:pRg st="4" end="4"/>
                                            </p:txEl>
                                          </p:spTgt>
                                        </p:tgtEl>
                                        <p:attrNameLst>
                                          <p:attrName>fill.on</p:attrName>
                                        </p:attrNameLst>
                                      </p:cBhvr>
                                      <p:to>
                                        <p:strVal val="true"/>
                                      </p:to>
                                    </p:set>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nodeType="clickEffect">
                                  <p:stCondLst>
                                    <p:cond delay="0"/>
                                  </p:stCondLst>
                                  <p:childTnLst>
                                    <p:set>
                                      <p:cBhvr>
                                        <p:cTn id="135" dur="1" fill="hold">
                                          <p:stCondLst>
                                            <p:cond delay="0"/>
                                          </p:stCondLst>
                                        </p:cTn>
                                        <p:tgtEl>
                                          <p:spTgt spid="3">
                                            <p:txEl>
                                              <p:pRg st="6" end="6"/>
                                            </p:txEl>
                                          </p:spTgt>
                                        </p:tgtEl>
                                        <p:attrNameLst>
                                          <p:attrName>style.visibility</p:attrName>
                                        </p:attrNameLst>
                                      </p:cBhvr>
                                      <p:to>
                                        <p:strVal val="visible"/>
                                      </p:to>
                                    </p:set>
                                    <p:animEffect transition="in" filter="wipe(down)">
                                      <p:cBhvr>
                                        <p:cTn id="136" dur="580">
                                          <p:stCondLst>
                                            <p:cond delay="0"/>
                                          </p:stCondLst>
                                        </p:cTn>
                                        <p:tgtEl>
                                          <p:spTgt spid="3">
                                            <p:txEl>
                                              <p:pRg st="6" end="6"/>
                                            </p:txEl>
                                          </p:spTgt>
                                        </p:tgtEl>
                                      </p:cBhvr>
                                    </p:animEffect>
                                    <p:anim calcmode="lin" valueType="num">
                                      <p:cBhvr>
                                        <p:cTn id="13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42" dur="26">
                                          <p:stCondLst>
                                            <p:cond delay="650"/>
                                          </p:stCondLst>
                                        </p:cTn>
                                        <p:tgtEl>
                                          <p:spTgt spid="3">
                                            <p:txEl>
                                              <p:pRg st="6" end="6"/>
                                            </p:txEl>
                                          </p:spTgt>
                                        </p:tgtEl>
                                      </p:cBhvr>
                                      <p:to x="100000" y="60000"/>
                                    </p:animScale>
                                    <p:animScale>
                                      <p:cBhvr>
                                        <p:cTn id="143" dur="166" decel="50000">
                                          <p:stCondLst>
                                            <p:cond delay="676"/>
                                          </p:stCondLst>
                                        </p:cTn>
                                        <p:tgtEl>
                                          <p:spTgt spid="3">
                                            <p:txEl>
                                              <p:pRg st="6" end="6"/>
                                            </p:txEl>
                                          </p:spTgt>
                                        </p:tgtEl>
                                      </p:cBhvr>
                                      <p:to x="100000" y="100000"/>
                                    </p:animScale>
                                    <p:animScale>
                                      <p:cBhvr>
                                        <p:cTn id="144" dur="26">
                                          <p:stCondLst>
                                            <p:cond delay="1312"/>
                                          </p:stCondLst>
                                        </p:cTn>
                                        <p:tgtEl>
                                          <p:spTgt spid="3">
                                            <p:txEl>
                                              <p:pRg st="6" end="6"/>
                                            </p:txEl>
                                          </p:spTgt>
                                        </p:tgtEl>
                                      </p:cBhvr>
                                      <p:to x="100000" y="80000"/>
                                    </p:animScale>
                                    <p:animScale>
                                      <p:cBhvr>
                                        <p:cTn id="145" dur="166" decel="50000">
                                          <p:stCondLst>
                                            <p:cond delay="1338"/>
                                          </p:stCondLst>
                                        </p:cTn>
                                        <p:tgtEl>
                                          <p:spTgt spid="3">
                                            <p:txEl>
                                              <p:pRg st="6" end="6"/>
                                            </p:txEl>
                                          </p:spTgt>
                                        </p:tgtEl>
                                      </p:cBhvr>
                                      <p:to x="100000" y="100000"/>
                                    </p:animScale>
                                    <p:animScale>
                                      <p:cBhvr>
                                        <p:cTn id="146" dur="26">
                                          <p:stCondLst>
                                            <p:cond delay="1642"/>
                                          </p:stCondLst>
                                        </p:cTn>
                                        <p:tgtEl>
                                          <p:spTgt spid="3">
                                            <p:txEl>
                                              <p:pRg st="6" end="6"/>
                                            </p:txEl>
                                          </p:spTgt>
                                        </p:tgtEl>
                                      </p:cBhvr>
                                      <p:to x="100000" y="90000"/>
                                    </p:animScale>
                                    <p:animScale>
                                      <p:cBhvr>
                                        <p:cTn id="147" dur="166" decel="50000">
                                          <p:stCondLst>
                                            <p:cond delay="1668"/>
                                          </p:stCondLst>
                                        </p:cTn>
                                        <p:tgtEl>
                                          <p:spTgt spid="3">
                                            <p:txEl>
                                              <p:pRg st="6" end="6"/>
                                            </p:txEl>
                                          </p:spTgt>
                                        </p:tgtEl>
                                      </p:cBhvr>
                                      <p:to x="100000" y="100000"/>
                                    </p:animScale>
                                    <p:animScale>
                                      <p:cBhvr>
                                        <p:cTn id="148" dur="26">
                                          <p:stCondLst>
                                            <p:cond delay="1808"/>
                                          </p:stCondLst>
                                        </p:cTn>
                                        <p:tgtEl>
                                          <p:spTgt spid="3">
                                            <p:txEl>
                                              <p:pRg st="6" end="6"/>
                                            </p:txEl>
                                          </p:spTgt>
                                        </p:tgtEl>
                                      </p:cBhvr>
                                      <p:to x="100000" y="95000"/>
                                    </p:animScale>
                                    <p:animScale>
                                      <p:cBhvr>
                                        <p:cTn id="149" dur="166" decel="50000">
                                          <p:stCondLst>
                                            <p:cond delay="1834"/>
                                          </p:stCondLst>
                                        </p:cTn>
                                        <p:tgtEl>
                                          <p:spTgt spid="3">
                                            <p:txEl>
                                              <p:pRg st="6" end="6"/>
                                            </p:txEl>
                                          </p:spTgt>
                                        </p:tgtEl>
                                      </p:cBhvr>
                                      <p:to x="100000" y="100000"/>
                                    </p:animScale>
                                  </p:childTnLst>
                                </p:cTn>
                              </p:par>
                            </p:childTnLst>
                          </p:cTn>
                        </p:par>
                        <p:par>
                          <p:cTn id="150" fill="hold">
                            <p:stCondLst>
                              <p:cond delay="2000"/>
                            </p:stCondLst>
                            <p:childTnLst>
                              <p:par>
                                <p:cTn id="151" presetID="27" presetClass="emph" presetSubtype="0" fill="remove" nodeType="afterEffect">
                                  <p:stCondLst>
                                    <p:cond delay="0"/>
                                  </p:stCondLst>
                                  <p:childTnLst>
                                    <p:animClr clrSpc="rgb" dir="cw">
                                      <p:cBhvr override="childStyle">
                                        <p:cTn id="152" dur="250" autoRev="1" fill="remove"/>
                                        <p:tgtEl>
                                          <p:spTgt spid="3">
                                            <p:txEl>
                                              <p:pRg st="6" end="6"/>
                                            </p:txEl>
                                          </p:spTgt>
                                        </p:tgtEl>
                                        <p:attrNameLst>
                                          <p:attrName>style.color</p:attrName>
                                        </p:attrNameLst>
                                      </p:cBhvr>
                                      <p:to>
                                        <a:schemeClr val="bg1"/>
                                      </p:to>
                                    </p:animClr>
                                    <p:animClr clrSpc="rgb" dir="cw">
                                      <p:cBhvr>
                                        <p:cTn id="153" dur="250" autoRev="1" fill="remove"/>
                                        <p:tgtEl>
                                          <p:spTgt spid="3">
                                            <p:txEl>
                                              <p:pRg st="6" end="6"/>
                                            </p:txEl>
                                          </p:spTgt>
                                        </p:tgtEl>
                                        <p:attrNameLst>
                                          <p:attrName>fillcolor</p:attrName>
                                        </p:attrNameLst>
                                      </p:cBhvr>
                                      <p:to>
                                        <a:schemeClr val="bg1"/>
                                      </p:to>
                                    </p:animClr>
                                    <p:set>
                                      <p:cBhvr>
                                        <p:cTn id="154" dur="250" autoRev="1" fill="remove"/>
                                        <p:tgtEl>
                                          <p:spTgt spid="3">
                                            <p:txEl>
                                              <p:pRg st="6" end="6"/>
                                            </p:txEl>
                                          </p:spTgt>
                                        </p:tgtEl>
                                        <p:attrNameLst>
                                          <p:attrName>fill.type</p:attrName>
                                        </p:attrNameLst>
                                      </p:cBhvr>
                                      <p:to>
                                        <p:strVal val="solid"/>
                                      </p:to>
                                    </p:set>
                                    <p:set>
                                      <p:cBhvr>
                                        <p:cTn id="155" dur="250" autoRev="1" fill="remove"/>
                                        <p:tgtEl>
                                          <p:spTgt spid="3">
                                            <p:txEl>
                                              <p:pRg st="6" end="6"/>
                                            </p:txEl>
                                          </p:spTgt>
                                        </p:tgtEl>
                                        <p:attrNameLst>
                                          <p:attrName>fill.on</p:attrName>
                                        </p:attrNameLst>
                                      </p:cBhvr>
                                      <p:to>
                                        <p:strVal val="true"/>
                                      </p:to>
                                    </p:set>
                                  </p:childTnLst>
                                </p:cTn>
                              </p:par>
                            </p:childTnLst>
                          </p:cTn>
                        </p:par>
                      </p:childTnLst>
                    </p:cTn>
                  </p:par>
                  <p:par>
                    <p:cTn id="156" fill="hold">
                      <p:stCondLst>
                        <p:cond delay="indefinite"/>
                      </p:stCondLst>
                      <p:childTnLst>
                        <p:par>
                          <p:cTn id="157" fill="hold">
                            <p:stCondLst>
                              <p:cond delay="0"/>
                            </p:stCondLst>
                            <p:childTnLst>
                              <p:par>
                                <p:cTn id="158" presetID="26" presetClass="entr" presetSubtype="0" fill="hold" nodeType="clickEffect">
                                  <p:stCondLst>
                                    <p:cond delay="0"/>
                                  </p:stCondLst>
                                  <p:childTnLst>
                                    <p:set>
                                      <p:cBhvr>
                                        <p:cTn id="159" dur="1" fill="hold">
                                          <p:stCondLst>
                                            <p:cond delay="0"/>
                                          </p:stCondLst>
                                        </p:cTn>
                                        <p:tgtEl>
                                          <p:spTgt spid="3">
                                            <p:txEl>
                                              <p:pRg st="7" end="7"/>
                                            </p:txEl>
                                          </p:spTgt>
                                        </p:tgtEl>
                                        <p:attrNameLst>
                                          <p:attrName>style.visibility</p:attrName>
                                        </p:attrNameLst>
                                      </p:cBhvr>
                                      <p:to>
                                        <p:strVal val="visible"/>
                                      </p:to>
                                    </p:set>
                                    <p:animEffect transition="in" filter="wipe(down)">
                                      <p:cBhvr>
                                        <p:cTn id="160" dur="580">
                                          <p:stCondLst>
                                            <p:cond delay="0"/>
                                          </p:stCondLst>
                                        </p:cTn>
                                        <p:tgtEl>
                                          <p:spTgt spid="3">
                                            <p:txEl>
                                              <p:pRg st="7" end="7"/>
                                            </p:txEl>
                                          </p:spTgt>
                                        </p:tgtEl>
                                      </p:cBhvr>
                                    </p:animEffect>
                                    <p:anim calcmode="lin" valueType="num">
                                      <p:cBhvr>
                                        <p:cTn id="161"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66" dur="26">
                                          <p:stCondLst>
                                            <p:cond delay="650"/>
                                          </p:stCondLst>
                                        </p:cTn>
                                        <p:tgtEl>
                                          <p:spTgt spid="3">
                                            <p:txEl>
                                              <p:pRg st="7" end="7"/>
                                            </p:txEl>
                                          </p:spTgt>
                                        </p:tgtEl>
                                      </p:cBhvr>
                                      <p:to x="100000" y="60000"/>
                                    </p:animScale>
                                    <p:animScale>
                                      <p:cBhvr>
                                        <p:cTn id="167" dur="166" decel="50000">
                                          <p:stCondLst>
                                            <p:cond delay="676"/>
                                          </p:stCondLst>
                                        </p:cTn>
                                        <p:tgtEl>
                                          <p:spTgt spid="3">
                                            <p:txEl>
                                              <p:pRg st="7" end="7"/>
                                            </p:txEl>
                                          </p:spTgt>
                                        </p:tgtEl>
                                      </p:cBhvr>
                                      <p:to x="100000" y="100000"/>
                                    </p:animScale>
                                    <p:animScale>
                                      <p:cBhvr>
                                        <p:cTn id="168" dur="26">
                                          <p:stCondLst>
                                            <p:cond delay="1312"/>
                                          </p:stCondLst>
                                        </p:cTn>
                                        <p:tgtEl>
                                          <p:spTgt spid="3">
                                            <p:txEl>
                                              <p:pRg st="7" end="7"/>
                                            </p:txEl>
                                          </p:spTgt>
                                        </p:tgtEl>
                                      </p:cBhvr>
                                      <p:to x="100000" y="80000"/>
                                    </p:animScale>
                                    <p:animScale>
                                      <p:cBhvr>
                                        <p:cTn id="169" dur="166" decel="50000">
                                          <p:stCondLst>
                                            <p:cond delay="1338"/>
                                          </p:stCondLst>
                                        </p:cTn>
                                        <p:tgtEl>
                                          <p:spTgt spid="3">
                                            <p:txEl>
                                              <p:pRg st="7" end="7"/>
                                            </p:txEl>
                                          </p:spTgt>
                                        </p:tgtEl>
                                      </p:cBhvr>
                                      <p:to x="100000" y="100000"/>
                                    </p:animScale>
                                    <p:animScale>
                                      <p:cBhvr>
                                        <p:cTn id="170" dur="26">
                                          <p:stCondLst>
                                            <p:cond delay="1642"/>
                                          </p:stCondLst>
                                        </p:cTn>
                                        <p:tgtEl>
                                          <p:spTgt spid="3">
                                            <p:txEl>
                                              <p:pRg st="7" end="7"/>
                                            </p:txEl>
                                          </p:spTgt>
                                        </p:tgtEl>
                                      </p:cBhvr>
                                      <p:to x="100000" y="90000"/>
                                    </p:animScale>
                                    <p:animScale>
                                      <p:cBhvr>
                                        <p:cTn id="171" dur="166" decel="50000">
                                          <p:stCondLst>
                                            <p:cond delay="1668"/>
                                          </p:stCondLst>
                                        </p:cTn>
                                        <p:tgtEl>
                                          <p:spTgt spid="3">
                                            <p:txEl>
                                              <p:pRg st="7" end="7"/>
                                            </p:txEl>
                                          </p:spTgt>
                                        </p:tgtEl>
                                      </p:cBhvr>
                                      <p:to x="100000" y="100000"/>
                                    </p:animScale>
                                    <p:animScale>
                                      <p:cBhvr>
                                        <p:cTn id="172" dur="26">
                                          <p:stCondLst>
                                            <p:cond delay="1808"/>
                                          </p:stCondLst>
                                        </p:cTn>
                                        <p:tgtEl>
                                          <p:spTgt spid="3">
                                            <p:txEl>
                                              <p:pRg st="7" end="7"/>
                                            </p:txEl>
                                          </p:spTgt>
                                        </p:tgtEl>
                                      </p:cBhvr>
                                      <p:to x="100000" y="95000"/>
                                    </p:animScale>
                                    <p:animScale>
                                      <p:cBhvr>
                                        <p:cTn id="173" dur="166" decel="50000">
                                          <p:stCondLst>
                                            <p:cond delay="1834"/>
                                          </p:stCondLst>
                                        </p:cTn>
                                        <p:tgtEl>
                                          <p:spTgt spid="3">
                                            <p:txEl>
                                              <p:pRg st="7" end="7"/>
                                            </p:txEl>
                                          </p:spTgt>
                                        </p:tgtEl>
                                      </p:cBhvr>
                                      <p:to x="100000" y="100000"/>
                                    </p:animScale>
                                  </p:childTnLst>
                                </p:cTn>
                              </p:par>
                            </p:childTnLst>
                          </p:cTn>
                        </p:par>
                        <p:par>
                          <p:cTn id="174" fill="hold">
                            <p:stCondLst>
                              <p:cond delay="2000"/>
                            </p:stCondLst>
                            <p:childTnLst>
                              <p:par>
                                <p:cTn id="175" presetID="27" presetClass="emph" presetSubtype="0" fill="remove" nodeType="afterEffect">
                                  <p:stCondLst>
                                    <p:cond delay="0"/>
                                  </p:stCondLst>
                                  <p:childTnLst>
                                    <p:animClr clrSpc="rgb" dir="cw">
                                      <p:cBhvr override="childStyle">
                                        <p:cTn id="176" dur="250" autoRev="1" fill="remove"/>
                                        <p:tgtEl>
                                          <p:spTgt spid="3">
                                            <p:txEl>
                                              <p:pRg st="7" end="7"/>
                                            </p:txEl>
                                          </p:spTgt>
                                        </p:tgtEl>
                                        <p:attrNameLst>
                                          <p:attrName>style.color</p:attrName>
                                        </p:attrNameLst>
                                      </p:cBhvr>
                                      <p:to>
                                        <a:schemeClr val="bg1"/>
                                      </p:to>
                                    </p:animClr>
                                    <p:animClr clrSpc="rgb" dir="cw">
                                      <p:cBhvr>
                                        <p:cTn id="177" dur="250" autoRev="1" fill="remove"/>
                                        <p:tgtEl>
                                          <p:spTgt spid="3">
                                            <p:txEl>
                                              <p:pRg st="7" end="7"/>
                                            </p:txEl>
                                          </p:spTgt>
                                        </p:tgtEl>
                                        <p:attrNameLst>
                                          <p:attrName>fillcolor</p:attrName>
                                        </p:attrNameLst>
                                      </p:cBhvr>
                                      <p:to>
                                        <a:schemeClr val="bg1"/>
                                      </p:to>
                                    </p:animClr>
                                    <p:set>
                                      <p:cBhvr>
                                        <p:cTn id="178" dur="250" autoRev="1" fill="remove"/>
                                        <p:tgtEl>
                                          <p:spTgt spid="3">
                                            <p:txEl>
                                              <p:pRg st="7" end="7"/>
                                            </p:txEl>
                                          </p:spTgt>
                                        </p:tgtEl>
                                        <p:attrNameLst>
                                          <p:attrName>fill.type</p:attrName>
                                        </p:attrNameLst>
                                      </p:cBhvr>
                                      <p:to>
                                        <p:strVal val="solid"/>
                                      </p:to>
                                    </p:set>
                                    <p:set>
                                      <p:cBhvr>
                                        <p:cTn id="179" dur="250" autoRev="1" fill="remove"/>
                                        <p:tgtEl>
                                          <p:spTgt spid="3">
                                            <p:txEl>
                                              <p:pRg st="7" end="7"/>
                                            </p:txEl>
                                          </p:spTgt>
                                        </p:tgtEl>
                                        <p:attrNameLst>
                                          <p:attrName>fill.on</p:attrName>
                                        </p:attrNameLst>
                                      </p:cBhvr>
                                      <p:to>
                                        <p:strVal val="true"/>
                                      </p:to>
                                    </p:set>
                                  </p:childTnLst>
                                </p:cTn>
                              </p:par>
                            </p:childTnLst>
                          </p:cTn>
                        </p:par>
                      </p:childTnLst>
                    </p:cTn>
                  </p:par>
                  <p:par>
                    <p:cTn id="180" fill="hold">
                      <p:stCondLst>
                        <p:cond delay="indefinite"/>
                      </p:stCondLst>
                      <p:childTnLst>
                        <p:par>
                          <p:cTn id="181" fill="hold">
                            <p:stCondLst>
                              <p:cond delay="0"/>
                            </p:stCondLst>
                            <p:childTnLst>
                              <p:par>
                                <p:cTn id="182" presetID="26" presetClass="entr" presetSubtype="0" fill="hold" nodeType="clickEffect">
                                  <p:stCondLst>
                                    <p:cond delay="0"/>
                                  </p:stCondLst>
                                  <p:childTnLst>
                                    <p:set>
                                      <p:cBhvr>
                                        <p:cTn id="183" dur="1" fill="hold">
                                          <p:stCondLst>
                                            <p:cond delay="0"/>
                                          </p:stCondLst>
                                        </p:cTn>
                                        <p:tgtEl>
                                          <p:spTgt spid="3">
                                            <p:txEl>
                                              <p:pRg st="8" end="8"/>
                                            </p:txEl>
                                          </p:spTgt>
                                        </p:tgtEl>
                                        <p:attrNameLst>
                                          <p:attrName>style.visibility</p:attrName>
                                        </p:attrNameLst>
                                      </p:cBhvr>
                                      <p:to>
                                        <p:strVal val="visible"/>
                                      </p:to>
                                    </p:set>
                                    <p:animEffect transition="in" filter="wipe(down)">
                                      <p:cBhvr>
                                        <p:cTn id="184" dur="580">
                                          <p:stCondLst>
                                            <p:cond delay="0"/>
                                          </p:stCondLst>
                                        </p:cTn>
                                        <p:tgtEl>
                                          <p:spTgt spid="3">
                                            <p:txEl>
                                              <p:pRg st="8" end="8"/>
                                            </p:txEl>
                                          </p:spTgt>
                                        </p:tgtEl>
                                      </p:cBhvr>
                                    </p:animEffect>
                                    <p:anim calcmode="lin" valueType="num">
                                      <p:cBhvr>
                                        <p:cTn id="185"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86"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87"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88"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89"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90" dur="26">
                                          <p:stCondLst>
                                            <p:cond delay="650"/>
                                          </p:stCondLst>
                                        </p:cTn>
                                        <p:tgtEl>
                                          <p:spTgt spid="3">
                                            <p:txEl>
                                              <p:pRg st="8" end="8"/>
                                            </p:txEl>
                                          </p:spTgt>
                                        </p:tgtEl>
                                      </p:cBhvr>
                                      <p:to x="100000" y="60000"/>
                                    </p:animScale>
                                    <p:animScale>
                                      <p:cBhvr>
                                        <p:cTn id="191" dur="166" decel="50000">
                                          <p:stCondLst>
                                            <p:cond delay="676"/>
                                          </p:stCondLst>
                                        </p:cTn>
                                        <p:tgtEl>
                                          <p:spTgt spid="3">
                                            <p:txEl>
                                              <p:pRg st="8" end="8"/>
                                            </p:txEl>
                                          </p:spTgt>
                                        </p:tgtEl>
                                      </p:cBhvr>
                                      <p:to x="100000" y="100000"/>
                                    </p:animScale>
                                    <p:animScale>
                                      <p:cBhvr>
                                        <p:cTn id="192" dur="26">
                                          <p:stCondLst>
                                            <p:cond delay="1312"/>
                                          </p:stCondLst>
                                        </p:cTn>
                                        <p:tgtEl>
                                          <p:spTgt spid="3">
                                            <p:txEl>
                                              <p:pRg st="8" end="8"/>
                                            </p:txEl>
                                          </p:spTgt>
                                        </p:tgtEl>
                                      </p:cBhvr>
                                      <p:to x="100000" y="80000"/>
                                    </p:animScale>
                                    <p:animScale>
                                      <p:cBhvr>
                                        <p:cTn id="193" dur="166" decel="50000">
                                          <p:stCondLst>
                                            <p:cond delay="1338"/>
                                          </p:stCondLst>
                                        </p:cTn>
                                        <p:tgtEl>
                                          <p:spTgt spid="3">
                                            <p:txEl>
                                              <p:pRg st="8" end="8"/>
                                            </p:txEl>
                                          </p:spTgt>
                                        </p:tgtEl>
                                      </p:cBhvr>
                                      <p:to x="100000" y="100000"/>
                                    </p:animScale>
                                    <p:animScale>
                                      <p:cBhvr>
                                        <p:cTn id="194" dur="26">
                                          <p:stCondLst>
                                            <p:cond delay="1642"/>
                                          </p:stCondLst>
                                        </p:cTn>
                                        <p:tgtEl>
                                          <p:spTgt spid="3">
                                            <p:txEl>
                                              <p:pRg st="8" end="8"/>
                                            </p:txEl>
                                          </p:spTgt>
                                        </p:tgtEl>
                                      </p:cBhvr>
                                      <p:to x="100000" y="90000"/>
                                    </p:animScale>
                                    <p:animScale>
                                      <p:cBhvr>
                                        <p:cTn id="195" dur="166" decel="50000">
                                          <p:stCondLst>
                                            <p:cond delay="1668"/>
                                          </p:stCondLst>
                                        </p:cTn>
                                        <p:tgtEl>
                                          <p:spTgt spid="3">
                                            <p:txEl>
                                              <p:pRg st="8" end="8"/>
                                            </p:txEl>
                                          </p:spTgt>
                                        </p:tgtEl>
                                      </p:cBhvr>
                                      <p:to x="100000" y="100000"/>
                                    </p:animScale>
                                    <p:animScale>
                                      <p:cBhvr>
                                        <p:cTn id="196" dur="26">
                                          <p:stCondLst>
                                            <p:cond delay="1808"/>
                                          </p:stCondLst>
                                        </p:cTn>
                                        <p:tgtEl>
                                          <p:spTgt spid="3">
                                            <p:txEl>
                                              <p:pRg st="8" end="8"/>
                                            </p:txEl>
                                          </p:spTgt>
                                        </p:tgtEl>
                                      </p:cBhvr>
                                      <p:to x="100000" y="95000"/>
                                    </p:animScale>
                                    <p:animScale>
                                      <p:cBhvr>
                                        <p:cTn id="197" dur="166" decel="50000">
                                          <p:stCondLst>
                                            <p:cond delay="1834"/>
                                          </p:stCondLst>
                                        </p:cTn>
                                        <p:tgtEl>
                                          <p:spTgt spid="3">
                                            <p:txEl>
                                              <p:pRg st="8" end="8"/>
                                            </p:txEl>
                                          </p:spTgt>
                                        </p:tgtEl>
                                      </p:cBhvr>
                                      <p:to x="100000" y="100000"/>
                                    </p:animScale>
                                  </p:childTnLst>
                                </p:cTn>
                              </p:par>
                            </p:childTnLst>
                          </p:cTn>
                        </p:par>
                        <p:par>
                          <p:cTn id="198" fill="hold">
                            <p:stCondLst>
                              <p:cond delay="2000"/>
                            </p:stCondLst>
                            <p:childTnLst>
                              <p:par>
                                <p:cTn id="199" presetID="27" presetClass="emph" presetSubtype="0" fill="remove" nodeType="afterEffect">
                                  <p:stCondLst>
                                    <p:cond delay="0"/>
                                  </p:stCondLst>
                                  <p:childTnLst>
                                    <p:animClr clrSpc="rgb" dir="cw">
                                      <p:cBhvr override="childStyle">
                                        <p:cTn id="200" dur="250" autoRev="1" fill="remove"/>
                                        <p:tgtEl>
                                          <p:spTgt spid="3">
                                            <p:txEl>
                                              <p:pRg st="8" end="8"/>
                                            </p:txEl>
                                          </p:spTgt>
                                        </p:tgtEl>
                                        <p:attrNameLst>
                                          <p:attrName>style.color</p:attrName>
                                        </p:attrNameLst>
                                      </p:cBhvr>
                                      <p:to>
                                        <a:schemeClr val="bg1"/>
                                      </p:to>
                                    </p:animClr>
                                    <p:animClr clrSpc="rgb" dir="cw">
                                      <p:cBhvr>
                                        <p:cTn id="201" dur="250" autoRev="1" fill="remove"/>
                                        <p:tgtEl>
                                          <p:spTgt spid="3">
                                            <p:txEl>
                                              <p:pRg st="8" end="8"/>
                                            </p:txEl>
                                          </p:spTgt>
                                        </p:tgtEl>
                                        <p:attrNameLst>
                                          <p:attrName>fillcolor</p:attrName>
                                        </p:attrNameLst>
                                      </p:cBhvr>
                                      <p:to>
                                        <a:schemeClr val="bg1"/>
                                      </p:to>
                                    </p:animClr>
                                    <p:set>
                                      <p:cBhvr>
                                        <p:cTn id="202" dur="250" autoRev="1" fill="remove"/>
                                        <p:tgtEl>
                                          <p:spTgt spid="3">
                                            <p:txEl>
                                              <p:pRg st="8" end="8"/>
                                            </p:txEl>
                                          </p:spTgt>
                                        </p:tgtEl>
                                        <p:attrNameLst>
                                          <p:attrName>fill.type</p:attrName>
                                        </p:attrNameLst>
                                      </p:cBhvr>
                                      <p:to>
                                        <p:strVal val="solid"/>
                                      </p:to>
                                    </p:set>
                                    <p:set>
                                      <p:cBhvr>
                                        <p:cTn id="203" dur="250" autoRev="1" fill="remove"/>
                                        <p:tgtEl>
                                          <p:spTgt spid="3">
                                            <p:txEl>
                                              <p:pRg st="8" end="8"/>
                                            </p:txEl>
                                          </p:spTgt>
                                        </p:tgtEl>
                                        <p:attrNameLst>
                                          <p:attrName>fill.on</p:attrName>
                                        </p:attrNameLst>
                                      </p:cBhvr>
                                      <p:to>
                                        <p:strVal val="true"/>
                                      </p:to>
                                    </p:set>
                                  </p:childTnLst>
                                </p:cTn>
                              </p:par>
                            </p:childTnLst>
                          </p:cTn>
                        </p:par>
                      </p:childTnLst>
                    </p:cTn>
                  </p:par>
                  <p:par>
                    <p:cTn id="204" fill="hold">
                      <p:stCondLst>
                        <p:cond delay="indefinite"/>
                      </p:stCondLst>
                      <p:childTnLst>
                        <p:par>
                          <p:cTn id="205" fill="hold">
                            <p:stCondLst>
                              <p:cond delay="0"/>
                            </p:stCondLst>
                            <p:childTnLst>
                              <p:par>
                                <p:cTn id="206" presetID="26" presetClass="entr" presetSubtype="0" fill="hold" nodeType="clickEffect">
                                  <p:stCondLst>
                                    <p:cond delay="0"/>
                                  </p:stCondLst>
                                  <p:childTnLst>
                                    <p:set>
                                      <p:cBhvr>
                                        <p:cTn id="207" dur="1" fill="hold">
                                          <p:stCondLst>
                                            <p:cond delay="0"/>
                                          </p:stCondLst>
                                        </p:cTn>
                                        <p:tgtEl>
                                          <p:spTgt spid="3">
                                            <p:txEl>
                                              <p:pRg st="9" end="9"/>
                                            </p:txEl>
                                          </p:spTgt>
                                        </p:tgtEl>
                                        <p:attrNameLst>
                                          <p:attrName>style.visibility</p:attrName>
                                        </p:attrNameLst>
                                      </p:cBhvr>
                                      <p:to>
                                        <p:strVal val="visible"/>
                                      </p:to>
                                    </p:set>
                                    <p:animEffect transition="in" filter="wipe(down)">
                                      <p:cBhvr>
                                        <p:cTn id="208" dur="580">
                                          <p:stCondLst>
                                            <p:cond delay="0"/>
                                          </p:stCondLst>
                                        </p:cTn>
                                        <p:tgtEl>
                                          <p:spTgt spid="3">
                                            <p:txEl>
                                              <p:pRg st="9" end="9"/>
                                            </p:txEl>
                                          </p:spTgt>
                                        </p:tgtEl>
                                      </p:cBhvr>
                                    </p:animEffect>
                                    <p:anim calcmode="lin" valueType="num">
                                      <p:cBhvr>
                                        <p:cTn id="209"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210"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211"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212"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213"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214" dur="26">
                                          <p:stCondLst>
                                            <p:cond delay="650"/>
                                          </p:stCondLst>
                                        </p:cTn>
                                        <p:tgtEl>
                                          <p:spTgt spid="3">
                                            <p:txEl>
                                              <p:pRg st="9" end="9"/>
                                            </p:txEl>
                                          </p:spTgt>
                                        </p:tgtEl>
                                      </p:cBhvr>
                                      <p:to x="100000" y="60000"/>
                                    </p:animScale>
                                    <p:animScale>
                                      <p:cBhvr>
                                        <p:cTn id="215" dur="166" decel="50000">
                                          <p:stCondLst>
                                            <p:cond delay="676"/>
                                          </p:stCondLst>
                                        </p:cTn>
                                        <p:tgtEl>
                                          <p:spTgt spid="3">
                                            <p:txEl>
                                              <p:pRg st="9" end="9"/>
                                            </p:txEl>
                                          </p:spTgt>
                                        </p:tgtEl>
                                      </p:cBhvr>
                                      <p:to x="100000" y="100000"/>
                                    </p:animScale>
                                    <p:animScale>
                                      <p:cBhvr>
                                        <p:cTn id="216" dur="26">
                                          <p:stCondLst>
                                            <p:cond delay="1312"/>
                                          </p:stCondLst>
                                        </p:cTn>
                                        <p:tgtEl>
                                          <p:spTgt spid="3">
                                            <p:txEl>
                                              <p:pRg st="9" end="9"/>
                                            </p:txEl>
                                          </p:spTgt>
                                        </p:tgtEl>
                                      </p:cBhvr>
                                      <p:to x="100000" y="80000"/>
                                    </p:animScale>
                                    <p:animScale>
                                      <p:cBhvr>
                                        <p:cTn id="217" dur="166" decel="50000">
                                          <p:stCondLst>
                                            <p:cond delay="1338"/>
                                          </p:stCondLst>
                                        </p:cTn>
                                        <p:tgtEl>
                                          <p:spTgt spid="3">
                                            <p:txEl>
                                              <p:pRg st="9" end="9"/>
                                            </p:txEl>
                                          </p:spTgt>
                                        </p:tgtEl>
                                      </p:cBhvr>
                                      <p:to x="100000" y="100000"/>
                                    </p:animScale>
                                    <p:animScale>
                                      <p:cBhvr>
                                        <p:cTn id="218" dur="26">
                                          <p:stCondLst>
                                            <p:cond delay="1642"/>
                                          </p:stCondLst>
                                        </p:cTn>
                                        <p:tgtEl>
                                          <p:spTgt spid="3">
                                            <p:txEl>
                                              <p:pRg st="9" end="9"/>
                                            </p:txEl>
                                          </p:spTgt>
                                        </p:tgtEl>
                                      </p:cBhvr>
                                      <p:to x="100000" y="90000"/>
                                    </p:animScale>
                                    <p:animScale>
                                      <p:cBhvr>
                                        <p:cTn id="219" dur="166" decel="50000">
                                          <p:stCondLst>
                                            <p:cond delay="1668"/>
                                          </p:stCondLst>
                                        </p:cTn>
                                        <p:tgtEl>
                                          <p:spTgt spid="3">
                                            <p:txEl>
                                              <p:pRg st="9" end="9"/>
                                            </p:txEl>
                                          </p:spTgt>
                                        </p:tgtEl>
                                      </p:cBhvr>
                                      <p:to x="100000" y="100000"/>
                                    </p:animScale>
                                    <p:animScale>
                                      <p:cBhvr>
                                        <p:cTn id="220" dur="26">
                                          <p:stCondLst>
                                            <p:cond delay="1808"/>
                                          </p:stCondLst>
                                        </p:cTn>
                                        <p:tgtEl>
                                          <p:spTgt spid="3">
                                            <p:txEl>
                                              <p:pRg st="9" end="9"/>
                                            </p:txEl>
                                          </p:spTgt>
                                        </p:tgtEl>
                                      </p:cBhvr>
                                      <p:to x="100000" y="95000"/>
                                    </p:animScale>
                                    <p:animScale>
                                      <p:cBhvr>
                                        <p:cTn id="221" dur="166" decel="50000">
                                          <p:stCondLst>
                                            <p:cond delay="1834"/>
                                          </p:stCondLst>
                                        </p:cTn>
                                        <p:tgtEl>
                                          <p:spTgt spid="3">
                                            <p:txEl>
                                              <p:pRg st="9" end="9"/>
                                            </p:txEl>
                                          </p:spTgt>
                                        </p:tgtEl>
                                      </p:cBhvr>
                                      <p:to x="100000" y="100000"/>
                                    </p:animScale>
                                  </p:childTnLst>
                                </p:cTn>
                              </p:par>
                            </p:childTnLst>
                          </p:cTn>
                        </p:par>
                        <p:par>
                          <p:cTn id="222" fill="hold">
                            <p:stCondLst>
                              <p:cond delay="2000"/>
                            </p:stCondLst>
                            <p:childTnLst>
                              <p:par>
                                <p:cTn id="223" presetID="27" presetClass="emph" presetSubtype="0" fill="remove" nodeType="afterEffect">
                                  <p:stCondLst>
                                    <p:cond delay="0"/>
                                  </p:stCondLst>
                                  <p:childTnLst>
                                    <p:animClr clrSpc="rgb" dir="cw">
                                      <p:cBhvr override="childStyle">
                                        <p:cTn id="224" dur="250" autoRev="1" fill="remove"/>
                                        <p:tgtEl>
                                          <p:spTgt spid="3">
                                            <p:txEl>
                                              <p:pRg st="9" end="9"/>
                                            </p:txEl>
                                          </p:spTgt>
                                        </p:tgtEl>
                                        <p:attrNameLst>
                                          <p:attrName>style.color</p:attrName>
                                        </p:attrNameLst>
                                      </p:cBhvr>
                                      <p:to>
                                        <a:schemeClr val="bg1"/>
                                      </p:to>
                                    </p:animClr>
                                    <p:animClr clrSpc="rgb" dir="cw">
                                      <p:cBhvr>
                                        <p:cTn id="225" dur="250" autoRev="1" fill="remove"/>
                                        <p:tgtEl>
                                          <p:spTgt spid="3">
                                            <p:txEl>
                                              <p:pRg st="9" end="9"/>
                                            </p:txEl>
                                          </p:spTgt>
                                        </p:tgtEl>
                                        <p:attrNameLst>
                                          <p:attrName>fillcolor</p:attrName>
                                        </p:attrNameLst>
                                      </p:cBhvr>
                                      <p:to>
                                        <a:schemeClr val="bg1"/>
                                      </p:to>
                                    </p:animClr>
                                    <p:set>
                                      <p:cBhvr>
                                        <p:cTn id="226" dur="250" autoRev="1" fill="remove"/>
                                        <p:tgtEl>
                                          <p:spTgt spid="3">
                                            <p:txEl>
                                              <p:pRg st="9" end="9"/>
                                            </p:txEl>
                                          </p:spTgt>
                                        </p:tgtEl>
                                        <p:attrNameLst>
                                          <p:attrName>fill.type</p:attrName>
                                        </p:attrNameLst>
                                      </p:cBhvr>
                                      <p:to>
                                        <p:strVal val="solid"/>
                                      </p:to>
                                    </p:set>
                                    <p:set>
                                      <p:cBhvr>
                                        <p:cTn id="227" dur="250" autoRev="1" fill="remove"/>
                                        <p:tgtEl>
                                          <p:spTgt spid="3">
                                            <p:txEl>
                                              <p:pRg st="9" end="9"/>
                                            </p:txEl>
                                          </p:spTgt>
                                        </p:tgtEl>
                                        <p:attrNameLst>
                                          <p:attrName>fill.on</p:attrName>
                                        </p:attrNameLst>
                                      </p:cBhvr>
                                      <p:to>
                                        <p:strVal val="true"/>
                                      </p:to>
                                    </p:set>
                                  </p:childTnLst>
                                </p:cTn>
                              </p:par>
                            </p:childTnLst>
                          </p:cTn>
                        </p:par>
                      </p:childTnLst>
                    </p:cTn>
                  </p:par>
                  <p:par>
                    <p:cTn id="228" fill="hold">
                      <p:stCondLst>
                        <p:cond delay="indefinite"/>
                      </p:stCondLst>
                      <p:childTnLst>
                        <p:par>
                          <p:cTn id="229" fill="hold">
                            <p:stCondLst>
                              <p:cond delay="0"/>
                            </p:stCondLst>
                            <p:childTnLst>
                              <p:par>
                                <p:cTn id="230" presetID="26" presetClass="entr" presetSubtype="0" fill="hold" nodeType="clickEffect">
                                  <p:stCondLst>
                                    <p:cond delay="0"/>
                                  </p:stCondLst>
                                  <p:childTnLst>
                                    <p:set>
                                      <p:cBhvr>
                                        <p:cTn id="231" dur="1" fill="hold">
                                          <p:stCondLst>
                                            <p:cond delay="0"/>
                                          </p:stCondLst>
                                        </p:cTn>
                                        <p:tgtEl>
                                          <p:spTgt spid="3">
                                            <p:txEl>
                                              <p:pRg st="10" end="10"/>
                                            </p:txEl>
                                          </p:spTgt>
                                        </p:tgtEl>
                                        <p:attrNameLst>
                                          <p:attrName>style.visibility</p:attrName>
                                        </p:attrNameLst>
                                      </p:cBhvr>
                                      <p:to>
                                        <p:strVal val="visible"/>
                                      </p:to>
                                    </p:set>
                                    <p:animEffect transition="in" filter="wipe(down)">
                                      <p:cBhvr>
                                        <p:cTn id="232" dur="580">
                                          <p:stCondLst>
                                            <p:cond delay="0"/>
                                          </p:stCondLst>
                                        </p:cTn>
                                        <p:tgtEl>
                                          <p:spTgt spid="3">
                                            <p:txEl>
                                              <p:pRg st="10" end="10"/>
                                            </p:txEl>
                                          </p:spTgt>
                                        </p:tgtEl>
                                      </p:cBhvr>
                                    </p:animEffect>
                                    <p:anim calcmode="lin" valueType="num">
                                      <p:cBhvr>
                                        <p:cTn id="233"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234"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235"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236"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237"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238" dur="26">
                                          <p:stCondLst>
                                            <p:cond delay="650"/>
                                          </p:stCondLst>
                                        </p:cTn>
                                        <p:tgtEl>
                                          <p:spTgt spid="3">
                                            <p:txEl>
                                              <p:pRg st="10" end="10"/>
                                            </p:txEl>
                                          </p:spTgt>
                                        </p:tgtEl>
                                      </p:cBhvr>
                                      <p:to x="100000" y="60000"/>
                                    </p:animScale>
                                    <p:animScale>
                                      <p:cBhvr>
                                        <p:cTn id="239" dur="166" decel="50000">
                                          <p:stCondLst>
                                            <p:cond delay="676"/>
                                          </p:stCondLst>
                                        </p:cTn>
                                        <p:tgtEl>
                                          <p:spTgt spid="3">
                                            <p:txEl>
                                              <p:pRg st="10" end="10"/>
                                            </p:txEl>
                                          </p:spTgt>
                                        </p:tgtEl>
                                      </p:cBhvr>
                                      <p:to x="100000" y="100000"/>
                                    </p:animScale>
                                    <p:animScale>
                                      <p:cBhvr>
                                        <p:cTn id="240" dur="26">
                                          <p:stCondLst>
                                            <p:cond delay="1312"/>
                                          </p:stCondLst>
                                        </p:cTn>
                                        <p:tgtEl>
                                          <p:spTgt spid="3">
                                            <p:txEl>
                                              <p:pRg st="10" end="10"/>
                                            </p:txEl>
                                          </p:spTgt>
                                        </p:tgtEl>
                                      </p:cBhvr>
                                      <p:to x="100000" y="80000"/>
                                    </p:animScale>
                                    <p:animScale>
                                      <p:cBhvr>
                                        <p:cTn id="241" dur="166" decel="50000">
                                          <p:stCondLst>
                                            <p:cond delay="1338"/>
                                          </p:stCondLst>
                                        </p:cTn>
                                        <p:tgtEl>
                                          <p:spTgt spid="3">
                                            <p:txEl>
                                              <p:pRg st="10" end="10"/>
                                            </p:txEl>
                                          </p:spTgt>
                                        </p:tgtEl>
                                      </p:cBhvr>
                                      <p:to x="100000" y="100000"/>
                                    </p:animScale>
                                    <p:animScale>
                                      <p:cBhvr>
                                        <p:cTn id="242" dur="26">
                                          <p:stCondLst>
                                            <p:cond delay="1642"/>
                                          </p:stCondLst>
                                        </p:cTn>
                                        <p:tgtEl>
                                          <p:spTgt spid="3">
                                            <p:txEl>
                                              <p:pRg st="10" end="10"/>
                                            </p:txEl>
                                          </p:spTgt>
                                        </p:tgtEl>
                                      </p:cBhvr>
                                      <p:to x="100000" y="90000"/>
                                    </p:animScale>
                                    <p:animScale>
                                      <p:cBhvr>
                                        <p:cTn id="243" dur="166" decel="50000">
                                          <p:stCondLst>
                                            <p:cond delay="1668"/>
                                          </p:stCondLst>
                                        </p:cTn>
                                        <p:tgtEl>
                                          <p:spTgt spid="3">
                                            <p:txEl>
                                              <p:pRg st="10" end="10"/>
                                            </p:txEl>
                                          </p:spTgt>
                                        </p:tgtEl>
                                      </p:cBhvr>
                                      <p:to x="100000" y="100000"/>
                                    </p:animScale>
                                    <p:animScale>
                                      <p:cBhvr>
                                        <p:cTn id="244" dur="26">
                                          <p:stCondLst>
                                            <p:cond delay="1808"/>
                                          </p:stCondLst>
                                        </p:cTn>
                                        <p:tgtEl>
                                          <p:spTgt spid="3">
                                            <p:txEl>
                                              <p:pRg st="10" end="10"/>
                                            </p:txEl>
                                          </p:spTgt>
                                        </p:tgtEl>
                                      </p:cBhvr>
                                      <p:to x="100000" y="95000"/>
                                    </p:animScale>
                                    <p:animScale>
                                      <p:cBhvr>
                                        <p:cTn id="245" dur="166" decel="50000">
                                          <p:stCondLst>
                                            <p:cond delay="1834"/>
                                          </p:stCondLst>
                                        </p:cTn>
                                        <p:tgtEl>
                                          <p:spTgt spid="3">
                                            <p:txEl>
                                              <p:pRg st="10" end="10"/>
                                            </p:txEl>
                                          </p:spTgt>
                                        </p:tgtEl>
                                      </p:cBhvr>
                                      <p:to x="100000" y="100000"/>
                                    </p:animScale>
                                  </p:childTnLst>
                                </p:cTn>
                              </p:par>
                            </p:childTnLst>
                          </p:cTn>
                        </p:par>
                        <p:par>
                          <p:cTn id="246" fill="hold">
                            <p:stCondLst>
                              <p:cond delay="4000"/>
                            </p:stCondLst>
                            <p:childTnLst>
                              <p:par>
                                <p:cTn id="247" presetID="27" presetClass="emph" presetSubtype="0" fill="remove" nodeType="afterEffect">
                                  <p:stCondLst>
                                    <p:cond delay="0"/>
                                  </p:stCondLst>
                                  <p:childTnLst>
                                    <p:animClr clrSpc="rgb" dir="cw">
                                      <p:cBhvr override="childStyle">
                                        <p:cTn id="248" dur="250" autoRev="1" fill="remove"/>
                                        <p:tgtEl>
                                          <p:spTgt spid="3">
                                            <p:txEl>
                                              <p:pRg st="10" end="10"/>
                                            </p:txEl>
                                          </p:spTgt>
                                        </p:tgtEl>
                                        <p:attrNameLst>
                                          <p:attrName>style.color</p:attrName>
                                        </p:attrNameLst>
                                      </p:cBhvr>
                                      <p:to>
                                        <a:schemeClr val="bg1"/>
                                      </p:to>
                                    </p:animClr>
                                    <p:animClr clrSpc="rgb" dir="cw">
                                      <p:cBhvr>
                                        <p:cTn id="249" dur="250" autoRev="1" fill="remove"/>
                                        <p:tgtEl>
                                          <p:spTgt spid="3">
                                            <p:txEl>
                                              <p:pRg st="10" end="10"/>
                                            </p:txEl>
                                          </p:spTgt>
                                        </p:tgtEl>
                                        <p:attrNameLst>
                                          <p:attrName>fillcolor</p:attrName>
                                        </p:attrNameLst>
                                      </p:cBhvr>
                                      <p:to>
                                        <a:schemeClr val="bg1"/>
                                      </p:to>
                                    </p:animClr>
                                    <p:set>
                                      <p:cBhvr>
                                        <p:cTn id="250" dur="250" autoRev="1" fill="remove"/>
                                        <p:tgtEl>
                                          <p:spTgt spid="3">
                                            <p:txEl>
                                              <p:pRg st="10" end="10"/>
                                            </p:txEl>
                                          </p:spTgt>
                                        </p:tgtEl>
                                        <p:attrNameLst>
                                          <p:attrName>fill.type</p:attrName>
                                        </p:attrNameLst>
                                      </p:cBhvr>
                                      <p:to>
                                        <p:strVal val="solid"/>
                                      </p:to>
                                    </p:set>
                                    <p:set>
                                      <p:cBhvr>
                                        <p:cTn id="251" dur="250" autoRev="1" fill="remove"/>
                                        <p:tgtEl>
                                          <p:spTgt spid="3">
                                            <p:txEl>
                                              <p:pRg st="10" end="1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5728"/>
            <a:ext cx="8911687" cy="1280890"/>
          </a:xfrm>
        </p:spPr>
        <p:txBody>
          <a:bodyPr anchor="ctr"/>
          <a:lstStyle/>
          <a:p>
            <a:pPr algn="ctr" rtl="1"/>
            <a:r>
              <a:rPr lang="fa-IR" b="1" dirty="0">
                <a:latin typeface="Arabic Typesetting" panose="03020402040406030203" pitchFamily="66" charset="-78"/>
                <a:cs typeface="B Sina" panose="00000700000000000000" pitchFamily="2" charset="-78"/>
              </a:rPr>
              <a:t>انواع </a:t>
            </a:r>
            <a:r>
              <a:rPr lang="fa-IR" b="1" dirty="0" smtClean="0">
                <a:latin typeface="Arabic Typesetting" panose="03020402040406030203" pitchFamily="66" charset="-78"/>
                <a:cs typeface="B Sina" panose="00000700000000000000" pitchFamily="2" charset="-78"/>
              </a:rPr>
              <a:t>موتورهای جستجو</a:t>
            </a:r>
            <a:endParaRPr lang="en-US" dirty="0"/>
          </a:p>
        </p:txBody>
      </p:sp>
      <p:sp>
        <p:nvSpPr>
          <p:cNvPr id="3" name="Content Placeholder 2"/>
          <p:cNvSpPr>
            <a:spLocks noGrp="1"/>
          </p:cNvSpPr>
          <p:nvPr>
            <p:ph idx="1"/>
          </p:nvPr>
        </p:nvSpPr>
        <p:spPr>
          <a:xfrm>
            <a:off x="2417758" y="1280890"/>
            <a:ext cx="9602788" cy="5577110"/>
          </a:xfrm>
        </p:spPr>
        <p:txBody>
          <a:bodyPr/>
          <a:lstStyle/>
          <a:p>
            <a:pPr marL="628650" indent="-400050" algn="r" rtl="1">
              <a:buFont typeface="Wingdings" panose="05000000000000000000" pitchFamily="2" charset="2"/>
              <a:buChar char="ü"/>
            </a:pPr>
            <a:r>
              <a:rPr lang="fa-IR" sz="2400" dirty="0">
                <a:cs typeface="B Homa" panose="00000400000000000000" pitchFamily="2" charset="-78"/>
              </a:rPr>
              <a:t> موتورهای تجربی </a:t>
            </a:r>
            <a:r>
              <a:rPr lang="en-US" sz="2400" b="1" dirty="0">
                <a:cs typeface="B Homa" panose="00000400000000000000" pitchFamily="2" charset="-78"/>
              </a:rPr>
              <a:t>Heuristic Engines</a:t>
            </a:r>
            <a:endParaRPr lang="fa-IR" sz="2400" b="1" dirty="0">
              <a:cs typeface="B Homa" panose="00000400000000000000" pitchFamily="2" charset="-78"/>
            </a:endParaRPr>
          </a:p>
          <a:p>
            <a:pPr marL="857250" indent="-285750" algn="r" rtl="1">
              <a:lnSpc>
                <a:spcPct val="150000"/>
              </a:lnSpc>
              <a:buFont typeface="Wingdings" panose="05000000000000000000" pitchFamily="2" charset="2"/>
              <a:buChar char="§"/>
            </a:pPr>
            <a:r>
              <a:rPr lang="fa-IR" dirty="0">
                <a:cs typeface="B Homa" panose="00000400000000000000" pitchFamily="2" charset="-78"/>
              </a:rPr>
              <a:t> </a:t>
            </a:r>
            <a:r>
              <a:rPr lang="fa-IR" sz="2000" dirty="0">
                <a:cs typeface="B Homa" panose="00000400000000000000" pitchFamily="2" charset="-78"/>
              </a:rPr>
              <a:t>کار براساس روش های مشترک بدافزارها</a:t>
            </a:r>
          </a:p>
          <a:p>
            <a:pPr marL="857250" indent="-285750" algn="r" rtl="1">
              <a:lnSpc>
                <a:spcPct val="150000"/>
              </a:lnSpc>
              <a:buFont typeface="Wingdings" panose="05000000000000000000" pitchFamily="2" charset="2"/>
              <a:buChar char="§"/>
            </a:pPr>
            <a:r>
              <a:rPr lang="fa-IR" sz="2000" dirty="0">
                <a:cs typeface="B Homa" panose="00000400000000000000" pitchFamily="2" charset="-78"/>
              </a:rPr>
              <a:t> بدون نیاز به به روز </a:t>
            </a:r>
            <a:r>
              <a:rPr lang="fa-IR" sz="2000" dirty="0" smtClean="0">
                <a:cs typeface="B Homa" panose="00000400000000000000" pitchFamily="2" charset="-78"/>
              </a:rPr>
              <a:t>رسانی</a:t>
            </a:r>
          </a:p>
          <a:p>
            <a:pPr marL="685800" indent="-400050" algn="r" rtl="1">
              <a:lnSpc>
                <a:spcPct val="150000"/>
              </a:lnSpc>
              <a:buFont typeface="Wingdings" panose="05000000000000000000" pitchFamily="2" charset="2"/>
              <a:buChar char="ü"/>
            </a:pPr>
            <a:r>
              <a:rPr lang="fa-IR" dirty="0">
                <a:cs typeface="B Homa" panose="00000400000000000000" pitchFamily="2" charset="-78"/>
              </a:rPr>
              <a:t> </a:t>
            </a:r>
            <a:r>
              <a:rPr lang="fa-IR" sz="2400" dirty="0" smtClean="0">
                <a:cs typeface="B Homa" panose="00000400000000000000" pitchFamily="2" charset="-78"/>
              </a:rPr>
              <a:t>موتور </a:t>
            </a:r>
            <a:r>
              <a:rPr lang="en-US" sz="2400" b="1" dirty="0" smtClean="0">
                <a:cs typeface="B Homa" panose="00000400000000000000" pitchFamily="2" charset="-78"/>
              </a:rPr>
              <a:t>Cheksummer</a:t>
            </a:r>
            <a:r>
              <a:rPr lang="fa-IR" sz="2400" b="1" dirty="0" smtClean="0">
                <a:cs typeface="B Homa" panose="00000400000000000000" pitchFamily="2" charset="-78"/>
              </a:rPr>
              <a:t> </a:t>
            </a:r>
          </a:p>
          <a:p>
            <a:pPr marL="914400" algn="r" rtl="1">
              <a:lnSpc>
                <a:spcPct val="150000"/>
              </a:lnSpc>
              <a:buFont typeface="Wingdings" panose="05000000000000000000" pitchFamily="2" charset="2"/>
              <a:buChar char="§"/>
            </a:pPr>
            <a:r>
              <a:rPr lang="fa-IR" sz="2000" dirty="0">
                <a:cs typeface="B Homa" panose="00000400000000000000" pitchFamily="2" charset="-78"/>
              </a:rPr>
              <a:t> </a:t>
            </a:r>
            <a:r>
              <a:rPr lang="fa-IR" sz="2000" dirty="0" smtClean="0">
                <a:cs typeface="B Homa" panose="00000400000000000000" pitchFamily="2" charset="-78"/>
              </a:rPr>
              <a:t>مطلع کردن کاربر از انواع تغییرات اتفاق افتاده در سیستم</a:t>
            </a:r>
          </a:p>
          <a:p>
            <a:pPr marL="914400" algn="r" rtl="1">
              <a:lnSpc>
                <a:spcPct val="150000"/>
              </a:lnSpc>
              <a:buFont typeface="Wingdings" panose="05000000000000000000" pitchFamily="2" charset="2"/>
              <a:buChar char="§"/>
            </a:pPr>
            <a:r>
              <a:rPr lang="fa-IR" sz="2000" dirty="0">
                <a:cs typeface="B Homa" panose="00000400000000000000" pitchFamily="2" charset="-78"/>
              </a:rPr>
              <a:t> </a:t>
            </a:r>
            <a:r>
              <a:rPr lang="fa-IR" sz="2000" dirty="0" smtClean="0">
                <a:cs typeface="B Homa" panose="00000400000000000000" pitchFamily="2" charset="-78"/>
              </a:rPr>
              <a:t>ناتوان در تشخیص تغییر بی خطر و خطرناک</a:t>
            </a:r>
          </a:p>
          <a:p>
            <a:pPr marL="914400" algn="r" rtl="1">
              <a:lnSpc>
                <a:spcPct val="150000"/>
              </a:lnSpc>
              <a:buFont typeface="Wingdings" panose="05000000000000000000" pitchFamily="2" charset="2"/>
              <a:buChar char="§"/>
            </a:pPr>
            <a:r>
              <a:rPr lang="fa-IR" sz="2000" dirty="0">
                <a:cs typeface="B Homa" panose="00000400000000000000" pitchFamily="2" charset="-78"/>
              </a:rPr>
              <a:t> </a:t>
            </a:r>
            <a:r>
              <a:rPr lang="fa-IR" sz="2000" dirty="0" smtClean="0">
                <a:cs typeface="B Homa" panose="00000400000000000000" pitchFamily="2" charset="-78"/>
              </a:rPr>
              <a:t>بدون نیاز به، بروز رسانی</a:t>
            </a:r>
            <a:endParaRPr lang="fa-IR" sz="2000" dirty="0">
              <a:cs typeface="B Homa" panose="00000400000000000000" pitchFamily="2" charset="-78"/>
            </a:endParaRPr>
          </a:p>
          <a:p>
            <a:endParaRPr lang="en-US" dirty="0"/>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85695" y="1814513"/>
            <a:ext cx="5218449" cy="3819904"/>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8EE964FA-31DF-4E91-8ABC-8411A59DA333}" type="slidenum">
              <a:rPr lang="en-US" smtClean="0"/>
              <a:t>27</a:t>
            </a:fld>
            <a:endParaRPr lang="en-US" dirty="0"/>
          </a:p>
        </p:txBody>
      </p:sp>
    </p:spTree>
    <p:custDataLst>
      <p:tags r:id="rId1"/>
    </p:custDataLst>
    <p:extLst>
      <p:ext uri="{BB962C8B-B14F-4D97-AF65-F5344CB8AC3E}">
        <p14:creationId xmlns:p14="http://schemas.microsoft.com/office/powerpoint/2010/main" val="3377437036"/>
      </p:ext>
    </p:extLst>
  </p:cSld>
  <p:clrMapOvr>
    <a:masterClrMapping/>
  </p:clrMapOvr>
  <mc:AlternateContent xmlns:mc="http://schemas.openxmlformats.org/markup-compatibility/2006" xmlns:p14="http://schemas.microsoft.com/office/powerpoint/2010/main">
    <mc:Choice Requires="p14">
      <p:transition spd="slow" p14:dur="1200" advTm="49724">
        <p:dissolve/>
      </p:transition>
    </mc:Choice>
    <mc:Fallback xmlns="">
      <p:transition spd="slow" advTm="49724">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par>
                          <p:cTn id="45" fill="hold">
                            <p:stCondLst>
                              <p:cond delay="2000"/>
                            </p:stCondLst>
                            <p:childTnLst>
                              <p:par>
                                <p:cTn id="46" presetID="27" presetClass="emph" presetSubtype="0" fill="remove" nodeType="afterEffect">
                                  <p:stCondLst>
                                    <p:cond delay="0"/>
                                  </p:stCondLst>
                                  <p:childTnLst>
                                    <p:animClr clrSpc="rgb" dir="cw">
                                      <p:cBhvr override="childStyle">
                                        <p:cTn id="47" dur="250" autoRev="1" fill="remove"/>
                                        <p:tgtEl>
                                          <p:spTgt spid="3">
                                            <p:txEl>
                                              <p:pRg st="1" end="1"/>
                                            </p:txEl>
                                          </p:spTgt>
                                        </p:tgtEl>
                                        <p:attrNameLst>
                                          <p:attrName>style.color</p:attrName>
                                        </p:attrNameLst>
                                      </p:cBhvr>
                                      <p:to>
                                        <a:schemeClr val="bg1"/>
                                      </p:to>
                                    </p:animClr>
                                    <p:animClr clrSpc="rgb" dir="cw">
                                      <p:cBhvr>
                                        <p:cTn id="48" dur="250" autoRev="1" fill="remove"/>
                                        <p:tgtEl>
                                          <p:spTgt spid="3">
                                            <p:txEl>
                                              <p:pRg st="1" end="1"/>
                                            </p:txEl>
                                          </p:spTgt>
                                        </p:tgtEl>
                                        <p:attrNameLst>
                                          <p:attrName>fillcolor</p:attrName>
                                        </p:attrNameLst>
                                      </p:cBhvr>
                                      <p:to>
                                        <a:schemeClr val="bg1"/>
                                      </p:to>
                                    </p:animClr>
                                    <p:set>
                                      <p:cBhvr>
                                        <p:cTn id="49" dur="250" autoRev="1" fill="remove"/>
                                        <p:tgtEl>
                                          <p:spTgt spid="3">
                                            <p:txEl>
                                              <p:pRg st="1" end="1"/>
                                            </p:txEl>
                                          </p:spTgt>
                                        </p:tgtEl>
                                        <p:attrNameLst>
                                          <p:attrName>fill.type</p:attrName>
                                        </p:attrNameLst>
                                      </p:cBhvr>
                                      <p:to>
                                        <p:strVal val="solid"/>
                                      </p:to>
                                    </p:set>
                                    <p:set>
                                      <p:cBhvr>
                                        <p:cTn id="50" dur="250" autoRev="1" fill="remove"/>
                                        <p:tgtEl>
                                          <p:spTgt spid="3">
                                            <p:txEl>
                                              <p:pRg st="1" end="1"/>
                                            </p:txEl>
                                          </p:spTgt>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down)">
                                      <p:cBhvr>
                                        <p:cTn id="55" dur="580">
                                          <p:stCondLst>
                                            <p:cond delay="0"/>
                                          </p:stCondLst>
                                        </p:cTn>
                                        <p:tgtEl>
                                          <p:spTgt spid="3">
                                            <p:txEl>
                                              <p:pRg st="2" end="2"/>
                                            </p:txEl>
                                          </p:spTgt>
                                        </p:tgtEl>
                                      </p:cBhvr>
                                    </p:animEffect>
                                    <p:anim calcmode="lin" valueType="num">
                                      <p:cBhvr>
                                        <p:cTn id="5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2" end="2"/>
                                            </p:txEl>
                                          </p:spTgt>
                                        </p:tgtEl>
                                      </p:cBhvr>
                                      <p:to x="100000" y="60000"/>
                                    </p:animScale>
                                    <p:animScale>
                                      <p:cBhvr>
                                        <p:cTn id="62" dur="166" decel="50000">
                                          <p:stCondLst>
                                            <p:cond delay="67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childTnLst>
                                </p:cTn>
                              </p:par>
                            </p:childTnLst>
                          </p:cTn>
                        </p:par>
                        <p:par>
                          <p:cTn id="69" fill="hold">
                            <p:stCondLst>
                              <p:cond delay="2000"/>
                            </p:stCondLst>
                            <p:childTnLst>
                              <p:par>
                                <p:cTn id="70" presetID="27" presetClass="emph" presetSubtype="0" fill="remove" nodeType="afterEffect">
                                  <p:stCondLst>
                                    <p:cond delay="0"/>
                                  </p:stCondLst>
                                  <p:childTnLst>
                                    <p:animClr clrSpc="rgb" dir="cw">
                                      <p:cBhvr override="childStyle">
                                        <p:cTn id="71" dur="250" autoRev="1" fill="remove"/>
                                        <p:tgtEl>
                                          <p:spTgt spid="3">
                                            <p:txEl>
                                              <p:pRg st="2" end="2"/>
                                            </p:txEl>
                                          </p:spTgt>
                                        </p:tgtEl>
                                        <p:attrNameLst>
                                          <p:attrName>style.color</p:attrName>
                                        </p:attrNameLst>
                                      </p:cBhvr>
                                      <p:to>
                                        <a:schemeClr val="bg1"/>
                                      </p:to>
                                    </p:animClr>
                                    <p:animClr clrSpc="rgb" dir="cw">
                                      <p:cBhvr>
                                        <p:cTn id="72" dur="250" autoRev="1" fill="remove"/>
                                        <p:tgtEl>
                                          <p:spTgt spid="3">
                                            <p:txEl>
                                              <p:pRg st="2" end="2"/>
                                            </p:txEl>
                                          </p:spTgt>
                                        </p:tgtEl>
                                        <p:attrNameLst>
                                          <p:attrName>fillcolor</p:attrName>
                                        </p:attrNameLst>
                                      </p:cBhvr>
                                      <p:to>
                                        <a:schemeClr val="bg1"/>
                                      </p:to>
                                    </p:animClr>
                                    <p:set>
                                      <p:cBhvr>
                                        <p:cTn id="73" dur="250" autoRev="1" fill="remove"/>
                                        <p:tgtEl>
                                          <p:spTgt spid="3">
                                            <p:txEl>
                                              <p:pRg st="2" end="2"/>
                                            </p:txEl>
                                          </p:spTgt>
                                        </p:tgtEl>
                                        <p:attrNameLst>
                                          <p:attrName>fill.type</p:attrName>
                                        </p:attrNameLst>
                                      </p:cBhvr>
                                      <p:to>
                                        <p:strVal val="solid"/>
                                      </p:to>
                                    </p:set>
                                    <p:set>
                                      <p:cBhvr>
                                        <p:cTn id="74" dur="250" autoRev="1" fill="remove"/>
                                        <p:tgtEl>
                                          <p:spTgt spid="3">
                                            <p:txEl>
                                              <p:pRg st="2" end="2"/>
                                            </p:txEl>
                                          </p:spTgt>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par>
                          <p:cTn id="93" fill="hold">
                            <p:stCondLst>
                              <p:cond delay="2000"/>
                            </p:stCondLst>
                            <p:childTnLst>
                              <p:par>
                                <p:cTn id="94" presetID="27" presetClass="emph" presetSubtype="0" fill="remove" nodeType="afterEffect">
                                  <p:stCondLst>
                                    <p:cond delay="0"/>
                                  </p:stCondLst>
                                  <p:childTnLst>
                                    <p:animClr clrSpc="rgb" dir="cw">
                                      <p:cBhvr override="childStyle">
                                        <p:cTn id="95" dur="250" autoRev="1" fill="remove"/>
                                        <p:tgtEl>
                                          <p:spTgt spid="3">
                                            <p:txEl>
                                              <p:pRg st="4" end="4"/>
                                            </p:txEl>
                                          </p:spTgt>
                                        </p:tgtEl>
                                        <p:attrNameLst>
                                          <p:attrName>style.color</p:attrName>
                                        </p:attrNameLst>
                                      </p:cBhvr>
                                      <p:to>
                                        <a:schemeClr val="bg1"/>
                                      </p:to>
                                    </p:animClr>
                                    <p:animClr clrSpc="rgb" dir="cw">
                                      <p:cBhvr>
                                        <p:cTn id="96" dur="250" autoRev="1" fill="remove"/>
                                        <p:tgtEl>
                                          <p:spTgt spid="3">
                                            <p:txEl>
                                              <p:pRg st="4" end="4"/>
                                            </p:txEl>
                                          </p:spTgt>
                                        </p:tgtEl>
                                        <p:attrNameLst>
                                          <p:attrName>fillcolor</p:attrName>
                                        </p:attrNameLst>
                                      </p:cBhvr>
                                      <p:to>
                                        <a:schemeClr val="bg1"/>
                                      </p:to>
                                    </p:animClr>
                                    <p:set>
                                      <p:cBhvr>
                                        <p:cTn id="97" dur="250" autoRev="1" fill="remove"/>
                                        <p:tgtEl>
                                          <p:spTgt spid="3">
                                            <p:txEl>
                                              <p:pRg st="4" end="4"/>
                                            </p:txEl>
                                          </p:spTgt>
                                        </p:tgtEl>
                                        <p:attrNameLst>
                                          <p:attrName>fill.type</p:attrName>
                                        </p:attrNameLst>
                                      </p:cBhvr>
                                      <p:to>
                                        <p:strVal val="solid"/>
                                      </p:to>
                                    </p:set>
                                    <p:set>
                                      <p:cBhvr>
                                        <p:cTn id="98" dur="250" autoRev="1" fill="remove"/>
                                        <p:tgtEl>
                                          <p:spTgt spid="3">
                                            <p:txEl>
                                              <p:pRg st="4" end="4"/>
                                            </p:txEl>
                                          </p:spTgt>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nodeType="click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animEffect transition="in" filter="wipe(down)">
                                      <p:cBhvr>
                                        <p:cTn id="103" dur="580">
                                          <p:stCondLst>
                                            <p:cond delay="0"/>
                                          </p:stCondLst>
                                        </p:cTn>
                                        <p:tgtEl>
                                          <p:spTgt spid="3">
                                            <p:txEl>
                                              <p:pRg st="5" end="5"/>
                                            </p:txEl>
                                          </p:spTgt>
                                        </p:tgtEl>
                                      </p:cBhvr>
                                    </p:animEffect>
                                    <p:anim calcmode="lin" valueType="num">
                                      <p:cBhvr>
                                        <p:cTn id="10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5" end="5"/>
                                            </p:txEl>
                                          </p:spTgt>
                                        </p:tgtEl>
                                      </p:cBhvr>
                                      <p:to x="100000" y="60000"/>
                                    </p:animScale>
                                    <p:animScale>
                                      <p:cBhvr>
                                        <p:cTn id="110" dur="166" decel="50000">
                                          <p:stCondLst>
                                            <p:cond delay="676"/>
                                          </p:stCondLst>
                                        </p:cTn>
                                        <p:tgtEl>
                                          <p:spTgt spid="3">
                                            <p:txEl>
                                              <p:pRg st="5" end="5"/>
                                            </p:txEl>
                                          </p:spTgt>
                                        </p:tgtEl>
                                      </p:cBhvr>
                                      <p:to x="100000" y="100000"/>
                                    </p:animScale>
                                    <p:animScale>
                                      <p:cBhvr>
                                        <p:cTn id="111" dur="26">
                                          <p:stCondLst>
                                            <p:cond delay="1312"/>
                                          </p:stCondLst>
                                        </p:cTn>
                                        <p:tgtEl>
                                          <p:spTgt spid="3">
                                            <p:txEl>
                                              <p:pRg st="5" end="5"/>
                                            </p:txEl>
                                          </p:spTgt>
                                        </p:tgtEl>
                                      </p:cBhvr>
                                      <p:to x="100000" y="80000"/>
                                    </p:animScale>
                                    <p:animScale>
                                      <p:cBhvr>
                                        <p:cTn id="112" dur="166" decel="50000">
                                          <p:stCondLst>
                                            <p:cond delay="1338"/>
                                          </p:stCondLst>
                                        </p:cTn>
                                        <p:tgtEl>
                                          <p:spTgt spid="3">
                                            <p:txEl>
                                              <p:pRg st="5" end="5"/>
                                            </p:txEl>
                                          </p:spTgt>
                                        </p:tgtEl>
                                      </p:cBhvr>
                                      <p:to x="100000" y="100000"/>
                                    </p:animScale>
                                    <p:animScale>
                                      <p:cBhvr>
                                        <p:cTn id="113" dur="26">
                                          <p:stCondLst>
                                            <p:cond delay="1642"/>
                                          </p:stCondLst>
                                        </p:cTn>
                                        <p:tgtEl>
                                          <p:spTgt spid="3">
                                            <p:txEl>
                                              <p:pRg st="5" end="5"/>
                                            </p:txEl>
                                          </p:spTgt>
                                        </p:tgtEl>
                                      </p:cBhvr>
                                      <p:to x="100000" y="90000"/>
                                    </p:animScale>
                                    <p:animScale>
                                      <p:cBhvr>
                                        <p:cTn id="114" dur="166" decel="50000">
                                          <p:stCondLst>
                                            <p:cond delay="1668"/>
                                          </p:stCondLst>
                                        </p:cTn>
                                        <p:tgtEl>
                                          <p:spTgt spid="3">
                                            <p:txEl>
                                              <p:pRg st="5" end="5"/>
                                            </p:txEl>
                                          </p:spTgt>
                                        </p:tgtEl>
                                      </p:cBhvr>
                                      <p:to x="100000" y="100000"/>
                                    </p:animScale>
                                    <p:animScale>
                                      <p:cBhvr>
                                        <p:cTn id="115" dur="26">
                                          <p:stCondLst>
                                            <p:cond delay="1808"/>
                                          </p:stCondLst>
                                        </p:cTn>
                                        <p:tgtEl>
                                          <p:spTgt spid="3">
                                            <p:txEl>
                                              <p:pRg st="5" end="5"/>
                                            </p:txEl>
                                          </p:spTgt>
                                        </p:tgtEl>
                                      </p:cBhvr>
                                      <p:to x="100000" y="95000"/>
                                    </p:animScale>
                                    <p:animScale>
                                      <p:cBhvr>
                                        <p:cTn id="116" dur="166" decel="50000">
                                          <p:stCondLst>
                                            <p:cond delay="1834"/>
                                          </p:stCondLst>
                                        </p:cTn>
                                        <p:tgtEl>
                                          <p:spTgt spid="3">
                                            <p:txEl>
                                              <p:pRg st="5" end="5"/>
                                            </p:txEl>
                                          </p:spTgt>
                                        </p:tgtEl>
                                      </p:cBhvr>
                                      <p:to x="100000" y="100000"/>
                                    </p:animScale>
                                  </p:childTnLst>
                                </p:cTn>
                              </p:par>
                            </p:childTnLst>
                          </p:cTn>
                        </p:par>
                        <p:par>
                          <p:cTn id="117" fill="hold">
                            <p:stCondLst>
                              <p:cond delay="2000"/>
                            </p:stCondLst>
                            <p:childTnLst>
                              <p:par>
                                <p:cTn id="118" presetID="27" presetClass="emph" presetSubtype="0" fill="remove" nodeType="afterEffect">
                                  <p:stCondLst>
                                    <p:cond delay="0"/>
                                  </p:stCondLst>
                                  <p:childTnLst>
                                    <p:animClr clrSpc="rgb" dir="cw">
                                      <p:cBhvr override="childStyle">
                                        <p:cTn id="119" dur="250" autoRev="1" fill="remove"/>
                                        <p:tgtEl>
                                          <p:spTgt spid="3">
                                            <p:txEl>
                                              <p:pRg st="5" end="5"/>
                                            </p:txEl>
                                          </p:spTgt>
                                        </p:tgtEl>
                                        <p:attrNameLst>
                                          <p:attrName>style.color</p:attrName>
                                        </p:attrNameLst>
                                      </p:cBhvr>
                                      <p:to>
                                        <a:schemeClr val="bg1"/>
                                      </p:to>
                                    </p:animClr>
                                    <p:animClr clrSpc="rgb" dir="cw">
                                      <p:cBhvr>
                                        <p:cTn id="120" dur="250" autoRev="1" fill="remove"/>
                                        <p:tgtEl>
                                          <p:spTgt spid="3">
                                            <p:txEl>
                                              <p:pRg st="5" end="5"/>
                                            </p:txEl>
                                          </p:spTgt>
                                        </p:tgtEl>
                                        <p:attrNameLst>
                                          <p:attrName>fillcolor</p:attrName>
                                        </p:attrNameLst>
                                      </p:cBhvr>
                                      <p:to>
                                        <a:schemeClr val="bg1"/>
                                      </p:to>
                                    </p:animClr>
                                    <p:set>
                                      <p:cBhvr>
                                        <p:cTn id="121" dur="250" autoRev="1" fill="remove"/>
                                        <p:tgtEl>
                                          <p:spTgt spid="3">
                                            <p:txEl>
                                              <p:pRg st="5" end="5"/>
                                            </p:txEl>
                                          </p:spTgt>
                                        </p:tgtEl>
                                        <p:attrNameLst>
                                          <p:attrName>fill.type</p:attrName>
                                        </p:attrNameLst>
                                      </p:cBhvr>
                                      <p:to>
                                        <p:strVal val="solid"/>
                                      </p:to>
                                    </p:set>
                                    <p:set>
                                      <p:cBhvr>
                                        <p:cTn id="122" dur="250" autoRev="1" fill="remove"/>
                                        <p:tgtEl>
                                          <p:spTgt spid="3">
                                            <p:txEl>
                                              <p:pRg st="5" end="5"/>
                                            </p:txEl>
                                          </p:spTgt>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3">
                                            <p:txEl>
                                              <p:pRg st="6" end="6"/>
                                            </p:txEl>
                                          </p:spTgt>
                                        </p:tgtEl>
                                        <p:attrNameLst>
                                          <p:attrName>style.visibility</p:attrName>
                                        </p:attrNameLst>
                                      </p:cBhvr>
                                      <p:to>
                                        <p:strVal val="visible"/>
                                      </p:to>
                                    </p:set>
                                    <p:animEffect transition="in" filter="wipe(down)">
                                      <p:cBhvr>
                                        <p:cTn id="127" dur="580">
                                          <p:stCondLst>
                                            <p:cond delay="0"/>
                                          </p:stCondLst>
                                        </p:cTn>
                                        <p:tgtEl>
                                          <p:spTgt spid="3">
                                            <p:txEl>
                                              <p:pRg st="6" end="6"/>
                                            </p:txEl>
                                          </p:spTgt>
                                        </p:tgtEl>
                                      </p:cBhvr>
                                    </p:animEffect>
                                    <p:anim calcmode="lin" valueType="num">
                                      <p:cBhvr>
                                        <p:cTn id="12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3">
                                            <p:txEl>
                                              <p:pRg st="6" end="6"/>
                                            </p:txEl>
                                          </p:spTgt>
                                        </p:tgtEl>
                                      </p:cBhvr>
                                      <p:to x="100000" y="60000"/>
                                    </p:animScale>
                                    <p:animScale>
                                      <p:cBhvr>
                                        <p:cTn id="134" dur="166" decel="50000">
                                          <p:stCondLst>
                                            <p:cond delay="676"/>
                                          </p:stCondLst>
                                        </p:cTn>
                                        <p:tgtEl>
                                          <p:spTgt spid="3">
                                            <p:txEl>
                                              <p:pRg st="6" end="6"/>
                                            </p:txEl>
                                          </p:spTgt>
                                        </p:tgtEl>
                                      </p:cBhvr>
                                      <p:to x="100000" y="100000"/>
                                    </p:animScale>
                                    <p:animScale>
                                      <p:cBhvr>
                                        <p:cTn id="135" dur="26">
                                          <p:stCondLst>
                                            <p:cond delay="1312"/>
                                          </p:stCondLst>
                                        </p:cTn>
                                        <p:tgtEl>
                                          <p:spTgt spid="3">
                                            <p:txEl>
                                              <p:pRg st="6" end="6"/>
                                            </p:txEl>
                                          </p:spTgt>
                                        </p:tgtEl>
                                      </p:cBhvr>
                                      <p:to x="100000" y="80000"/>
                                    </p:animScale>
                                    <p:animScale>
                                      <p:cBhvr>
                                        <p:cTn id="136" dur="166" decel="50000">
                                          <p:stCondLst>
                                            <p:cond delay="1338"/>
                                          </p:stCondLst>
                                        </p:cTn>
                                        <p:tgtEl>
                                          <p:spTgt spid="3">
                                            <p:txEl>
                                              <p:pRg st="6" end="6"/>
                                            </p:txEl>
                                          </p:spTgt>
                                        </p:tgtEl>
                                      </p:cBhvr>
                                      <p:to x="100000" y="100000"/>
                                    </p:animScale>
                                    <p:animScale>
                                      <p:cBhvr>
                                        <p:cTn id="137" dur="26">
                                          <p:stCondLst>
                                            <p:cond delay="1642"/>
                                          </p:stCondLst>
                                        </p:cTn>
                                        <p:tgtEl>
                                          <p:spTgt spid="3">
                                            <p:txEl>
                                              <p:pRg st="6" end="6"/>
                                            </p:txEl>
                                          </p:spTgt>
                                        </p:tgtEl>
                                      </p:cBhvr>
                                      <p:to x="100000" y="90000"/>
                                    </p:animScale>
                                    <p:animScale>
                                      <p:cBhvr>
                                        <p:cTn id="138" dur="166" decel="50000">
                                          <p:stCondLst>
                                            <p:cond delay="1668"/>
                                          </p:stCondLst>
                                        </p:cTn>
                                        <p:tgtEl>
                                          <p:spTgt spid="3">
                                            <p:txEl>
                                              <p:pRg st="6" end="6"/>
                                            </p:txEl>
                                          </p:spTgt>
                                        </p:tgtEl>
                                      </p:cBhvr>
                                      <p:to x="100000" y="100000"/>
                                    </p:animScale>
                                    <p:animScale>
                                      <p:cBhvr>
                                        <p:cTn id="139" dur="26">
                                          <p:stCondLst>
                                            <p:cond delay="1808"/>
                                          </p:stCondLst>
                                        </p:cTn>
                                        <p:tgtEl>
                                          <p:spTgt spid="3">
                                            <p:txEl>
                                              <p:pRg st="6" end="6"/>
                                            </p:txEl>
                                          </p:spTgt>
                                        </p:tgtEl>
                                      </p:cBhvr>
                                      <p:to x="100000" y="95000"/>
                                    </p:animScale>
                                    <p:animScale>
                                      <p:cBhvr>
                                        <p:cTn id="140" dur="166" decel="50000">
                                          <p:stCondLst>
                                            <p:cond delay="1834"/>
                                          </p:stCondLst>
                                        </p:cTn>
                                        <p:tgtEl>
                                          <p:spTgt spid="3">
                                            <p:txEl>
                                              <p:pRg st="6" end="6"/>
                                            </p:txEl>
                                          </p:spTgt>
                                        </p:tgtEl>
                                      </p:cBhvr>
                                      <p:to x="100000" y="100000"/>
                                    </p:animScale>
                                  </p:childTnLst>
                                </p:cTn>
                              </p:par>
                            </p:childTnLst>
                          </p:cTn>
                        </p:par>
                        <p:par>
                          <p:cTn id="141" fill="hold">
                            <p:stCondLst>
                              <p:cond delay="2000"/>
                            </p:stCondLst>
                            <p:childTnLst>
                              <p:par>
                                <p:cTn id="142" presetID="27" presetClass="emph" presetSubtype="0" fill="remove" nodeType="afterEffect">
                                  <p:stCondLst>
                                    <p:cond delay="0"/>
                                  </p:stCondLst>
                                  <p:childTnLst>
                                    <p:animClr clrSpc="rgb" dir="cw">
                                      <p:cBhvr override="childStyle">
                                        <p:cTn id="143" dur="250" autoRev="1" fill="remove"/>
                                        <p:tgtEl>
                                          <p:spTgt spid="3">
                                            <p:txEl>
                                              <p:pRg st="6" end="6"/>
                                            </p:txEl>
                                          </p:spTgt>
                                        </p:tgtEl>
                                        <p:attrNameLst>
                                          <p:attrName>style.color</p:attrName>
                                        </p:attrNameLst>
                                      </p:cBhvr>
                                      <p:to>
                                        <a:schemeClr val="bg1"/>
                                      </p:to>
                                    </p:animClr>
                                    <p:animClr clrSpc="rgb" dir="cw">
                                      <p:cBhvr>
                                        <p:cTn id="144" dur="250" autoRev="1" fill="remove"/>
                                        <p:tgtEl>
                                          <p:spTgt spid="3">
                                            <p:txEl>
                                              <p:pRg st="6" end="6"/>
                                            </p:txEl>
                                          </p:spTgt>
                                        </p:tgtEl>
                                        <p:attrNameLst>
                                          <p:attrName>fillcolor</p:attrName>
                                        </p:attrNameLst>
                                      </p:cBhvr>
                                      <p:to>
                                        <a:schemeClr val="bg1"/>
                                      </p:to>
                                    </p:animClr>
                                    <p:set>
                                      <p:cBhvr>
                                        <p:cTn id="145" dur="250" autoRev="1" fill="remove"/>
                                        <p:tgtEl>
                                          <p:spTgt spid="3">
                                            <p:txEl>
                                              <p:pRg st="6" end="6"/>
                                            </p:txEl>
                                          </p:spTgt>
                                        </p:tgtEl>
                                        <p:attrNameLst>
                                          <p:attrName>fill.type</p:attrName>
                                        </p:attrNameLst>
                                      </p:cBhvr>
                                      <p:to>
                                        <p:strVal val="solid"/>
                                      </p:to>
                                    </p:set>
                                    <p:set>
                                      <p:cBhvr>
                                        <p:cTn id="146" dur="250" autoRev="1" fill="remove"/>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پایان</a:t>
            </a:r>
            <a:endParaRPr lang="en-US" dirty="0"/>
          </a:p>
        </p:txBody>
      </p:sp>
      <p:sp>
        <p:nvSpPr>
          <p:cNvPr id="4" name="Slide Number Placeholder 3"/>
          <p:cNvSpPr>
            <a:spLocks noGrp="1"/>
          </p:cNvSpPr>
          <p:nvPr>
            <p:ph type="sldNum" sz="quarter" idx="12"/>
          </p:nvPr>
        </p:nvSpPr>
        <p:spPr/>
        <p:txBody>
          <a:bodyPr/>
          <a:lstStyle/>
          <a:p>
            <a:fld id="{8EE964FA-31DF-4E91-8ABC-8411A59DA333}" type="slidenum">
              <a:rPr lang="en-US" smtClean="0"/>
              <a:t>28</a:t>
            </a:fld>
            <a:endParaRPr lang="en-US" dirty="0"/>
          </a:p>
        </p:txBody>
      </p:sp>
    </p:spTree>
    <p:extLst>
      <p:ext uri="{BB962C8B-B14F-4D97-AF65-F5344CB8AC3E}">
        <p14:creationId xmlns:p14="http://schemas.microsoft.com/office/powerpoint/2010/main" val="81042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618" y="128592"/>
            <a:ext cx="8911687" cy="1280890"/>
          </a:xfrm>
        </p:spPr>
        <p:txBody>
          <a:bodyPr anchor="ctr">
            <a:normAutofit/>
          </a:bodyPr>
          <a:lstStyle/>
          <a:p>
            <a:pPr algn="ctr" rtl="1"/>
            <a:r>
              <a:rPr lang="fa-IR" sz="6600" dirty="0" smtClean="0">
                <a:latin typeface="Arabic Typesetting" panose="03020402040406030203" pitchFamily="66" charset="-78"/>
                <a:cs typeface="B Homa" panose="00000400000000000000" pitchFamily="2" charset="-78"/>
              </a:rPr>
              <a:t>حمله،نفوذ،خرابکاری</a:t>
            </a:r>
            <a:endParaRPr lang="en-US" sz="6600" dirty="0">
              <a:latin typeface="Arabic Typesetting" panose="03020402040406030203" pitchFamily="66" charset="-78"/>
              <a:cs typeface="B Homa" panose="00000400000000000000" pitchFamily="2" charset="-78"/>
            </a:endParaRPr>
          </a:p>
        </p:txBody>
      </p:sp>
      <p:sp>
        <p:nvSpPr>
          <p:cNvPr id="3" name="Content Placeholder 2"/>
          <p:cNvSpPr>
            <a:spLocks noGrp="1"/>
          </p:cNvSpPr>
          <p:nvPr>
            <p:ph idx="1"/>
          </p:nvPr>
        </p:nvSpPr>
        <p:spPr>
          <a:xfrm>
            <a:off x="2592926" y="1471614"/>
            <a:ext cx="9437150" cy="5386386"/>
          </a:xfrm>
        </p:spPr>
        <p:txBody>
          <a:bodyPr/>
          <a:lstStyle/>
          <a:p>
            <a:pPr algn="r" rtl="1">
              <a:lnSpc>
                <a:spcPct val="200000"/>
              </a:lnSpc>
              <a:buFont typeface="Wingdings" panose="05000000000000000000" pitchFamily="2" charset="2"/>
              <a:buChar char="v"/>
            </a:pPr>
            <a:r>
              <a:rPr lang="fa-IR" dirty="0" smtClean="0"/>
              <a:t> در قرن جدید که همه اطلاعات به صورت الکترونیکی ذخیره می شود، دسترسی و حفاظت از این اطلاعات بسیار مهم است. در دوران گذشته هم همین عوامل باعث به وجود آمدن جاسوسان و وسایل جاسوسی شد که تا به امروز به عنوان یک معزل شناخته می شود.افرادی خواهان استفاده سودجویانه از اطلاعات بدست آمده از ما هستند. همین افراد با کمک علم کامپیوتر نوعی دیگر از این جاسوسی را با نام بد افزار ( </a:t>
            </a:r>
            <a:r>
              <a:rPr lang="en-US" dirty="0" smtClean="0"/>
              <a:t>malware</a:t>
            </a:r>
            <a:r>
              <a:rPr lang="fa-IR" dirty="0" smtClean="0"/>
              <a:t> ) پایه ریزی کرده اند و هرروز در فکر ساخت انواع مختلفی از آن هستند تا بتوانند راهتر و سریعتر به این اطلاعات دسترسی پیدا کنند، اما افرادی دیگر نیز در فکر ساخت روش هایی برای مقابله با آنها می باشند تا از دسترسی به اطلاعات شخصی و مهم ما جلوگیری کنند.</a:t>
            </a:r>
            <a:endParaRPr lang="en-US" dirty="0"/>
          </a:p>
        </p:txBody>
      </p:sp>
      <p:sp>
        <p:nvSpPr>
          <p:cNvPr id="4" name="Slide Number Placeholder 3"/>
          <p:cNvSpPr>
            <a:spLocks noGrp="1"/>
          </p:cNvSpPr>
          <p:nvPr>
            <p:ph type="sldNum" sz="quarter" idx="12"/>
          </p:nvPr>
        </p:nvSpPr>
        <p:spPr/>
        <p:txBody>
          <a:bodyPr/>
          <a:lstStyle/>
          <a:p>
            <a:fld id="{8EE964FA-31DF-4E91-8ABC-8411A59DA333}" type="slidenum">
              <a:rPr lang="en-US" smtClean="0"/>
              <a:t>3</a:t>
            </a:fld>
            <a:endParaRPr lang="en-US" dirty="0"/>
          </a:p>
        </p:txBody>
      </p:sp>
    </p:spTree>
    <p:custDataLst>
      <p:tags r:id="rId1"/>
    </p:custDataLst>
    <p:extLst>
      <p:ext uri="{BB962C8B-B14F-4D97-AF65-F5344CB8AC3E}">
        <p14:creationId xmlns:p14="http://schemas.microsoft.com/office/powerpoint/2010/main" val="562290792"/>
      </p:ext>
    </p:extLst>
  </p:cSld>
  <p:clrMapOvr>
    <a:masterClrMapping/>
  </p:clrMapOvr>
  <mc:AlternateContent xmlns:mc="http://schemas.openxmlformats.org/markup-compatibility/2006" xmlns:p14="http://schemas.microsoft.com/office/powerpoint/2010/main">
    <mc:Choice Requires="p14">
      <p:transition spd="slow" p14:dur="1200" advTm="29982">
        <p:dissolve/>
      </p:transition>
    </mc:Choice>
    <mc:Fallback xmlns="">
      <p:transition spd="slow" advTm="29982">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00016"/>
            <a:ext cx="8911687" cy="1280890"/>
          </a:xfrm>
        </p:spPr>
        <p:txBody>
          <a:bodyPr anchor="ctr">
            <a:noAutofit/>
          </a:bodyPr>
          <a:lstStyle/>
          <a:p>
            <a:pPr algn="ctr" rtl="1"/>
            <a:r>
              <a:rPr lang="en-US" sz="4400" dirty="0" smtClean="0">
                <a:latin typeface="Arabic Typesetting" panose="03020402040406030203" pitchFamily="66" charset="-78"/>
                <a:cs typeface="B Sina" panose="00000700000000000000" pitchFamily="2" charset="-78"/>
              </a:rPr>
              <a:t>Malware</a:t>
            </a:r>
            <a:r>
              <a:rPr lang="fa-IR" sz="4400" dirty="0" smtClean="0">
                <a:latin typeface="Arabic Typesetting" panose="03020402040406030203" pitchFamily="66" charset="-78"/>
                <a:cs typeface="B Sina" panose="00000700000000000000" pitchFamily="2" charset="-78"/>
              </a:rPr>
              <a:t/>
            </a:r>
            <a:br>
              <a:rPr lang="fa-IR" sz="4400" dirty="0" smtClean="0">
                <a:latin typeface="Arabic Typesetting" panose="03020402040406030203" pitchFamily="66" charset="-78"/>
                <a:cs typeface="B Sina" panose="00000700000000000000" pitchFamily="2" charset="-78"/>
              </a:rPr>
            </a:br>
            <a:r>
              <a:rPr lang="fa-IR" sz="4400" dirty="0" smtClean="0">
                <a:latin typeface="Arabic Typesetting" panose="03020402040406030203" pitchFamily="66" charset="-78"/>
                <a:cs typeface="B Sina" panose="00000700000000000000" pitchFamily="2" charset="-78"/>
              </a:rPr>
              <a:t>بد افزار</a:t>
            </a:r>
            <a:endParaRPr lang="en-US" sz="4400"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2457450" y="1628776"/>
            <a:ext cx="9544050" cy="5229224"/>
          </a:xfrm>
        </p:spPr>
        <p:txBody>
          <a:bodyPr>
            <a:normAutofit/>
          </a:bodyPr>
          <a:lstStyle/>
          <a:p>
            <a:pPr algn="r" rtl="1">
              <a:buFont typeface="Wingdings" panose="05000000000000000000" pitchFamily="2" charset="2"/>
              <a:buChar char="v"/>
            </a:pPr>
            <a:r>
              <a:rPr lang="en-US" sz="2800" dirty="0" smtClean="0"/>
              <a:t> </a:t>
            </a:r>
            <a:r>
              <a:rPr lang="fa-IR" sz="2800" dirty="0" smtClean="0">
                <a:cs typeface="B Homa" panose="00000400000000000000" pitchFamily="2" charset="-78"/>
              </a:rPr>
              <a:t>برنامه ای رایانه ای با هدف بداندیش که توسط یک شخص یا گروه برنامه نویس  حرفه ای تولید می شود.</a:t>
            </a:r>
          </a:p>
          <a:p>
            <a:pPr marL="0" indent="0" algn="r" rtl="1">
              <a:buNone/>
            </a:pPr>
            <a:r>
              <a:rPr lang="fa-IR" sz="2800" u="sng" dirty="0" smtClean="0">
                <a:cs typeface="B Homa" panose="00000400000000000000" pitchFamily="2" charset="-78"/>
              </a:rPr>
              <a:t>اهداف </a:t>
            </a:r>
          </a:p>
          <a:p>
            <a:pPr algn="r" rtl="1">
              <a:buFont typeface="Wingdings" panose="05000000000000000000" pitchFamily="2" charset="2"/>
              <a:buChar char="ü"/>
            </a:pPr>
            <a:r>
              <a:rPr lang="fa-IR" sz="2000" dirty="0" smtClean="0">
                <a:cs typeface="B Homa" panose="00000400000000000000" pitchFamily="2" charset="-78"/>
              </a:rPr>
              <a:t>آزار کاربران</a:t>
            </a:r>
          </a:p>
          <a:p>
            <a:pPr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کند شدن سیستم </a:t>
            </a:r>
          </a:p>
          <a:p>
            <a:pPr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ایجاد خسارت اطلاعاتی</a:t>
            </a:r>
          </a:p>
          <a:p>
            <a:pPr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سرقت اطلاعات </a:t>
            </a:r>
          </a:p>
          <a:p>
            <a:pPr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ایجاد اختلال</a:t>
            </a:r>
          </a:p>
          <a:p>
            <a:pPr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خسارت زدن به سخت افزار</a:t>
            </a:r>
          </a:p>
        </p:txBody>
      </p:sp>
      <p:sp>
        <p:nvSpPr>
          <p:cNvPr id="7" name="Curved Up Ribbon 6"/>
          <p:cNvSpPr/>
          <p:nvPr/>
        </p:nvSpPr>
        <p:spPr>
          <a:xfrm rot="21165664">
            <a:off x="2683144" y="3400423"/>
            <a:ext cx="4660632" cy="2243138"/>
          </a:xfrm>
          <a:prstGeom prst="ellipseRibbon2">
            <a:avLst>
              <a:gd name="adj1" fmla="val 25000"/>
              <a:gd name="adj2" fmla="val 73298"/>
              <a:gd name="adj3" fmla="val 12500"/>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smtClean="0">
                <a:solidFill>
                  <a:srgbClr val="C00000"/>
                </a:solidFill>
                <a:cs typeface="B Homa" panose="00000400000000000000" pitchFamily="2" charset="-78"/>
              </a:rPr>
              <a:t> بدافزارها </a:t>
            </a:r>
            <a:r>
              <a:rPr lang="fa-IR" sz="2800" dirty="0">
                <a:solidFill>
                  <a:srgbClr val="C00000"/>
                </a:solidFill>
                <a:cs typeface="B Homa" panose="00000400000000000000" pitchFamily="2" charset="-78"/>
              </a:rPr>
              <a:t>برای اولین بار در دهه ی 80 ساخته </a:t>
            </a:r>
            <a:r>
              <a:rPr lang="fa-IR" sz="2800" dirty="0" smtClean="0">
                <a:solidFill>
                  <a:srgbClr val="C00000"/>
                </a:solidFill>
                <a:cs typeface="B Homa" panose="00000400000000000000" pitchFamily="2" charset="-78"/>
              </a:rPr>
              <a:t>شدند</a:t>
            </a:r>
            <a:endParaRPr lang="en-US" sz="2800" dirty="0">
              <a:solidFill>
                <a:srgbClr val="C00000"/>
              </a:solidFill>
              <a:cs typeface="B Homa" panose="00000400000000000000" pitchFamily="2" charset="-78"/>
            </a:endParaRPr>
          </a:p>
        </p:txBody>
      </p:sp>
      <p:sp>
        <p:nvSpPr>
          <p:cNvPr id="4" name="Slide Number Placeholder 3"/>
          <p:cNvSpPr>
            <a:spLocks noGrp="1"/>
          </p:cNvSpPr>
          <p:nvPr>
            <p:ph type="sldNum" sz="quarter" idx="12"/>
          </p:nvPr>
        </p:nvSpPr>
        <p:spPr/>
        <p:txBody>
          <a:bodyPr/>
          <a:lstStyle/>
          <a:p>
            <a:fld id="{8EE964FA-31DF-4E91-8ABC-8411A59DA333}" type="slidenum">
              <a:rPr lang="en-US" smtClean="0"/>
              <a:t>4</a:t>
            </a:fld>
            <a:endParaRPr lang="en-US" dirty="0"/>
          </a:p>
        </p:txBody>
      </p:sp>
    </p:spTree>
    <p:custDataLst>
      <p:tags r:id="rId1"/>
    </p:custDataLst>
    <p:extLst>
      <p:ext uri="{BB962C8B-B14F-4D97-AF65-F5344CB8AC3E}">
        <p14:creationId xmlns:p14="http://schemas.microsoft.com/office/powerpoint/2010/main" val="2347799836"/>
      </p:ext>
    </p:extLst>
  </p:cSld>
  <p:clrMapOvr>
    <a:masterClrMapping/>
  </p:clrMapOvr>
  <mc:AlternateContent xmlns:mc="http://schemas.openxmlformats.org/markup-compatibility/2006" xmlns:p14="http://schemas.microsoft.com/office/powerpoint/2010/main">
    <mc:Choice Requires="p14">
      <p:transition spd="slow" p14:dur="1200" advTm="42238">
        <p:dissolve/>
      </p:transition>
    </mc:Choice>
    <mc:Fallback xmlns="">
      <p:transition spd="slow" advTm="42238">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3">
                                            <p:txEl>
                                              <p:pRg st="2" end="2"/>
                                            </p:txEl>
                                          </p:spTgt>
                                        </p:tgtEl>
                                      </p:cBhvr>
                                    </p:animEffect>
                                    <p:animScale>
                                      <p:cBhvr>
                                        <p:cTn id="29" dur="250" autoRev="1" fill="hold"/>
                                        <p:tgtEl>
                                          <p:spTgt spid="3">
                                            <p:txEl>
                                              <p:pRg st="2" end="2"/>
                                            </p:txEl>
                                          </p:spTgt>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Horizont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3">
                                            <p:txEl>
                                              <p:pRg st="3" end="3"/>
                                            </p:txEl>
                                          </p:spTgt>
                                        </p:tgtEl>
                                      </p:cBhvr>
                                    </p:animEffect>
                                    <p:animScale>
                                      <p:cBhvr>
                                        <p:cTn id="39" dur="250" autoRev="1" fill="hold"/>
                                        <p:tgtEl>
                                          <p:spTgt spid="3">
                                            <p:txEl>
                                              <p:pRg st="3" end="3"/>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arn(inHorizontal)">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3">
                                            <p:txEl>
                                              <p:pRg st="4" end="4"/>
                                            </p:txEl>
                                          </p:spTgt>
                                        </p:tgtEl>
                                      </p:cBhvr>
                                    </p:animEffect>
                                    <p:animScale>
                                      <p:cBhvr>
                                        <p:cTn id="49" dur="250" autoRev="1" fill="hold"/>
                                        <p:tgtEl>
                                          <p:spTgt spid="3">
                                            <p:txEl>
                                              <p:pRg st="4" end="4"/>
                                            </p:txEl>
                                          </p:spTgt>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Horizont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3">
                                            <p:txEl>
                                              <p:pRg st="5" end="5"/>
                                            </p:txEl>
                                          </p:spTgt>
                                        </p:tgtEl>
                                      </p:cBhvr>
                                    </p:animEffect>
                                    <p:animScale>
                                      <p:cBhvr>
                                        <p:cTn id="59" dur="250" autoRev="1" fill="hold"/>
                                        <p:tgtEl>
                                          <p:spTgt spid="3">
                                            <p:txEl>
                                              <p:pRg st="5" end="5"/>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Effect transition="in" filter="barn(inHorizontal)">
                                      <p:cBhvr>
                                        <p:cTn id="64" dur="5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3">
                                            <p:txEl>
                                              <p:pRg st="6" end="6"/>
                                            </p:txEl>
                                          </p:spTgt>
                                        </p:tgtEl>
                                      </p:cBhvr>
                                    </p:animEffect>
                                    <p:animScale>
                                      <p:cBhvr>
                                        <p:cTn id="69" dur="250" autoRev="1" fill="hold"/>
                                        <p:tgtEl>
                                          <p:spTgt spid="3">
                                            <p:txEl>
                                              <p:pRg st="6" end="6"/>
                                            </p:txEl>
                                          </p:spTgt>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16" presetClass="entr" presetSubtype="26" fill="hold"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barn(inHorizontal)">
                                      <p:cBhvr>
                                        <p:cTn id="74" dur="5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
                                            <p:txEl>
                                              <p:pRg st="7" end="7"/>
                                            </p:txEl>
                                          </p:spTgt>
                                        </p:tgtEl>
                                      </p:cBhvr>
                                    </p:animEffect>
                                    <p:animScale>
                                      <p:cBhvr>
                                        <p:cTn id="79" dur="250" autoRev="1" fill="hold"/>
                                        <p:tgtEl>
                                          <p:spTgt spid="3">
                                            <p:txEl>
                                              <p:pRg st="7" end="7"/>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6" presetClass="entr" presetSubtype="37"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barn(outVertical)">
                                      <p:cBhvr>
                                        <p:cTn id="84" dur="500"/>
                                        <p:tgtEl>
                                          <p:spTgt spid="7"/>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grpId="1" nodeType="clickEffect">
                                  <p:stCondLst>
                                    <p:cond delay="0"/>
                                  </p:stCondLst>
                                  <p:childTnLst>
                                    <p:animEffect transition="out" filter="fade">
                                      <p:cBhvr>
                                        <p:cTn id="88" dur="500" tmFilter="0, 0; .2, .5; .8, .5; 1, 0"/>
                                        <p:tgtEl>
                                          <p:spTgt spid="7"/>
                                        </p:tgtEl>
                                      </p:cBhvr>
                                    </p:animEffect>
                                    <p:animScale>
                                      <p:cBhvr>
                                        <p:cTn id="8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593" y="85728"/>
            <a:ext cx="8911687" cy="1280890"/>
          </a:xfrm>
        </p:spPr>
        <p:txBody>
          <a:bodyPr anchor="ctr">
            <a:noAutofit/>
          </a:bodyPr>
          <a:lstStyle/>
          <a:p>
            <a:pPr algn="r" rtl="1"/>
            <a:r>
              <a:rPr lang="fa-IR" dirty="0" smtClean="0">
                <a:latin typeface="Arabic Typesetting" panose="03020402040406030203" pitchFamily="66" charset="-78"/>
                <a:cs typeface="B Sina" panose="00000700000000000000" pitchFamily="2" charset="-78"/>
              </a:rPr>
              <a:t>نحوه انتشار بد افزار</a:t>
            </a:r>
            <a:endParaRPr lang="en-US"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2457450" y="1628776"/>
            <a:ext cx="9486900" cy="5229224"/>
          </a:xfrm>
        </p:spPr>
        <p:txBody>
          <a:bodyPr>
            <a:normAutofit/>
          </a:bodyPr>
          <a:lstStyle/>
          <a:p>
            <a:pPr algn="r" rtl="1">
              <a:lnSpc>
                <a:spcPct val="200000"/>
              </a:lnSpc>
              <a:buFont typeface="Wingdings" panose="05000000000000000000" pitchFamily="2" charset="2"/>
              <a:buChar char="v"/>
            </a:pPr>
            <a:r>
              <a:rPr lang="en-US" sz="2800" dirty="0" smtClean="0"/>
              <a:t> </a:t>
            </a:r>
            <a:r>
              <a:rPr lang="fa-IR" sz="2800" dirty="0" smtClean="0">
                <a:cs typeface="B Homa" panose="00000400000000000000" pitchFamily="2" charset="-78"/>
              </a:rPr>
              <a:t>از طریق سخت افزارهای ذخیره سازی قابل انتقال</a:t>
            </a:r>
          </a:p>
          <a:p>
            <a:pPr algn="r" rtl="1">
              <a:lnSpc>
                <a:spcPct val="200000"/>
              </a:lnSpc>
              <a:buFont typeface="Wingdings" panose="05000000000000000000" pitchFamily="2" charset="2"/>
              <a:buChar char="v"/>
            </a:pPr>
            <a:r>
              <a:rPr lang="fa-IR" sz="2800" dirty="0">
                <a:cs typeface="B Homa" panose="00000400000000000000" pitchFamily="2" charset="-78"/>
              </a:rPr>
              <a:t> </a:t>
            </a:r>
            <a:r>
              <a:rPr lang="fa-IR" sz="2800" dirty="0" smtClean="0">
                <a:cs typeface="B Homa" panose="00000400000000000000" pitchFamily="2" charset="-78"/>
              </a:rPr>
              <a:t>از طریق انواع شبکه های اطلاعاتی و ارتباطی</a:t>
            </a:r>
            <a:endParaRPr lang="fa-IR" sz="2000" dirty="0" smtClean="0">
              <a:cs typeface="B Homa" panose="00000400000000000000" pitchFamily="2" charset="-78"/>
            </a:endParaRPr>
          </a:p>
        </p:txBody>
      </p:sp>
      <p:pic>
        <p:nvPicPr>
          <p:cNvPr id="5" name="Picture 4" descr="C:\Users\Ashkan\Documents\bluetooth_2013092015200001.jpg"/>
          <p:cNvPicPr/>
          <p:nvPr/>
        </p:nvPicPr>
        <p:blipFill rotWithShape="1">
          <a:blip r:embed="rId4" cstate="print">
            <a:extLst>
              <a:ext uri="{28A0092B-C50C-407E-A947-70E740481C1C}">
                <a14:useLocalDpi xmlns:a14="http://schemas.microsoft.com/office/drawing/2010/main" val="0"/>
              </a:ext>
            </a:extLst>
          </a:blip>
          <a:srcRect t="30793" b="29579"/>
          <a:stretch/>
        </p:blipFill>
        <p:spPr bwMode="auto">
          <a:xfrm rot="20802650">
            <a:off x="6772994" y="5343455"/>
            <a:ext cx="1997392" cy="685800"/>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3046479" y="4077408"/>
            <a:ext cx="1396047" cy="1220509"/>
          </a:xfrm>
          <a:prstGeom prst="rect">
            <a:avLst/>
          </a:prstGeom>
        </p:spPr>
      </p:pic>
      <p:pic>
        <p:nvPicPr>
          <p:cNvPr id="6" name="Picture 5"/>
          <p:cNvPicPr/>
          <p:nvPr/>
        </p:nvPicPr>
        <p:blipFill rotWithShape="1">
          <a:blip r:embed="rId6">
            <a:extLst>
              <a:ext uri="{28A0092B-C50C-407E-A947-70E740481C1C}">
                <a14:useLocalDpi xmlns:a14="http://schemas.microsoft.com/office/drawing/2010/main" val="0"/>
              </a:ext>
            </a:extLst>
          </a:blip>
          <a:srcRect t="5195" b="-1"/>
          <a:stretch/>
        </p:blipFill>
        <p:spPr bwMode="auto">
          <a:xfrm>
            <a:off x="3950218" y="5035549"/>
            <a:ext cx="2401410" cy="1441767"/>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1450" y="3970337"/>
            <a:ext cx="2739118" cy="2130425"/>
          </a:xfrm>
          <a:prstGeom prst="rect">
            <a:avLst/>
          </a:prstGeom>
          <a:ln>
            <a:noFill/>
          </a:ln>
          <a:effectLst>
            <a:softEdge rad="112500"/>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1628" y="4062917"/>
            <a:ext cx="1543050" cy="886211"/>
          </a:xfrm>
          <a:prstGeom prst="rect">
            <a:avLst/>
          </a:prstGeom>
        </p:spPr>
      </p:pic>
      <p:sp>
        <p:nvSpPr>
          <p:cNvPr id="7" name="Slide Number Placeholder 6"/>
          <p:cNvSpPr>
            <a:spLocks noGrp="1"/>
          </p:cNvSpPr>
          <p:nvPr>
            <p:ph type="sldNum" sz="quarter" idx="12"/>
          </p:nvPr>
        </p:nvSpPr>
        <p:spPr/>
        <p:txBody>
          <a:bodyPr/>
          <a:lstStyle/>
          <a:p>
            <a:fld id="{8EE964FA-31DF-4E91-8ABC-8411A59DA333}" type="slidenum">
              <a:rPr lang="en-US" smtClean="0"/>
              <a:t>5</a:t>
            </a:fld>
            <a:endParaRPr lang="en-US" dirty="0"/>
          </a:p>
        </p:txBody>
      </p:sp>
    </p:spTree>
    <p:custDataLst>
      <p:tags r:id="rId1"/>
    </p:custDataLst>
    <p:extLst>
      <p:ext uri="{BB962C8B-B14F-4D97-AF65-F5344CB8AC3E}">
        <p14:creationId xmlns:p14="http://schemas.microsoft.com/office/powerpoint/2010/main" val="2932552603"/>
      </p:ext>
    </p:extLst>
  </p:cSld>
  <p:clrMapOvr>
    <a:masterClrMapping/>
  </p:clrMapOvr>
  <mc:AlternateContent xmlns:mc="http://schemas.openxmlformats.org/markup-compatibility/2006" xmlns:p14="http://schemas.microsoft.com/office/powerpoint/2010/main">
    <mc:Choice Requires="p14">
      <p:transition spd="slow" p14:dur="1200" advTm="23673">
        <p:dissolve/>
      </p:transition>
    </mc:Choice>
    <mc:Fallback xmlns="">
      <p:transition spd="slow" advTm="23673">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par>
                          <p:cTn id="33" fill="hold">
                            <p:stCondLst>
                              <p:cond delay="1000"/>
                            </p:stCondLst>
                            <p:childTnLst>
                              <p:par>
                                <p:cTn id="34" presetID="19" presetClass="emph" presetSubtype="0" fill="hold" nodeType="afterEffect">
                                  <p:stCondLst>
                                    <p:cond delay="0"/>
                                  </p:stCondLst>
                                  <p:childTnLst>
                                    <p:animClr clrSpc="rgb" dir="cw">
                                      <p:cBhvr override="childStyle">
                                        <p:cTn id="35" dur="500" fill="hold"/>
                                        <p:tgtEl>
                                          <p:spTgt spid="3">
                                            <p:txEl>
                                              <p:pRg st="0" end="0"/>
                                            </p:txEl>
                                          </p:spTgt>
                                        </p:tgtEl>
                                        <p:attrNameLst>
                                          <p:attrName>style.color</p:attrName>
                                        </p:attrNameLst>
                                      </p:cBhvr>
                                      <p:to>
                                        <a:schemeClr val="accent2"/>
                                      </p:to>
                                    </p:animClr>
                                    <p:animClr clrSpc="rgb" dir="cw">
                                      <p:cBhvr>
                                        <p:cTn id="36" dur="500" fill="hold"/>
                                        <p:tgtEl>
                                          <p:spTgt spid="3">
                                            <p:txEl>
                                              <p:pRg st="0" end="0"/>
                                            </p:txEl>
                                          </p:spTgt>
                                        </p:tgtEl>
                                        <p:attrNameLst>
                                          <p:attrName>fillcolor</p:attrName>
                                        </p:attrNameLst>
                                      </p:cBhvr>
                                      <p:to>
                                        <a:schemeClr val="accent2"/>
                                      </p:to>
                                    </p:animClr>
                                    <p:set>
                                      <p:cBhvr>
                                        <p:cTn id="37" dur="500" fill="hold"/>
                                        <p:tgtEl>
                                          <p:spTgt spid="3">
                                            <p:txEl>
                                              <p:pRg st="0" end="0"/>
                                            </p:txEl>
                                          </p:spTgt>
                                        </p:tgtEl>
                                        <p:attrNameLst>
                                          <p:attrName>fill.type</p:attrName>
                                        </p:attrNameLst>
                                      </p:cBhvr>
                                      <p:to>
                                        <p:strVal val="solid"/>
                                      </p:to>
                                    </p:set>
                                    <p:set>
                                      <p:cBhvr>
                                        <p:cTn id="38" dur="500" fill="hold"/>
                                        <p:tgtEl>
                                          <p:spTgt spid="3">
                                            <p:txEl>
                                              <p:pRg st="0" end="0"/>
                                            </p:tx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up)">
                                      <p:cBhvr>
                                        <p:cTn id="43" dur="5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80">
                                          <p:stCondLst>
                                            <p:cond delay="0"/>
                                          </p:stCondLst>
                                        </p:cTn>
                                        <p:tgtEl>
                                          <p:spTgt spid="9"/>
                                        </p:tgtEl>
                                      </p:cBhvr>
                                    </p:animEffect>
                                    <p:anim calcmode="lin" valueType="num">
                                      <p:cBhvr>
                                        <p:cTn id="4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4" dur="26">
                                          <p:stCondLst>
                                            <p:cond delay="650"/>
                                          </p:stCondLst>
                                        </p:cTn>
                                        <p:tgtEl>
                                          <p:spTgt spid="9"/>
                                        </p:tgtEl>
                                      </p:cBhvr>
                                      <p:to x="100000" y="60000"/>
                                    </p:animScale>
                                    <p:animScale>
                                      <p:cBhvr>
                                        <p:cTn id="55" dur="166" decel="50000">
                                          <p:stCondLst>
                                            <p:cond delay="676"/>
                                          </p:stCondLst>
                                        </p:cTn>
                                        <p:tgtEl>
                                          <p:spTgt spid="9"/>
                                        </p:tgtEl>
                                      </p:cBhvr>
                                      <p:to x="100000" y="100000"/>
                                    </p:animScale>
                                    <p:animScale>
                                      <p:cBhvr>
                                        <p:cTn id="56" dur="26">
                                          <p:stCondLst>
                                            <p:cond delay="1312"/>
                                          </p:stCondLst>
                                        </p:cTn>
                                        <p:tgtEl>
                                          <p:spTgt spid="9"/>
                                        </p:tgtEl>
                                      </p:cBhvr>
                                      <p:to x="100000" y="80000"/>
                                    </p:animScale>
                                    <p:animScale>
                                      <p:cBhvr>
                                        <p:cTn id="57" dur="166" decel="50000">
                                          <p:stCondLst>
                                            <p:cond delay="1338"/>
                                          </p:stCondLst>
                                        </p:cTn>
                                        <p:tgtEl>
                                          <p:spTgt spid="9"/>
                                        </p:tgtEl>
                                      </p:cBhvr>
                                      <p:to x="100000" y="100000"/>
                                    </p:animScale>
                                    <p:animScale>
                                      <p:cBhvr>
                                        <p:cTn id="58" dur="26">
                                          <p:stCondLst>
                                            <p:cond delay="1642"/>
                                          </p:stCondLst>
                                        </p:cTn>
                                        <p:tgtEl>
                                          <p:spTgt spid="9"/>
                                        </p:tgtEl>
                                      </p:cBhvr>
                                      <p:to x="100000" y="90000"/>
                                    </p:animScale>
                                    <p:animScale>
                                      <p:cBhvr>
                                        <p:cTn id="59" dur="166" decel="50000">
                                          <p:stCondLst>
                                            <p:cond delay="1668"/>
                                          </p:stCondLst>
                                        </p:cTn>
                                        <p:tgtEl>
                                          <p:spTgt spid="9"/>
                                        </p:tgtEl>
                                      </p:cBhvr>
                                      <p:to x="100000" y="100000"/>
                                    </p:animScale>
                                    <p:animScale>
                                      <p:cBhvr>
                                        <p:cTn id="60" dur="26">
                                          <p:stCondLst>
                                            <p:cond delay="1808"/>
                                          </p:stCondLst>
                                        </p:cTn>
                                        <p:tgtEl>
                                          <p:spTgt spid="9"/>
                                        </p:tgtEl>
                                      </p:cBhvr>
                                      <p:to x="100000" y="95000"/>
                                    </p:animScale>
                                    <p:animScale>
                                      <p:cBhvr>
                                        <p:cTn id="61" dur="166" decel="50000">
                                          <p:stCondLst>
                                            <p:cond delay="1834"/>
                                          </p:stCondLst>
                                        </p:cTn>
                                        <p:tgtEl>
                                          <p:spTgt spid="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down)">
                                      <p:cBhvr>
                                        <p:cTn id="66" dur="580">
                                          <p:stCondLst>
                                            <p:cond delay="0"/>
                                          </p:stCondLst>
                                        </p:cTn>
                                        <p:tgtEl>
                                          <p:spTgt spid="5"/>
                                        </p:tgtEl>
                                      </p:cBhvr>
                                    </p:animEffect>
                                    <p:anim calcmode="lin" valueType="num">
                                      <p:cBhvr>
                                        <p:cTn id="6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2" dur="26">
                                          <p:stCondLst>
                                            <p:cond delay="650"/>
                                          </p:stCondLst>
                                        </p:cTn>
                                        <p:tgtEl>
                                          <p:spTgt spid="5"/>
                                        </p:tgtEl>
                                      </p:cBhvr>
                                      <p:to x="100000" y="60000"/>
                                    </p:animScale>
                                    <p:animScale>
                                      <p:cBhvr>
                                        <p:cTn id="73" dur="166" decel="50000">
                                          <p:stCondLst>
                                            <p:cond delay="676"/>
                                          </p:stCondLst>
                                        </p:cTn>
                                        <p:tgtEl>
                                          <p:spTgt spid="5"/>
                                        </p:tgtEl>
                                      </p:cBhvr>
                                      <p:to x="100000" y="100000"/>
                                    </p:animScale>
                                    <p:animScale>
                                      <p:cBhvr>
                                        <p:cTn id="74" dur="26">
                                          <p:stCondLst>
                                            <p:cond delay="1312"/>
                                          </p:stCondLst>
                                        </p:cTn>
                                        <p:tgtEl>
                                          <p:spTgt spid="5"/>
                                        </p:tgtEl>
                                      </p:cBhvr>
                                      <p:to x="100000" y="80000"/>
                                    </p:animScale>
                                    <p:animScale>
                                      <p:cBhvr>
                                        <p:cTn id="75" dur="166" decel="50000">
                                          <p:stCondLst>
                                            <p:cond delay="1338"/>
                                          </p:stCondLst>
                                        </p:cTn>
                                        <p:tgtEl>
                                          <p:spTgt spid="5"/>
                                        </p:tgtEl>
                                      </p:cBhvr>
                                      <p:to x="100000" y="100000"/>
                                    </p:animScale>
                                    <p:animScale>
                                      <p:cBhvr>
                                        <p:cTn id="76" dur="26">
                                          <p:stCondLst>
                                            <p:cond delay="1642"/>
                                          </p:stCondLst>
                                        </p:cTn>
                                        <p:tgtEl>
                                          <p:spTgt spid="5"/>
                                        </p:tgtEl>
                                      </p:cBhvr>
                                      <p:to x="100000" y="90000"/>
                                    </p:animScale>
                                    <p:animScale>
                                      <p:cBhvr>
                                        <p:cTn id="77" dur="166" decel="50000">
                                          <p:stCondLst>
                                            <p:cond delay="1668"/>
                                          </p:stCondLst>
                                        </p:cTn>
                                        <p:tgtEl>
                                          <p:spTgt spid="5"/>
                                        </p:tgtEl>
                                      </p:cBhvr>
                                      <p:to x="100000" y="100000"/>
                                    </p:animScale>
                                    <p:animScale>
                                      <p:cBhvr>
                                        <p:cTn id="78" dur="26">
                                          <p:stCondLst>
                                            <p:cond delay="1808"/>
                                          </p:stCondLst>
                                        </p:cTn>
                                        <p:tgtEl>
                                          <p:spTgt spid="5"/>
                                        </p:tgtEl>
                                      </p:cBhvr>
                                      <p:to x="100000" y="95000"/>
                                    </p:animScale>
                                    <p:animScale>
                                      <p:cBhvr>
                                        <p:cTn id="79" dur="166" decel="50000">
                                          <p:stCondLst>
                                            <p:cond delay="1834"/>
                                          </p:stCondLst>
                                        </p:cTn>
                                        <p:tgtEl>
                                          <p:spTgt spid="5"/>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down)">
                                      <p:cBhvr>
                                        <p:cTn id="84" dur="580">
                                          <p:stCondLst>
                                            <p:cond delay="0"/>
                                          </p:stCondLst>
                                        </p:cTn>
                                        <p:tgtEl>
                                          <p:spTgt spid="4"/>
                                        </p:tgtEl>
                                      </p:cBhvr>
                                    </p:animEffect>
                                    <p:anim calcmode="lin" valueType="num">
                                      <p:cBhvr>
                                        <p:cTn id="8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0" dur="26">
                                          <p:stCondLst>
                                            <p:cond delay="650"/>
                                          </p:stCondLst>
                                        </p:cTn>
                                        <p:tgtEl>
                                          <p:spTgt spid="4"/>
                                        </p:tgtEl>
                                      </p:cBhvr>
                                      <p:to x="100000" y="60000"/>
                                    </p:animScale>
                                    <p:animScale>
                                      <p:cBhvr>
                                        <p:cTn id="91" dur="166" decel="50000">
                                          <p:stCondLst>
                                            <p:cond delay="676"/>
                                          </p:stCondLst>
                                        </p:cTn>
                                        <p:tgtEl>
                                          <p:spTgt spid="4"/>
                                        </p:tgtEl>
                                      </p:cBhvr>
                                      <p:to x="100000" y="100000"/>
                                    </p:animScale>
                                    <p:animScale>
                                      <p:cBhvr>
                                        <p:cTn id="92" dur="26">
                                          <p:stCondLst>
                                            <p:cond delay="1312"/>
                                          </p:stCondLst>
                                        </p:cTn>
                                        <p:tgtEl>
                                          <p:spTgt spid="4"/>
                                        </p:tgtEl>
                                      </p:cBhvr>
                                      <p:to x="100000" y="80000"/>
                                    </p:animScale>
                                    <p:animScale>
                                      <p:cBhvr>
                                        <p:cTn id="93" dur="166" decel="50000">
                                          <p:stCondLst>
                                            <p:cond delay="1338"/>
                                          </p:stCondLst>
                                        </p:cTn>
                                        <p:tgtEl>
                                          <p:spTgt spid="4"/>
                                        </p:tgtEl>
                                      </p:cBhvr>
                                      <p:to x="100000" y="100000"/>
                                    </p:animScale>
                                    <p:animScale>
                                      <p:cBhvr>
                                        <p:cTn id="94" dur="26">
                                          <p:stCondLst>
                                            <p:cond delay="1642"/>
                                          </p:stCondLst>
                                        </p:cTn>
                                        <p:tgtEl>
                                          <p:spTgt spid="4"/>
                                        </p:tgtEl>
                                      </p:cBhvr>
                                      <p:to x="100000" y="90000"/>
                                    </p:animScale>
                                    <p:animScale>
                                      <p:cBhvr>
                                        <p:cTn id="95" dur="166" decel="50000">
                                          <p:stCondLst>
                                            <p:cond delay="1668"/>
                                          </p:stCondLst>
                                        </p:cTn>
                                        <p:tgtEl>
                                          <p:spTgt spid="4"/>
                                        </p:tgtEl>
                                      </p:cBhvr>
                                      <p:to x="100000" y="100000"/>
                                    </p:animScale>
                                    <p:animScale>
                                      <p:cBhvr>
                                        <p:cTn id="96" dur="26">
                                          <p:stCondLst>
                                            <p:cond delay="1808"/>
                                          </p:stCondLst>
                                        </p:cTn>
                                        <p:tgtEl>
                                          <p:spTgt spid="4"/>
                                        </p:tgtEl>
                                      </p:cBhvr>
                                      <p:to x="100000" y="95000"/>
                                    </p:animScale>
                                    <p:animScale>
                                      <p:cBhvr>
                                        <p:cTn id="97" dur="166" decel="50000">
                                          <p:stCondLst>
                                            <p:cond delay="1834"/>
                                          </p:stCondLst>
                                        </p:cTn>
                                        <p:tgtEl>
                                          <p:spTgt spid="4"/>
                                        </p:tgtEl>
                                      </p:cBhvr>
                                      <p:to x="100000" y="100000"/>
                                    </p:animScale>
                                  </p:childTnLst>
                                </p:cTn>
                              </p:par>
                            </p:childTnLst>
                          </p:cTn>
                        </p:par>
                        <p:par>
                          <p:cTn id="98" fill="hold">
                            <p:stCondLst>
                              <p:cond delay="2000"/>
                            </p:stCondLst>
                            <p:childTnLst>
                              <p:par>
                                <p:cTn id="99" presetID="19" presetClass="emph" presetSubtype="0" fill="hold" nodeType="afterEffect">
                                  <p:stCondLst>
                                    <p:cond delay="0"/>
                                  </p:stCondLst>
                                  <p:childTnLst>
                                    <p:animClr clrSpc="rgb" dir="cw">
                                      <p:cBhvr override="childStyle">
                                        <p:cTn id="100" dur="500" fill="hold"/>
                                        <p:tgtEl>
                                          <p:spTgt spid="3">
                                            <p:txEl>
                                              <p:pRg st="1" end="1"/>
                                            </p:txEl>
                                          </p:spTgt>
                                        </p:tgtEl>
                                        <p:attrNameLst>
                                          <p:attrName>style.color</p:attrName>
                                        </p:attrNameLst>
                                      </p:cBhvr>
                                      <p:to>
                                        <a:schemeClr val="accent2"/>
                                      </p:to>
                                    </p:animClr>
                                    <p:animClr clrSpc="rgb" dir="cw">
                                      <p:cBhvr>
                                        <p:cTn id="101" dur="500" fill="hold"/>
                                        <p:tgtEl>
                                          <p:spTgt spid="3">
                                            <p:txEl>
                                              <p:pRg st="1" end="1"/>
                                            </p:txEl>
                                          </p:spTgt>
                                        </p:tgtEl>
                                        <p:attrNameLst>
                                          <p:attrName>fillcolor</p:attrName>
                                        </p:attrNameLst>
                                      </p:cBhvr>
                                      <p:to>
                                        <a:schemeClr val="accent2"/>
                                      </p:to>
                                    </p:animClr>
                                    <p:set>
                                      <p:cBhvr>
                                        <p:cTn id="102" dur="500" fill="hold"/>
                                        <p:tgtEl>
                                          <p:spTgt spid="3">
                                            <p:txEl>
                                              <p:pRg st="1" end="1"/>
                                            </p:txEl>
                                          </p:spTgt>
                                        </p:tgtEl>
                                        <p:attrNameLst>
                                          <p:attrName>fill.type</p:attrName>
                                        </p:attrNameLst>
                                      </p:cBhvr>
                                      <p:to>
                                        <p:strVal val="solid"/>
                                      </p:to>
                                    </p:set>
                                    <p:set>
                                      <p:cBhvr>
                                        <p:cTn id="103"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71440"/>
            <a:ext cx="8911687" cy="1280890"/>
          </a:xfrm>
        </p:spPr>
        <p:txBody>
          <a:bodyPr anchor="ctr">
            <a:noAutofit/>
          </a:bodyPr>
          <a:lstStyle/>
          <a:p>
            <a:pPr algn="r" rtl="1"/>
            <a:r>
              <a:rPr lang="fa-IR" dirty="0" smtClean="0">
                <a:latin typeface="Arabic Typesetting" panose="03020402040406030203" pitchFamily="66" charset="-78"/>
                <a:cs typeface="B Sina" panose="00000700000000000000" pitchFamily="2" charset="-78"/>
              </a:rPr>
              <a:t>انواع بدافزار</a:t>
            </a:r>
            <a:endParaRPr lang="en-US"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2457450" y="1628776"/>
            <a:ext cx="9472613" cy="5229224"/>
          </a:xfrm>
        </p:spPr>
        <p:txBody>
          <a:bodyPr>
            <a:normAutofit fontScale="85000" lnSpcReduction="20000"/>
          </a:bodyPr>
          <a:lstStyle/>
          <a:p>
            <a:pPr algn="r" rtl="1">
              <a:lnSpc>
                <a:spcPct val="120000"/>
              </a:lnSpc>
              <a:buFont typeface="Wingdings" panose="05000000000000000000" pitchFamily="2" charset="2"/>
              <a:buChar char="v"/>
            </a:pPr>
            <a:r>
              <a:rPr lang="fa-IR" sz="2800" b="1" dirty="0" smtClean="0">
                <a:cs typeface="B Sina" panose="00000700000000000000" pitchFamily="2" charset="-78"/>
              </a:rPr>
              <a:t>ویروس </a:t>
            </a:r>
            <a:r>
              <a:rPr lang="en-US" sz="2800" b="1" dirty="0" smtClean="0">
                <a:cs typeface="B Sina" panose="00000700000000000000" pitchFamily="2" charset="-78"/>
              </a:rPr>
              <a:t>Virus</a:t>
            </a:r>
            <a:endParaRPr lang="fa-IR" sz="2800" b="1" dirty="0" smtClean="0">
              <a:cs typeface="B Sina" panose="00000700000000000000" pitchFamily="2" charset="-78"/>
            </a:endParaRPr>
          </a:p>
          <a:p>
            <a:pPr algn="r" rtl="1">
              <a:lnSpc>
                <a:spcPct val="120000"/>
              </a:lnSpc>
              <a:buFont typeface="Wingdings" panose="05000000000000000000" pitchFamily="2" charset="2"/>
              <a:buChar char="v"/>
            </a:pPr>
            <a:r>
              <a:rPr lang="fa-IR" sz="2800" b="1" dirty="0" smtClean="0">
                <a:cs typeface="B Sina" panose="00000700000000000000" pitchFamily="2" charset="-78"/>
              </a:rPr>
              <a:t>کرم رایانه ای </a:t>
            </a:r>
            <a:r>
              <a:rPr lang="en-US" sz="2800" b="1" dirty="0" smtClean="0">
                <a:cs typeface="B Sina" panose="00000700000000000000" pitchFamily="2" charset="-78"/>
              </a:rPr>
              <a:t>Worm</a:t>
            </a:r>
            <a:endParaRPr lang="fa-IR" sz="2800" b="1" dirty="0" smtClean="0">
              <a:cs typeface="B Sina" panose="00000700000000000000" pitchFamily="2" charset="-78"/>
            </a:endParaRPr>
          </a:p>
          <a:p>
            <a:pPr algn="r" rtl="1">
              <a:lnSpc>
                <a:spcPct val="120000"/>
              </a:lnSpc>
              <a:buFont typeface="Wingdings" panose="05000000000000000000" pitchFamily="2" charset="2"/>
              <a:buChar char="v"/>
            </a:pPr>
            <a:r>
              <a:rPr lang="fa-IR" sz="2800" b="1" dirty="0">
                <a:cs typeface="B Sina" panose="00000700000000000000" pitchFamily="2" charset="-78"/>
              </a:rPr>
              <a:t> </a:t>
            </a:r>
            <a:r>
              <a:rPr lang="fa-IR" sz="2800" b="1" dirty="0" smtClean="0">
                <a:cs typeface="B Sina" panose="00000700000000000000" pitchFamily="2" charset="-78"/>
              </a:rPr>
              <a:t>تروجان </a:t>
            </a:r>
            <a:r>
              <a:rPr lang="en-US" sz="2800" b="1" dirty="0" smtClean="0">
                <a:cs typeface="B Sina" panose="00000700000000000000" pitchFamily="2" charset="-78"/>
              </a:rPr>
              <a:t>Trojan</a:t>
            </a:r>
            <a:endParaRPr lang="fa-IR" sz="2800" b="1" dirty="0" smtClean="0">
              <a:cs typeface="B Sina" panose="00000700000000000000" pitchFamily="2" charset="-78"/>
            </a:endParaRPr>
          </a:p>
          <a:p>
            <a:pPr algn="r" rtl="1">
              <a:lnSpc>
                <a:spcPct val="120000"/>
              </a:lnSpc>
              <a:buFont typeface="Wingdings" panose="05000000000000000000" pitchFamily="2" charset="2"/>
              <a:buChar char="v"/>
            </a:pPr>
            <a:r>
              <a:rPr lang="fa-IR" sz="2800" b="1" dirty="0">
                <a:cs typeface="B Sina" panose="00000700000000000000" pitchFamily="2" charset="-78"/>
              </a:rPr>
              <a:t> </a:t>
            </a:r>
            <a:r>
              <a:rPr lang="fa-IR" sz="2800" b="1" dirty="0" smtClean="0">
                <a:cs typeface="B Sina" panose="00000700000000000000" pitchFamily="2" charset="-78"/>
              </a:rPr>
              <a:t>جاسوس افزار </a:t>
            </a:r>
            <a:r>
              <a:rPr lang="en-US" sz="2800" b="1" dirty="0" smtClean="0">
                <a:cs typeface="B Sina" panose="00000700000000000000" pitchFamily="2" charset="-78"/>
              </a:rPr>
              <a:t>Spyware</a:t>
            </a:r>
          </a:p>
          <a:p>
            <a:pPr algn="r" rtl="1">
              <a:lnSpc>
                <a:spcPct val="120000"/>
              </a:lnSpc>
              <a:buFont typeface="Wingdings" panose="05000000000000000000" pitchFamily="2" charset="2"/>
              <a:buChar char="v"/>
            </a:pPr>
            <a:r>
              <a:rPr lang="en-US" sz="2800" b="1" dirty="0">
                <a:cs typeface="B Sina" panose="00000700000000000000" pitchFamily="2" charset="-78"/>
              </a:rPr>
              <a:t> </a:t>
            </a:r>
            <a:r>
              <a:rPr lang="fa-IR" sz="2800" b="1" dirty="0" smtClean="0">
                <a:cs typeface="B Sina" panose="00000700000000000000" pitchFamily="2" charset="-78"/>
              </a:rPr>
              <a:t> آگهی افزار </a:t>
            </a:r>
            <a:r>
              <a:rPr lang="en-US" sz="2800" b="1" dirty="0" smtClean="0">
                <a:cs typeface="B Sina" panose="00000700000000000000" pitchFamily="2" charset="-78"/>
              </a:rPr>
              <a:t>Adware</a:t>
            </a:r>
          </a:p>
          <a:p>
            <a:pPr algn="r" rtl="1">
              <a:lnSpc>
                <a:spcPct val="120000"/>
              </a:lnSpc>
              <a:buFont typeface="Wingdings" panose="05000000000000000000" pitchFamily="2" charset="2"/>
              <a:buChar char="v"/>
            </a:pPr>
            <a:r>
              <a:rPr lang="en-US" sz="2800" b="1" dirty="0">
                <a:cs typeface="B Sina" panose="00000700000000000000" pitchFamily="2" charset="-78"/>
              </a:rPr>
              <a:t> </a:t>
            </a:r>
            <a:r>
              <a:rPr lang="fa-IR" sz="2800" b="1" dirty="0" smtClean="0">
                <a:cs typeface="B Sina" panose="00000700000000000000" pitchFamily="2" charset="-78"/>
              </a:rPr>
              <a:t> بمب منطقی </a:t>
            </a:r>
            <a:r>
              <a:rPr lang="en-US" sz="2800" b="1" dirty="0" smtClean="0">
                <a:cs typeface="B Sina" panose="00000700000000000000" pitchFamily="2" charset="-78"/>
              </a:rPr>
              <a:t>Bomb</a:t>
            </a:r>
          </a:p>
          <a:p>
            <a:pPr algn="r" rtl="1">
              <a:lnSpc>
                <a:spcPct val="120000"/>
              </a:lnSpc>
              <a:buFont typeface="Wingdings" panose="05000000000000000000" pitchFamily="2" charset="2"/>
              <a:buChar char="v"/>
            </a:pPr>
            <a:r>
              <a:rPr lang="fa-IR" sz="2800" b="1" dirty="0">
                <a:cs typeface="B Sina" panose="00000700000000000000" pitchFamily="2" charset="-78"/>
              </a:rPr>
              <a:t> </a:t>
            </a:r>
            <a:r>
              <a:rPr lang="fa-IR" sz="2800" b="1" dirty="0" smtClean="0">
                <a:cs typeface="B Sina" panose="00000700000000000000" pitchFamily="2" charset="-78"/>
              </a:rPr>
              <a:t>در پشتی </a:t>
            </a:r>
            <a:r>
              <a:rPr lang="en-US" sz="2800" b="1" dirty="0" smtClean="0">
                <a:cs typeface="B Sina" panose="00000700000000000000" pitchFamily="2" charset="-78"/>
              </a:rPr>
              <a:t>Back Door</a:t>
            </a:r>
            <a:endParaRPr lang="fa-IR" sz="2800" b="1" dirty="0" smtClean="0">
              <a:cs typeface="B Sina" panose="00000700000000000000" pitchFamily="2" charset="-78"/>
            </a:endParaRPr>
          </a:p>
          <a:p>
            <a:pPr algn="r" rtl="1">
              <a:lnSpc>
                <a:spcPct val="120000"/>
              </a:lnSpc>
              <a:buFont typeface="Wingdings" panose="05000000000000000000" pitchFamily="2" charset="2"/>
              <a:buChar char="v"/>
            </a:pPr>
            <a:r>
              <a:rPr lang="fa-IR" sz="2800" b="1" dirty="0">
                <a:cs typeface="B Sina" panose="00000700000000000000" pitchFamily="2" charset="-78"/>
              </a:rPr>
              <a:t> </a:t>
            </a:r>
            <a:r>
              <a:rPr lang="fa-IR" sz="2800" b="1" dirty="0" smtClean="0">
                <a:cs typeface="B Sina" panose="00000700000000000000" pitchFamily="2" charset="-78"/>
              </a:rPr>
              <a:t>کی لاگر </a:t>
            </a:r>
            <a:r>
              <a:rPr lang="en-US" sz="2800" b="1" dirty="0" smtClean="0">
                <a:cs typeface="B Sina" panose="00000700000000000000" pitchFamily="2" charset="-78"/>
              </a:rPr>
              <a:t>Key Logger</a:t>
            </a:r>
            <a:endParaRPr lang="fa-IR" sz="2800" b="1" dirty="0" smtClean="0">
              <a:cs typeface="B Sina" panose="00000700000000000000" pitchFamily="2" charset="-78"/>
            </a:endParaRPr>
          </a:p>
          <a:p>
            <a:pPr algn="r" rtl="1">
              <a:lnSpc>
                <a:spcPct val="120000"/>
              </a:lnSpc>
              <a:buFont typeface="Wingdings" panose="05000000000000000000" pitchFamily="2" charset="2"/>
              <a:buChar char="v"/>
            </a:pPr>
            <a:r>
              <a:rPr lang="fa-IR" sz="2800" b="1" dirty="0">
                <a:cs typeface="B Sina" panose="00000700000000000000" pitchFamily="2" charset="-78"/>
              </a:rPr>
              <a:t> </a:t>
            </a:r>
            <a:r>
              <a:rPr lang="fa-IR" sz="2800" b="1" dirty="0" smtClean="0">
                <a:cs typeface="B Sina" panose="00000700000000000000" pitchFamily="2" charset="-78"/>
              </a:rPr>
              <a:t>خطر افزار </a:t>
            </a:r>
            <a:r>
              <a:rPr lang="en-US" sz="2800" b="1" dirty="0" smtClean="0">
                <a:cs typeface="B Sina" panose="00000700000000000000" pitchFamily="2" charset="-78"/>
              </a:rPr>
              <a:t>Risk Ware</a:t>
            </a:r>
          </a:p>
          <a:p>
            <a:pPr algn="r" rtl="1">
              <a:lnSpc>
                <a:spcPct val="120000"/>
              </a:lnSpc>
              <a:buFont typeface="Wingdings" panose="05000000000000000000" pitchFamily="2" charset="2"/>
              <a:buChar char="v"/>
            </a:pPr>
            <a:r>
              <a:rPr lang="en-US" sz="2800" b="1" dirty="0">
                <a:cs typeface="B Sina" panose="00000700000000000000" pitchFamily="2" charset="-78"/>
              </a:rPr>
              <a:t> </a:t>
            </a:r>
            <a:r>
              <a:rPr lang="fa-IR" sz="2800" b="1" dirty="0" smtClean="0">
                <a:cs typeface="B Sina" panose="00000700000000000000" pitchFamily="2" charset="-78"/>
              </a:rPr>
              <a:t>هرزنامه </a:t>
            </a:r>
            <a:r>
              <a:rPr lang="en-US" sz="2800" b="1" dirty="0" smtClean="0">
                <a:cs typeface="B Sina" panose="00000700000000000000" pitchFamily="2" charset="-78"/>
              </a:rPr>
              <a:t>Spam</a:t>
            </a:r>
            <a:endParaRPr lang="fa-IR" sz="2000" b="1" dirty="0" smtClean="0">
              <a:cs typeface="B Sina" panose="00000700000000000000"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971925"/>
            <a:ext cx="3214688" cy="21431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794" y="1280890"/>
            <a:ext cx="3657600" cy="258226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2888" y="3427002"/>
            <a:ext cx="2247900" cy="1933575"/>
          </a:xfrm>
          <a:prstGeom prst="rect">
            <a:avLst/>
          </a:prstGeom>
        </p:spPr>
      </p:pic>
      <p:sp>
        <p:nvSpPr>
          <p:cNvPr id="4" name="Slide Number Placeholder 3"/>
          <p:cNvSpPr>
            <a:spLocks noGrp="1"/>
          </p:cNvSpPr>
          <p:nvPr>
            <p:ph type="sldNum" sz="quarter" idx="12"/>
          </p:nvPr>
        </p:nvSpPr>
        <p:spPr/>
        <p:txBody>
          <a:bodyPr/>
          <a:lstStyle/>
          <a:p>
            <a:fld id="{8EE964FA-31DF-4E91-8ABC-8411A59DA333}" type="slidenum">
              <a:rPr lang="en-US" smtClean="0"/>
              <a:t>6</a:t>
            </a:fld>
            <a:endParaRPr lang="en-US" dirty="0"/>
          </a:p>
        </p:txBody>
      </p:sp>
    </p:spTree>
    <p:custDataLst>
      <p:tags r:id="rId1"/>
    </p:custDataLst>
    <p:extLst>
      <p:ext uri="{BB962C8B-B14F-4D97-AF65-F5344CB8AC3E}">
        <p14:creationId xmlns:p14="http://schemas.microsoft.com/office/powerpoint/2010/main" val="1796042019"/>
      </p:ext>
    </p:extLst>
  </p:cSld>
  <p:clrMapOvr>
    <a:masterClrMapping/>
  </p:clrMapOvr>
  <mc:AlternateContent xmlns:mc="http://schemas.openxmlformats.org/markup-compatibility/2006" xmlns:p14="http://schemas.microsoft.com/office/powerpoint/2010/main">
    <mc:Choice Requires="p14">
      <p:transition spd="slow" p14:dur="1200" advTm="33399">
        <p:dissolve/>
      </p:transition>
    </mc:Choice>
    <mc:Fallback xmlns="">
      <p:transition spd="slow" advTm="33399">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1000"/>
                                        <p:tgtEl>
                                          <p:spTgt spid="3">
                                            <p:txEl>
                                              <p:pRg st="5" end="5"/>
                                            </p:txEl>
                                          </p:spTgt>
                                        </p:tgtEl>
                                      </p:cBhvr>
                                    </p:animEffect>
                                    <p:anim calcmode="lin" valueType="num">
                                      <p:cBhvr>
                                        <p:cTn id="6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Effect transition="in" filter="fade">
                                      <p:cBhvr>
                                        <p:cTn id="74" dur="1000"/>
                                        <p:tgtEl>
                                          <p:spTgt spid="3">
                                            <p:txEl>
                                              <p:pRg st="6" end="6"/>
                                            </p:txEl>
                                          </p:spTgt>
                                        </p:tgtEl>
                                      </p:cBhvr>
                                    </p:animEffect>
                                    <p:anim calcmode="lin" valueType="num">
                                      <p:cBhvr>
                                        <p:cTn id="7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Effect transition="in" filter="fade">
                                      <p:cBhvr>
                                        <p:cTn id="81" dur="1000"/>
                                        <p:tgtEl>
                                          <p:spTgt spid="3">
                                            <p:txEl>
                                              <p:pRg st="7" end="7"/>
                                            </p:txEl>
                                          </p:spTgt>
                                        </p:tgtEl>
                                      </p:cBhvr>
                                    </p:animEffect>
                                    <p:anim calcmode="lin" valueType="num">
                                      <p:cBhvr>
                                        <p:cTn id="8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
                                            <p:txEl>
                                              <p:pRg st="8" end="8"/>
                                            </p:txEl>
                                          </p:spTgt>
                                        </p:tgtEl>
                                        <p:attrNameLst>
                                          <p:attrName>style.visibility</p:attrName>
                                        </p:attrNameLst>
                                      </p:cBhvr>
                                      <p:to>
                                        <p:strVal val="visible"/>
                                      </p:to>
                                    </p:set>
                                    <p:animEffect transition="in" filter="fade">
                                      <p:cBhvr>
                                        <p:cTn id="88" dur="1000"/>
                                        <p:tgtEl>
                                          <p:spTgt spid="3">
                                            <p:txEl>
                                              <p:pRg st="8" end="8"/>
                                            </p:txEl>
                                          </p:spTgt>
                                        </p:tgtEl>
                                      </p:cBhvr>
                                    </p:animEffect>
                                    <p:anim calcmode="lin" valueType="num">
                                      <p:cBhvr>
                                        <p:cTn id="8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Effect transition="in" filter="fade">
                                      <p:cBhvr>
                                        <p:cTn id="95" dur="1000"/>
                                        <p:tgtEl>
                                          <p:spTgt spid="3">
                                            <p:txEl>
                                              <p:pRg st="9" end="9"/>
                                            </p:txEl>
                                          </p:spTgt>
                                        </p:tgtEl>
                                      </p:cBhvr>
                                    </p:animEffect>
                                    <p:anim calcmode="lin" valueType="num">
                                      <p:cBhvr>
                                        <p:cTn id="9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 calcmode="lin" valueType="num">
                                      <p:cBhvr>
                                        <p:cTn id="102" dur="1000" fill="hold"/>
                                        <p:tgtEl>
                                          <p:spTgt spid="7"/>
                                        </p:tgtEl>
                                        <p:attrNameLst>
                                          <p:attrName>ppt_w</p:attrName>
                                        </p:attrNameLst>
                                      </p:cBhvr>
                                      <p:tavLst>
                                        <p:tav tm="0">
                                          <p:val>
                                            <p:fltVal val="0"/>
                                          </p:val>
                                        </p:tav>
                                        <p:tav tm="100000">
                                          <p:val>
                                            <p:strVal val="#ppt_w"/>
                                          </p:val>
                                        </p:tav>
                                      </p:tavLst>
                                    </p:anim>
                                    <p:anim calcmode="lin" valueType="num">
                                      <p:cBhvr>
                                        <p:cTn id="103" dur="1000" fill="hold"/>
                                        <p:tgtEl>
                                          <p:spTgt spid="7"/>
                                        </p:tgtEl>
                                        <p:attrNameLst>
                                          <p:attrName>ppt_h</p:attrName>
                                        </p:attrNameLst>
                                      </p:cBhvr>
                                      <p:tavLst>
                                        <p:tav tm="0">
                                          <p:val>
                                            <p:fltVal val="0"/>
                                          </p:val>
                                        </p:tav>
                                        <p:tav tm="100000">
                                          <p:val>
                                            <p:strVal val="#ppt_h"/>
                                          </p:val>
                                        </p:tav>
                                      </p:tavLst>
                                    </p:anim>
                                    <p:anim calcmode="lin" valueType="num">
                                      <p:cBhvr>
                                        <p:cTn id="104" dur="1000" fill="hold"/>
                                        <p:tgtEl>
                                          <p:spTgt spid="7"/>
                                        </p:tgtEl>
                                        <p:attrNameLst>
                                          <p:attrName>style.rotation</p:attrName>
                                        </p:attrNameLst>
                                      </p:cBhvr>
                                      <p:tavLst>
                                        <p:tav tm="0">
                                          <p:val>
                                            <p:fltVal val="90"/>
                                          </p:val>
                                        </p:tav>
                                        <p:tav tm="100000">
                                          <p:val>
                                            <p:fltVal val="0"/>
                                          </p:val>
                                        </p:tav>
                                      </p:tavLst>
                                    </p:anim>
                                    <p:animEffect transition="in" filter="fade">
                                      <p:cBhvr>
                                        <p:cTn id="10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57168"/>
            <a:ext cx="8911687" cy="1280890"/>
          </a:xfrm>
        </p:spPr>
        <p:txBody>
          <a:bodyPr anchor="ctr">
            <a:normAutofit fontScale="90000"/>
          </a:bodyPr>
          <a:lstStyle/>
          <a:p>
            <a:pPr algn="ctr" rtl="1"/>
            <a:r>
              <a:rPr lang="en-US" sz="6700" b="1" dirty="0" smtClean="0">
                <a:latin typeface="Arabic Typesetting" panose="03020402040406030203" pitchFamily="66" charset="-78"/>
                <a:cs typeface="B Sina" panose="00000700000000000000" pitchFamily="2" charset="-78"/>
              </a:rPr>
              <a:t>Virus</a:t>
            </a:r>
            <a:r>
              <a:rPr lang="fa-IR" sz="6700" b="1" dirty="0" smtClean="0">
                <a:latin typeface="Arabic Typesetting" panose="03020402040406030203" pitchFamily="66" charset="-78"/>
                <a:cs typeface="B Sina" panose="00000700000000000000" pitchFamily="2" charset="-78"/>
              </a:rPr>
              <a:t> </a:t>
            </a:r>
            <a:r>
              <a:rPr lang="fa-IR" sz="4400" b="1" dirty="0" smtClean="0">
                <a:latin typeface="Arabic Typesetting" panose="03020402040406030203" pitchFamily="66" charset="-78"/>
                <a:cs typeface="B Sina" panose="00000700000000000000" pitchFamily="2" charset="-78"/>
              </a:rPr>
              <a:t/>
            </a:r>
            <a:br>
              <a:rPr lang="fa-IR" sz="4400" b="1" dirty="0" smtClean="0">
                <a:latin typeface="Arabic Typesetting" panose="03020402040406030203" pitchFamily="66" charset="-78"/>
                <a:cs typeface="B Sina" panose="00000700000000000000" pitchFamily="2" charset="-78"/>
              </a:rPr>
            </a:br>
            <a:r>
              <a:rPr lang="fa-IR" sz="4400" b="1" dirty="0" smtClean="0">
                <a:latin typeface="Arabic Typesetting" panose="03020402040406030203" pitchFamily="66" charset="-78"/>
                <a:cs typeface="B Sina" panose="00000700000000000000" pitchFamily="2" charset="-78"/>
              </a:rPr>
              <a:t>ویروس</a:t>
            </a:r>
            <a:endParaRPr lang="en-US" sz="4400"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2457450" y="1628776"/>
            <a:ext cx="9323118" cy="5229224"/>
          </a:xfrm>
        </p:spPr>
        <p:txBody>
          <a:bodyPr>
            <a:normAutofit/>
          </a:bodyPr>
          <a:lstStyle/>
          <a:p>
            <a:pPr marL="228600" indent="-114300" algn="r" rtl="1">
              <a:buFont typeface="Arial" panose="020B0604020202020204" pitchFamily="34" charset="0"/>
              <a:buChar char="•"/>
            </a:pPr>
            <a:r>
              <a:rPr lang="en-US" sz="2400" dirty="0" smtClean="0"/>
              <a:t> </a:t>
            </a:r>
            <a:r>
              <a:rPr lang="fa-IR" sz="2400" dirty="0">
                <a:cs typeface="B Homa" panose="00000400000000000000" pitchFamily="2" charset="-78"/>
              </a:rPr>
              <a:t> </a:t>
            </a:r>
            <a:r>
              <a:rPr lang="fa-IR" sz="2400" dirty="0" smtClean="0">
                <a:cs typeface="B Homa" panose="00000400000000000000" pitchFamily="2" charset="-78"/>
              </a:rPr>
              <a:t>عملکرد شبیه به ویروس بیولوژیکی .</a:t>
            </a:r>
          </a:p>
          <a:p>
            <a:pPr marL="114300" indent="0" algn="r" rtl="1">
              <a:buNone/>
            </a:pPr>
            <a:r>
              <a:rPr lang="fa-IR" sz="2400" dirty="0">
                <a:cs typeface="B Homa" panose="00000400000000000000" pitchFamily="2" charset="-78"/>
              </a:rPr>
              <a:t> </a:t>
            </a:r>
            <a:r>
              <a:rPr lang="fa-IR" sz="2400" u="sng" dirty="0" smtClean="0">
                <a:cs typeface="B Homa" panose="00000400000000000000" pitchFamily="2" charset="-78"/>
              </a:rPr>
              <a:t>ویژگی </a:t>
            </a:r>
          </a:p>
          <a:p>
            <a:pPr marL="857250" indent="0" algn="r" rtl="1">
              <a:buFont typeface="Wingdings" panose="05000000000000000000" pitchFamily="2" charset="2"/>
              <a:buChar char="ü"/>
            </a:pPr>
            <a:r>
              <a:rPr lang="fa-IR" sz="2400" dirty="0">
                <a:cs typeface="B Homa" panose="00000400000000000000" pitchFamily="2" charset="-78"/>
              </a:rPr>
              <a:t> </a:t>
            </a:r>
            <a:r>
              <a:rPr lang="fa-IR" sz="2000" dirty="0" smtClean="0">
                <a:cs typeface="B Homa" panose="00000400000000000000" pitchFamily="2" charset="-78"/>
              </a:rPr>
              <a:t>پس از ورود به رایانه به صورت خودکار فعال می شود.    ( انتشار پذیر )</a:t>
            </a:r>
          </a:p>
          <a:p>
            <a:pPr marL="857250" indent="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برای ادامه فعالیت و انتشار به میزبان </a:t>
            </a:r>
            <a:r>
              <a:rPr lang="en-US" sz="2000" dirty="0" smtClean="0">
                <a:cs typeface="B Homa" panose="00000400000000000000" pitchFamily="2" charset="-78"/>
              </a:rPr>
              <a:t>Host</a:t>
            </a:r>
            <a:r>
              <a:rPr lang="fa-IR" sz="2000" dirty="0" smtClean="0">
                <a:cs typeface="B Homa" panose="00000400000000000000" pitchFamily="2" charset="-78"/>
              </a:rPr>
              <a:t> نیاز دارد.  ( نیاز به میزبان )</a:t>
            </a:r>
          </a:p>
          <a:p>
            <a:pPr marL="457200" indent="-171450" algn="ctr" rtl="1">
              <a:buNone/>
            </a:pPr>
            <a:r>
              <a:rPr lang="fa-IR" sz="2400" dirty="0" smtClean="0">
                <a:solidFill>
                  <a:srgbClr val="002060"/>
                </a:solidFill>
                <a:cs typeface="B Homa" panose="00000400000000000000" pitchFamily="2" charset="-78"/>
              </a:rPr>
              <a:t>( میزبان ویروس می تواند یک بوت سکتور، فایل اجرایی و یا فایل سند باشد )</a:t>
            </a:r>
          </a:p>
          <a:p>
            <a:pPr marL="457200" indent="-171450" algn="r" rtl="1">
              <a:buNone/>
            </a:pPr>
            <a:r>
              <a:rPr lang="fa-IR" sz="2400" u="sng" dirty="0" smtClean="0">
                <a:cs typeface="B Homa" panose="00000400000000000000" pitchFamily="2" charset="-78"/>
              </a:rPr>
              <a:t>انواع</a:t>
            </a:r>
          </a:p>
          <a:p>
            <a:pPr marL="628650" algn="r" rtl="1">
              <a:buFont typeface="Wingdings" panose="05000000000000000000" pitchFamily="2" charset="2"/>
              <a:buChar char="ü"/>
            </a:pPr>
            <a:r>
              <a:rPr lang="fa-IR" sz="2000" dirty="0" smtClean="0">
                <a:cs typeface="B Homa" panose="00000400000000000000" pitchFamily="2" charset="-78"/>
              </a:rPr>
              <a:t> ویروس های مقیم حافظه</a:t>
            </a:r>
          </a:p>
          <a:p>
            <a:pPr marL="62865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ویروس هایی که در هنگام اج</a:t>
            </a:r>
            <a:r>
              <a:rPr lang="fa-IR" sz="2000" dirty="0">
                <a:cs typeface="B Homa" panose="00000400000000000000" pitchFamily="2" charset="-78"/>
              </a:rPr>
              <a:t>ر</a:t>
            </a:r>
            <a:r>
              <a:rPr lang="fa-IR" sz="2000" dirty="0" smtClean="0">
                <a:cs typeface="B Homa" panose="00000400000000000000" pitchFamily="2" charset="-78"/>
              </a:rPr>
              <a:t>ای فایل میزبان شروع به کار می کنند</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350" y="1743074"/>
            <a:ext cx="5900737" cy="3933824"/>
          </a:xfrm>
          <a:prstGeom prst="rect">
            <a:avLst/>
          </a:prstGeom>
        </p:spPr>
      </p:pic>
      <p:sp>
        <p:nvSpPr>
          <p:cNvPr id="4" name="Slide Number Placeholder 3"/>
          <p:cNvSpPr>
            <a:spLocks noGrp="1"/>
          </p:cNvSpPr>
          <p:nvPr>
            <p:ph type="sldNum" sz="quarter" idx="12"/>
          </p:nvPr>
        </p:nvSpPr>
        <p:spPr/>
        <p:txBody>
          <a:bodyPr/>
          <a:lstStyle/>
          <a:p>
            <a:fld id="{8EE964FA-31DF-4E91-8ABC-8411A59DA333}" type="slidenum">
              <a:rPr lang="en-US" smtClean="0"/>
              <a:t>7</a:t>
            </a:fld>
            <a:endParaRPr lang="en-US" dirty="0"/>
          </a:p>
        </p:txBody>
      </p:sp>
    </p:spTree>
    <p:custDataLst>
      <p:tags r:id="rId1"/>
    </p:custDataLst>
    <p:extLst>
      <p:ext uri="{BB962C8B-B14F-4D97-AF65-F5344CB8AC3E}">
        <p14:creationId xmlns:p14="http://schemas.microsoft.com/office/powerpoint/2010/main" val="592993797"/>
      </p:ext>
    </p:extLst>
  </p:cSld>
  <p:clrMapOvr>
    <a:masterClrMapping/>
  </p:clrMapOvr>
  <mc:AlternateContent xmlns:mc="http://schemas.openxmlformats.org/markup-compatibility/2006" xmlns:p14="http://schemas.microsoft.com/office/powerpoint/2010/main">
    <mc:Choice Requires="p14">
      <p:transition spd="slow" p14:dur="1200" advTm="46777">
        <p:dissolve/>
      </p:transition>
    </mc:Choice>
    <mc:Fallback xmlns="">
      <p:transition spd="slow" advTm="46777">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Horizontal)">
                                      <p:cBhvr>
                                        <p:cTn id="24" dur="500"/>
                                        <p:tgtEl>
                                          <p:spTgt spid="3">
                                            <p:txEl>
                                              <p:pRg st="2" end="2"/>
                                            </p:txEl>
                                          </p:spTgt>
                                        </p:tgtEl>
                                      </p:cBhvr>
                                    </p:animEffect>
                                  </p:childTnLst>
                                </p:cTn>
                              </p:par>
                            </p:childTnLst>
                          </p:cTn>
                        </p:par>
                        <p:par>
                          <p:cTn id="25" fill="hold">
                            <p:stCondLst>
                              <p:cond delay="500"/>
                            </p:stCondLst>
                            <p:childTnLst>
                              <p:par>
                                <p:cTn id="26" presetID="26" presetClass="emph" presetSubtype="0" fill="hold" nodeType="afterEffect">
                                  <p:stCondLst>
                                    <p:cond delay="0"/>
                                  </p:stCondLst>
                                  <p:childTnLst>
                                    <p:animEffect transition="out" filter="fade">
                                      <p:cBhvr>
                                        <p:cTn id="27" dur="500" tmFilter="0, 0; .2, .5; .8, .5; 1, 0"/>
                                        <p:tgtEl>
                                          <p:spTgt spid="3">
                                            <p:txEl>
                                              <p:pRg st="2" end="2"/>
                                            </p:txEl>
                                          </p:spTgt>
                                        </p:tgtEl>
                                      </p:cBhvr>
                                    </p:animEffect>
                                    <p:animScale>
                                      <p:cBhvr>
                                        <p:cTn id="28" dur="250" autoRev="1" fill="hold"/>
                                        <p:tgtEl>
                                          <p:spTgt spid="3">
                                            <p:txEl>
                                              <p:pRg st="2" end="2"/>
                                            </p:txEl>
                                          </p:spTgt>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Horizontal)">
                                      <p:cBhvr>
                                        <p:cTn id="33" dur="500"/>
                                        <p:tgtEl>
                                          <p:spTgt spid="3">
                                            <p:txEl>
                                              <p:pRg st="3" end="3"/>
                                            </p:txEl>
                                          </p:spTgt>
                                        </p:tgtEl>
                                      </p:cBhvr>
                                    </p:animEffect>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3">
                                            <p:txEl>
                                              <p:pRg st="3" end="3"/>
                                            </p:txEl>
                                          </p:spTgt>
                                        </p:tgtEl>
                                      </p:cBhvr>
                                    </p:animEffect>
                                    <p:animScale>
                                      <p:cBhvr>
                                        <p:cTn id="37" dur="250" autoRev="1" fill="hold"/>
                                        <p:tgtEl>
                                          <p:spTgt spid="3">
                                            <p:txEl>
                                              <p:pRg st="3" end="3"/>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heel(1)">
                                      <p:cBhvr>
                                        <p:cTn id="42" dur="2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arn(inHorizontal)">
                                      <p:cBhvr>
                                        <p:cTn id="52" dur="500"/>
                                        <p:tgtEl>
                                          <p:spTgt spid="3">
                                            <p:txEl>
                                              <p:pRg st="6" end="6"/>
                                            </p:txEl>
                                          </p:spTgt>
                                        </p:tgtEl>
                                      </p:cBhvr>
                                    </p:animEffect>
                                  </p:childTnLst>
                                </p:cTn>
                              </p:par>
                            </p:childTnLst>
                          </p:cTn>
                        </p:par>
                        <p:par>
                          <p:cTn id="53" fill="hold">
                            <p:stCondLst>
                              <p:cond delay="500"/>
                            </p:stCondLst>
                            <p:childTnLst>
                              <p:par>
                                <p:cTn id="54" presetID="26" presetClass="emph" presetSubtype="0" fill="hold" nodeType="afterEffect">
                                  <p:stCondLst>
                                    <p:cond delay="0"/>
                                  </p:stCondLst>
                                  <p:childTnLst>
                                    <p:animEffect transition="out" filter="fade">
                                      <p:cBhvr>
                                        <p:cTn id="55" dur="500" tmFilter="0, 0; .2, .5; .8, .5; 1, 0"/>
                                        <p:tgtEl>
                                          <p:spTgt spid="3">
                                            <p:txEl>
                                              <p:pRg st="6" end="6"/>
                                            </p:txEl>
                                          </p:spTgt>
                                        </p:tgtEl>
                                      </p:cBhvr>
                                    </p:animEffect>
                                    <p:animScale>
                                      <p:cBhvr>
                                        <p:cTn id="56" dur="250" autoRev="1" fill="hold"/>
                                        <p:tgtEl>
                                          <p:spTgt spid="3">
                                            <p:txEl>
                                              <p:pRg st="6" end="6"/>
                                            </p:txEl>
                                          </p:spTgt>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16" presetClass="entr" presetSubtype="26"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barn(inHorizontal)">
                                      <p:cBhvr>
                                        <p:cTn id="61" dur="500"/>
                                        <p:tgtEl>
                                          <p:spTgt spid="3">
                                            <p:txEl>
                                              <p:pRg st="7" end="7"/>
                                            </p:txEl>
                                          </p:spTgt>
                                        </p:tgtEl>
                                      </p:cBhvr>
                                    </p:animEffect>
                                  </p:childTnLst>
                                </p:cTn>
                              </p:par>
                            </p:childTnLst>
                          </p:cTn>
                        </p:par>
                        <p:par>
                          <p:cTn id="62" fill="hold">
                            <p:stCondLst>
                              <p:cond delay="500"/>
                            </p:stCondLst>
                            <p:childTnLst>
                              <p:par>
                                <p:cTn id="63" presetID="26" presetClass="emph" presetSubtype="0" fill="hold" nodeType="afterEffect">
                                  <p:stCondLst>
                                    <p:cond delay="0"/>
                                  </p:stCondLst>
                                  <p:childTnLst>
                                    <p:animEffect transition="out" filter="fade">
                                      <p:cBhvr>
                                        <p:cTn id="64" dur="500" tmFilter="0, 0; .2, .5; .8, .5; 1, 0"/>
                                        <p:tgtEl>
                                          <p:spTgt spid="3">
                                            <p:txEl>
                                              <p:pRg st="7" end="7"/>
                                            </p:txEl>
                                          </p:spTgt>
                                        </p:tgtEl>
                                      </p:cBhvr>
                                    </p:animEffect>
                                    <p:animScale>
                                      <p:cBhvr>
                                        <p:cTn id="65" dur="250" autoRev="1" fill="hold"/>
                                        <p:tgtEl>
                                          <p:spTgt spid="3">
                                            <p:txEl>
                                              <p:pRg st="7" end="7"/>
                                            </p:txEl>
                                          </p:spTgt>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80">
                                          <p:stCondLst>
                                            <p:cond delay="0"/>
                                          </p:stCondLst>
                                        </p:cTn>
                                        <p:tgtEl>
                                          <p:spTgt spid="7"/>
                                        </p:tgtEl>
                                      </p:cBhvr>
                                    </p:animEffect>
                                    <p:anim calcmode="lin" valueType="num">
                                      <p:cBhvr>
                                        <p:cTn id="7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6" dur="26">
                                          <p:stCondLst>
                                            <p:cond delay="650"/>
                                          </p:stCondLst>
                                        </p:cTn>
                                        <p:tgtEl>
                                          <p:spTgt spid="7"/>
                                        </p:tgtEl>
                                      </p:cBhvr>
                                      <p:to x="100000" y="60000"/>
                                    </p:animScale>
                                    <p:animScale>
                                      <p:cBhvr>
                                        <p:cTn id="77" dur="166" decel="50000">
                                          <p:stCondLst>
                                            <p:cond delay="676"/>
                                          </p:stCondLst>
                                        </p:cTn>
                                        <p:tgtEl>
                                          <p:spTgt spid="7"/>
                                        </p:tgtEl>
                                      </p:cBhvr>
                                      <p:to x="100000" y="100000"/>
                                    </p:animScale>
                                    <p:animScale>
                                      <p:cBhvr>
                                        <p:cTn id="78" dur="26">
                                          <p:stCondLst>
                                            <p:cond delay="1312"/>
                                          </p:stCondLst>
                                        </p:cTn>
                                        <p:tgtEl>
                                          <p:spTgt spid="7"/>
                                        </p:tgtEl>
                                      </p:cBhvr>
                                      <p:to x="100000" y="80000"/>
                                    </p:animScale>
                                    <p:animScale>
                                      <p:cBhvr>
                                        <p:cTn id="79" dur="166" decel="50000">
                                          <p:stCondLst>
                                            <p:cond delay="1338"/>
                                          </p:stCondLst>
                                        </p:cTn>
                                        <p:tgtEl>
                                          <p:spTgt spid="7"/>
                                        </p:tgtEl>
                                      </p:cBhvr>
                                      <p:to x="100000" y="100000"/>
                                    </p:animScale>
                                    <p:animScale>
                                      <p:cBhvr>
                                        <p:cTn id="80" dur="26">
                                          <p:stCondLst>
                                            <p:cond delay="1642"/>
                                          </p:stCondLst>
                                        </p:cTn>
                                        <p:tgtEl>
                                          <p:spTgt spid="7"/>
                                        </p:tgtEl>
                                      </p:cBhvr>
                                      <p:to x="100000" y="90000"/>
                                    </p:animScale>
                                    <p:animScale>
                                      <p:cBhvr>
                                        <p:cTn id="81" dur="166" decel="50000">
                                          <p:stCondLst>
                                            <p:cond delay="1668"/>
                                          </p:stCondLst>
                                        </p:cTn>
                                        <p:tgtEl>
                                          <p:spTgt spid="7"/>
                                        </p:tgtEl>
                                      </p:cBhvr>
                                      <p:to x="100000" y="100000"/>
                                    </p:animScale>
                                    <p:animScale>
                                      <p:cBhvr>
                                        <p:cTn id="82" dur="26">
                                          <p:stCondLst>
                                            <p:cond delay="1808"/>
                                          </p:stCondLst>
                                        </p:cTn>
                                        <p:tgtEl>
                                          <p:spTgt spid="7"/>
                                        </p:tgtEl>
                                      </p:cBhvr>
                                      <p:to x="100000" y="95000"/>
                                    </p:animScale>
                                    <p:animScale>
                                      <p:cBhvr>
                                        <p:cTn id="83" dur="166" decel="50000">
                                          <p:stCondLst>
                                            <p:cond delay="1834"/>
                                          </p:stCondLst>
                                        </p:cTn>
                                        <p:tgtEl>
                                          <p:spTgt spid="7"/>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6" presetClass="emph" presetSubtype="0" fill="hold" nodeType="clickEffect">
                                  <p:stCondLst>
                                    <p:cond delay="0"/>
                                  </p:stCondLst>
                                  <p:childTnLst>
                                    <p:animScale>
                                      <p:cBhvr>
                                        <p:cTn id="8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57168"/>
            <a:ext cx="8911687" cy="1280890"/>
          </a:xfrm>
        </p:spPr>
        <p:txBody>
          <a:bodyPr anchor="ctr">
            <a:normAutofit fontScale="90000"/>
          </a:bodyPr>
          <a:lstStyle/>
          <a:p>
            <a:pPr algn="ctr" rtl="1"/>
            <a:r>
              <a:rPr lang="en-US" sz="6700" b="1" dirty="0" smtClean="0">
                <a:latin typeface="Arabic Typesetting" panose="03020402040406030203" pitchFamily="66" charset="-78"/>
                <a:cs typeface="B Sina" panose="00000700000000000000" pitchFamily="2" charset="-78"/>
              </a:rPr>
              <a:t>Virus</a:t>
            </a:r>
            <a:r>
              <a:rPr lang="fa-IR" sz="6700" b="1" dirty="0" smtClean="0">
                <a:latin typeface="Arabic Typesetting" panose="03020402040406030203" pitchFamily="66" charset="-78"/>
                <a:cs typeface="B Sina" panose="00000700000000000000" pitchFamily="2" charset="-78"/>
              </a:rPr>
              <a:t> </a:t>
            </a:r>
            <a:r>
              <a:rPr lang="fa-IR" sz="4400" b="1" dirty="0" smtClean="0">
                <a:latin typeface="Arabic Typesetting" panose="03020402040406030203" pitchFamily="66" charset="-78"/>
                <a:cs typeface="B Sina" panose="00000700000000000000" pitchFamily="2" charset="-78"/>
              </a:rPr>
              <a:t/>
            </a:r>
            <a:br>
              <a:rPr lang="fa-IR" sz="4400" b="1" dirty="0" smtClean="0">
                <a:latin typeface="Arabic Typesetting" panose="03020402040406030203" pitchFamily="66" charset="-78"/>
                <a:cs typeface="B Sina" panose="00000700000000000000" pitchFamily="2" charset="-78"/>
              </a:rPr>
            </a:br>
            <a:r>
              <a:rPr lang="fa-IR" sz="4400" b="1" dirty="0" smtClean="0">
                <a:latin typeface="Arabic Typesetting" panose="03020402040406030203" pitchFamily="66" charset="-78"/>
                <a:cs typeface="B Sina" panose="00000700000000000000" pitchFamily="2" charset="-78"/>
              </a:rPr>
              <a:t>ویروس</a:t>
            </a:r>
            <a:endParaRPr lang="en-US" sz="4400"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2271714" y="1485900"/>
            <a:ext cx="9701212" cy="5372100"/>
          </a:xfrm>
        </p:spPr>
        <p:txBody>
          <a:bodyPr>
            <a:normAutofit lnSpcReduction="10000"/>
          </a:bodyPr>
          <a:lstStyle/>
          <a:p>
            <a:pPr marL="91440" indent="0" algn="r" rtl="1">
              <a:lnSpc>
                <a:spcPct val="110000"/>
              </a:lnSpc>
              <a:spcBef>
                <a:spcPts val="0"/>
              </a:spcBef>
              <a:buNone/>
            </a:pPr>
            <a:r>
              <a:rPr lang="fa-IR" sz="2400" u="sng" dirty="0" smtClean="0">
                <a:cs typeface="B Homa" panose="00000400000000000000" pitchFamily="2" charset="-78"/>
              </a:rPr>
              <a:t>عملکرد</a:t>
            </a:r>
            <a:endParaRPr lang="fa-IR" sz="2400" u="sng" dirty="0">
              <a:cs typeface="B Homa" panose="00000400000000000000" pitchFamily="2" charset="-78"/>
            </a:endParaRPr>
          </a:p>
          <a:p>
            <a:pPr marL="114300" indent="0" algn="r" rtl="1">
              <a:lnSpc>
                <a:spcPct val="150000"/>
              </a:lnSpc>
              <a:buNone/>
            </a:pPr>
            <a:r>
              <a:rPr lang="fa-IR" sz="2400" dirty="0">
                <a:cs typeface="B Homa" panose="00000400000000000000" pitchFamily="2" charset="-78"/>
              </a:rPr>
              <a:t>	</a:t>
            </a:r>
            <a:r>
              <a:rPr lang="fa-IR" sz="2000" dirty="0" smtClean="0">
                <a:cs typeface="B Homa" panose="00000400000000000000" pitchFamily="2" charset="-78"/>
              </a:rPr>
              <a:t>پس از شروع به فعالیت به دنبال فایلی می گردد تا بتواند به آن بچسبد، البته این عامل به نوع ویروس نیز بستگی دارد (</a:t>
            </a:r>
            <a:r>
              <a:rPr lang="fa-IR" dirty="0" smtClean="0">
                <a:cs typeface="B Homa" panose="00000400000000000000" pitchFamily="2" charset="-78"/>
              </a:rPr>
              <a:t>ویروس های اجرایی که به فایل های اجرایی مثل </a:t>
            </a:r>
            <a:r>
              <a:rPr lang="en-US" dirty="0" smtClean="0">
                <a:cs typeface="B Homa" panose="00000400000000000000" pitchFamily="2" charset="-78"/>
              </a:rPr>
              <a:t>EXE</a:t>
            </a:r>
            <a:r>
              <a:rPr lang="fa-IR" dirty="0" smtClean="0">
                <a:cs typeface="B Homa" panose="00000400000000000000" pitchFamily="2" charset="-78"/>
              </a:rPr>
              <a:t> و </a:t>
            </a:r>
            <a:r>
              <a:rPr lang="en-US" dirty="0" smtClean="0">
                <a:cs typeface="B Homa" panose="00000400000000000000" pitchFamily="2" charset="-78"/>
              </a:rPr>
              <a:t>COM</a:t>
            </a:r>
            <a:r>
              <a:rPr lang="fa-IR" dirty="0" smtClean="0">
                <a:cs typeface="B Homa" panose="00000400000000000000" pitchFamily="2" charset="-78"/>
              </a:rPr>
              <a:t> می چسبند و ویروس های ماکرو که به فایل های ماکرو از قبیل </a:t>
            </a:r>
            <a:r>
              <a:rPr lang="en-US" dirty="0" smtClean="0">
                <a:cs typeface="B Homa" panose="00000400000000000000" pitchFamily="2" charset="-78"/>
              </a:rPr>
              <a:t>Excel</a:t>
            </a:r>
            <a:r>
              <a:rPr lang="fa-IR" dirty="0" smtClean="0">
                <a:cs typeface="B Homa" panose="00000400000000000000" pitchFamily="2" charset="-78"/>
              </a:rPr>
              <a:t> می چسبند</a:t>
            </a:r>
            <a:r>
              <a:rPr lang="fa-IR" sz="2000" dirty="0" smtClean="0">
                <a:cs typeface="B Homa" panose="00000400000000000000" pitchFamily="2" charset="-78"/>
              </a:rPr>
              <a:t>) پس از آن نیز ویروس کد خود را به فایل میزبان وارد می کند که این عامل هم به نوع ویروس مرتبط است (</a:t>
            </a:r>
            <a:r>
              <a:rPr lang="fa-IR" dirty="0" smtClean="0">
                <a:cs typeface="B Homa" panose="00000400000000000000" pitchFamily="2" charset="-78"/>
              </a:rPr>
              <a:t>ویروس هایی که کد خود را به ابتدا/انتهای میزبان وارد می کنند و ویروسی که کد خود را برروی کد فایل وارد می کند.) </a:t>
            </a:r>
          </a:p>
          <a:p>
            <a:pPr marL="114300" indent="0" algn="r" rtl="1">
              <a:lnSpc>
                <a:spcPct val="150000"/>
              </a:lnSpc>
              <a:buNone/>
            </a:pPr>
            <a:r>
              <a:rPr lang="fa-IR" sz="2400" u="sng" dirty="0" smtClean="0">
                <a:cs typeface="B Homa" panose="00000400000000000000" pitchFamily="2" charset="-78"/>
              </a:rPr>
              <a:t>انواع عملکرد پس از انتشار</a:t>
            </a:r>
          </a:p>
          <a:p>
            <a:pPr marL="571500" indent="0" algn="r" rtl="1">
              <a:lnSpc>
                <a:spcPct val="110000"/>
              </a:lnSpc>
              <a:buFont typeface="Wingdings" panose="05000000000000000000" pitchFamily="2" charset="2"/>
              <a:buChar char="ü"/>
            </a:pPr>
            <a:r>
              <a:rPr lang="fa-IR" sz="2400" dirty="0" smtClean="0">
                <a:cs typeface="B Homa" panose="00000400000000000000" pitchFamily="2" charset="-78"/>
              </a:rPr>
              <a:t>	</a:t>
            </a:r>
            <a:r>
              <a:rPr lang="fa-IR" sz="2000" dirty="0" smtClean="0">
                <a:cs typeface="B Homa" panose="00000400000000000000" pitchFamily="2" charset="-78"/>
              </a:rPr>
              <a:t>حذف فایل های موجود در رایانه</a:t>
            </a:r>
          </a:p>
          <a:p>
            <a:pPr marL="571500" indent="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 آسیب رساندن به سخت افزار </a:t>
            </a:r>
            <a:r>
              <a:rPr lang="fa-IR" dirty="0" smtClean="0">
                <a:cs typeface="B Homa" panose="00000400000000000000" pitchFamily="2" charset="-78"/>
              </a:rPr>
              <a:t>(مانند ویروس </a:t>
            </a:r>
            <a:r>
              <a:rPr lang="en-US" dirty="0" smtClean="0">
                <a:cs typeface="B Homa" panose="00000400000000000000" pitchFamily="2" charset="-78"/>
              </a:rPr>
              <a:t>Chernobyl</a:t>
            </a:r>
            <a:r>
              <a:rPr lang="fa-IR" dirty="0" smtClean="0">
                <a:cs typeface="B Homa" panose="00000400000000000000" pitchFamily="2" charset="-78"/>
              </a:rPr>
              <a:t> )</a:t>
            </a:r>
          </a:p>
          <a:p>
            <a:pPr marL="571500" indent="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آلوده سازی فایل ها ( قابل پاکسازی )</a:t>
            </a:r>
          </a:p>
          <a:p>
            <a:pPr marL="571500" indent="0" algn="r" rtl="1">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واردکردن کد ویروس به کد میزبان ( غیر قابل پاکسازی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225" y="4286250"/>
            <a:ext cx="3571875" cy="2381250"/>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8EE964FA-31DF-4E91-8ABC-8411A59DA333}" type="slidenum">
              <a:rPr lang="en-US" smtClean="0"/>
              <a:t>8</a:t>
            </a:fld>
            <a:endParaRPr lang="en-US" dirty="0"/>
          </a:p>
        </p:txBody>
      </p:sp>
    </p:spTree>
    <p:custDataLst>
      <p:tags r:id="rId1"/>
    </p:custDataLst>
    <p:extLst>
      <p:ext uri="{BB962C8B-B14F-4D97-AF65-F5344CB8AC3E}">
        <p14:creationId xmlns:p14="http://schemas.microsoft.com/office/powerpoint/2010/main" val="1566443089"/>
      </p:ext>
    </p:extLst>
  </p:cSld>
  <p:clrMapOvr>
    <a:masterClrMapping/>
  </p:clrMapOvr>
  <mc:AlternateContent xmlns:mc="http://schemas.openxmlformats.org/markup-compatibility/2006" xmlns:p14="http://schemas.microsoft.com/office/powerpoint/2010/main">
    <mc:Choice Requires="p14">
      <p:transition spd="slow" p14:dur="1200" advTm="58602">
        <p:dissolve/>
      </p:transition>
    </mc:Choice>
    <mc:Fallback xmlns="">
      <p:transition spd="slow" advTm="58602">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Horizontal)">
                                      <p:cBhvr>
                                        <p:cTn id="29" dur="500"/>
                                        <p:tgtEl>
                                          <p:spTgt spid="3">
                                            <p:txEl>
                                              <p:pRg st="3" end="3"/>
                                            </p:txEl>
                                          </p:spTgt>
                                        </p:tgtEl>
                                      </p:cBhvr>
                                    </p:animEffect>
                                  </p:childTnLst>
                                </p:cTn>
                              </p:par>
                            </p:childTnLst>
                          </p:cTn>
                        </p:par>
                        <p:par>
                          <p:cTn id="30" fill="hold">
                            <p:stCondLst>
                              <p:cond delay="500"/>
                            </p:stCondLst>
                            <p:childTnLst>
                              <p:par>
                                <p:cTn id="31" presetID="26" presetClass="emph" presetSubtype="0" fill="hold" nodeType="afterEffect">
                                  <p:stCondLst>
                                    <p:cond delay="0"/>
                                  </p:stCondLst>
                                  <p:childTnLst>
                                    <p:animEffect transition="out" filter="fade">
                                      <p:cBhvr>
                                        <p:cTn id="32" dur="500" tmFilter="0, 0; .2, .5; .8, .5; 1, 0"/>
                                        <p:tgtEl>
                                          <p:spTgt spid="3">
                                            <p:txEl>
                                              <p:pRg st="3" end="3"/>
                                            </p:txEl>
                                          </p:spTgt>
                                        </p:tgtEl>
                                      </p:cBhvr>
                                    </p:animEffect>
                                    <p:animScale>
                                      <p:cBhvr>
                                        <p:cTn id="33" dur="250" autoRev="1" fill="hold"/>
                                        <p:tgtEl>
                                          <p:spTgt spid="3">
                                            <p:txEl>
                                              <p:pRg st="3" end="3"/>
                                            </p:txEl>
                                          </p:spTgt>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arn(inHorizontal)">
                                      <p:cBhvr>
                                        <p:cTn id="38" dur="500"/>
                                        <p:tgtEl>
                                          <p:spTgt spid="3">
                                            <p:txEl>
                                              <p:pRg st="4" end="4"/>
                                            </p:txEl>
                                          </p:spTgt>
                                        </p:tgtEl>
                                      </p:cBhvr>
                                    </p:animEffect>
                                  </p:childTnLst>
                                </p:cTn>
                              </p:par>
                            </p:childTnLst>
                          </p:cTn>
                        </p:par>
                        <p:par>
                          <p:cTn id="39" fill="hold">
                            <p:stCondLst>
                              <p:cond delay="500"/>
                            </p:stCondLst>
                            <p:childTnLst>
                              <p:par>
                                <p:cTn id="40" presetID="26" presetClass="emph" presetSubtype="0" fill="hold" nodeType="afterEffect">
                                  <p:stCondLst>
                                    <p:cond delay="0"/>
                                  </p:stCondLst>
                                  <p:childTnLst>
                                    <p:animEffect transition="out" filter="fade">
                                      <p:cBhvr>
                                        <p:cTn id="41" dur="500" tmFilter="0, 0; .2, .5; .8, .5; 1, 0"/>
                                        <p:tgtEl>
                                          <p:spTgt spid="3">
                                            <p:txEl>
                                              <p:pRg st="4" end="4"/>
                                            </p:txEl>
                                          </p:spTgt>
                                        </p:tgtEl>
                                      </p:cBhvr>
                                    </p:animEffect>
                                    <p:animScale>
                                      <p:cBhvr>
                                        <p:cTn id="42" dur="250" autoRev="1" fill="hold"/>
                                        <p:tgtEl>
                                          <p:spTgt spid="3">
                                            <p:txEl>
                                              <p:pRg st="4" end="4"/>
                                            </p:txEl>
                                          </p:spTgt>
                                        </p:tgtEl>
                                      </p:cBhvr>
                                      <p:by x="105000" y="105000"/>
                                    </p:animScale>
                                  </p:childTnLst>
                                </p:cTn>
                              </p:par>
                            </p:childTnLst>
                          </p:cTn>
                        </p:par>
                        <p:par>
                          <p:cTn id="43" fill="hold">
                            <p:stCondLst>
                              <p:cond delay="1000"/>
                            </p:stCondLst>
                            <p:childTnLst>
                              <p:par>
                                <p:cTn id="44" presetID="49" presetClass="entr" presetSubtype="0" decel="10000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 calcmode="lin" valueType="num">
                                      <p:cBhvr>
                                        <p:cTn id="48" dur="500" fill="hold"/>
                                        <p:tgtEl>
                                          <p:spTgt spid="4"/>
                                        </p:tgtEl>
                                        <p:attrNameLst>
                                          <p:attrName>style.rotation</p:attrName>
                                        </p:attrNameLst>
                                      </p:cBhvr>
                                      <p:tavLst>
                                        <p:tav tm="0">
                                          <p:val>
                                            <p:fltVal val="360"/>
                                          </p:val>
                                        </p:tav>
                                        <p:tav tm="100000">
                                          <p:val>
                                            <p:fltVal val="0"/>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Horizontal)">
                                      <p:cBhvr>
                                        <p:cTn id="54" dur="500"/>
                                        <p:tgtEl>
                                          <p:spTgt spid="3">
                                            <p:txEl>
                                              <p:pRg st="5" end="5"/>
                                            </p:txEl>
                                          </p:spTgt>
                                        </p:tgtEl>
                                      </p:cBhvr>
                                    </p:animEffect>
                                  </p:childTnLst>
                                </p:cTn>
                              </p:par>
                            </p:childTnLst>
                          </p:cTn>
                        </p:par>
                        <p:par>
                          <p:cTn id="55" fill="hold">
                            <p:stCondLst>
                              <p:cond delay="500"/>
                            </p:stCondLst>
                            <p:childTnLst>
                              <p:par>
                                <p:cTn id="56" presetID="26" presetClass="emph" presetSubtype="0" fill="hold" nodeType="afterEffect">
                                  <p:stCondLst>
                                    <p:cond delay="0"/>
                                  </p:stCondLst>
                                  <p:childTnLst>
                                    <p:animEffect transition="out" filter="fade">
                                      <p:cBhvr>
                                        <p:cTn id="57" dur="500" tmFilter="0, 0; .2, .5; .8, .5; 1, 0"/>
                                        <p:tgtEl>
                                          <p:spTgt spid="3">
                                            <p:txEl>
                                              <p:pRg st="5" end="5"/>
                                            </p:txEl>
                                          </p:spTgt>
                                        </p:tgtEl>
                                      </p:cBhvr>
                                    </p:animEffect>
                                    <p:animScale>
                                      <p:cBhvr>
                                        <p:cTn id="58" dur="250" autoRev="1" fill="hold"/>
                                        <p:tgtEl>
                                          <p:spTgt spid="3">
                                            <p:txEl>
                                              <p:pRg st="5" end="5"/>
                                            </p:txEl>
                                          </p:spTgt>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6" presetClass="entr" presetSubtype="26"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barn(inHorizontal)">
                                      <p:cBhvr>
                                        <p:cTn id="63" dur="5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mph" presetSubtype="0" fill="hold" nodeType="clickEffect">
                                  <p:stCondLst>
                                    <p:cond delay="0"/>
                                  </p:stCondLst>
                                  <p:childTnLst>
                                    <p:animEffect transition="out" filter="fade">
                                      <p:cBhvr>
                                        <p:cTn id="67" dur="500" tmFilter="0, 0; .2, .5; .8, .5; 1, 0"/>
                                        <p:tgtEl>
                                          <p:spTgt spid="3">
                                            <p:txEl>
                                              <p:pRg st="6" end="6"/>
                                            </p:txEl>
                                          </p:spTgt>
                                        </p:tgtEl>
                                      </p:cBhvr>
                                    </p:animEffect>
                                    <p:animScale>
                                      <p:cBhvr>
                                        <p:cTn id="68"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81" y="157168"/>
            <a:ext cx="8911687" cy="1280890"/>
          </a:xfrm>
        </p:spPr>
        <p:txBody>
          <a:bodyPr anchor="ctr">
            <a:normAutofit fontScale="90000"/>
          </a:bodyPr>
          <a:lstStyle/>
          <a:p>
            <a:pPr algn="ctr" rtl="1"/>
            <a:r>
              <a:rPr lang="en-US" sz="6700" b="1" dirty="0" smtClean="0">
                <a:latin typeface="Arabic Typesetting" panose="03020402040406030203" pitchFamily="66" charset="-78"/>
                <a:cs typeface="B Sina" panose="00000700000000000000" pitchFamily="2" charset="-78"/>
              </a:rPr>
              <a:t>Virus</a:t>
            </a:r>
            <a:r>
              <a:rPr lang="fa-IR" sz="6700" b="1" dirty="0" smtClean="0">
                <a:latin typeface="Arabic Typesetting" panose="03020402040406030203" pitchFamily="66" charset="-78"/>
                <a:cs typeface="B Sina" panose="00000700000000000000" pitchFamily="2" charset="-78"/>
              </a:rPr>
              <a:t> </a:t>
            </a:r>
            <a:r>
              <a:rPr lang="fa-IR" sz="4400" b="1" dirty="0" smtClean="0">
                <a:latin typeface="Arabic Typesetting" panose="03020402040406030203" pitchFamily="66" charset="-78"/>
                <a:cs typeface="B Sina" panose="00000700000000000000" pitchFamily="2" charset="-78"/>
              </a:rPr>
              <a:t/>
            </a:r>
            <a:br>
              <a:rPr lang="fa-IR" sz="4400" b="1" dirty="0" smtClean="0">
                <a:latin typeface="Arabic Typesetting" panose="03020402040406030203" pitchFamily="66" charset="-78"/>
                <a:cs typeface="B Sina" panose="00000700000000000000" pitchFamily="2" charset="-78"/>
              </a:rPr>
            </a:br>
            <a:r>
              <a:rPr lang="fa-IR" sz="4400" b="1" dirty="0" smtClean="0">
                <a:latin typeface="Arabic Typesetting" panose="03020402040406030203" pitchFamily="66" charset="-78"/>
                <a:cs typeface="B Sina" panose="00000700000000000000" pitchFamily="2" charset="-78"/>
              </a:rPr>
              <a:t>ویروس</a:t>
            </a:r>
            <a:endParaRPr lang="en-US" sz="4400" b="1" dirty="0">
              <a:latin typeface="Arabic Typesetting" panose="03020402040406030203" pitchFamily="66" charset="-78"/>
              <a:cs typeface="B Sina" panose="00000700000000000000" pitchFamily="2" charset="-78"/>
            </a:endParaRPr>
          </a:p>
        </p:txBody>
      </p:sp>
      <p:sp>
        <p:nvSpPr>
          <p:cNvPr id="3" name="Content Placeholder 2"/>
          <p:cNvSpPr>
            <a:spLocks noGrp="1"/>
          </p:cNvSpPr>
          <p:nvPr>
            <p:ph idx="1"/>
          </p:nvPr>
        </p:nvSpPr>
        <p:spPr>
          <a:xfrm>
            <a:off x="2457450" y="1628776"/>
            <a:ext cx="9558338" cy="5229224"/>
          </a:xfrm>
        </p:spPr>
        <p:txBody>
          <a:bodyPr>
            <a:normAutofit/>
          </a:bodyPr>
          <a:lstStyle/>
          <a:p>
            <a:pPr marL="91440" indent="0" algn="r" rtl="1">
              <a:lnSpc>
                <a:spcPct val="110000"/>
              </a:lnSpc>
              <a:spcBef>
                <a:spcPts val="0"/>
              </a:spcBef>
              <a:buNone/>
            </a:pPr>
            <a:r>
              <a:rPr lang="fa-IR" sz="2400" u="sng" dirty="0" smtClean="0">
                <a:cs typeface="B Homa" panose="00000400000000000000" pitchFamily="2" charset="-78"/>
              </a:rPr>
              <a:t>روش های مخفی سازی</a:t>
            </a:r>
            <a:endParaRPr lang="fa-IR" sz="2400" u="sng" dirty="0">
              <a:cs typeface="B Homa" panose="00000400000000000000" pitchFamily="2" charset="-78"/>
            </a:endParaRPr>
          </a:p>
          <a:p>
            <a:pPr marL="628650" indent="-228600" algn="r" rtl="1">
              <a:lnSpc>
                <a:spcPct val="150000"/>
              </a:lnSpc>
              <a:buFont typeface="Wingdings" panose="05000000000000000000" pitchFamily="2" charset="2"/>
              <a:buChar char="ü"/>
              <a:tabLst>
                <a:tab pos="742950" algn="l"/>
              </a:tabLst>
            </a:pPr>
            <a:r>
              <a:rPr lang="fa-IR" sz="2400" dirty="0">
                <a:cs typeface="B Homa" panose="00000400000000000000" pitchFamily="2" charset="-78"/>
              </a:rPr>
              <a:t>	</a:t>
            </a:r>
            <a:r>
              <a:rPr lang="fa-IR" sz="2400" dirty="0" smtClean="0">
                <a:cs typeface="B Homa" panose="00000400000000000000" pitchFamily="2" charset="-78"/>
              </a:rPr>
              <a:t>  رمزگذاری روی کد ویروس ( </a:t>
            </a:r>
            <a:r>
              <a:rPr lang="en-US" sz="2400" dirty="0" smtClean="0">
                <a:cs typeface="B Homa" panose="00000400000000000000" pitchFamily="2" charset="-78"/>
              </a:rPr>
              <a:t>Encryption</a:t>
            </a:r>
            <a:r>
              <a:rPr lang="fa-IR" sz="2400" dirty="0" smtClean="0">
                <a:cs typeface="B Homa" panose="00000400000000000000" pitchFamily="2" charset="-78"/>
              </a:rPr>
              <a:t> )</a:t>
            </a:r>
          </a:p>
          <a:p>
            <a:pPr marL="628650" indent="-228600" algn="r" rtl="1">
              <a:buFont typeface="Wingdings" panose="05000000000000000000" pitchFamily="2" charset="2"/>
              <a:buChar char="ü"/>
              <a:tabLst>
                <a:tab pos="742950" algn="l"/>
              </a:tabLst>
            </a:pPr>
            <a:r>
              <a:rPr lang="fa-IR" sz="2400" dirty="0">
                <a:cs typeface="B Homa" panose="00000400000000000000" pitchFamily="2" charset="-78"/>
              </a:rPr>
              <a:t> </a:t>
            </a:r>
            <a:r>
              <a:rPr lang="fa-IR" sz="2400" dirty="0" smtClean="0">
                <a:cs typeface="B Homa" panose="00000400000000000000" pitchFamily="2" charset="-78"/>
              </a:rPr>
              <a:t> چندشکلی ساختن ویروس</a:t>
            </a:r>
          </a:p>
          <a:p>
            <a:pPr marL="114300" indent="0" algn="r" rtl="1">
              <a:lnSpc>
                <a:spcPct val="150000"/>
              </a:lnSpc>
              <a:buNone/>
            </a:pPr>
            <a:r>
              <a:rPr lang="fa-IR" sz="2400" u="sng" dirty="0" smtClean="0">
                <a:cs typeface="B Homa" panose="00000400000000000000" pitchFamily="2" charset="-78"/>
              </a:rPr>
              <a:t>ساختار</a:t>
            </a:r>
            <a:endParaRPr lang="fa-IR" sz="2400" dirty="0" smtClean="0">
              <a:cs typeface="B Homa" panose="00000400000000000000" pitchFamily="2" charset="-78"/>
            </a:endParaRPr>
          </a:p>
          <a:p>
            <a:pPr marL="571500" indent="0" algn="r" rtl="1">
              <a:lnSpc>
                <a:spcPct val="150000"/>
              </a:lnSpc>
              <a:buFont typeface="Wingdings" panose="05000000000000000000" pitchFamily="2" charset="2"/>
              <a:buChar char="ü"/>
            </a:pPr>
            <a:r>
              <a:rPr lang="fa-IR" sz="2000" dirty="0" smtClean="0">
                <a:cs typeface="B Homa" panose="00000400000000000000" pitchFamily="2" charset="-78"/>
              </a:rPr>
              <a:t> واحد پنهان کننده</a:t>
            </a:r>
          </a:p>
          <a:p>
            <a:pPr marL="571500" indent="0" algn="r" rtl="1">
              <a:lnSpc>
                <a:spcPct val="150000"/>
              </a:lnSpc>
              <a:spcBef>
                <a:spcPts val="600"/>
              </a:spcBef>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واحد تکثیر کننده (مهم)</a:t>
            </a:r>
          </a:p>
          <a:p>
            <a:pPr marL="571500" indent="0" algn="r" rtl="1">
              <a:lnSpc>
                <a:spcPct val="150000"/>
              </a:lnSpc>
              <a:spcBef>
                <a:spcPts val="600"/>
              </a:spcBef>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واحد فعال کننده</a:t>
            </a:r>
          </a:p>
          <a:p>
            <a:pPr marL="571500" indent="0" algn="r" rtl="1">
              <a:lnSpc>
                <a:spcPct val="150000"/>
              </a:lnSpc>
              <a:spcBef>
                <a:spcPts val="600"/>
              </a:spcBef>
              <a:buFont typeface="Wingdings" panose="05000000000000000000" pitchFamily="2" charset="2"/>
              <a:buChar char="ü"/>
            </a:pPr>
            <a:r>
              <a:rPr lang="fa-IR" sz="2000" dirty="0">
                <a:cs typeface="B Homa" panose="00000400000000000000" pitchFamily="2" charset="-78"/>
              </a:rPr>
              <a:t> </a:t>
            </a:r>
            <a:r>
              <a:rPr lang="fa-IR" sz="2000" dirty="0" smtClean="0">
                <a:cs typeface="B Homa" panose="00000400000000000000" pitchFamily="2" charset="-78"/>
              </a:rPr>
              <a:t>واحد اجرایی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881" y="3157537"/>
            <a:ext cx="3789267" cy="2843213"/>
          </a:xfrm>
          <a:prstGeom prst="rect">
            <a:avLst/>
          </a:prstGeom>
        </p:spPr>
      </p:pic>
      <p:sp>
        <p:nvSpPr>
          <p:cNvPr id="4" name="Slide Number Placeholder 3"/>
          <p:cNvSpPr>
            <a:spLocks noGrp="1"/>
          </p:cNvSpPr>
          <p:nvPr>
            <p:ph type="sldNum" sz="quarter" idx="12"/>
          </p:nvPr>
        </p:nvSpPr>
        <p:spPr/>
        <p:txBody>
          <a:bodyPr/>
          <a:lstStyle/>
          <a:p>
            <a:fld id="{8EE964FA-31DF-4E91-8ABC-8411A59DA333}" type="slidenum">
              <a:rPr lang="en-US" smtClean="0"/>
              <a:t>9</a:t>
            </a:fld>
            <a:endParaRPr lang="en-US" dirty="0"/>
          </a:p>
        </p:txBody>
      </p:sp>
    </p:spTree>
    <p:custDataLst>
      <p:tags r:id="rId1"/>
    </p:custDataLst>
    <p:extLst>
      <p:ext uri="{BB962C8B-B14F-4D97-AF65-F5344CB8AC3E}">
        <p14:creationId xmlns:p14="http://schemas.microsoft.com/office/powerpoint/2010/main" val="3137979230"/>
      </p:ext>
    </p:extLst>
  </p:cSld>
  <p:clrMapOvr>
    <a:masterClrMapping/>
  </p:clrMapOvr>
  <mc:AlternateContent xmlns:mc="http://schemas.openxmlformats.org/markup-compatibility/2006" xmlns:p14="http://schemas.microsoft.com/office/powerpoint/2010/main">
    <mc:Choice Requires="p14">
      <p:transition spd="slow" p14:dur="1200" advTm="33729">
        <p:dissolve/>
      </p:transition>
    </mc:Choice>
    <mc:Fallback xmlns="">
      <p:transition spd="slow" advTm="33729">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Horizontal)">
                                      <p:cBhvr>
                                        <p:cTn id="19" dur="500"/>
                                        <p:tgtEl>
                                          <p:spTgt spid="3">
                                            <p:txEl>
                                              <p:pRg st="1" end="1"/>
                                            </p:txEl>
                                          </p:spTgt>
                                        </p:tgtEl>
                                      </p:cBhvr>
                                    </p:animEffect>
                                  </p:childTnLst>
                                </p:cTn>
                              </p:par>
                            </p:childTnLst>
                          </p:cTn>
                        </p:par>
                        <p:par>
                          <p:cTn id="20" fill="hold">
                            <p:stCondLst>
                              <p:cond delay="500"/>
                            </p:stCondLst>
                            <p:childTnLst>
                              <p:par>
                                <p:cTn id="21" presetID="26" presetClass="emph" presetSubtype="0" fill="hold" nodeType="afterEffect">
                                  <p:stCondLst>
                                    <p:cond delay="0"/>
                                  </p:stCondLst>
                                  <p:childTnLst>
                                    <p:animEffect transition="out" filter="fade">
                                      <p:cBhvr>
                                        <p:cTn id="22" dur="500" tmFilter="0, 0; .2, .5; .8, .5; 1, 0"/>
                                        <p:tgtEl>
                                          <p:spTgt spid="3">
                                            <p:txEl>
                                              <p:pRg st="1" end="1"/>
                                            </p:txEl>
                                          </p:spTgt>
                                        </p:tgtEl>
                                      </p:cBhvr>
                                    </p:animEffect>
                                    <p:animScale>
                                      <p:cBhvr>
                                        <p:cTn id="23" dur="250" autoRev="1" fill="hold"/>
                                        <p:tgtEl>
                                          <p:spTgt spid="3">
                                            <p:txEl>
                                              <p:pRg st="1" end="1"/>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3">
                                            <p:txEl>
                                              <p:pRg st="2" end="2"/>
                                            </p:txEl>
                                          </p:spTgt>
                                        </p:tgtEl>
                                      </p:cBhvr>
                                    </p:animEffect>
                                    <p:animScale>
                                      <p:cBhvr>
                                        <p:cTn id="33" dur="250" autoRev="1" fill="hold"/>
                                        <p:tgtEl>
                                          <p:spTgt spid="3">
                                            <p:txEl>
                                              <p:pRg st="2" end="2"/>
                                            </p:txEl>
                                          </p:spTgt>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edge">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barn(inHorizontal)">
                                      <p:cBhvr>
                                        <p:cTn id="48" dur="500"/>
                                        <p:tgtEl>
                                          <p:spTgt spid="3">
                                            <p:txEl>
                                              <p:pRg st="4" end="4"/>
                                            </p:txEl>
                                          </p:spTgt>
                                        </p:tgtEl>
                                      </p:cBhvr>
                                    </p:animEffect>
                                  </p:childTnLst>
                                </p:cTn>
                              </p:par>
                            </p:childTnLst>
                          </p:cTn>
                        </p:par>
                        <p:par>
                          <p:cTn id="49" fill="hold">
                            <p:stCondLst>
                              <p:cond delay="500"/>
                            </p:stCondLst>
                            <p:childTnLst>
                              <p:par>
                                <p:cTn id="50" presetID="26" presetClass="emph" presetSubtype="0" fill="hold" nodeType="afterEffect">
                                  <p:stCondLst>
                                    <p:cond delay="0"/>
                                  </p:stCondLst>
                                  <p:childTnLst>
                                    <p:animEffect transition="out" filter="fade">
                                      <p:cBhvr>
                                        <p:cTn id="51" dur="500" tmFilter="0, 0; .2, .5; .8, .5; 1, 0"/>
                                        <p:tgtEl>
                                          <p:spTgt spid="3">
                                            <p:txEl>
                                              <p:pRg st="4" end="4"/>
                                            </p:txEl>
                                          </p:spTgt>
                                        </p:tgtEl>
                                      </p:cBhvr>
                                    </p:animEffect>
                                    <p:animScale>
                                      <p:cBhvr>
                                        <p:cTn id="52" dur="250" autoRev="1" fill="hold"/>
                                        <p:tgtEl>
                                          <p:spTgt spid="3">
                                            <p:txEl>
                                              <p:pRg st="4" end="4"/>
                                            </p:txEl>
                                          </p:spTgt>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barn(inHorizontal)">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3">
                                            <p:txEl>
                                              <p:pRg st="5" end="5"/>
                                            </p:txEl>
                                          </p:spTgt>
                                        </p:tgtEl>
                                      </p:cBhvr>
                                    </p:animEffect>
                                    <p:animScale>
                                      <p:cBhvr>
                                        <p:cTn id="62" dur="250" autoRev="1" fill="hold"/>
                                        <p:tgtEl>
                                          <p:spTgt spid="3">
                                            <p:txEl>
                                              <p:pRg st="5" end="5"/>
                                            </p:txEl>
                                          </p:spTgt>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barn(inHorizontal)">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3">
                                            <p:txEl>
                                              <p:pRg st="6" end="6"/>
                                            </p:txEl>
                                          </p:spTgt>
                                        </p:tgtEl>
                                      </p:cBhvr>
                                    </p:animEffect>
                                    <p:animScale>
                                      <p:cBhvr>
                                        <p:cTn id="72" dur="250" autoRev="1" fill="hold"/>
                                        <p:tgtEl>
                                          <p:spTgt spid="3">
                                            <p:txEl>
                                              <p:pRg st="6" end="6"/>
                                            </p:txEl>
                                          </p:spTgt>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barn(inHorizontal)">
                                      <p:cBhvr>
                                        <p:cTn id="77" dur="500"/>
                                        <p:tgtEl>
                                          <p:spTgt spid="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3">
                                            <p:txEl>
                                              <p:pRg st="7" end="7"/>
                                            </p:txEl>
                                          </p:spTgt>
                                        </p:tgtEl>
                                      </p:cBhvr>
                                    </p:animEffect>
                                    <p:animScale>
                                      <p:cBhvr>
                                        <p:cTn id="82" dur="250" autoRev="1" fill="hold"/>
                                        <p:tgtEl>
                                          <p:spTgt spid="3">
                                            <p:txEl>
                                              <p:pRg st="7" end="7"/>
                                            </p:txEl>
                                          </p:spTgt>
                                        </p:tgtEl>
                                      </p:cBhvr>
                                      <p:by x="105000" y="105000"/>
                                    </p:animScale>
                                  </p:childTnLst>
                                </p:cTn>
                              </p:par>
                            </p:childTnLst>
                          </p:cTn>
                        </p:par>
                        <p:par>
                          <p:cTn id="83" fill="hold">
                            <p:stCondLst>
                              <p:cond delay="500"/>
                            </p:stCondLst>
                            <p:childTnLst>
                              <p:par>
                                <p:cTn id="84" presetID="32" presetClass="emph" presetSubtype="0" fill="hold" nodeType="afterEffect">
                                  <p:stCondLst>
                                    <p:cond delay="0"/>
                                  </p:stCondLst>
                                  <p:childTnLst>
                                    <p:animRot by="120000">
                                      <p:cBhvr>
                                        <p:cTn id="85" dur="100" fill="hold">
                                          <p:stCondLst>
                                            <p:cond delay="0"/>
                                          </p:stCondLst>
                                        </p:cTn>
                                        <p:tgtEl>
                                          <p:spTgt spid="5"/>
                                        </p:tgtEl>
                                        <p:attrNameLst>
                                          <p:attrName>r</p:attrName>
                                        </p:attrNameLst>
                                      </p:cBhvr>
                                    </p:animRot>
                                    <p:animRot by="-240000">
                                      <p:cBhvr>
                                        <p:cTn id="86" dur="200" fill="hold">
                                          <p:stCondLst>
                                            <p:cond delay="200"/>
                                          </p:stCondLst>
                                        </p:cTn>
                                        <p:tgtEl>
                                          <p:spTgt spid="5"/>
                                        </p:tgtEl>
                                        <p:attrNameLst>
                                          <p:attrName>r</p:attrName>
                                        </p:attrNameLst>
                                      </p:cBhvr>
                                    </p:animRot>
                                    <p:animRot by="240000">
                                      <p:cBhvr>
                                        <p:cTn id="87" dur="200" fill="hold">
                                          <p:stCondLst>
                                            <p:cond delay="400"/>
                                          </p:stCondLst>
                                        </p:cTn>
                                        <p:tgtEl>
                                          <p:spTgt spid="5"/>
                                        </p:tgtEl>
                                        <p:attrNameLst>
                                          <p:attrName>r</p:attrName>
                                        </p:attrNameLst>
                                      </p:cBhvr>
                                    </p:animRot>
                                    <p:animRot by="-240000">
                                      <p:cBhvr>
                                        <p:cTn id="88" dur="200" fill="hold">
                                          <p:stCondLst>
                                            <p:cond delay="600"/>
                                          </p:stCondLst>
                                        </p:cTn>
                                        <p:tgtEl>
                                          <p:spTgt spid="5"/>
                                        </p:tgtEl>
                                        <p:attrNameLst>
                                          <p:attrName>r</p:attrName>
                                        </p:attrNameLst>
                                      </p:cBhvr>
                                    </p:animRot>
                                    <p:animRot by="120000">
                                      <p:cBhvr>
                                        <p:cTn id="8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4.5"/>
</p:tagLst>
</file>

<file path=ppt/tags/tag10.xml><?xml version="1.0" encoding="utf-8"?>
<p:tagLst xmlns:a="http://schemas.openxmlformats.org/drawingml/2006/main" xmlns:r="http://schemas.openxmlformats.org/officeDocument/2006/relationships" xmlns:p="http://schemas.openxmlformats.org/presentationml/2006/main">
  <p:tag name="TIMING" val="|0.9|2.5|4.2|3.9|6.1"/>
</p:tagLst>
</file>

<file path=ppt/tags/tag11.xml><?xml version="1.0" encoding="utf-8"?>
<p:tagLst xmlns:a="http://schemas.openxmlformats.org/drawingml/2006/main" xmlns:r="http://schemas.openxmlformats.org/officeDocument/2006/relationships" xmlns:p="http://schemas.openxmlformats.org/presentationml/2006/main">
  <p:tag name="TIMING" val="|1.2|3.2|2.3|1.8|2.4|7.2|2.2|2.9|6.7|2.5|1.9|4.8|3.3"/>
</p:tagLst>
</file>

<file path=ppt/tags/tag12.xml><?xml version="1.0" encoding="utf-8"?>
<p:tagLst xmlns:a="http://schemas.openxmlformats.org/drawingml/2006/main" xmlns:r="http://schemas.openxmlformats.org/officeDocument/2006/relationships" xmlns:p="http://schemas.openxmlformats.org/presentationml/2006/main">
  <p:tag name="TIMING" val="|1|1.6|5.5|2.1|10.3|1.9|2.2|7.2|4.5|2.7|1.5|2.4|1.7|4.2"/>
</p:tagLst>
</file>

<file path=ppt/tags/tag13.xml><?xml version="1.0" encoding="utf-8"?>
<p:tagLst xmlns:a="http://schemas.openxmlformats.org/drawingml/2006/main" xmlns:r="http://schemas.openxmlformats.org/officeDocument/2006/relationships" xmlns:p="http://schemas.openxmlformats.org/presentationml/2006/main">
  <p:tag name="TIMING" val="|1|1.2|1.8|2.2|4.9|4.1|6.2|2.2|7.4|1.8|2|3.9"/>
</p:tagLst>
</file>

<file path=ppt/tags/tag14.xml><?xml version="1.0" encoding="utf-8"?>
<p:tagLst xmlns:a="http://schemas.openxmlformats.org/drawingml/2006/main" xmlns:r="http://schemas.openxmlformats.org/officeDocument/2006/relationships" xmlns:p="http://schemas.openxmlformats.org/presentationml/2006/main">
  <p:tag name="TIMING" val="|0.6|2|21.8|1.3|2.1|2.7|13|4.7"/>
</p:tagLst>
</file>

<file path=ppt/tags/tag15.xml><?xml version="1.0" encoding="utf-8"?>
<p:tagLst xmlns:a="http://schemas.openxmlformats.org/drawingml/2006/main" xmlns:r="http://schemas.openxmlformats.org/officeDocument/2006/relationships" xmlns:p="http://schemas.openxmlformats.org/presentationml/2006/main">
  <p:tag name="TIMING" val="|0.4|2.7|0.9|15.3|1.7"/>
</p:tagLst>
</file>

<file path=ppt/tags/tag16.xml><?xml version="1.0" encoding="utf-8"?>
<p:tagLst xmlns:a="http://schemas.openxmlformats.org/drawingml/2006/main" xmlns:r="http://schemas.openxmlformats.org/officeDocument/2006/relationships" xmlns:p="http://schemas.openxmlformats.org/presentationml/2006/main">
  <p:tag name="TIMING" val="|0.8|2.3|7.6|2.3|3|2|1.9|3.6"/>
</p:tagLst>
</file>

<file path=ppt/tags/tag17.xml><?xml version="1.0" encoding="utf-8"?>
<p:tagLst xmlns:a="http://schemas.openxmlformats.org/drawingml/2006/main" xmlns:r="http://schemas.openxmlformats.org/officeDocument/2006/relationships" xmlns:p="http://schemas.openxmlformats.org/presentationml/2006/main">
  <p:tag name="TIMING" val="|0.9|2.3|9|2.1|4.6|2|4.2"/>
</p:tagLst>
</file>

<file path=ppt/tags/tag18.xml><?xml version="1.0" encoding="utf-8"?>
<p:tagLst xmlns:a="http://schemas.openxmlformats.org/drawingml/2006/main" xmlns:r="http://schemas.openxmlformats.org/officeDocument/2006/relationships" xmlns:p="http://schemas.openxmlformats.org/presentationml/2006/main">
  <p:tag name="TIMING" val="|2.1|2.6|5.2|2.1|10.5"/>
</p:tagLst>
</file>

<file path=ppt/tags/tag19.xml><?xml version="1.0" encoding="utf-8"?>
<p:tagLst xmlns:a="http://schemas.openxmlformats.org/drawingml/2006/main" xmlns:r="http://schemas.openxmlformats.org/officeDocument/2006/relationships" xmlns:p="http://schemas.openxmlformats.org/presentationml/2006/main">
  <p:tag name="TIMING" val="|0.7|1.7|3.5|1.8|3.4|4"/>
</p:tagLst>
</file>

<file path=ppt/tags/tag2.xml><?xml version="1.0" encoding="utf-8"?>
<p:tagLst xmlns:a="http://schemas.openxmlformats.org/drawingml/2006/main" xmlns:r="http://schemas.openxmlformats.org/officeDocument/2006/relationships" xmlns:p="http://schemas.openxmlformats.org/presentationml/2006/main">
  <p:tag name="TIMING" val="|1.1|2.9"/>
</p:tagLst>
</file>

<file path=ppt/tags/tag20.xml><?xml version="1.0" encoding="utf-8"?>
<p:tagLst xmlns:a="http://schemas.openxmlformats.org/drawingml/2006/main" xmlns:r="http://schemas.openxmlformats.org/officeDocument/2006/relationships" xmlns:p="http://schemas.openxmlformats.org/presentationml/2006/main">
  <p:tag name="TIMING" val="|0.4|4|7.2|2.1|5|2.8|6.1|3.9"/>
</p:tagLst>
</file>

<file path=ppt/tags/tag21.xml><?xml version="1.0" encoding="utf-8"?>
<p:tagLst xmlns:a="http://schemas.openxmlformats.org/drawingml/2006/main" xmlns:r="http://schemas.openxmlformats.org/officeDocument/2006/relationships" xmlns:p="http://schemas.openxmlformats.org/presentationml/2006/main">
  <p:tag name="TIMING" val="|0.7|4|5.1|1.7|2.2|3.9|3.8|4.6"/>
</p:tagLst>
</file>

<file path=ppt/tags/tag22.xml><?xml version="1.0" encoding="utf-8"?>
<p:tagLst xmlns:a="http://schemas.openxmlformats.org/drawingml/2006/main" xmlns:r="http://schemas.openxmlformats.org/officeDocument/2006/relationships" xmlns:p="http://schemas.openxmlformats.org/presentationml/2006/main">
  <p:tag name="TIMING" val="|0.8|2.1|2.5|2.5|2.7|5|1.8|2.6|2.7"/>
</p:tagLst>
</file>

<file path=ppt/tags/tag23.xml><?xml version="1.0" encoding="utf-8"?>
<p:tagLst xmlns:a="http://schemas.openxmlformats.org/drawingml/2006/main" xmlns:r="http://schemas.openxmlformats.org/officeDocument/2006/relationships" xmlns:p="http://schemas.openxmlformats.org/presentationml/2006/main">
  <p:tag name="TIMING" val="|0.7|3.7|2.5|3.1|2.6|2.5|3.6|3.6|4|5.3"/>
</p:tagLst>
</file>

<file path=ppt/tags/tag24.xml><?xml version="1.0" encoding="utf-8"?>
<p:tagLst xmlns:a="http://schemas.openxmlformats.org/drawingml/2006/main" xmlns:r="http://schemas.openxmlformats.org/officeDocument/2006/relationships" xmlns:p="http://schemas.openxmlformats.org/presentationml/2006/main">
  <p:tag name="TIMING" val="|0.6|2.6|2.8|2.4|1.9|2|1.8|2.2|2.1|2.7|6.5|6.3"/>
</p:tagLst>
</file>

<file path=ppt/tags/tag25.xml><?xml version="1.0" encoding="utf-8"?>
<p:tagLst xmlns:a="http://schemas.openxmlformats.org/drawingml/2006/main" xmlns:r="http://schemas.openxmlformats.org/officeDocument/2006/relationships" xmlns:p="http://schemas.openxmlformats.org/presentationml/2006/main">
  <p:tag name="TIMING" val="|0.9|2.9|3.7|2|3.1|2.5|1.8|7.3|5.1|5.9|5.5|3.2|4.6|4.9|10.4"/>
</p:tagLst>
</file>

<file path=ppt/tags/tag26.xml><?xml version="1.0" encoding="utf-8"?>
<p:tagLst xmlns:a="http://schemas.openxmlformats.org/drawingml/2006/main" xmlns:r="http://schemas.openxmlformats.org/officeDocument/2006/relationships" xmlns:p="http://schemas.openxmlformats.org/presentationml/2006/main">
  <p:tag name="TIMING" val="|1|4.3|3.5|3.9|6.3|3.8|6.9|6.5|6.2"/>
</p:tagLst>
</file>

<file path=ppt/tags/tag3.xml><?xml version="1.0" encoding="utf-8"?>
<p:tagLst xmlns:a="http://schemas.openxmlformats.org/drawingml/2006/main" xmlns:r="http://schemas.openxmlformats.org/officeDocument/2006/relationships" xmlns:p="http://schemas.openxmlformats.org/presentationml/2006/main">
  <p:tag name="TIMING" val="|1|3|9.9|2.8|0.9|3.4|0.7|1.9|0.8|1.8|1|1.8|2|0.8|1.6|0.7|5.8"/>
</p:tagLst>
</file>

<file path=ppt/tags/tag4.xml><?xml version="1.0" encoding="utf-8"?>
<p:tagLst xmlns:a="http://schemas.openxmlformats.org/drawingml/2006/main" xmlns:r="http://schemas.openxmlformats.org/officeDocument/2006/relationships" xmlns:p="http://schemas.openxmlformats.org/presentationml/2006/main">
  <p:tag name="TIMING" val="|0.8|2.8|3|2.2|3.4|2.4|2.2|2.2"/>
</p:tagLst>
</file>

<file path=ppt/tags/tag5.xml><?xml version="1.0" encoding="utf-8"?>
<p:tagLst xmlns:a="http://schemas.openxmlformats.org/drawingml/2006/main" xmlns:r="http://schemas.openxmlformats.org/officeDocument/2006/relationships" xmlns:p="http://schemas.openxmlformats.org/presentationml/2006/main">
  <p:tag name="TIMING" val="|0.6|2.5|2.1|1.8|1.4|3.5|1.5|1.3|3.4|1.3|1.1|1.3|1.6|3.9"/>
</p:tagLst>
</file>

<file path=ppt/tags/tag6.xml><?xml version="1.0" encoding="utf-8"?>
<p:tagLst xmlns:a="http://schemas.openxmlformats.org/drawingml/2006/main" xmlns:r="http://schemas.openxmlformats.org/officeDocument/2006/relationships" xmlns:p="http://schemas.openxmlformats.org/presentationml/2006/main">
  <p:tag name="TIMING" val="|0.5|2.3|4.4|1.5|5.6|7.3|8|2.5|2.6|4.1|2.5"/>
</p:tagLst>
</file>

<file path=ppt/tags/tag7.xml><?xml version="1.0" encoding="utf-8"?>
<p:tagLst xmlns:a="http://schemas.openxmlformats.org/drawingml/2006/main" xmlns:r="http://schemas.openxmlformats.org/officeDocument/2006/relationships" xmlns:p="http://schemas.openxmlformats.org/presentationml/2006/main">
  <p:tag name="TIMING" val="|0.8|1.7|1.8|30.1|3.5|2.5|4.5|3.7|9"/>
</p:tagLst>
</file>

<file path=ppt/tags/tag8.xml><?xml version="1.0" encoding="utf-8"?>
<p:tagLst xmlns:a="http://schemas.openxmlformats.org/drawingml/2006/main" xmlns:r="http://schemas.openxmlformats.org/officeDocument/2006/relationships" xmlns:p="http://schemas.openxmlformats.org/presentationml/2006/main">
  <p:tag name="TIMING" val="|2|2|2|3.2|1.5|2.2|3.8|1.5|2.7|1.3|2.6|2.4|0.8|0.8"/>
</p:tagLst>
</file>

<file path=ppt/tags/tag9.xml><?xml version="1.0" encoding="utf-8"?>
<p:tagLst xmlns:a="http://schemas.openxmlformats.org/drawingml/2006/main" xmlns:r="http://schemas.openxmlformats.org/officeDocument/2006/relationships" xmlns:p="http://schemas.openxmlformats.org/presentationml/2006/main">
  <p:tag name="TIMING" val="|1.7|2.1|2.3|3.2|2.6|4.1|2.9|4.6"/>
</p:tagLst>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1134</TotalTime>
  <Words>1941</Words>
  <Application>Microsoft Office PowerPoint</Application>
  <PresentationFormat>Custom</PresentationFormat>
  <Paragraphs>269</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Wisp</vt:lpstr>
      <vt:lpstr>بسم لله ارحمن ارحیم</vt:lpstr>
      <vt:lpstr>PowerPoint Presentation</vt:lpstr>
      <vt:lpstr>حمله،نفوذ،خرابکاری</vt:lpstr>
      <vt:lpstr>Malware بد افزار</vt:lpstr>
      <vt:lpstr>نحوه انتشار بد افزار</vt:lpstr>
      <vt:lpstr>انواع بدافزار</vt:lpstr>
      <vt:lpstr>Virus  ویروس</vt:lpstr>
      <vt:lpstr>Virus  ویروس</vt:lpstr>
      <vt:lpstr>Virus  ویروس</vt:lpstr>
      <vt:lpstr>Virus  ویروس</vt:lpstr>
      <vt:lpstr>Worm کرم رایانه ای</vt:lpstr>
      <vt:lpstr>Worm  (Write Once, Read Many   ) کرم رایانه ای</vt:lpstr>
      <vt:lpstr>Trojan تروجان</vt:lpstr>
      <vt:lpstr>Trojan تروجان</vt:lpstr>
      <vt:lpstr>Spyware جاسوس افزار</vt:lpstr>
      <vt:lpstr>Spyware جاسوس افزار</vt:lpstr>
      <vt:lpstr>Adware آگهی افزار</vt:lpstr>
      <vt:lpstr>Logistic Bomb بمب منطقی</vt:lpstr>
      <vt:lpstr>Backdoor درپشتی</vt:lpstr>
      <vt:lpstr>Key Logger کی لاگر</vt:lpstr>
      <vt:lpstr>Risk ware خطر افزار</vt:lpstr>
      <vt:lpstr>Spam هرزنامه</vt:lpstr>
      <vt:lpstr>راه های مقابله با بد افزار</vt:lpstr>
      <vt:lpstr>تغیراتی که نشانه آلودگی است</vt:lpstr>
      <vt:lpstr>برنامه های امنیتی و ضد ویروسی</vt:lpstr>
      <vt:lpstr>انواع روش های جستجو</vt:lpstr>
      <vt:lpstr>انواع موتورهای جستجو</vt:lpstr>
      <vt:lpstr>پایان</vt:lpstr>
    </vt:vector>
  </TitlesOfParts>
  <Company>Moorche 30 DVDs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www.Win2Farsi.com</dc:creator>
  <cp:lastModifiedBy>Peyman-pc</cp:lastModifiedBy>
  <cp:revision>62</cp:revision>
  <cp:lastPrinted>2013-10-20T05:48:25Z</cp:lastPrinted>
  <dcterms:created xsi:type="dcterms:W3CDTF">2013-10-18T00:38:18Z</dcterms:created>
  <dcterms:modified xsi:type="dcterms:W3CDTF">2016-11-25T21:43:24Z</dcterms:modified>
</cp:coreProperties>
</file>