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6"/>
  </p:notesMasterIdLst>
  <p:sldIdLst>
    <p:sldId id="294" r:id="rId2"/>
    <p:sldId id="295" r:id="rId3"/>
    <p:sldId id="296" r:id="rId4"/>
    <p:sldId id="297" r:id="rId5"/>
    <p:sldId id="298" r:id="rId6"/>
    <p:sldId id="275" r:id="rId7"/>
    <p:sldId id="276" r:id="rId8"/>
    <p:sldId id="278" r:id="rId9"/>
    <p:sldId id="277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93" r:id="rId20"/>
    <p:sldId id="288" r:id="rId21"/>
    <p:sldId id="289" r:id="rId22"/>
    <p:sldId id="290" r:id="rId23"/>
    <p:sldId id="291" r:id="rId24"/>
    <p:sldId id="292" r:id="rId25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68" d="100"/>
          <a:sy n="68" d="100"/>
        </p:scale>
        <p:origin x="72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D9BA1C1C-1501-4FE5-A92C-C0B846B3096A}" type="datetimeFigureOut">
              <a:rPr lang="fa-IR" smtClean="0"/>
              <a:t>1439/06/24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921E24FD-5A41-41E4-96E6-1E384D7328A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85464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07B98-201E-47F5-967F-456093FE8A60}" type="datetimeFigureOut">
              <a:rPr lang="fa-IR" smtClean="0"/>
              <a:t>1439/06/24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0F605-135F-43CD-96B7-4F129393805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95632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07B98-201E-47F5-967F-456093FE8A60}" type="datetimeFigureOut">
              <a:rPr lang="fa-IR" smtClean="0"/>
              <a:t>1439/06/24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0F605-135F-43CD-96B7-4F129393805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29083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07B98-201E-47F5-967F-456093FE8A60}" type="datetimeFigureOut">
              <a:rPr lang="fa-IR" smtClean="0"/>
              <a:t>1439/06/24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0F605-135F-43CD-96B7-4F129393805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38435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07B98-201E-47F5-967F-456093FE8A60}" type="datetimeFigureOut">
              <a:rPr lang="fa-IR" smtClean="0"/>
              <a:t>1439/06/24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0F605-135F-43CD-96B7-4F129393805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69134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07B98-201E-47F5-967F-456093FE8A60}" type="datetimeFigureOut">
              <a:rPr lang="fa-IR" smtClean="0"/>
              <a:t>1439/06/24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0F605-135F-43CD-96B7-4F129393805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70104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07B98-201E-47F5-967F-456093FE8A60}" type="datetimeFigureOut">
              <a:rPr lang="fa-IR" smtClean="0"/>
              <a:t>1439/06/24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0F605-135F-43CD-96B7-4F129393805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75979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07B98-201E-47F5-967F-456093FE8A60}" type="datetimeFigureOut">
              <a:rPr lang="fa-IR" smtClean="0"/>
              <a:t>1439/06/24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0F605-135F-43CD-96B7-4F129393805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59922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07B98-201E-47F5-967F-456093FE8A60}" type="datetimeFigureOut">
              <a:rPr lang="fa-IR" smtClean="0"/>
              <a:t>1439/06/24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0F605-135F-43CD-96B7-4F129393805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4323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07B98-201E-47F5-967F-456093FE8A60}" type="datetimeFigureOut">
              <a:rPr lang="fa-IR" smtClean="0"/>
              <a:t>1439/06/24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0F605-135F-43CD-96B7-4F129393805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06063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07B98-201E-47F5-967F-456093FE8A60}" type="datetimeFigureOut">
              <a:rPr lang="fa-IR" smtClean="0"/>
              <a:t>1439/06/24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0F605-135F-43CD-96B7-4F129393805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15646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07B98-201E-47F5-967F-456093FE8A60}" type="datetimeFigureOut">
              <a:rPr lang="fa-IR" smtClean="0"/>
              <a:t>1439/06/24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0F605-135F-43CD-96B7-4F129393805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86258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5000"/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07B98-201E-47F5-967F-456093FE8A60}" type="datetimeFigureOut">
              <a:rPr lang="fa-IR" smtClean="0"/>
              <a:t>1439/06/24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0F605-135F-43CD-96B7-4F1293938058}" type="slidenum">
              <a:rPr lang="fa-IR" smtClean="0"/>
              <a:t>‹#›</a:t>
            </a:fld>
            <a:endParaRPr lang="fa-IR"/>
          </a:p>
        </p:txBody>
      </p:sp>
      <p:sp>
        <p:nvSpPr>
          <p:cNvPr id="7" name="TextBox 1"/>
          <p:cNvSpPr txBox="1">
            <a:spLocks noChangeArrowheads="1"/>
          </p:cNvSpPr>
          <p:nvPr userDrawn="1"/>
        </p:nvSpPr>
        <p:spPr bwMode="auto">
          <a:xfrm>
            <a:off x="161925" y="63500"/>
            <a:ext cx="3600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1" eaLnBrk="1" hangingPunct="1">
              <a:defRPr/>
            </a:pPr>
            <a:r>
              <a:rPr lang="fa-IR" altLang="fa-IR" dirty="0" smtClean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بانک پاورپوینت: </a:t>
            </a:r>
            <a:r>
              <a:rPr lang="en-US" altLang="fa-IR" b="1" dirty="0" smtClean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@</a:t>
            </a:r>
            <a:r>
              <a:rPr lang="en-US" altLang="fa-IR" b="1" dirty="0" err="1" smtClean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PptBank</a:t>
            </a:r>
            <a:endParaRPr lang="fa-IR" altLang="fa-IR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2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1751" y="1078172"/>
            <a:ext cx="9033628" cy="2156347"/>
          </a:xfrm>
          <a:ln>
            <a:noFill/>
          </a:ln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>
              <a:lnSpc>
                <a:spcPct val="100000"/>
              </a:lnSpc>
            </a:pPr>
            <a:r>
              <a:rPr lang="fa-IR" sz="7200" b="1" dirty="0" smtClean="0">
                <a:solidFill>
                  <a:schemeClr val="accent6">
                    <a:lumMod val="75000"/>
                  </a:schemeClr>
                </a:solidFill>
                <a:cs typeface="2  Setareh" panose="00000400000000000000" pitchFamily="2" charset="-78"/>
              </a:rPr>
              <a:t>          معماری ارگانیک</a:t>
            </a:r>
            <a:br>
              <a:rPr lang="fa-IR" sz="7200" b="1" dirty="0" smtClean="0">
                <a:solidFill>
                  <a:schemeClr val="accent6">
                    <a:lumMod val="75000"/>
                  </a:schemeClr>
                </a:solidFill>
                <a:cs typeface="2  Setareh" panose="00000400000000000000" pitchFamily="2" charset="-78"/>
              </a:rPr>
            </a:br>
            <a:r>
              <a:rPr lang="fa-IR" sz="7200" b="1" dirty="0" smtClean="0">
                <a:solidFill>
                  <a:schemeClr val="accent6">
                    <a:lumMod val="75000"/>
                  </a:schemeClr>
                </a:solidFill>
                <a:cs typeface="2  Setareh" panose="00000400000000000000" pitchFamily="2" charset="-78"/>
              </a:rPr>
              <a:t>                          </a:t>
            </a:r>
            <a:r>
              <a:rPr lang="fa-IR" sz="2000" dirty="0" smtClean="0">
                <a:solidFill>
                  <a:schemeClr val="accent6">
                    <a:lumMod val="75000"/>
                  </a:schemeClr>
                </a:solidFill>
                <a:cs typeface="2  Setareh" panose="00000400000000000000" pitchFamily="2" charset="-78"/>
              </a:rPr>
              <a:t>(بررسی خانه آبشار و مدرسه هنر سنگاپور) </a:t>
            </a:r>
            <a:endParaRPr lang="fa-IR" sz="2000" dirty="0">
              <a:solidFill>
                <a:schemeClr val="accent6">
                  <a:lumMod val="75000"/>
                </a:schemeClr>
              </a:solidFill>
              <a:cs typeface="2  Setareh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4225" y="4412972"/>
            <a:ext cx="3998795" cy="1308295"/>
          </a:xfrm>
        </p:spPr>
        <p:txBody>
          <a:bodyPr/>
          <a:lstStyle/>
          <a:p>
            <a:pPr algn="r"/>
            <a:r>
              <a:rPr lang="fa-IR" sz="2000" dirty="0" smtClean="0">
                <a:solidFill>
                  <a:schemeClr val="accent6">
                    <a:lumMod val="75000"/>
                  </a:schemeClr>
                </a:solidFill>
                <a:cs typeface="2  Setareh" panose="00000400000000000000" pitchFamily="2" charset="-78"/>
              </a:rPr>
              <a:t>دانشجو : </a:t>
            </a:r>
            <a:r>
              <a:rPr lang="fa-IR" sz="2800" b="1" dirty="0" smtClean="0">
                <a:solidFill>
                  <a:schemeClr val="accent6">
                    <a:lumMod val="75000"/>
                  </a:schemeClr>
                </a:solidFill>
                <a:cs typeface="2  Setareh" panose="00000400000000000000" pitchFamily="2" charset="-78"/>
              </a:rPr>
              <a:t>کیانی</a:t>
            </a:r>
            <a:r>
              <a:rPr lang="fa-IR" dirty="0" smtClean="0">
                <a:solidFill>
                  <a:schemeClr val="accent6">
                    <a:lumMod val="75000"/>
                  </a:schemeClr>
                </a:solidFill>
                <a:cs typeface="2  Setareh" panose="00000400000000000000" pitchFamily="2" charset="-78"/>
              </a:rPr>
              <a:t/>
            </a:r>
            <a:br>
              <a:rPr lang="fa-IR" dirty="0" smtClean="0">
                <a:solidFill>
                  <a:schemeClr val="accent6">
                    <a:lumMod val="75000"/>
                  </a:schemeClr>
                </a:solidFill>
                <a:cs typeface="2  Setareh" panose="00000400000000000000" pitchFamily="2" charset="-78"/>
              </a:rPr>
            </a:br>
            <a:r>
              <a:rPr lang="fa-IR" dirty="0" smtClean="0">
                <a:solidFill>
                  <a:schemeClr val="accent6">
                    <a:lumMod val="75000"/>
                  </a:schemeClr>
                </a:solidFill>
                <a:cs typeface="2  Setareh" panose="00000400000000000000" pitchFamily="2" charset="-78"/>
              </a:rPr>
              <a:t/>
            </a:r>
            <a:br>
              <a:rPr lang="fa-IR" dirty="0" smtClean="0">
                <a:solidFill>
                  <a:schemeClr val="accent6">
                    <a:lumMod val="75000"/>
                  </a:schemeClr>
                </a:solidFill>
                <a:cs typeface="2  Setareh" panose="00000400000000000000" pitchFamily="2" charset="-78"/>
              </a:rPr>
            </a:br>
            <a:r>
              <a:rPr lang="fa-IR" sz="2000" dirty="0" smtClean="0">
                <a:solidFill>
                  <a:schemeClr val="accent6">
                    <a:lumMod val="75000"/>
                  </a:schemeClr>
                </a:solidFill>
                <a:cs typeface="2  Setareh" panose="00000400000000000000" pitchFamily="2" charset="-78"/>
              </a:rPr>
              <a:t>استاد راهنما : </a:t>
            </a:r>
            <a:r>
              <a:rPr lang="fa-IR" sz="2800" b="1" dirty="0" smtClean="0">
                <a:solidFill>
                  <a:schemeClr val="accent6">
                    <a:lumMod val="75000"/>
                  </a:schemeClr>
                </a:solidFill>
                <a:cs typeface="2  Setareh" panose="00000400000000000000" pitchFamily="2" charset="-78"/>
              </a:rPr>
              <a:t>------</a:t>
            </a:r>
            <a:endParaRPr lang="fa-IR" sz="3200" b="1" dirty="0">
              <a:solidFill>
                <a:schemeClr val="accent6">
                  <a:lumMod val="75000"/>
                </a:schemeClr>
              </a:solidFill>
              <a:cs typeface="2  Setareh" panose="000004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33266" y="887104"/>
            <a:ext cx="9062113" cy="2210938"/>
          </a:xfrm>
          <a:prstGeom prst="rect">
            <a:avLst/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  <a:effectLst>
            <a:glow rad="101600">
              <a:schemeClr val="bg1">
                <a:lumMod val="95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Rectangle 4"/>
          <p:cNvSpPr/>
          <p:nvPr/>
        </p:nvSpPr>
        <p:spPr>
          <a:xfrm>
            <a:off x="6591868" y="4282374"/>
            <a:ext cx="4203511" cy="1569493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  <a:prstDash val="sysDot"/>
          </a:ln>
          <a:effectLst>
            <a:glow rad="101600">
              <a:schemeClr val="bg1">
                <a:lumMod val="95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16" t="11130" r="13645" b="9296"/>
          <a:stretch/>
        </p:blipFill>
        <p:spPr>
          <a:xfrm>
            <a:off x="286603" y="3289110"/>
            <a:ext cx="4353636" cy="355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753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42447" y="1395401"/>
            <a:ext cx="9899887" cy="2009585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fa-IR" sz="2000" dirty="0" smtClean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سقف های منحنی با چمن متراکم پوشانده شده اند. </a:t>
            </a:r>
          </a:p>
          <a:p>
            <a:pPr>
              <a:lnSpc>
                <a:spcPct val="150000"/>
              </a:lnSpc>
            </a:pPr>
            <a:r>
              <a:rPr lang="fa-IR" sz="2000" dirty="0" smtClean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این کمان در عین اینکه کارکرد زیباشناسانه دارد و مانند مجسمه ای متواضع در لندسکیپ منطقه خوش نشسته است </a:t>
            </a:r>
          </a:p>
          <a:p>
            <a:pPr>
              <a:lnSpc>
                <a:spcPct val="150000"/>
              </a:lnSpc>
            </a:pPr>
            <a:r>
              <a:rPr lang="fa-IR" sz="2000" dirty="0" smtClean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اعتبار زیست محیطی ساختمان را هم بالا برده اند </a:t>
            </a:r>
          </a:p>
          <a:p>
            <a:pPr>
              <a:lnSpc>
                <a:spcPct val="150000"/>
              </a:lnSpc>
            </a:pPr>
            <a:r>
              <a:rPr lang="fa-IR" sz="2000" dirty="0" smtClean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و با توجه  به شرایط اقلیمی منطقه و آب و هوای </a:t>
            </a:r>
          </a:p>
          <a:p>
            <a:pPr>
              <a:lnSpc>
                <a:spcPct val="150000"/>
              </a:lnSpc>
            </a:pPr>
            <a:r>
              <a:rPr lang="fa-IR" sz="2000" dirty="0" smtClean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گرم و مرطوب کارکرد موثری در تنظیم شرایط</a:t>
            </a:r>
          </a:p>
          <a:p>
            <a:pPr>
              <a:lnSpc>
                <a:spcPct val="150000"/>
              </a:lnSpc>
            </a:pPr>
            <a:r>
              <a:rPr lang="fa-IR" sz="2000" dirty="0" smtClean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 محیطی داخل ساختمان داشته است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. </a:t>
            </a:r>
            <a:br>
              <a:rPr lang="en-US" sz="2000" dirty="0" smtClean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</a:br>
            <a:endParaRPr lang="fa-IR" sz="2000" dirty="0">
              <a:solidFill>
                <a:schemeClr val="accent6">
                  <a:lumMod val="75000"/>
                </a:schemeClr>
              </a:solidFill>
              <a:cs typeface="2  Bardiya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34" y="2864217"/>
            <a:ext cx="7356144" cy="36484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Rectangle 3"/>
          <p:cNvSpPr/>
          <p:nvPr/>
        </p:nvSpPr>
        <p:spPr>
          <a:xfrm>
            <a:off x="9321421" y="512759"/>
            <a:ext cx="19652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000" b="1" dirty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فرم کلی </a:t>
            </a:r>
            <a:r>
              <a:rPr lang="fa-IR" sz="2000" b="1" dirty="0" smtClean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ساختمان</a:t>
            </a:r>
            <a:endParaRPr lang="fa-IR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832513" y="512759"/>
            <a:ext cx="74380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dirty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توسط دو کمان که به تدریج شیب گرفته اند و توسط کمان سوم کوچک تری قطع شده اند ، شکل گرفته </a:t>
            </a:r>
            <a:endParaRPr lang="fa-IR" dirty="0"/>
          </a:p>
        </p:txBody>
      </p:sp>
      <p:sp>
        <p:nvSpPr>
          <p:cNvPr id="6" name="Left Arrow 5"/>
          <p:cNvSpPr/>
          <p:nvPr/>
        </p:nvSpPr>
        <p:spPr>
          <a:xfrm>
            <a:off x="8734567" y="591470"/>
            <a:ext cx="689317" cy="244454"/>
          </a:xfrm>
          <a:prstGeom prst="lef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921301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10454185" y="323015"/>
            <a:ext cx="1043525" cy="684593"/>
          </a:xfrm>
          <a:prstGeom prst="wedgeRoundRectCallout">
            <a:avLst>
              <a:gd name="adj1" fmla="val -33028"/>
              <a:gd name="adj2" fmla="val 66978"/>
              <a:gd name="adj3" fmla="val 16667"/>
            </a:avLst>
          </a:prstGeom>
          <a:noFill/>
          <a:ln w="1905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fa-IR" sz="2400" b="1" dirty="0" smtClean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سقف</a:t>
            </a:r>
            <a:endParaRPr lang="fa-IR" sz="2400" b="1" dirty="0">
              <a:solidFill>
                <a:schemeClr val="accent6">
                  <a:lumMod val="75000"/>
                </a:schemeClr>
              </a:solidFill>
              <a:cs typeface="2  Bardiya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7127" y="1214631"/>
            <a:ext cx="936882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a-IR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cs typeface="2  Bardiya" panose="00000400000000000000" pitchFamily="2" charset="-78"/>
              </a:rPr>
              <a:t>سقف </a:t>
            </a:r>
            <a:r>
              <a:rPr lang="fa-IR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cs typeface="2  Bardiya" panose="00000400000000000000" pitchFamily="2" charset="-78"/>
              </a:rPr>
              <a:t>سبز منحنی ، این ساختمان را از دیگر بناها در محوطه متمایز می کند اما خطی تار و نامشخص بین نما و ساختمان دیده می شود. </a:t>
            </a:r>
            <a:endParaRPr lang="fa-IR" dirty="0">
              <a:solidFill>
                <a:schemeClr val="accent6">
                  <a:lumMod val="75000"/>
                </a:schemeClr>
              </a:solidFill>
              <a:cs typeface="2  Bardiya" panose="000004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60764" y="1929485"/>
            <a:ext cx="9715183" cy="47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a-IR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cs typeface="2  Bardiya" panose="00000400000000000000" pitchFamily="2" charset="-78"/>
              </a:rPr>
              <a:t>سقف </a:t>
            </a:r>
            <a:r>
              <a:rPr lang="fa-IR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cs typeface="2  Bardiya" panose="00000400000000000000" pitchFamily="2" charset="-78"/>
              </a:rPr>
              <a:t>ها فضاهای باز ایجاد می کنند، ساختمان را عایق می کنند ، هوای بیرون را خنک می کنند و آب باران را برای آبیاری چمن ها ذخیره می کنند. </a:t>
            </a:r>
            <a:endParaRPr lang="fa-IR" dirty="0">
              <a:solidFill>
                <a:schemeClr val="accent6">
                  <a:lumMod val="75000"/>
                </a:schemeClr>
              </a:solidFill>
              <a:cs typeface="2  Bardiya" panose="000004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63782" y="2609714"/>
            <a:ext cx="981216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a-IR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cs typeface="2  Bardiya" panose="00000400000000000000" pitchFamily="2" charset="-78"/>
              </a:rPr>
              <a:t>چمن های سبز سقف با چمن های طبیعی زمین آمیخته شده و ساختمان را احاطه می کند و آنرا به زمین متصل می کند.</a:t>
            </a:r>
            <a:endParaRPr lang="fa-IR" dirty="0">
              <a:solidFill>
                <a:schemeClr val="accent6">
                  <a:lumMod val="75000"/>
                </a:schemeClr>
              </a:solidFill>
              <a:cs typeface="2  Bardiya" panose="000004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3455" y="3324568"/>
            <a:ext cx="103524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dirty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خط  بیـن گیـاهـان و چمـن هـای سقـف در نـزدیکـی زمین به طور زیبایی محو </a:t>
            </a:r>
            <a:r>
              <a:rPr lang="fa-IR" dirty="0" smtClean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گردیده و سقـف </a:t>
            </a:r>
            <a:r>
              <a:rPr lang="fa-IR" dirty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با شیبی ملایم از طریق </a:t>
            </a:r>
            <a:r>
              <a:rPr lang="fa-IR" dirty="0" smtClean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رکاب </a:t>
            </a:r>
            <a:r>
              <a:rPr lang="fa-IR" dirty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به زمین متصل می شود</a:t>
            </a:r>
            <a:endParaRPr lang="fa-IR" dirty="0"/>
          </a:p>
        </p:txBody>
      </p:sp>
      <p:sp>
        <p:nvSpPr>
          <p:cNvPr id="9" name="Rectangle 8"/>
          <p:cNvSpPr/>
          <p:nvPr/>
        </p:nvSpPr>
        <p:spPr>
          <a:xfrm>
            <a:off x="623455" y="3901467"/>
            <a:ext cx="103524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dirty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فضای سقف بـرای بـرگـزاری تجمـع هـای خصـوصـی و غیر رسمی استفاده می شود که ایـن فضـا شـور و هیجانی وصف ناشدنی را در انسان ایجاد می کند. </a:t>
            </a:r>
            <a:endParaRPr lang="fa-IR" dirty="0"/>
          </a:p>
        </p:txBody>
      </p:sp>
      <p:sp>
        <p:nvSpPr>
          <p:cNvPr id="10" name="Rectangle 9"/>
          <p:cNvSpPr/>
          <p:nvPr/>
        </p:nvSpPr>
        <p:spPr>
          <a:xfrm>
            <a:off x="6458365" y="4478366"/>
            <a:ext cx="4517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ترکیب چمن ها با گیاهان محلی، تنوعی را بـه وجـود آورده اسـت</a:t>
            </a:r>
            <a:endParaRPr lang="fa-IR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" t="7481" b="2040"/>
          <a:stretch/>
        </p:blipFill>
        <p:spPr>
          <a:xfrm>
            <a:off x="1650839" y="4478366"/>
            <a:ext cx="4807526" cy="2295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3102398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68927" y="5973984"/>
            <a:ext cx="10515600" cy="45452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a-IR" sz="1800" dirty="0" smtClean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سه بلوک از ساختمان مدرسه به طورذاتی و طبیعی درهم بافته وآمیخته وغرق با محوطه محصور هستند ومنحصربه فرد وهمچون جریان به هم پیوسته</a:t>
            </a:r>
            <a:endParaRPr lang="fa-IR" sz="1800" dirty="0">
              <a:solidFill>
                <a:schemeClr val="accent6">
                  <a:lumMod val="75000"/>
                </a:schemeClr>
              </a:solidFill>
              <a:cs typeface="2  Bardiya" panose="00000400000000000000" pitchFamily="2" charset="-78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68927" y="753052"/>
            <a:ext cx="10515600" cy="1920875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fa-IR" sz="1800" dirty="0" smtClean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ساختمان مدرسه هنر کلا بر اساس تفکر سبز و پایدار طراحی شده است.</a:t>
            </a:r>
          </a:p>
          <a:p>
            <a:pPr>
              <a:lnSpc>
                <a:spcPct val="150000"/>
              </a:lnSpc>
            </a:pPr>
            <a:r>
              <a:rPr lang="fa-IR" sz="1800" dirty="0" smtClean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چمن کاری به شکل متراکم در سنگاپور متداول نیست و آب و هوای آن به هیچ وجه مناسب استفاده از سطوح چمنی نیست </a:t>
            </a:r>
          </a:p>
          <a:p>
            <a:pPr>
              <a:lnSpc>
                <a:spcPct val="150000"/>
              </a:lnSpc>
            </a:pPr>
            <a:r>
              <a:rPr lang="fa-IR" sz="1800" dirty="0" smtClean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طراحان برای رسیدن به هدف خود با طراحی یک فرایند پیچیده حصیری زیر خاک سبک روی سقف بتنی تعبیه کرده اند که از طریق یک شبکه آبیاری و زهکشی دائمی همیشه مرطوب می ماند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.</a:t>
            </a:r>
            <a:br>
              <a:rPr lang="en-US" sz="1800" dirty="0" smtClean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</a:br>
            <a:endParaRPr lang="fa-IR" sz="1800" dirty="0">
              <a:solidFill>
                <a:schemeClr val="accent6">
                  <a:lumMod val="75000"/>
                </a:schemeClr>
              </a:solidFill>
              <a:cs typeface="2  Bardiya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2673926"/>
            <a:ext cx="2858077" cy="3133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8053" r="1647" b="1468"/>
          <a:stretch/>
        </p:blipFill>
        <p:spPr>
          <a:xfrm>
            <a:off x="4225636" y="2673926"/>
            <a:ext cx="3997036" cy="3133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431" y="2673925"/>
            <a:ext cx="2761096" cy="3133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6692883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06836" y="4499459"/>
            <a:ext cx="5290874" cy="888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a-IR" dirty="0" smtClean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جذابیت </a:t>
            </a:r>
            <a:r>
              <a:rPr lang="fa-IR" dirty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های کمان های شیبدار سبز </a:t>
            </a:r>
            <a:r>
              <a:rPr lang="fa-IR" dirty="0" smtClean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و  حیاط </a:t>
            </a:r>
            <a:r>
              <a:rPr lang="fa-IR" dirty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مرکزی </a:t>
            </a:r>
            <a:r>
              <a:rPr lang="fa-IR" dirty="0" smtClean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برای </a:t>
            </a:r>
            <a:r>
              <a:rPr lang="fa-IR" dirty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رسیدن به </a:t>
            </a:r>
            <a:r>
              <a:rPr lang="fa-IR" dirty="0" smtClean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این اهداف بی تاثیر نبوده اند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.</a:t>
            </a:r>
            <a:endParaRPr lang="fa-IR" dirty="0">
              <a:solidFill>
                <a:schemeClr val="accent6">
                  <a:lumMod val="75000"/>
                </a:schemeClr>
              </a:solidFill>
              <a:cs typeface="2  Bardiya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5" y="566649"/>
            <a:ext cx="4908985" cy="29912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5" y="3669642"/>
            <a:ext cx="4908985" cy="29260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Rectangle 5"/>
          <p:cNvSpPr/>
          <p:nvPr/>
        </p:nvSpPr>
        <p:spPr>
          <a:xfrm>
            <a:off x="7481455" y="1732865"/>
            <a:ext cx="309973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a-IR" dirty="0" smtClean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ایجاد حس </a:t>
            </a:r>
            <a:r>
              <a:rPr lang="fa-IR" dirty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مطبوع زیبایی </a:t>
            </a:r>
            <a:r>
              <a:rPr lang="fa-IR" dirty="0" smtClean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شناسانه</a:t>
            </a:r>
            <a:endParaRPr lang="fa-IR" dirty="0">
              <a:solidFill>
                <a:schemeClr val="accent6">
                  <a:lumMod val="75000"/>
                </a:schemeClr>
              </a:solidFill>
              <a:cs typeface="2  Bardiya" panose="000004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3886" y="2762516"/>
            <a:ext cx="372730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a-IR" dirty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محل مناسبی برای برقراری مناسبات اجتماعی درون آن 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0454185" y="323015"/>
            <a:ext cx="1043525" cy="684593"/>
          </a:xfrm>
          <a:prstGeom prst="wedgeRoundRectCallout">
            <a:avLst>
              <a:gd name="adj1" fmla="val -33028"/>
              <a:gd name="adj2" fmla="val 66978"/>
              <a:gd name="adj3" fmla="val 16667"/>
            </a:avLst>
          </a:prstGeom>
          <a:noFill/>
          <a:ln w="1905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fa-IR" sz="2400" b="1" dirty="0" smtClean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سایت</a:t>
            </a:r>
            <a:endParaRPr lang="fa-IR" sz="2400" b="1" dirty="0">
              <a:solidFill>
                <a:schemeClr val="accent6">
                  <a:lumMod val="75000"/>
                </a:schemeClr>
              </a:solidFill>
              <a:cs typeface="2  Bardiya" panose="000004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48940" y="1271458"/>
            <a:ext cx="4232248" cy="4732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a-IR" dirty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در فضای میان آکادمی مرکزی و مجتمع خوابگاهی واقع شده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14526" y="2195997"/>
            <a:ext cx="466666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a-IR" dirty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ایجاد آب و هوای خنک </a:t>
            </a:r>
            <a:r>
              <a:rPr lang="fa-IR" dirty="0" smtClean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محیطی بواسطه وجود آب در سایت مرکزی </a:t>
            </a:r>
            <a:endParaRPr lang="fa-IR" dirty="0">
              <a:solidFill>
                <a:schemeClr val="accent6">
                  <a:lumMod val="75000"/>
                </a:schemeClr>
              </a:solidFill>
              <a:cs typeface="2  Bardiya" panose="00000400000000000000" pitchFamily="2" charset="-78"/>
            </a:endParaRPr>
          </a:p>
        </p:txBody>
      </p:sp>
      <p:sp>
        <p:nvSpPr>
          <p:cNvPr id="11" name="Left Arrow 10"/>
          <p:cNvSpPr/>
          <p:nvPr/>
        </p:nvSpPr>
        <p:spPr>
          <a:xfrm rot="16200000">
            <a:off x="8416197" y="3571411"/>
            <a:ext cx="869413" cy="605291"/>
          </a:xfrm>
          <a:prstGeom prst="lef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11"/>
          <p:cNvSpPr/>
          <p:nvPr/>
        </p:nvSpPr>
        <p:spPr>
          <a:xfrm>
            <a:off x="10581188" y="1458941"/>
            <a:ext cx="225083" cy="23915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3" name="Oval 12"/>
          <p:cNvSpPr/>
          <p:nvPr/>
        </p:nvSpPr>
        <p:spPr>
          <a:xfrm>
            <a:off x="10581188" y="1888938"/>
            <a:ext cx="225083" cy="23915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4" name="Oval 13"/>
          <p:cNvSpPr/>
          <p:nvPr/>
        </p:nvSpPr>
        <p:spPr>
          <a:xfrm>
            <a:off x="10581188" y="2359891"/>
            <a:ext cx="225083" cy="23915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5" name="Oval 14"/>
          <p:cNvSpPr/>
          <p:nvPr/>
        </p:nvSpPr>
        <p:spPr>
          <a:xfrm>
            <a:off x="10581187" y="2884131"/>
            <a:ext cx="225083" cy="23915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9588402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9906001" y="323015"/>
            <a:ext cx="1591710" cy="684593"/>
          </a:xfrm>
          <a:prstGeom prst="wedgeRoundRectCallout">
            <a:avLst>
              <a:gd name="adj1" fmla="val -33028"/>
              <a:gd name="adj2" fmla="val 66978"/>
              <a:gd name="adj3" fmla="val 16667"/>
            </a:avLst>
          </a:prstGeom>
          <a:noFill/>
          <a:ln w="1905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fa-IR" sz="2400" b="1" dirty="0" smtClean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طراحی داخلی</a:t>
            </a:r>
            <a:endParaRPr lang="fa-IR" sz="2400" b="1" dirty="0">
              <a:solidFill>
                <a:schemeClr val="accent6">
                  <a:lumMod val="75000"/>
                </a:schemeClr>
              </a:solidFill>
              <a:cs typeface="2  Bardiya" panose="000004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23761" y="1487828"/>
            <a:ext cx="2880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کانسپت طراحی معماری داخلی ساختمان </a:t>
            </a:r>
          </a:p>
        </p:txBody>
      </p:sp>
      <p:sp>
        <p:nvSpPr>
          <p:cNvPr id="5" name="Rectangle 4"/>
          <p:cNvSpPr/>
          <p:nvPr/>
        </p:nvSpPr>
        <p:spPr>
          <a:xfrm>
            <a:off x="4516456" y="1474959"/>
            <a:ext cx="2969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دستیابی غیر خطی به مفهوم آموزش هنر </a:t>
            </a:r>
          </a:p>
        </p:txBody>
      </p:sp>
      <p:sp>
        <p:nvSpPr>
          <p:cNvPr id="7" name="Rectangle 6"/>
          <p:cNvSpPr/>
          <p:nvPr/>
        </p:nvSpPr>
        <p:spPr>
          <a:xfrm>
            <a:off x="8229928" y="2045500"/>
            <a:ext cx="3060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فضاهایی برای بروز خلاقیت های دانشجویی </a:t>
            </a:r>
          </a:p>
        </p:txBody>
      </p:sp>
      <p:sp>
        <p:nvSpPr>
          <p:cNvPr id="8" name="Rectangle 7"/>
          <p:cNvSpPr/>
          <p:nvPr/>
        </p:nvSpPr>
        <p:spPr>
          <a:xfrm>
            <a:off x="2748880" y="2058443"/>
            <a:ext cx="4237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بوم های ارزان نقاشی در اطراف لابی و جاهای مختلف ساختمان</a:t>
            </a:r>
          </a:p>
        </p:txBody>
      </p:sp>
      <p:sp>
        <p:nvSpPr>
          <p:cNvPr id="10" name="Rectangle 9"/>
          <p:cNvSpPr/>
          <p:nvPr/>
        </p:nvSpPr>
        <p:spPr>
          <a:xfrm>
            <a:off x="8893571" y="2554844"/>
            <a:ext cx="2396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ماهیت سراشیبی در فرم معماری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66232" y="2587555"/>
            <a:ext cx="2691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از فضاهای آموزشی به اشکال مختلف </a:t>
            </a:r>
          </a:p>
        </p:txBody>
      </p:sp>
      <p:sp>
        <p:nvSpPr>
          <p:cNvPr id="13" name="Left Arrow 12"/>
          <p:cNvSpPr/>
          <p:nvPr/>
        </p:nvSpPr>
        <p:spPr>
          <a:xfrm>
            <a:off x="7485538" y="1561231"/>
            <a:ext cx="689317" cy="244454"/>
          </a:xfrm>
          <a:prstGeom prst="lef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5" name="Left Arrow 14"/>
          <p:cNvSpPr/>
          <p:nvPr/>
        </p:nvSpPr>
        <p:spPr>
          <a:xfrm>
            <a:off x="7139581" y="2135882"/>
            <a:ext cx="689317" cy="244454"/>
          </a:xfrm>
          <a:prstGeom prst="lef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6" name="Left Arrow 15"/>
          <p:cNvSpPr/>
          <p:nvPr/>
        </p:nvSpPr>
        <p:spPr>
          <a:xfrm>
            <a:off x="7942965" y="2654647"/>
            <a:ext cx="689317" cy="244454"/>
          </a:xfrm>
          <a:prstGeom prst="lef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5" y="2956887"/>
            <a:ext cx="7532110" cy="379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794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66352" y="156163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a-IR" dirty="0" smtClean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در جناح </a:t>
            </a:r>
            <a:r>
              <a:rPr lang="fa-IR" dirty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چپ اتاق های سمینار ، فضاهای گالری ، کلاس ها و </a:t>
            </a:r>
            <a:r>
              <a:rPr lang="fa-IR" dirty="0" smtClean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کتابخانه</a:t>
            </a:r>
            <a:endParaRPr lang="fa-IR" dirty="0">
              <a:solidFill>
                <a:schemeClr val="accent6">
                  <a:lumMod val="75000"/>
                </a:schemeClr>
              </a:solidFill>
              <a:cs typeface="2  Bardiya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49170" y="1482048"/>
            <a:ext cx="69546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dirty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در سمت راست ، دفاتر و فضاهای استودیو و ادیتوریوم </a:t>
            </a:r>
          </a:p>
        </p:txBody>
      </p:sp>
      <p:sp>
        <p:nvSpPr>
          <p:cNvPr id="4" name="Rectangle 3"/>
          <p:cNvSpPr/>
          <p:nvPr/>
        </p:nvSpPr>
        <p:spPr>
          <a:xfrm>
            <a:off x="1871935" y="558718"/>
            <a:ext cx="95319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dirty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معماری مختص این محل به تکمیل زیبایی و ایجاد محیط و محیط مساعد برای اکتشاف و تبادل ایده هایی برای دانشجویان هنر و طراحی ،فرم و شکل خاص را می دهد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/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</a:br>
            <a:endParaRPr lang="fa-IR" dirty="0">
              <a:solidFill>
                <a:schemeClr val="accent6">
                  <a:lumMod val="75000"/>
                </a:schemeClr>
              </a:solidFill>
              <a:cs typeface="2  Bardiya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" y="2936107"/>
            <a:ext cx="5486400" cy="3520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337" y="2936106"/>
            <a:ext cx="5390147" cy="35204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6644088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4" y="647888"/>
            <a:ext cx="4664242" cy="52413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2" y="982579"/>
            <a:ext cx="6858000" cy="457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8540222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9362" y="1017676"/>
            <a:ext cx="980172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a-IR" sz="2400" dirty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جداره حیاط مرکزی داخلی جداره ای شفاف طراحی شده که نور طبیعی را در طول روز به داخل می تاباند و به دلیل جهت گیری خاص ساختمان نور مطبوع شمال </a:t>
            </a:r>
            <a:r>
              <a:rPr lang="fa-IR" sz="2400" dirty="0" smtClean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و جنوب </a:t>
            </a:r>
            <a:r>
              <a:rPr lang="fa-IR" sz="2400" dirty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را به داخل می </a:t>
            </a:r>
            <a:r>
              <a:rPr lang="fa-IR" sz="2400" dirty="0" smtClean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تاباند</a:t>
            </a:r>
            <a:endParaRPr lang="fa-IR" sz="2400" dirty="0">
              <a:solidFill>
                <a:schemeClr val="accent6">
                  <a:lumMod val="75000"/>
                </a:schemeClr>
              </a:solidFill>
              <a:cs typeface="2  Bardiya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2967790"/>
            <a:ext cx="5124450" cy="35350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178" y="2967790"/>
            <a:ext cx="5129463" cy="3535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4655322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620127" y="336885"/>
            <a:ext cx="3621505" cy="1155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glow rad="101600">
              <a:schemeClr val="bg1">
                <a:lumMod val="95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66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2  Bardiya" panose="00000400000000000000" pitchFamily="2" charset="-78"/>
              </a:rPr>
              <a:t>تحلیل پلان</a:t>
            </a:r>
            <a:endParaRPr lang="fa-IR" sz="66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2  Bardiya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103" y="1862890"/>
            <a:ext cx="8211552" cy="46189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950363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68" y="433137"/>
            <a:ext cx="5199647" cy="3456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315" y="2781380"/>
            <a:ext cx="6452603" cy="3761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001266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10297550" y="225083"/>
            <a:ext cx="1491175" cy="759656"/>
          </a:xfrm>
          <a:prstGeom prst="wedgeRoundRectCallout">
            <a:avLst>
              <a:gd name="adj1" fmla="val -33028"/>
              <a:gd name="adj2" fmla="val 66978"/>
              <a:gd name="adj3" fmla="val 16667"/>
            </a:avLst>
          </a:prstGeom>
          <a:noFill/>
          <a:ln w="1905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3600" b="1" dirty="0" smtClean="0">
                <a:solidFill>
                  <a:schemeClr val="accent6">
                    <a:lumMod val="75000"/>
                  </a:schemeClr>
                </a:solidFill>
                <a:cs typeface="2  Setareh" panose="00000400000000000000" pitchFamily="2" charset="-78"/>
              </a:rPr>
              <a:t>مقدمه</a:t>
            </a:r>
            <a:endParaRPr lang="fa-IR" sz="3600" b="1" dirty="0">
              <a:solidFill>
                <a:schemeClr val="accent6">
                  <a:lumMod val="75000"/>
                </a:schemeClr>
              </a:solidFill>
              <a:cs typeface="2  Setareh" panose="000004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92078" y="1525432"/>
            <a:ext cx="226489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200" b="0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بینش معماری ارگانیک </a:t>
            </a:r>
            <a:endParaRPr lang="fa-IR" sz="2200" dirty="0">
              <a:solidFill>
                <a:schemeClr val="accent6">
                  <a:lumMod val="75000"/>
                </a:schemeClr>
              </a:solidFill>
              <a:cs typeface="2  Bardiya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59344" y="1525433"/>
            <a:ext cx="49183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200" b="0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ریشه در فلسفه رمانتیک  </a:t>
            </a:r>
            <a:r>
              <a:rPr lang="fa-IR" b="0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( جنبشی مقابل خرد گرایی مدرنیسم ) </a:t>
            </a:r>
            <a:endParaRPr lang="fa-IR" dirty="0">
              <a:solidFill>
                <a:schemeClr val="accent6">
                  <a:lumMod val="75000"/>
                </a:schemeClr>
              </a:solidFill>
              <a:cs typeface="2  Bardiya" panose="00000400000000000000" pitchFamily="2" charset="-78"/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8502761" y="1618650"/>
            <a:ext cx="689317" cy="244454"/>
          </a:xfrm>
          <a:prstGeom prst="lef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ectangle 6"/>
          <p:cNvSpPr/>
          <p:nvPr/>
        </p:nvSpPr>
        <p:spPr>
          <a:xfrm>
            <a:off x="3629465" y="2497012"/>
            <a:ext cx="72507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000" b="0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معماری ارگانیک در امریکا در قرن 19 توسط </a:t>
            </a:r>
            <a:r>
              <a:rPr lang="fa-IR" sz="2400" b="0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فرانک فرنس </a:t>
            </a:r>
            <a:r>
              <a:rPr lang="fa-IR" sz="2000" b="0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و </a:t>
            </a:r>
            <a:r>
              <a:rPr lang="fa-IR" sz="2400" b="0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لویی سالیوان </a:t>
            </a:r>
            <a:r>
              <a:rPr lang="fa-IR" sz="2000" b="0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شکل گرفت.</a:t>
            </a:r>
            <a:endParaRPr lang="fa-IR" sz="2000" dirty="0">
              <a:solidFill>
                <a:schemeClr val="accent6">
                  <a:lumMod val="75000"/>
                </a:schemeClr>
              </a:solidFill>
              <a:cs typeface="2  Bardiya" panose="00000400000000000000" pitchFamily="2" charset="-78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936474" y="2615304"/>
            <a:ext cx="191074" cy="18481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9" name="Rectangle 8"/>
          <p:cNvSpPr/>
          <p:nvPr/>
        </p:nvSpPr>
        <p:spPr>
          <a:xfrm>
            <a:off x="3356800" y="3407919"/>
            <a:ext cx="51459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000" b="0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نیمه اول قرن بیستم در نوشتارها و طرح های </a:t>
            </a:r>
            <a:r>
              <a:rPr lang="fa-IR" sz="2400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فرانک لوید رایت</a:t>
            </a:r>
            <a:endParaRPr lang="fa-IR" sz="2000" dirty="0">
              <a:solidFill>
                <a:schemeClr val="accent6">
                  <a:lumMod val="75000"/>
                </a:schemeClr>
              </a:solidFill>
              <a:cs typeface="2  Bardiya" panose="000004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642362" y="3454969"/>
            <a:ext cx="12282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000" b="0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 اوج شکوفایی</a:t>
            </a:r>
            <a:endParaRPr lang="fa-IR" sz="2000" dirty="0">
              <a:solidFill>
                <a:schemeClr val="accent6">
                  <a:lumMod val="75000"/>
                </a:schemeClr>
              </a:solidFill>
              <a:cs typeface="2  Bardiya" panose="00000400000000000000" pitchFamily="2" charset="-78"/>
            </a:endParaRPr>
          </a:p>
        </p:txBody>
      </p:sp>
      <p:sp>
        <p:nvSpPr>
          <p:cNvPr id="11" name="Left Arrow 10"/>
          <p:cNvSpPr/>
          <p:nvPr/>
        </p:nvSpPr>
        <p:spPr>
          <a:xfrm>
            <a:off x="8727903" y="3532797"/>
            <a:ext cx="689317" cy="244454"/>
          </a:xfrm>
          <a:prstGeom prst="lef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11"/>
          <p:cNvSpPr/>
          <p:nvPr/>
        </p:nvSpPr>
        <p:spPr>
          <a:xfrm>
            <a:off x="10949794" y="3562617"/>
            <a:ext cx="191074" cy="18481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5" name="Flowchart: Sequential Access Storage 14"/>
          <p:cNvSpPr/>
          <p:nvPr/>
        </p:nvSpPr>
        <p:spPr>
          <a:xfrm flipH="1">
            <a:off x="9833155" y="4509929"/>
            <a:ext cx="1624212" cy="877997"/>
          </a:xfrm>
          <a:custGeom>
            <a:avLst/>
            <a:gdLst>
              <a:gd name="connsiteX0" fmla="*/ 811829 w 1623657"/>
              <a:gd name="connsiteY0" fmla="*/ 825540 h 825540"/>
              <a:gd name="connsiteX1" fmla="*/ 102039 w 1623657"/>
              <a:gd name="connsiteY1" fmla="*/ 613116 h 825540"/>
              <a:gd name="connsiteX2" fmla="*/ 570121 w 1623657"/>
              <a:gd name="connsiteY2" fmla="*/ 18719 h 825540"/>
              <a:gd name="connsiteX3" fmla="*/ 1156784 w 1623657"/>
              <a:gd name="connsiteY3" fmla="*/ 39116 h 825540"/>
              <a:gd name="connsiteX4" fmla="*/ 1385878 w 1623657"/>
              <a:gd name="connsiteY4" fmla="*/ 704642 h 825540"/>
              <a:gd name="connsiteX5" fmla="*/ 1623657 w 1623657"/>
              <a:gd name="connsiteY5" fmla="*/ 704642 h 825540"/>
              <a:gd name="connsiteX6" fmla="*/ 1623657 w 1623657"/>
              <a:gd name="connsiteY6" fmla="*/ 825540 h 825540"/>
              <a:gd name="connsiteX7" fmla="*/ 811829 w 1623657"/>
              <a:gd name="connsiteY7" fmla="*/ 825540 h 825540"/>
              <a:gd name="connsiteX0" fmla="*/ 812222 w 1624212"/>
              <a:gd name="connsiteY0" fmla="*/ 825540 h 1036556"/>
              <a:gd name="connsiteX1" fmla="*/ 102432 w 1624212"/>
              <a:gd name="connsiteY1" fmla="*/ 613116 h 1036556"/>
              <a:gd name="connsiteX2" fmla="*/ 570514 w 1624212"/>
              <a:gd name="connsiteY2" fmla="*/ 18719 h 1036556"/>
              <a:gd name="connsiteX3" fmla="*/ 1157177 w 1624212"/>
              <a:gd name="connsiteY3" fmla="*/ 39116 h 1036556"/>
              <a:gd name="connsiteX4" fmla="*/ 1386271 w 1624212"/>
              <a:gd name="connsiteY4" fmla="*/ 704642 h 1036556"/>
              <a:gd name="connsiteX5" fmla="*/ 1624050 w 1624212"/>
              <a:gd name="connsiteY5" fmla="*/ 704642 h 1036556"/>
              <a:gd name="connsiteX6" fmla="*/ 1581847 w 1624212"/>
              <a:gd name="connsiteY6" fmla="*/ 1036556 h 1036556"/>
              <a:gd name="connsiteX7" fmla="*/ 812222 w 1624212"/>
              <a:gd name="connsiteY7" fmla="*/ 825540 h 1036556"/>
              <a:gd name="connsiteX0" fmla="*/ 812222 w 1624212"/>
              <a:gd name="connsiteY0" fmla="*/ 825540 h 1036556"/>
              <a:gd name="connsiteX1" fmla="*/ 102432 w 1624212"/>
              <a:gd name="connsiteY1" fmla="*/ 613116 h 1036556"/>
              <a:gd name="connsiteX2" fmla="*/ 570514 w 1624212"/>
              <a:gd name="connsiteY2" fmla="*/ 18719 h 1036556"/>
              <a:gd name="connsiteX3" fmla="*/ 1157177 w 1624212"/>
              <a:gd name="connsiteY3" fmla="*/ 39116 h 1036556"/>
              <a:gd name="connsiteX4" fmla="*/ 1386271 w 1624212"/>
              <a:gd name="connsiteY4" fmla="*/ 704642 h 1036556"/>
              <a:gd name="connsiteX5" fmla="*/ 1539644 w 1624212"/>
              <a:gd name="connsiteY5" fmla="*/ 859386 h 1036556"/>
              <a:gd name="connsiteX6" fmla="*/ 1581847 w 1624212"/>
              <a:gd name="connsiteY6" fmla="*/ 1036556 h 1036556"/>
              <a:gd name="connsiteX7" fmla="*/ 812222 w 1624212"/>
              <a:gd name="connsiteY7" fmla="*/ 825540 h 1036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24212" h="1036556">
                <a:moveTo>
                  <a:pt x="812222" y="825540"/>
                </a:moveTo>
                <a:cubicBezTo>
                  <a:pt x="517301" y="825540"/>
                  <a:pt x="245578" y="744219"/>
                  <a:pt x="102432" y="613116"/>
                </a:cubicBezTo>
                <a:cubicBezTo>
                  <a:pt x="-147362" y="384336"/>
                  <a:pt x="79207" y="96627"/>
                  <a:pt x="570514" y="18719"/>
                </a:cubicBezTo>
                <a:cubicBezTo>
                  <a:pt x="764211" y="-11996"/>
                  <a:pt x="973507" y="-4719"/>
                  <a:pt x="1157177" y="39116"/>
                </a:cubicBezTo>
                <a:cubicBezTo>
                  <a:pt x="1666472" y="160665"/>
                  <a:pt x="1784097" y="502370"/>
                  <a:pt x="1386271" y="704642"/>
                </a:cubicBezTo>
                <a:lnTo>
                  <a:pt x="1539644" y="859386"/>
                </a:lnTo>
                <a:lnTo>
                  <a:pt x="1581847" y="1036556"/>
                </a:lnTo>
                <a:cubicBezTo>
                  <a:pt x="1311238" y="1036556"/>
                  <a:pt x="1082831" y="825540"/>
                  <a:pt x="812222" y="82554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dirty="0" smtClean="0">
                <a:solidFill>
                  <a:schemeClr val="accent6">
                    <a:lumMod val="75000"/>
                  </a:schemeClr>
                </a:solidFill>
                <a:cs typeface="2  Setareh" panose="00000400000000000000" pitchFamily="2" charset="-78"/>
              </a:rPr>
              <a:t>فرانک فرانتس</a:t>
            </a:r>
            <a:endParaRPr lang="fa-IR" sz="2000" dirty="0">
              <a:solidFill>
                <a:schemeClr val="accent6">
                  <a:lumMod val="75000"/>
                </a:schemeClr>
              </a:solidFill>
              <a:cs typeface="2  Setareh" panose="00000400000000000000" pitchFamily="2" charset="-7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28321" y="5387926"/>
            <a:ext cx="46140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000" b="0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بر اساس نظریه ارگانیک همه فرم ها طبیعی و پویا هستند</a:t>
            </a:r>
            <a:endParaRPr lang="fa-IR" sz="2000" dirty="0">
              <a:solidFill>
                <a:schemeClr val="accent6">
                  <a:lumMod val="75000"/>
                </a:schemeClr>
              </a:solidFill>
              <a:cs typeface="2  Bardiya" panose="00000400000000000000" pitchFamily="2" charset="-78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" r="8031"/>
          <a:stretch/>
        </p:blipFill>
        <p:spPr>
          <a:xfrm>
            <a:off x="368265" y="528787"/>
            <a:ext cx="2304597" cy="2271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6" y="3209428"/>
            <a:ext cx="2304596" cy="25786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28409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90"/>
            <a:ext cx="12192000" cy="685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355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843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206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698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001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6264" y="855004"/>
            <a:ext cx="101990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400" b="0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سالیوان</a:t>
            </a:r>
            <a:r>
              <a:rPr lang="fa-IR" sz="2000" b="0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  </a:t>
            </a:r>
            <a:r>
              <a:rPr lang="fa-IR" b="0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از پایه گذاران مکتب شیکاگو و معماری مدرن در امریکا اعتقاد بسیارزیادی به فرم های طبیعی و سبک ارگانیک داشت</a:t>
            </a:r>
            <a:endParaRPr lang="fa-IR" dirty="0">
              <a:solidFill>
                <a:schemeClr val="accent6">
                  <a:lumMod val="75000"/>
                </a:schemeClr>
              </a:solidFill>
              <a:cs typeface="2  Bardiya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73727" y="1457737"/>
            <a:ext cx="4693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b="0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سالیوان فرم تابع عملکرد را در پروسه رشد و حرکت طبیعی می دید.</a:t>
            </a:r>
            <a:endParaRPr lang="fa-IR" dirty="0">
              <a:solidFill>
                <a:schemeClr val="accent6">
                  <a:lumMod val="75000"/>
                </a:schemeClr>
              </a:solidFill>
              <a:cs typeface="2  Bardiya" panose="000004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15890" y="3499748"/>
            <a:ext cx="32832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000" b="1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ارتباط معماری با ارگانیسم های طبیعی</a:t>
            </a:r>
            <a:endParaRPr lang="fa-IR" sz="2000" b="1" dirty="0">
              <a:solidFill>
                <a:schemeClr val="accent6">
                  <a:lumMod val="75000"/>
                </a:schemeClr>
              </a:solidFill>
              <a:cs typeface="2  Bardiya" panose="00000400000000000000" pitchFamily="2" charset="-78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7512148" y="2588454"/>
            <a:ext cx="271179" cy="2138290"/>
          </a:xfrm>
          <a:prstGeom prst="rightBrac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Rectangle 5"/>
          <p:cNvSpPr/>
          <p:nvPr/>
        </p:nvSpPr>
        <p:spPr>
          <a:xfrm>
            <a:off x="4509276" y="2504050"/>
            <a:ext cx="27703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000" b="0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رابطه ی ارگانیسم ها با محیط خود</a:t>
            </a:r>
            <a:endParaRPr lang="fa-IR" sz="2000" dirty="0">
              <a:solidFill>
                <a:schemeClr val="accent6">
                  <a:lumMod val="75000"/>
                </a:schemeClr>
              </a:solidFill>
              <a:cs typeface="2  Bardiya" panose="000004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92018" y="3156300"/>
            <a:ext cx="25875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000" b="0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وابستگی بین ارگان ها با یکدیگر</a:t>
            </a:r>
            <a:endParaRPr lang="fa-IR" sz="2000" dirty="0">
              <a:solidFill>
                <a:schemeClr val="accent6">
                  <a:lumMod val="75000"/>
                </a:schemeClr>
              </a:solidFill>
              <a:cs typeface="2  Bardiya" panose="000004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73533" y="3808550"/>
            <a:ext cx="22060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000" b="0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رابطه ی بین فرم و عملکرد</a:t>
            </a:r>
            <a:endParaRPr lang="fa-IR" sz="2000" dirty="0">
              <a:solidFill>
                <a:schemeClr val="accent6">
                  <a:lumMod val="75000"/>
                </a:schemeClr>
              </a:solidFill>
              <a:cs typeface="2  Bardiya" panose="000004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33492" y="4460800"/>
            <a:ext cx="9460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000" b="0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اصل حیات</a:t>
            </a:r>
            <a:endParaRPr lang="fa-IR" sz="2000" dirty="0">
              <a:solidFill>
                <a:schemeClr val="accent6">
                  <a:lumMod val="75000"/>
                </a:schemeClr>
              </a:solidFill>
              <a:cs typeface="2  Bardiya" panose="00000400000000000000" pitchFamily="2" charset="-78"/>
            </a:endParaRPr>
          </a:p>
        </p:txBody>
      </p:sp>
      <p:sp>
        <p:nvSpPr>
          <p:cNvPr id="10" name="Flowchart: Sequential Access Storage 14"/>
          <p:cNvSpPr/>
          <p:nvPr/>
        </p:nvSpPr>
        <p:spPr>
          <a:xfrm flipH="1">
            <a:off x="9674949" y="4726744"/>
            <a:ext cx="1624212" cy="877997"/>
          </a:xfrm>
          <a:custGeom>
            <a:avLst/>
            <a:gdLst>
              <a:gd name="connsiteX0" fmla="*/ 811829 w 1623657"/>
              <a:gd name="connsiteY0" fmla="*/ 825540 h 825540"/>
              <a:gd name="connsiteX1" fmla="*/ 102039 w 1623657"/>
              <a:gd name="connsiteY1" fmla="*/ 613116 h 825540"/>
              <a:gd name="connsiteX2" fmla="*/ 570121 w 1623657"/>
              <a:gd name="connsiteY2" fmla="*/ 18719 h 825540"/>
              <a:gd name="connsiteX3" fmla="*/ 1156784 w 1623657"/>
              <a:gd name="connsiteY3" fmla="*/ 39116 h 825540"/>
              <a:gd name="connsiteX4" fmla="*/ 1385878 w 1623657"/>
              <a:gd name="connsiteY4" fmla="*/ 704642 h 825540"/>
              <a:gd name="connsiteX5" fmla="*/ 1623657 w 1623657"/>
              <a:gd name="connsiteY5" fmla="*/ 704642 h 825540"/>
              <a:gd name="connsiteX6" fmla="*/ 1623657 w 1623657"/>
              <a:gd name="connsiteY6" fmla="*/ 825540 h 825540"/>
              <a:gd name="connsiteX7" fmla="*/ 811829 w 1623657"/>
              <a:gd name="connsiteY7" fmla="*/ 825540 h 825540"/>
              <a:gd name="connsiteX0" fmla="*/ 812222 w 1624212"/>
              <a:gd name="connsiteY0" fmla="*/ 825540 h 1036556"/>
              <a:gd name="connsiteX1" fmla="*/ 102432 w 1624212"/>
              <a:gd name="connsiteY1" fmla="*/ 613116 h 1036556"/>
              <a:gd name="connsiteX2" fmla="*/ 570514 w 1624212"/>
              <a:gd name="connsiteY2" fmla="*/ 18719 h 1036556"/>
              <a:gd name="connsiteX3" fmla="*/ 1157177 w 1624212"/>
              <a:gd name="connsiteY3" fmla="*/ 39116 h 1036556"/>
              <a:gd name="connsiteX4" fmla="*/ 1386271 w 1624212"/>
              <a:gd name="connsiteY4" fmla="*/ 704642 h 1036556"/>
              <a:gd name="connsiteX5" fmla="*/ 1624050 w 1624212"/>
              <a:gd name="connsiteY5" fmla="*/ 704642 h 1036556"/>
              <a:gd name="connsiteX6" fmla="*/ 1581847 w 1624212"/>
              <a:gd name="connsiteY6" fmla="*/ 1036556 h 1036556"/>
              <a:gd name="connsiteX7" fmla="*/ 812222 w 1624212"/>
              <a:gd name="connsiteY7" fmla="*/ 825540 h 1036556"/>
              <a:gd name="connsiteX0" fmla="*/ 812222 w 1624212"/>
              <a:gd name="connsiteY0" fmla="*/ 825540 h 1036556"/>
              <a:gd name="connsiteX1" fmla="*/ 102432 w 1624212"/>
              <a:gd name="connsiteY1" fmla="*/ 613116 h 1036556"/>
              <a:gd name="connsiteX2" fmla="*/ 570514 w 1624212"/>
              <a:gd name="connsiteY2" fmla="*/ 18719 h 1036556"/>
              <a:gd name="connsiteX3" fmla="*/ 1157177 w 1624212"/>
              <a:gd name="connsiteY3" fmla="*/ 39116 h 1036556"/>
              <a:gd name="connsiteX4" fmla="*/ 1386271 w 1624212"/>
              <a:gd name="connsiteY4" fmla="*/ 704642 h 1036556"/>
              <a:gd name="connsiteX5" fmla="*/ 1539644 w 1624212"/>
              <a:gd name="connsiteY5" fmla="*/ 859386 h 1036556"/>
              <a:gd name="connsiteX6" fmla="*/ 1581847 w 1624212"/>
              <a:gd name="connsiteY6" fmla="*/ 1036556 h 1036556"/>
              <a:gd name="connsiteX7" fmla="*/ 812222 w 1624212"/>
              <a:gd name="connsiteY7" fmla="*/ 825540 h 1036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24212" h="1036556">
                <a:moveTo>
                  <a:pt x="812222" y="825540"/>
                </a:moveTo>
                <a:cubicBezTo>
                  <a:pt x="517301" y="825540"/>
                  <a:pt x="245578" y="744219"/>
                  <a:pt x="102432" y="613116"/>
                </a:cubicBezTo>
                <a:cubicBezTo>
                  <a:pt x="-147362" y="384336"/>
                  <a:pt x="79207" y="96627"/>
                  <a:pt x="570514" y="18719"/>
                </a:cubicBezTo>
                <a:cubicBezTo>
                  <a:pt x="764211" y="-11996"/>
                  <a:pt x="973507" y="-4719"/>
                  <a:pt x="1157177" y="39116"/>
                </a:cubicBezTo>
                <a:cubicBezTo>
                  <a:pt x="1666472" y="160665"/>
                  <a:pt x="1784097" y="502370"/>
                  <a:pt x="1386271" y="704642"/>
                </a:cubicBezTo>
                <a:lnTo>
                  <a:pt x="1539644" y="859386"/>
                </a:lnTo>
                <a:lnTo>
                  <a:pt x="1581847" y="1036556"/>
                </a:lnTo>
                <a:cubicBezTo>
                  <a:pt x="1311238" y="1036556"/>
                  <a:pt x="1082831" y="825540"/>
                  <a:pt x="812222" y="82554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dirty="0" smtClean="0">
                <a:solidFill>
                  <a:schemeClr val="accent6">
                    <a:lumMod val="75000"/>
                  </a:schemeClr>
                </a:solidFill>
                <a:cs typeface="2  Setareh" panose="00000400000000000000" pitchFamily="2" charset="-78"/>
              </a:rPr>
              <a:t>فرانک رایت</a:t>
            </a:r>
            <a:endParaRPr lang="fa-IR" sz="2000" dirty="0">
              <a:solidFill>
                <a:schemeClr val="accent6">
                  <a:lumMod val="75000"/>
                </a:schemeClr>
              </a:solidFill>
              <a:cs typeface="2  Setareh" panose="000004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57" y="5423484"/>
            <a:ext cx="9333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000" b="0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مطالعه طبیعت مواد را آغاز کردم و دیدن آنها را آموختم...این کار نیازمند تمرکز بسیار و قدرت تصور بود. هر ماده ای می باید به گونه ای متفاوت مطرح شود. آرمان سادگی به مثابه جسمانیت ارگانیک است. طرحی که برای یک ماده مناسب بود و برای ماده ای دیگر مناسب نبود</a:t>
            </a:r>
            <a:endParaRPr lang="fa-IR" sz="2000" dirty="0">
              <a:solidFill>
                <a:schemeClr val="accent6">
                  <a:lumMod val="75000"/>
                </a:schemeClr>
              </a:solidFill>
              <a:cs typeface="2  Bardiya" panose="00000400000000000000" pitchFamily="2" charset="-7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8" y="2034924"/>
            <a:ext cx="4104487" cy="31807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02447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098" y="2066511"/>
            <a:ext cx="10878947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fa-IR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2  Bardiya" panose="00000400000000000000" pitchFamily="2" charset="-78"/>
              </a:rPr>
              <a:t>"هیچ خانه ای نباید روی تپه باشد، بلکه باید جزئی و بر آمده از طبیعت باشد، متعلق به آن باشد، تا تپه و خانه بتوانند با </a:t>
            </a:r>
          </a:p>
          <a:p>
            <a:pPr>
              <a:lnSpc>
                <a:spcPts val="1500"/>
              </a:lnSpc>
            </a:pPr>
            <a:endParaRPr lang="fa-IR" sz="24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2  Bardiya" panose="00000400000000000000" pitchFamily="2" charset="-78"/>
            </a:endParaRPr>
          </a:p>
          <a:p>
            <a:pPr>
              <a:lnSpc>
                <a:spcPts val="1500"/>
              </a:lnSpc>
            </a:pPr>
            <a:r>
              <a:rPr lang="fa-IR" sz="2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2  Bardiya" panose="00000400000000000000" pitchFamily="2" charset="-78"/>
              </a:rPr>
              <a:t>هم </a:t>
            </a:r>
            <a:r>
              <a:rPr lang="fa-IR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2  Bardiya" panose="00000400000000000000" pitchFamily="2" charset="-78"/>
              </a:rPr>
              <a:t>زندگی کنند و </a:t>
            </a:r>
            <a:r>
              <a:rPr lang="fa-IR" sz="2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2  Bardiya" panose="00000400000000000000" pitchFamily="2" charset="-78"/>
              </a:rPr>
              <a:t>خوشحالی </a:t>
            </a:r>
            <a:r>
              <a:rPr lang="fa-IR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2  Bardiya" panose="00000400000000000000" pitchFamily="2" charset="-78"/>
              </a:rPr>
              <a:t>هر یک به لحاظ وجودی دیگری باشد."</a:t>
            </a:r>
            <a:endParaRPr lang="en-US" sz="3200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2  Bardiya" panose="00000400000000000000" pitchFamily="2" charset="-78"/>
            </a:endParaRPr>
          </a:p>
        </p:txBody>
      </p:sp>
      <p:sp>
        <p:nvSpPr>
          <p:cNvPr id="3" name="Flowchart: Sequential Access Storage 14"/>
          <p:cNvSpPr/>
          <p:nvPr/>
        </p:nvSpPr>
        <p:spPr>
          <a:xfrm flipH="1">
            <a:off x="9911295" y="510179"/>
            <a:ext cx="1624212" cy="877997"/>
          </a:xfrm>
          <a:custGeom>
            <a:avLst/>
            <a:gdLst>
              <a:gd name="connsiteX0" fmla="*/ 811829 w 1623657"/>
              <a:gd name="connsiteY0" fmla="*/ 825540 h 825540"/>
              <a:gd name="connsiteX1" fmla="*/ 102039 w 1623657"/>
              <a:gd name="connsiteY1" fmla="*/ 613116 h 825540"/>
              <a:gd name="connsiteX2" fmla="*/ 570121 w 1623657"/>
              <a:gd name="connsiteY2" fmla="*/ 18719 h 825540"/>
              <a:gd name="connsiteX3" fmla="*/ 1156784 w 1623657"/>
              <a:gd name="connsiteY3" fmla="*/ 39116 h 825540"/>
              <a:gd name="connsiteX4" fmla="*/ 1385878 w 1623657"/>
              <a:gd name="connsiteY4" fmla="*/ 704642 h 825540"/>
              <a:gd name="connsiteX5" fmla="*/ 1623657 w 1623657"/>
              <a:gd name="connsiteY5" fmla="*/ 704642 h 825540"/>
              <a:gd name="connsiteX6" fmla="*/ 1623657 w 1623657"/>
              <a:gd name="connsiteY6" fmla="*/ 825540 h 825540"/>
              <a:gd name="connsiteX7" fmla="*/ 811829 w 1623657"/>
              <a:gd name="connsiteY7" fmla="*/ 825540 h 825540"/>
              <a:gd name="connsiteX0" fmla="*/ 812222 w 1624212"/>
              <a:gd name="connsiteY0" fmla="*/ 825540 h 1036556"/>
              <a:gd name="connsiteX1" fmla="*/ 102432 w 1624212"/>
              <a:gd name="connsiteY1" fmla="*/ 613116 h 1036556"/>
              <a:gd name="connsiteX2" fmla="*/ 570514 w 1624212"/>
              <a:gd name="connsiteY2" fmla="*/ 18719 h 1036556"/>
              <a:gd name="connsiteX3" fmla="*/ 1157177 w 1624212"/>
              <a:gd name="connsiteY3" fmla="*/ 39116 h 1036556"/>
              <a:gd name="connsiteX4" fmla="*/ 1386271 w 1624212"/>
              <a:gd name="connsiteY4" fmla="*/ 704642 h 1036556"/>
              <a:gd name="connsiteX5" fmla="*/ 1624050 w 1624212"/>
              <a:gd name="connsiteY5" fmla="*/ 704642 h 1036556"/>
              <a:gd name="connsiteX6" fmla="*/ 1581847 w 1624212"/>
              <a:gd name="connsiteY6" fmla="*/ 1036556 h 1036556"/>
              <a:gd name="connsiteX7" fmla="*/ 812222 w 1624212"/>
              <a:gd name="connsiteY7" fmla="*/ 825540 h 1036556"/>
              <a:gd name="connsiteX0" fmla="*/ 812222 w 1624212"/>
              <a:gd name="connsiteY0" fmla="*/ 825540 h 1036556"/>
              <a:gd name="connsiteX1" fmla="*/ 102432 w 1624212"/>
              <a:gd name="connsiteY1" fmla="*/ 613116 h 1036556"/>
              <a:gd name="connsiteX2" fmla="*/ 570514 w 1624212"/>
              <a:gd name="connsiteY2" fmla="*/ 18719 h 1036556"/>
              <a:gd name="connsiteX3" fmla="*/ 1157177 w 1624212"/>
              <a:gd name="connsiteY3" fmla="*/ 39116 h 1036556"/>
              <a:gd name="connsiteX4" fmla="*/ 1386271 w 1624212"/>
              <a:gd name="connsiteY4" fmla="*/ 704642 h 1036556"/>
              <a:gd name="connsiteX5" fmla="*/ 1539644 w 1624212"/>
              <a:gd name="connsiteY5" fmla="*/ 859386 h 1036556"/>
              <a:gd name="connsiteX6" fmla="*/ 1581847 w 1624212"/>
              <a:gd name="connsiteY6" fmla="*/ 1036556 h 1036556"/>
              <a:gd name="connsiteX7" fmla="*/ 812222 w 1624212"/>
              <a:gd name="connsiteY7" fmla="*/ 825540 h 1036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24212" h="1036556">
                <a:moveTo>
                  <a:pt x="812222" y="825540"/>
                </a:moveTo>
                <a:cubicBezTo>
                  <a:pt x="517301" y="825540"/>
                  <a:pt x="245578" y="744219"/>
                  <a:pt x="102432" y="613116"/>
                </a:cubicBezTo>
                <a:cubicBezTo>
                  <a:pt x="-147362" y="384336"/>
                  <a:pt x="79207" y="96627"/>
                  <a:pt x="570514" y="18719"/>
                </a:cubicBezTo>
                <a:cubicBezTo>
                  <a:pt x="764211" y="-11996"/>
                  <a:pt x="973507" y="-4719"/>
                  <a:pt x="1157177" y="39116"/>
                </a:cubicBezTo>
                <a:cubicBezTo>
                  <a:pt x="1666472" y="160665"/>
                  <a:pt x="1784097" y="502370"/>
                  <a:pt x="1386271" y="704642"/>
                </a:cubicBezTo>
                <a:lnTo>
                  <a:pt x="1539644" y="859386"/>
                </a:lnTo>
                <a:lnTo>
                  <a:pt x="1581847" y="1036556"/>
                </a:lnTo>
                <a:cubicBezTo>
                  <a:pt x="1311238" y="1036556"/>
                  <a:pt x="1082831" y="825540"/>
                  <a:pt x="812222" y="82554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smtClean="0">
                <a:solidFill>
                  <a:schemeClr val="accent6">
                    <a:lumMod val="75000"/>
                  </a:schemeClr>
                </a:solidFill>
                <a:cs typeface="2  Setareh" panose="00000400000000000000" pitchFamily="2" charset="-78"/>
              </a:rPr>
              <a:t>فرانک رایت</a:t>
            </a:r>
            <a:endParaRPr lang="fa-IR" sz="2000" dirty="0">
              <a:solidFill>
                <a:schemeClr val="accent6">
                  <a:lumMod val="75000"/>
                </a:schemeClr>
              </a:solidFill>
              <a:cs typeface="2  Setareh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0" y="3238500"/>
            <a:ext cx="5429250" cy="3619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9925"/>
            <a:ext cx="5429250" cy="3648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0345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45290" y="290119"/>
            <a:ext cx="5673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400" b="1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رایت</a:t>
            </a:r>
            <a:r>
              <a:rPr lang="fa-IR" sz="2400" b="0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 </a:t>
            </a:r>
            <a:r>
              <a:rPr lang="fa-IR" b="0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در 20 مه 1953 در تلیسین معماری ارگانیک را در عبارات ذیل تعریف کرد:</a:t>
            </a:r>
            <a:endParaRPr lang="fa-IR" dirty="0">
              <a:solidFill>
                <a:schemeClr val="accent6">
                  <a:lumMod val="75000"/>
                </a:schemeClr>
              </a:solidFill>
              <a:cs typeface="2  Bardiya" panose="000004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4234" y="1006742"/>
            <a:ext cx="11294285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a-IR" b="1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طبیعت: </a:t>
            </a:r>
            <a:r>
              <a:rPr lang="fa-IR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شامل محیط خارج و داخل بنا و اجزا و مصالح آن</a:t>
            </a:r>
          </a:p>
          <a:p>
            <a:pPr algn="just"/>
            <a:endParaRPr lang="fa-IR" dirty="0" smtClean="0">
              <a:solidFill>
                <a:schemeClr val="accent6">
                  <a:lumMod val="75000"/>
                </a:schemeClr>
              </a:solidFill>
              <a:effectLst/>
              <a:latin typeface="Tahoma" panose="020B0604030504040204" pitchFamily="34" charset="0"/>
              <a:cs typeface="2  Bardiya" panose="00000400000000000000" pitchFamily="2" charset="-78"/>
            </a:endParaRPr>
          </a:p>
          <a:p>
            <a:pPr algn="just"/>
            <a:r>
              <a:rPr lang="fa-IR" sz="2000" b="1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ارگانیک:  </a:t>
            </a:r>
            <a:r>
              <a:rPr lang="fa-IR" b="0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همگونی و تلفیق اجزا نسبت به کل و کل نسبت به اجزا </a:t>
            </a:r>
          </a:p>
          <a:p>
            <a:pPr algn="just"/>
            <a:endParaRPr lang="fa-IR" b="0" i="0" dirty="0" smtClean="0">
              <a:solidFill>
                <a:schemeClr val="accent6">
                  <a:lumMod val="75000"/>
                </a:schemeClr>
              </a:solidFill>
              <a:effectLst/>
              <a:latin typeface="Tahoma" panose="020B0604030504040204" pitchFamily="34" charset="0"/>
              <a:cs typeface="2  Bardiya" panose="00000400000000000000" pitchFamily="2" charset="-78"/>
            </a:endParaRPr>
          </a:p>
          <a:p>
            <a:pPr algn="just"/>
            <a:r>
              <a:rPr lang="fa-IR" sz="2000" b="1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شکل تابع عملکرد: </a:t>
            </a:r>
            <a:r>
              <a:rPr lang="fa-IR" b="0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تلفیق فرم و عملکرد و استفاده از ابداع و قدرت تفکر انسان در رابطه با عملکرد</a:t>
            </a:r>
          </a:p>
          <a:p>
            <a:pPr algn="just"/>
            <a:r>
              <a:rPr lang="fa-IR" b="0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/>
            </a:r>
            <a:br>
              <a:rPr lang="fa-IR" b="0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</a:br>
            <a:r>
              <a:rPr lang="fa-IR" sz="2000" b="1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لطافت: </a:t>
            </a:r>
            <a:r>
              <a:rPr lang="fa-IR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شکل دهی مصالح و سازه سخت ساختمان را به صورت فرم های دلپذیر و انسانی، مکانیک ساختمان در اختیار انسان</a:t>
            </a:r>
          </a:p>
          <a:p>
            <a:pPr algn="just"/>
            <a:r>
              <a:rPr lang="fa-IR" b="0" i="0" dirty="0" smtClean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 </a:t>
            </a:r>
            <a:br>
              <a:rPr lang="fa-IR" b="0" i="0" dirty="0" smtClean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</a:br>
            <a:r>
              <a:rPr lang="fa-IR" sz="2000" b="1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سنت:</a:t>
            </a:r>
            <a:r>
              <a:rPr lang="fa-IR" b="0" i="0" dirty="0" smtClean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fa-IR" b="0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تبعیت سنت اساس تفکر معماری ارگانیک</a:t>
            </a:r>
            <a:r>
              <a:rPr lang="fa-IR" b="0" i="0" dirty="0" smtClean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 </a:t>
            </a:r>
          </a:p>
          <a:p>
            <a:pPr algn="just"/>
            <a:r>
              <a:rPr lang="fa-IR" sz="2000" b="1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/>
            </a:r>
            <a:br>
              <a:rPr lang="fa-IR" sz="2000" b="1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</a:br>
            <a:r>
              <a:rPr lang="fa-IR" sz="2000" b="1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تزئینات: </a:t>
            </a:r>
            <a:r>
              <a:rPr lang="fa-IR" b="0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رابطه تزئینات به معماری همانند گل ها به شاخه های بوته</a:t>
            </a:r>
          </a:p>
          <a:p>
            <a:pPr algn="just"/>
            <a:r>
              <a:rPr lang="fa-IR" b="0" i="0" dirty="0" smtClean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/>
            </a:r>
            <a:br>
              <a:rPr lang="fa-IR" b="0" i="0" dirty="0" smtClean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</a:br>
            <a:r>
              <a:rPr lang="fa-IR" sz="2000" b="1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روح: </a:t>
            </a:r>
            <a:r>
              <a:rPr lang="fa-IR" b="0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روح باید در درون ساختمان وجود داشته باشد و قابل القا نیست، از داخل به خارج گسترش می یابد</a:t>
            </a:r>
            <a:r>
              <a:rPr lang="fa-IR" b="0" i="0" dirty="0" smtClean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 </a:t>
            </a:r>
          </a:p>
          <a:p>
            <a:pPr algn="just"/>
            <a:r>
              <a:rPr lang="fa-IR" b="0" i="0" dirty="0" smtClean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/>
            </a:r>
            <a:br>
              <a:rPr lang="fa-IR" b="0" i="0" dirty="0" smtClean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</a:br>
            <a:r>
              <a:rPr lang="fa-IR" b="1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بعد سوم: </a:t>
            </a:r>
            <a:r>
              <a:rPr lang="fa-IR" b="0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ضخامت و عمق</a:t>
            </a:r>
          </a:p>
          <a:p>
            <a:pPr algn="just"/>
            <a:r>
              <a:rPr lang="fa-IR" b="0" i="0" dirty="0" smtClean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 </a:t>
            </a:r>
            <a:br>
              <a:rPr lang="fa-IR" b="0" i="0" dirty="0" smtClean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</a:br>
            <a:r>
              <a:rPr lang="fa-IR" sz="2000" b="1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فضا: </a:t>
            </a:r>
            <a:r>
              <a:rPr lang="fa-IR" b="0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cs typeface="2  Bardiya" panose="00000400000000000000" pitchFamily="2" charset="-78"/>
              </a:rPr>
              <a:t>عنصری دائما در حال گسترش ، فضا یک شالوده پنهانی است که تمام ریتم های ساختمان باید از آن تبعیث شود و در آن جریان داشته باشد.</a:t>
            </a:r>
            <a:endParaRPr lang="fa-IR" b="0" i="0" dirty="0">
              <a:solidFill>
                <a:schemeClr val="accent6">
                  <a:lumMod val="75000"/>
                </a:schemeClr>
              </a:solidFill>
              <a:effectLst/>
              <a:latin typeface="Tahoma" panose="020B0604030504040204" pitchFamily="34" charset="0"/>
              <a:cs typeface="2  Bardiya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33" y="520950"/>
            <a:ext cx="2546253" cy="32210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18552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19" y="1087849"/>
            <a:ext cx="6755642" cy="44764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Rounded Rectangular Callout 3"/>
          <p:cNvSpPr/>
          <p:nvPr/>
        </p:nvSpPr>
        <p:spPr>
          <a:xfrm>
            <a:off x="6999574" y="464185"/>
            <a:ext cx="4999600" cy="759656"/>
          </a:xfrm>
          <a:prstGeom prst="wedgeRoundRectCallout">
            <a:avLst>
              <a:gd name="adj1" fmla="val -33028"/>
              <a:gd name="adj2" fmla="val 66978"/>
              <a:gd name="adj3" fmla="val 16667"/>
            </a:avLst>
          </a:prstGeom>
          <a:noFill/>
          <a:ln w="1905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3600" b="1" dirty="0" smtClean="0">
                <a:solidFill>
                  <a:schemeClr val="accent6">
                    <a:lumMod val="75000"/>
                  </a:schemeClr>
                </a:solidFill>
                <a:cs typeface="2  Setareh" panose="00000400000000000000" pitchFamily="2" charset="-78"/>
              </a:rPr>
              <a:t>مدرسه هنر سنگاپور</a:t>
            </a:r>
            <a:endParaRPr lang="fa-IR" sz="3600" b="1" dirty="0">
              <a:solidFill>
                <a:schemeClr val="accent6">
                  <a:lumMod val="75000"/>
                </a:schemeClr>
              </a:solidFill>
              <a:cs typeface="2  Setareh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439164" y="3003800"/>
            <a:ext cx="7506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400" dirty="0" smtClean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معمار</a:t>
            </a:r>
            <a:endParaRPr lang="fa-IR" sz="2400" dirty="0">
              <a:solidFill>
                <a:schemeClr val="accent6">
                  <a:lumMod val="75000"/>
                </a:schemeClr>
              </a:solidFill>
              <a:cs typeface="2  Bardiya" panose="00000400000000000000" pitchFamily="2" charset="-78"/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9301466" y="3081628"/>
            <a:ext cx="689317" cy="244454"/>
          </a:xfrm>
          <a:prstGeom prst="lef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ectangle 6"/>
          <p:cNvSpPr/>
          <p:nvPr/>
        </p:nvSpPr>
        <p:spPr>
          <a:xfrm>
            <a:off x="7804400" y="3003800"/>
            <a:ext cx="10486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000" dirty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پیتر آیزئمن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746" y="3695555"/>
            <a:ext cx="3864532" cy="28280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2079161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8048" y="541573"/>
            <a:ext cx="1020852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000" dirty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مدرسه نانیانگ در حومه غربی سنگاپور واقع شده است.</a:t>
            </a:r>
            <a:br>
              <a:rPr lang="fa-IR" sz="2000" dirty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</a:br>
            <a:r>
              <a:rPr lang="fa-IR" sz="2000" dirty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/>
            </a:r>
            <a:br>
              <a:rPr lang="fa-IR" sz="2000" dirty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</a:br>
            <a:r>
              <a:rPr lang="fa-IR" sz="2000" dirty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وسعت این سایت حدود 200 هکتار است .</a:t>
            </a:r>
            <a:br>
              <a:rPr lang="fa-IR" sz="2000" dirty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</a:br>
            <a:r>
              <a:rPr lang="fa-IR" sz="2000" dirty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/>
            </a:r>
            <a:br>
              <a:rPr lang="fa-IR" sz="2000" dirty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</a:br>
            <a:r>
              <a:rPr lang="fa-IR" sz="2000" dirty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در مرکز این سایت منطقه ای دره مانند وجود دارد که در طرح تانگه به عنوان فضای سبز و ریه تنفسی دانشگاه در نظر گرفته شده بود. </a:t>
            </a:r>
            <a:br>
              <a:rPr lang="fa-IR" sz="2000" dirty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</a:br>
            <a:r>
              <a:rPr lang="fa-IR" sz="2000" dirty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/>
            </a:r>
            <a:br>
              <a:rPr lang="fa-IR" sz="2000" dirty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</a:br>
            <a:endParaRPr lang="fa-IR" sz="2000" dirty="0">
              <a:solidFill>
                <a:schemeClr val="accent6">
                  <a:lumMod val="75000"/>
                </a:schemeClr>
              </a:solidFill>
              <a:cs typeface="2  Bardiya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618" y="2788342"/>
            <a:ext cx="10472381" cy="406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743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1006570"/>
            <a:ext cx="10515600" cy="999651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fa-IR" sz="1800" dirty="0" smtClean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همین نقل قول از هونگ بی لاک _ رئیس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 CPG _ </a:t>
            </a:r>
            <a:r>
              <a:rPr lang="fa-IR" sz="1800" dirty="0" smtClean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کافی است که نشان دهد چقدر برای طراحان مدرسه هنر مهم بوده هویت سبز و فلسفه محیطی ریه تنفسی دانشگاه حفظ شود.پروژه باید به گو نه ای طراحی میشد که با محیط اطراف درآمیزد و به شکلی در محیط حل شده و تا جای ممکن دیده نشود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.</a:t>
            </a:r>
            <a:endParaRPr lang="fa-IR" sz="1800" dirty="0">
              <a:solidFill>
                <a:schemeClr val="accent6">
                  <a:lumMod val="75000"/>
                </a:schemeClr>
              </a:solidFill>
              <a:cs typeface="2  Bardiya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28803"/>
            <a:ext cx="10515600" cy="4238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7216129" y="272059"/>
            <a:ext cx="4137671" cy="52322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a-IR" sz="2800" b="1" dirty="0">
                <a:solidFill>
                  <a:schemeClr val="accent6">
                    <a:lumMod val="20000"/>
                    <a:lumOff val="80000"/>
                  </a:schemeClr>
                </a:solidFill>
                <a:cs typeface="2  Bardiya" panose="00000400000000000000" pitchFamily="2" charset="-78"/>
              </a:rPr>
              <a:t>« ساختمانی که ساختمان نیست . » </a:t>
            </a:r>
            <a:endParaRPr lang="fa-IR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4699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73254" y="1610436"/>
            <a:ext cx="5266566" cy="214269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fa-IR" sz="2000" dirty="0" smtClean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شیشه – بتن – چوب</a:t>
            </a:r>
            <a:br>
              <a:rPr lang="fa-IR" sz="2000" dirty="0" smtClean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</a:br>
            <a:r>
              <a:rPr lang="fa-IR" sz="2000" dirty="0" smtClean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کــف هــای سیمــانــی و مــاســه ای در قسمتی از زمین و استفاده از نرده های چوبی و بـی رنگ فضای داخلی را در شکل و رنگ بسیـارمتنـوع نموده است</a:t>
            </a:r>
            <a:endParaRPr lang="fa-IR" sz="2000" dirty="0">
              <a:solidFill>
                <a:schemeClr val="accent6">
                  <a:lumMod val="75000"/>
                </a:schemeClr>
              </a:solidFill>
              <a:cs typeface="2  Bardiya" panose="000004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40997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ounded Rectangular Callout 8"/>
          <p:cNvSpPr/>
          <p:nvPr/>
        </p:nvSpPr>
        <p:spPr>
          <a:xfrm>
            <a:off x="10070275" y="323015"/>
            <a:ext cx="1427435" cy="684593"/>
          </a:xfrm>
          <a:prstGeom prst="wedgeRoundRectCallout">
            <a:avLst>
              <a:gd name="adj1" fmla="val -33028"/>
              <a:gd name="adj2" fmla="val 66978"/>
              <a:gd name="adj3" fmla="val 16667"/>
            </a:avLst>
          </a:prstGeom>
          <a:noFill/>
          <a:ln w="1905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fa-IR" sz="2400" b="1" dirty="0" smtClean="0">
                <a:solidFill>
                  <a:schemeClr val="accent6">
                    <a:lumMod val="75000"/>
                  </a:schemeClr>
                </a:solidFill>
                <a:cs typeface="2  Bardiya" panose="00000400000000000000" pitchFamily="2" charset="-78"/>
              </a:rPr>
              <a:t>متریال</a:t>
            </a:r>
            <a:endParaRPr lang="fa-IR" sz="2400" b="1" dirty="0">
              <a:solidFill>
                <a:schemeClr val="accent6">
                  <a:lumMod val="75000"/>
                </a:schemeClr>
              </a:solidFill>
              <a:cs typeface="2  Bardiya" panose="00000400000000000000" pitchFamily="2" charset="-7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100000">
                        <a14:foregroundMark x1="76833" y1="25250" x2="86167" y2="27750"/>
                        <a14:foregroundMark x1="75167" y1="23500" x2="87833" y2="19750"/>
                        <a14:foregroundMark x1="81833" y1="19500" x2="91000" y2="19500"/>
                        <a14:foregroundMark x1="95833" y1="22250" x2="99833" y2="35500"/>
                        <a14:foregroundMark x1="97667" y1="20500" x2="99833" y2="29250"/>
                        <a14:foregroundMark x1="89333" y1="20250" x2="97167" y2="20500"/>
                        <a14:foregroundMark x1="92667" y1="90500" x2="88333" y2="89000"/>
                        <a14:foregroundMark x1="99167" y1="91750" x2="99500" y2="95750"/>
                        <a14:foregroundMark x1="83667" y1="19250" x2="98000" y2="17750"/>
                        <a14:foregroundMark x1="78167" y1="19250" x2="98667" y2="1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997" y="3048000"/>
            <a:ext cx="6751003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14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3588</TotalTime>
  <Words>882</Words>
  <Application>Microsoft Office PowerPoint</Application>
  <PresentationFormat>Widescreen</PresentationFormat>
  <Paragraphs>80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2  Bardiya</vt:lpstr>
      <vt:lpstr>2  Setareh</vt:lpstr>
      <vt:lpstr>Arial</vt:lpstr>
      <vt:lpstr>B Titr</vt:lpstr>
      <vt:lpstr>Calibri</vt:lpstr>
      <vt:lpstr>Calibri Light</vt:lpstr>
      <vt:lpstr>tahoma</vt:lpstr>
      <vt:lpstr>tahoma</vt:lpstr>
      <vt:lpstr>Times New Roman</vt:lpstr>
      <vt:lpstr>Office Theme</vt:lpstr>
      <vt:lpstr>          معماری ارگانیک                           (بررسی خانه آبشار و مدرسه هنر سنگاپور)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kiana kiani</dc:creator>
  <cp:lastModifiedBy>kamal</cp:lastModifiedBy>
  <cp:revision>89</cp:revision>
  <dcterms:created xsi:type="dcterms:W3CDTF">2015-07-26T19:52:30Z</dcterms:created>
  <dcterms:modified xsi:type="dcterms:W3CDTF">2018-03-10T20:57:12Z</dcterms:modified>
</cp:coreProperties>
</file>