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6"/>
  </p:notesMasterIdLst>
  <p:handoutMasterIdLst>
    <p:handoutMasterId r:id="rId117"/>
  </p:handoutMasterIdLst>
  <p:sldIdLst>
    <p:sldId id="427" r:id="rId2"/>
    <p:sldId id="428" r:id="rId3"/>
    <p:sldId id="430" r:id="rId4"/>
    <p:sldId id="431" r:id="rId5"/>
    <p:sldId id="432" r:id="rId6"/>
    <p:sldId id="436" r:id="rId7"/>
    <p:sldId id="437" r:id="rId8"/>
    <p:sldId id="438" r:id="rId9"/>
    <p:sldId id="440" r:id="rId10"/>
    <p:sldId id="441" r:id="rId11"/>
    <p:sldId id="442" r:id="rId12"/>
    <p:sldId id="444" r:id="rId13"/>
    <p:sldId id="445" r:id="rId14"/>
    <p:sldId id="446" r:id="rId15"/>
    <p:sldId id="447" r:id="rId16"/>
    <p:sldId id="448" r:id="rId17"/>
    <p:sldId id="449" r:id="rId18"/>
    <p:sldId id="450" r:id="rId19"/>
    <p:sldId id="451" r:id="rId20"/>
    <p:sldId id="454" r:id="rId21"/>
    <p:sldId id="424" r:id="rId22"/>
    <p:sldId id="391" r:id="rId23"/>
    <p:sldId id="377" r:id="rId24"/>
    <p:sldId id="376" r:id="rId25"/>
    <p:sldId id="375" r:id="rId26"/>
    <p:sldId id="400" r:id="rId27"/>
    <p:sldId id="401" r:id="rId28"/>
    <p:sldId id="403" r:id="rId29"/>
    <p:sldId id="406" r:id="rId30"/>
    <p:sldId id="407" r:id="rId31"/>
    <p:sldId id="404" r:id="rId32"/>
    <p:sldId id="405" r:id="rId33"/>
    <p:sldId id="409" r:id="rId34"/>
    <p:sldId id="425" r:id="rId35"/>
    <p:sldId id="426" r:id="rId36"/>
    <p:sldId id="412" r:id="rId37"/>
    <p:sldId id="413" r:id="rId38"/>
    <p:sldId id="414" r:id="rId39"/>
    <p:sldId id="411" r:id="rId40"/>
    <p:sldId id="415" r:id="rId41"/>
    <p:sldId id="416" r:id="rId42"/>
    <p:sldId id="417" r:id="rId43"/>
    <p:sldId id="419" r:id="rId44"/>
    <p:sldId id="420" r:id="rId45"/>
    <p:sldId id="421" r:id="rId46"/>
    <p:sldId id="422" r:id="rId47"/>
    <p:sldId id="455" r:id="rId48"/>
    <p:sldId id="457" r:id="rId49"/>
    <p:sldId id="472" r:id="rId50"/>
    <p:sldId id="458" r:id="rId51"/>
    <p:sldId id="459" r:id="rId52"/>
    <p:sldId id="460" r:id="rId53"/>
    <p:sldId id="461" r:id="rId54"/>
    <p:sldId id="462" r:id="rId55"/>
    <p:sldId id="463" r:id="rId56"/>
    <p:sldId id="464" r:id="rId57"/>
    <p:sldId id="465" r:id="rId58"/>
    <p:sldId id="466" r:id="rId59"/>
    <p:sldId id="467" r:id="rId60"/>
    <p:sldId id="468" r:id="rId61"/>
    <p:sldId id="469" r:id="rId62"/>
    <p:sldId id="470" r:id="rId63"/>
    <p:sldId id="524" r:id="rId64"/>
    <p:sldId id="473" r:id="rId65"/>
    <p:sldId id="474" r:id="rId66"/>
    <p:sldId id="475" r:id="rId67"/>
    <p:sldId id="476" r:id="rId68"/>
    <p:sldId id="477" r:id="rId69"/>
    <p:sldId id="478" r:id="rId70"/>
    <p:sldId id="479" r:id="rId71"/>
    <p:sldId id="480" r:id="rId72"/>
    <p:sldId id="481" r:id="rId73"/>
    <p:sldId id="482" r:id="rId74"/>
    <p:sldId id="483" r:id="rId75"/>
    <p:sldId id="484" r:id="rId76"/>
    <p:sldId id="485" r:id="rId77"/>
    <p:sldId id="486" r:id="rId78"/>
    <p:sldId id="487" r:id="rId79"/>
    <p:sldId id="488" r:id="rId80"/>
    <p:sldId id="489" r:id="rId81"/>
    <p:sldId id="490" r:id="rId82"/>
    <p:sldId id="491" r:id="rId83"/>
    <p:sldId id="492" r:id="rId84"/>
    <p:sldId id="493" r:id="rId85"/>
    <p:sldId id="494" r:id="rId86"/>
    <p:sldId id="495" r:id="rId87"/>
    <p:sldId id="496" r:id="rId88"/>
    <p:sldId id="497" r:id="rId89"/>
    <p:sldId id="498" r:id="rId90"/>
    <p:sldId id="499" r:id="rId91"/>
    <p:sldId id="500" r:id="rId92"/>
    <p:sldId id="501" r:id="rId93"/>
    <p:sldId id="502" r:id="rId94"/>
    <p:sldId id="503" r:id="rId95"/>
    <p:sldId id="504" r:id="rId96"/>
    <p:sldId id="505" r:id="rId97"/>
    <p:sldId id="506" r:id="rId98"/>
    <p:sldId id="507" r:id="rId99"/>
    <p:sldId id="508" r:id="rId100"/>
    <p:sldId id="509" r:id="rId101"/>
    <p:sldId id="510" r:id="rId102"/>
    <p:sldId id="511" r:id="rId103"/>
    <p:sldId id="512" r:id="rId104"/>
    <p:sldId id="513" r:id="rId105"/>
    <p:sldId id="514" r:id="rId106"/>
    <p:sldId id="515" r:id="rId107"/>
    <p:sldId id="516" r:id="rId108"/>
    <p:sldId id="517" r:id="rId109"/>
    <p:sldId id="518" r:id="rId110"/>
    <p:sldId id="519" r:id="rId111"/>
    <p:sldId id="520" r:id="rId112"/>
    <p:sldId id="521" r:id="rId113"/>
    <p:sldId id="522" r:id="rId114"/>
    <p:sldId id="523" r:id="rId115"/>
  </p:sldIdLst>
  <p:sldSz cx="9144000" cy="6858000" type="screen4x3"/>
  <p:notesSz cx="6858000" cy="9144000"/>
  <p:defaultTextStyle>
    <a:defPPr>
      <a:defRPr lang="en-US"/>
    </a:defPPr>
    <a:lvl1pPr algn="r" rtl="0" fontAlgn="base">
      <a:spcBef>
        <a:spcPct val="0"/>
      </a:spcBef>
      <a:spcAft>
        <a:spcPct val="0"/>
      </a:spcAft>
      <a:defRPr sz="2500" kern="1200">
        <a:solidFill>
          <a:srgbClr val="CC0000"/>
        </a:solidFill>
        <a:latin typeface="AGA Arabesque" pitchFamily="2" charset="2"/>
        <a:ea typeface="+mn-ea"/>
        <a:cs typeface="Titr" pitchFamily="2" charset="-78"/>
      </a:defRPr>
    </a:lvl1pPr>
    <a:lvl2pPr marL="457200" algn="r" rtl="0" fontAlgn="base">
      <a:spcBef>
        <a:spcPct val="0"/>
      </a:spcBef>
      <a:spcAft>
        <a:spcPct val="0"/>
      </a:spcAft>
      <a:defRPr sz="2500" kern="1200">
        <a:solidFill>
          <a:srgbClr val="CC0000"/>
        </a:solidFill>
        <a:latin typeface="AGA Arabesque" pitchFamily="2" charset="2"/>
        <a:ea typeface="+mn-ea"/>
        <a:cs typeface="Titr" pitchFamily="2" charset="-78"/>
      </a:defRPr>
    </a:lvl2pPr>
    <a:lvl3pPr marL="914400" algn="r" rtl="0" fontAlgn="base">
      <a:spcBef>
        <a:spcPct val="0"/>
      </a:spcBef>
      <a:spcAft>
        <a:spcPct val="0"/>
      </a:spcAft>
      <a:defRPr sz="2500" kern="1200">
        <a:solidFill>
          <a:srgbClr val="CC0000"/>
        </a:solidFill>
        <a:latin typeface="AGA Arabesque" pitchFamily="2" charset="2"/>
        <a:ea typeface="+mn-ea"/>
        <a:cs typeface="Titr" pitchFamily="2" charset="-78"/>
      </a:defRPr>
    </a:lvl3pPr>
    <a:lvl4pPr marL="1371600" algn="r" rtl="0" fontAlgn="base">
      <a:spcBef>
        <a:spcPct val="0"/>
      </a:spcBef>
      <a:spcAft>
        <a:spcPct val="0"/>
      </a:spcAft>
      <a:defRPr sz="2500" kern="1200">
        <a:solidFill>
          <a:srgbClr val="CC0000"/>
        </a:solidFill>
        <a:latin typeface="AGA Arabesque" pitchFamily="2" charset="2"/>
        <a:ea typeface="+mn-ea"/>
        <a:cs typeface="Titr" pitchFamily="2" charset="-78"/>
      </a:defRPr>
    </a:lvl4pPr>
    <a:lvl5pPr marL="1828800" algn="r" rtl="0" fontAlgn="base">
      <a:spcBef>
        <a:spcPct val="0"/>
      </a:spcBef>
      <a:spcAft>
        <a:spcPct val="0"/>
      </a:spcAft>
      <a:defRPr sz="2500" kern="1200">
        <a:solidFill>
          <a:srgbClr val="CC0000"/>
        </a:solidFill>
        <a:latin typeface="AGA Arabesque" pitchFamily="2" charset="2"/>
        <a:ea typeface="+mn-ea"/>
        <a:cs typeface="Titr" pitchFamily="2" charset="-78"/>
      </a:defRPr>
    </a:lvl5pPr>
    <a:lvl6pPr marL="2286000" algn="l" defTabSz="914400" rtl="0" eaLnBrk="1" latinLnBrk="0" hangingPunct="1">
      <a:defRPr sz="2500" kern="1200">
        <a:solidFill>
          <a:srgbClr val="CC0000"/>
        </a:solidFill>
        <a:latin typeface="AGA Arabesque" pitchFamily="2" charset="2"/>
        <a:ea typeface="+mn-ea"/>
        <a:cs typeface="Titr" pitchFamily="2" charset="-78"/>
      </a:defRPr>
    </a:lvl6pPr>
    <a:lvl7pPr marL="2743200" algn="l" defTabSz="914400" rtl="0" eaLnBrk="1" latinLnBrk="0" hangingPunct="1">
      <a:defRPr sz="2500" kern="1200">
        <a:solidFill>
          <a:srgbClr val="CC0000"/>
        </a:solidFill>
        <a:latin typeface="AGA Arabesque" pitchFamily="2" charset="2"/>
        <a:ea typeface="+mn-ea"/>
        <a:cs typeface="Titr" pitchFamily="2" charset="-78"/>
      </a:defRPr>
    </a:lvl7pPr>
    <a:lvl8pPr marL="3200400" algn="l" defTabSz="914400" rtl="0" eaLnBrk="1" latinLnBrk="0" hangingPunct="1">
      <a:defRPr sz="2500" kern="1200">
        <a:solidFill>
          <a:srgbClr val="CC0000"/>
        </a:solidFill>
        <a:latin typeface="AGA Arabesque" pitchFamily="2" charset="2"/>
        <a:ea typeface="+mn-ea"/>
        <a:cs typeface="Titr" pitchFamily="2" charset="-78"/>
      </a:defRPr>
    </a:lvl8pPr>
    <a:lvl9pPr marL="3657600" algn="l" defTabSz="914400" rtl="0" eaLnBrk="1" latinLnBrk="0" hangingPunct="1">
      <a:defRPr sz="2500" kern="1200">
        <a:solidFill>
          <a:srgbClr val="CC0000"/>
        </a:solidFill>
        <a:latin typeface="AGA Arabesque" pitchFamily="2" charset="2"/>
        <a:ea typeface="+mn-ea"/>
        <a:cs typeface="Titr" pitchFamily="2" charset="-7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333399"/>
    <a:srgbClr val="660066"/>
    <a:srgbClr val="CCFFCC"/>
    <a:srgbClr val="99FF66"/>
    <a:srgbClr val="003366"/>
    <a:srgbClr val="003D3C"/>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1" autoAdjust="0"/>
    <p:restoredTop sz="94660"/>
  </p:normalViewPr>
  <p:slideViewPr>
    <p:cSldViewPr>
      <p:cViewPr>
        <p:scale>
          <a:sx n="75" d="100"/>
          <a:sy n="75" d="100"/>
        </p:scale>
        <p:origin x="1188"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37" d="100"/>
          <a:sy n="37" d="100"/>
        </p:scale>
        <p:origin x="-147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handoutMaster" Target="handoutMasters/handout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3BEABD-A2E5-4F73-9417-FB4376860FAD}" type="doc">
      <dgm:prSet loTypeId="urn:microsoft.com/office/officeart/2005/8/layout/radial1" loCatId="relationship" qsTypeId="urn:microsoft.com/office/officeart/2005/8/quickstyle/simple1" qsCatId="simple" csTypeId="urn:microsoft.com/office/officeart/2005/8/colors/accent1_2" csCatId="accent1"/>
      <dgm:spPr/>
    </dgm:pt>
    <dgm:pt modelId="{6260B4BE-985E-45EC-AC9A-A4A5B594B32B}">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raffic" pitchFamily="2" charset="-78"/>
            </a:rPr>
            <a:t>پيامدها</a:t>
          </a:r>
          <a:r>
            <a:rPr kumimoji="0" lang="fa-IR" altLang="en-US"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raffic" pitchFamily="2" charset="-78"/>
            </a:rPr>
            <a:t>ی</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raffic" pitchFamily="2" charset="-78"/>
            </a:rPr>
            <a:t> رشوه‌</a:t>
          </a:r>
          <a:endParaRPr kumimoji="0" lang="en-US" altLang="en-US" b="1" i="0" u="none" strike="noStrike" cap="none" normalizeH="0" baseline="0" smtClean="0">
            <a:ln>
              <a:noFill/>
            </a:ln>
            <a:solidFill>
              <a:srgbClr val="000000"/>
            </a:solidFill>
            <a:effectLst>
              <a:outerShdw blurRad="38100" dist="38100" dir="2700000" algn="tl">
                <a:srgbClr val="FFFFFF"/>
              </a:outerShdw>
            </a:effectLst>
            <a:latin typeface="Arial" panose="020B0604020202020204" pitchFamily="34" charset="0"/>
            <a:cs typeface="Traffic" pitchFamily="2" charset="-78"/>
          </a:endParaRPr>
        </a:p>
      </dgm:t>
    </dgm:pt>
    <dgm:pt modelId="{CF6E11F6-9030-4030-91CC-69D990D53D7A}" type="parTrans" cxnId="{7110AE74-2675-486D-AA6B-24F5D762FC81}">
      <dgm:prSet/>
      <dgm:spPr/>
    </dgm:pt>
    <dgm:pt modelId="{F5D376BF-2C16-4B92-8F1C-C0695BDF838C}" type="sibTrans" cxnId="{7110AE74-2675-486D-AA6B-24F5D762FC81}">
      <dgm:prSet/>
      <dgm:spPr/>
    </dgm:pt>
    <dgm:pt modelId="{768A04E8-5B19-4FD1-BFE8-4AB3EA9576BB}">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الف- پيامدهای</a:t>
          </a:r>
        </a:p>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 </a:t>
          </a: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رشوه‌ بر نظام</a:t>
          </a:r>
          <a:endPar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 اقتصاد</a:t>
          </a: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ی</a:t>
          </a:r>
          <a:endParaRPr kumimoji="0" lang="en-US"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dgm:t>
    </dgm:pt>
    <dgm:pt modelId="{10553C13-6703-4075-95FC-2F88D85DC640}" type="parTrans" cxnId="{B352FCD0-73DC-4EC0-A76D-466FA0383834}">
      <dgm:prSet/>
      <dgm:spPr/>
      <dgm:t>
        <a:bodyPr/>
        <a:lstStyle/>
        <a:p>
          <a:endParaRPr lang="en-US"/>
        </a:p>
      </dgm:t>
    </dgm:pt>
    <dgm:pt modelId="{1E7F611B-5723-42B7-BC06-34E7B621CD4D}" type="sibTrans" cxnId="{B352FCD0-73DC-4EC0-A76D-466FA0383834}">
      <dgm:prSet/>
      <dgm:spPr/>
    </dgm:pt>
    <dgm:pt modelId="{53596D96-27DF-4F32-8B55-EC69854CAD6E}">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ز- پيامدهای</a:t>
          </a:r>
        </a:p>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 </a:t>
          </a: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رشوه </a:t>
          </a: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بر</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 نظام قانون</a:t>
          </a:r>
          <a:endPar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 گذاري</a:t>
          </a:r>
          <a:endParaRPr kumimoji="0" lang="en-US"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dgm:t>
    </dgm:pt>
    <dgm:pt modelId="{A9244705-4A2A-4A12-8342-9CC243FCA138}" type="parTrans" cxnId="{8C17FD29-06D1-46B3-8409-D98473817946}">
      <dgm:prSet/>
      <dgm:spPr/>
      <dgm:t>
        <a:bodyPr/>
        <a:lstStyle/>
        <a:p>
          <a:endParaRPr lang="en-US"/>
        </a:p>
      </dgm:t>
    </dgm:pt>
    <dgm:pt modelId="{09930C1E-407B-4D4F-BB02-F5232C774578}" type="sibTrans" cxnId="{8C17FD29-06D1-46B3-8409-D98473817946}">
      <dgm:prSet/>
      <dgm:spPr/>
    </dgm:pt>
    <dgm:pt modelId="{57E8BF18-854A-47D3-B3B5-A6C8722EFED1}">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و - پيامدهای </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رشوه </a:t>
          </a: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بر</a:t>
          </a: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 نظام</a:t>
          </a:r>
          <a:endPar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آموزشي</a:t>
          </a:r>
          <a:endParaRPr kumimoji="0" lang="en-US"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dgm:t>
    </dgm:pt>
    <dgm:pt modelId="{C6D547A8-4973-467B-8A33-B9A02AFCF47E}" type="parTrans" cxnId="{F7A78718-3502-4C72-A9A4-177D1165F569}">
      <dgm:prSet/>
      <dgm:spPr/>
      <dgm:t>
        <a:bodyPr/>
        <a:lstStyle/>
        <a:p>
          <a:endParaRPr lang="en-US"/>
        </a:p>
      </dgm:t>
    </dgm:pt>
    <dgm:pt modelId="{A3821F1E-C97E-43DB-9294-E4E306665651}" type="sibTrans" cxnId="{F7A78718-3502-4C72-A9A4-177D1165F569}">
      <dgm:prSet/>
      <dgm:spPr/>
    </dgm:pt>
    <dgm:pt modelId="{F8BA362D-1559-45D9-83EE-3DE68B9BC223}">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ه- پيامدهای</a:t>
          </a: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Arial" panose="020B0604020202020204" pitchFamily="34" charset="0"/>
            </a:rPr>
            <a:t> </a:t>
          </a:r>
          <a:endPar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رشوه </a:t>
          </a: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بر</a:t>
          </a: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 نظام</a:t>
          </a:r>
          <a:endPar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 تربيتي خانواده</a:t>
          </a:r>
          <a:endPar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 و فرزندان</a:t>
          </a:r>
          <a:endParaRPr kumimoji="0" lang="en-US"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dgm:t>
    </dgm:pt>
    <dgm:pt modelId="{5B6405D8-4D4B-4B33-A5D6-300967D16A06}" type="parTrans" cxnId="{160F10DA-908C-46D3-A5DE-39D3595F20D1}">
      <dgm:prSet/>
      <dgm:spPr/>
      <dgm:t>
        <a:bodyPr/>
        <a:lstStyle/>
        <a:p>
          <a:endParaRPr lang="en-US"/>
        </a:p>
      </dgm:t>
    </dgm:pt>
    <dgm:pt modelId="{C7758DF3-6706-492B-9127-58C775A3E16D}" type="sibTrans" cxnId="{160F10DA-908C-46D3-A5DE-39D3595F20D1}">
      <dgm:prSet/>
      <dgm:spPr/>
    </dgm:pt>
    <dgm:pt modelId="{D6CB957C-EEEB-4846-A3E1-D5614B0809FC}">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د- پيامدهای </a:t>
          </a:r>
        </a:p>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رشوه‌ بر نظام</a:t>
          </a:r>
          <a:endPar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 سياسی</a:t>
          </a:r>
          <a:endParaRPr kumimoji="0" lang="en-US"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dgm:t>
    </dgm:pt>
    <dgm:pt modelId="{273C7AF4-E55D-497F-8833-425738136AF9}" type="parTrans" cxnId="{A37A8AC9-FD72-4F5D-A29E-538040D4F6F4}">
      <dgm:prSet/>
      <dgm:spPr/>
      <dgm:t>
        <a:bodyPr/>
        <a:lstStyle/>
        <a:p>
          <a:endParaRPr lang="en-US"/>
        </a:p>
      </dgm:t>
    </dgm:pt>
    <dgm:pt modelId="{F5F4B4C3-3D73-475F-877B-1DF52CB38F34}" type="sibTrans" cxnId="{A37A8AC9-FD72-4F5D-A29E-538040D4F6F4}">
      <dgm:prSet/>
      <dgm:spPr/>
    </dgm:pt>
    <dgm:pt modelId="{50376528-C9F2-442B-8DE0-D5DAF4CDAE1B}">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ج- پيامد</a:t>
          </a: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هاي </a:t>
          </a:r>
          <a:endPar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رشوه</a:t>
          </a: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 بر</a:t>
          </a: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 فرد </a:t>
          </a:r>
          <a:endPar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و اجتماع</a:t>
          </a:r>
          <a:endParaRPr kumimoji="0" lang="en-US"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dgm:t>
    </dgm:pt>
    <dgm:pt modelId="{FCB8B28F-280C-4670-A5AA-4F55995E9148}" type="parTrans" cxnId="{26ED3AFF-169B-4F2E-B097-349412AC827D}">
      <dgm:prSet/>
      <dgm:spPr/>
      <dgm:t>
        <a:bodyPr/>
        <a:lstStyle/>
        <a:p>
          <a:endParaRPr lang="en-US"/>
        </a:p>
      </dgm:t>
    </dgm:pt>
    <dgm:pt modelId="{198B713B-4046-4774-B430-C770AA42A86B}" type="sibTrans" cxnId="{26ED3AFF-169B-4F2E-B097-349412AC827D}">
      <dgm:prSet/>
      <dgm:spPr/>
    </dgm:pt>
    <dgm:pt modelId="{CE2F0810-D6C4-469E-8612-9CFF7DED1A5F}">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ب- پيامدهای</a:t>
          </a:r>
        </a:p>
        <a:p>
          <a:pPr marL="0" marR="0" lvl="0" indent="0" algn="ctr" defTabSz="914400" rtl="0" eaLnBrk="0" fontAlgn="base" latinLnBrk="0" hangingPunct="0">
            <a:lnSpc>
              <a:spcPct val="100000"/>
            </a:lnSpc>
            <a:spcBef>
              <a:spcPct val="0"/>
            </a:spcBef>
            <a:spcAft>
              <a:spcPct val="0"/>
            </a:spcAft>
            <a:buClrTx/>
            <a:buSzTx/>
            <a:buFontTx/>
            <a:buNone/>
            <a:tabLst/>
          </a:pP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Arial" panose="020B0604020202020204" pitchFamily="34" charset="0"/>
            </a:rPr>
            <a:t> </a:t>
          </a: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رشوه </a:t>
          </a: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بر</a:t>
          </a: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 نظام</a:t>
          </a:r>
          <a:endPar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 ادار</a:t>
          </a:r>
          <a:r>
            <a:rPr kumimoji="0" lang="fa-IR"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rPr>
            <a:t>ی</a:t>
          </a:r>
          <a:endParaRPr kumimoji="0" lang="en-US" altLang="en-US" b="1" i="0" u="none" strike="noStrike" cap="none" normalizeH="0" baseline="0" smtClean="0">
            <a:ln>
              <a:noFill/>
            </a:ln>
            <a:solidFill>
              <a:srgbClr val="00001C"/>
            </a:solidFill>
            <a:effectLst>
              <a:outerShdw blurRad="38100" dist="38100" dir="2700000" algn="tl">
                <a:srgbClr val="000000"/>
              </a:outerShdw>
            </a:effectLst>
            <a:latin typeface="Arial" panose="020B0604020202020204" pitchFamily="34" charset="0"/>
            <a:cs typeface="Traffic" pitchFamily="2" charset="-78"/>
          </a:endParaRPr>
        </a:p>
      </dgm:t>
    </dgm:pt>
    <dgm:pt modelId="{65B9D783-661D-4EF2-9885-C4BE81DE059C}" type="parTrans" cxnId="{4B28BEAC-6E80-4B3E-AC43-44EED36EB390}">
      <dgm:prSet/>
      <dgm:spPr/>
      <dgm:t>
        <a:bodyPr/>
        <a:lstStyle/>
        <a:p>
          <a:endParaRPr lang="en-US"/>
        </a:p>
      </dgm:t>
    </dgm:pt>
    <dgm:pt modelId="{1D3CA39F-A169-45C9-9FAD-F865200B5404}" type="sibTrans" cxnId="{4B28BEAC-6E80-4B3E-AC43-44EED36EB390}">
      <dgm:prSet/>
      <dgm:spPr/>
    </dgm:pt>
    <dgm:pt modelId="{BF7A6C11-E5D8-4989-9365-63FA4167D36A}" type="pres">
      <dgm:prSet presAssocID="{703BEABD-A2E5-4F73-9417-FB4376860FAD}" presName="cycle" presStyleCnt="0">
        <dgm:presLayoutVars>
          <dgm:chMax val="1"/>
          <dgm:dir/>
          <dgm:animLvl val="ctr"/>
          <dgm:resizeHandles val="exact"/>
        </dgm:presLayoutVars>
      </dgm:prSet>
      <dgm:spPr/>
    </dgm:pt>
    <dgm:pt modelId="{F145AF2A-1FE9-4BA2-A7D4-163456B3B7E8}" type="pres">
      <dgm:prSet presAssocID="{6260B4BE-985E-45EC-AC9A-A4A5B594B32B}" presName="centerShape" presStyleLbl="node0" presStyleIdx="0" presStyleCnt="1"/>
      <dgm:spPr/>
    </dgm:pt>
    <dgm:pt modelId="{716DB14B-4B25-4D31-9FED-67FFCF897A34}" type="pres">
      <dgm:prSet presAssocID="{10553C13-6703-4075-95FC-2F88D85DC640}" presName="Name9" presStyleLbl="parChTrans1D2" presStyleIdx="0" presStyleCnt="7"/>
      <dgm:spPr/>
    </dgm:pt>
    <dgm:pt modelId="{09BC4D88-CC63-4D76-B0AD-59176BA26434}" type="pres">
      <dgm:prSet presAssocID="{10553C13-6703-4075-95FC-2F88D85DC640}" presName="connTx" presStyleLbl="parChTrans1D2" presStyleIdx="0" presStyleCnt="7"/>
      <dgm:spPr/>
    </dgm:pt>
    <dgm:pt modelId="{9E0DEF2A-01A1-4875-B09F-0C7AEDC70131}" type="pres">
      <dgm:prSet presAssocID="{768A04E8-5B19-4FD1-BFE8-4AB3EA9576BB}" presName="node" presStyleLbl="node1" presStyleIdx="0" presStyleCnt="7">
        <dgm:presLayoutVars>
          <dgm:bulletEnabled val="1"/>
        </dgm:presLayoutVars>
      </dgm:prSet>
      <dgm:spPr/>
    </dgm:pt>
    <dgm:pt modelId="{771F6E26-3225-42CD-837B-9A3EDE036CA9}" type="pres">
      <dgm:prSet presAssocID="{A9244705-4A2A-4A12-8342-9CC243FCA138}" presName="Name9" presStyleLbl="parChTrans1D2" presStyleIdx="1" presStyleCnt="7"/>
      <dgm:spPr/>
    </dgm:pt>
    <dgm:pt modelId="{1511CC1F-043F-43E5-A212-FE315A84C128}" type="pres">
      <dgm:prSet presAssocID="{A9244705-4A2A-4A12-8342-9CC243FCA138}" presName="connTx" presStyleLbl="parChTrans1D2" presStyleIdx="1" presStyleCnt="7"/>
      <dgm:spPr/>
    </dgm:pt>
    <dgm:pt modelId="{50DE5904-3A49-41C5-B4F6-486A41E9CC4E}" type="pres">
      <dgm:prSet presAssocID="{53596D96-27DF-4F32-8B55-EC69854CAD6E}" presName="node" presStyleLbl="node1" presStyleIdx="1" presStyleCnt="7">
        <dgm:presLayoutVars>
          <dgm:bulletEnabled val="1"/>
        </dgm:presLayoutVars>
      </dgm:prSet>
      <dgm:spPr/>
    </dgm:pt>
    <dgm:pt modelId="{8C286F98-92CF-447A-9B85-46DB3B224D6D}" type="pres">
      <dgm:prSet presAssocID="{C6D547A8-4973-467B-8A33-B9A02AFCF47E}" presName="Name9" presStyleLbl="parChTrans1D2" presStyleIdx="2" presStyleCnt="7"/>
      <dgm:spPr/>
    </dgm:pt>
    <dgm:pt modelId="{854593C8-4985-4B92-AC08-A55BA209AF3E}" type="pres">
      <dgm:prSet presAssocID="{C6D547A8-4973-467B-8A33-B9A02AFCF47E}" presName="connTx" presStyleLbl="parChTrans1D2" presStyleIdx="2" presStyleCnt="7"/>
      <dgm:spPr/>
    </dgm:pt>
    <dgm:pt modelId="{7C8D2D7C-B6D3-4AD4-96A9-F16517734F82}" type="pres">
      <dgm:prSet presAssocID="{57E8BF18-854A-47D3-B3B5-A6C8722EFED1}" presName="node" presStyleLbl="node1" presStyleIdx="2" presStyleCnt="7">
        <dgm:presLayoutVars>
          <dgm:bulletEnabled val="1"/>
        </dgm:presLayoutVars>
      </dgm:prSet>
      <dgm:spPr/>
    </dgm:pt>
    <dgm:pt modelId="{BCB1F308-5DAE-4D4C-9D08-98AFD930A8AF}" type="pres">
      <dgm:prSet presAssocID="{5B6405D8-4D4B-4B33-A5D6-300967D16A06}" presName="Name9" presStyleLbl="parChTrans1D2" presStyleIdx="3" presStyleCnt="7"/>
      <dgm:spPr/>
    </dgm:pt>
    <dgm:pt modelId="{8DC49A43-0715-429C-A681-69155F4325F5}" type="pres">
      <dgm:prSet presAssocID="{5B6405D8-4D4B-4B33-A5D6-300967D16A06}" presName="connTx" presStyleLbl="parChTrans1D2" presStyleIdx="3" presStyleCnt="7"/>
      <dgm:spPr/>
    </dgm:pt>
    <dgm:pt modelId="{6FAFD1D0-48BA-4F85-A73F-45FC68969495}" type="pres">
      <dgm:prSet presAssocID="{F8BA362D-1559-45D9-83EE-3DE68B9BC223}" presName="node" presStyleLbl="node1" presStyleIdx="3" presStyleCnt="7">
        <dgm:presLayoutVars>
          <dgm:bulletEnabled val="1"/>
        </dgm:presLayoutVars>
      </dgm:prSet>
      <dgm:spPr/>
    </dgm:pt>
    <dgm:pt modelId="{C91CBEC5-0E7B-429C-9400-B4053D41F400}" type="pres">
      <dgm:prSet presAssocID="{273C7AF4-E55D-497F-8833-425738136AF9}" presName="Name9" presStyleLbl="parChTrans1D2" presStyleIdx="4" presStyleCnt="7"/>
      <dgm:spPr/>
    </dgm:pt>
    <dgm:pt modelId="{97273A36-D67A-406F-81BE-CF8440CF5D91}" type="pres">
      <dgm:prSet presAssocID="{273C7AF4-E55D-497F-8833-425738136AF9}" presName="connTx" presStyleLbl="parChTrans1D2" presStyleIdx="4" presStyleCnt="7"/>
      <dgm:spPr/>
    </dgm:pt>
    <dgm:pt modelId="{78C62207-22CC-4DD8-A3DD-05C39E27A32D}" type="pres">
      <dgm:prSet presAssocID="{D6CB957C-EEEB-4846-A3E1-D5614B0809FC}" presName="node" presStyleLbl="node1" presStyleIdx="4" presStyleCnt="7">
        <dgm:presLayoutVars>
          <dgm:bulletEnabled val="1"/>
        </dgm:presLayoutVars>
      </dgm:prSet>
      <dgm:spPr/>
    </dgm:pt>
    <dgm:pt modelId="{3E8EEC01-0472-4CE0-A27C-0027EB71AAB4}" type="pres">
      <dgm:prSet presAssocID="{FCB8B28F-280C-4670-A5AA-4F55995E9148}" presName="Name9" presStyleLbl="parChTrans1D2" presStyleIdx="5" presStyleCnt="7"/>
      <dgm:spPr/>
    </dgm:pt>
    <dgm:pt modelId="{A95ACD65-F89A-4575-B322-D830DD848E96}" type="pres">
      <dgm:prSet presAssocID="{FCB8B28F-280C-4670-A5AA-4F55995E9148}" presName="connTx" presStyleLbl="parChTrans1D2" presStyleIdx="5" presStyleCnt="7"/>
      <dgm:spPr/>
    </dgm:pt>
    <dgm:pt modelId="{526EB322-802D-48AC-9EAB-427BA7F09955}" type="pres">
      <dgm:prSet presAssocID="{50376528-C9F2-442B-8DE0-D5DAF4CDAE1B}" presName="node" presStyleLbl="node1" presStyleIdx="5" presStyleCnt="7">
        <dgm:presLayoutVars>
          <dgm:bulletEnabled val="1"/>
        </dgm:presLayoutVars>
      </dgm:prSet>
      <dgm:spPr/>
    </dgm:pt>
    <dgm:pt modelId="{548D58F4-2277-413D-B08D-79F7F52FE2E6}" type="pres">
      <dgm:prSet presAssocID="{65B9D783-661D-4EF2-9885-C4BE81DE059C}" presName="Name9" presStyleLbl="parChTrans1D2" presStyleIdx="6" presStyleCnt="7"/>
      <dgm:spPr/>
    </dgm:pt>
    <dgm:pt modelId="{354312CE-197F-4FEB-8B2C-3012312C210E}" type="pres">
      <dgm:prSet presAssocID="{65B9D783-661D-4EF2-9885-C4BE81DE059C}" presName="connTx" presStyleLbl="parChTrans1D2" presStyleIdx="6" presStyleCnt="7"/>
      <dgm:spPr/>
    </dgm:pt>
    <dgm:pt modelId="{2BA2A124-1479-4D40-9924-B618561FA425}" type="pres">
      <dgm:prSet presAssocID="{CE2F0810-D6C4-469E-8612-9CFF7DED1A5F}" presName="node" presStyleLbl="node1" presStyleIdx="6" presStyleCnt="7">
        <dgm:presLayoutVars>
          <dgm:bulletEnabled val="1"/>
        </dgm:presLayoutVars>
      </dgm:prSet>
      <dgm:spPr/>
    </dgm:pt>
  </dgm:ptLst>
  <dgm:cxnLst>
    <dgm:cxn modelId="{A11D177E-0E46-4365-8259-228F363A43EB}" type="presOf" srcId="{57E8BF18-854A-47D3-B3B5-A6C8722EFED1}" destId="{7C8D2D7C-B6D3-4AD4-96A9-F16517734F82}" srcOrd="0" destOrd="0" presId="urn:microsoft.com/office/officeart/2005/8/layout/radial1"/>
    <dgm:cxn modelId="{F7A78718-3502-4C72-A9A4-177D1165F569}" srcId="{6260B4BE-985E-45EC-AC9A-A4A5B594B32B}" destId="{57E8BF18-854A-47D3-B3B5-A6C8722EFED1}" srcOrd="2" destOrd="0" parTransId="{C6D547A8-4973-467B-8A33-B9A02AFCF47E}" sibTransId="{A3821F1E-C97E-43DB-9294-E4E306665651}"/>
    <dgm:cxn modelId="{6A9ECDCE-0EC7-4B6D-9FB6-FA3793E1B438}" type="presOf" srcId="{A9244705-4A2A-4A12-8342-9CC243FCA138}" destId="{1511CC1F-043F-43E5-A212-FE315A84C128}" srcOrd="1" destOrd="0" presId="urn:microsoft.com/office/officeart/2005/8/layout/radial1"/>
    <dgm:cxn modelId="{E54F8CA4-A46D-4232-9D5C-F9B04FF179BE}" type="presOf" srcId="{5B6405D8-4D4B-4B33-A5D6-300967D16A06}" destId="{8DC49A43-0715-429C-A681-69155F4325F5}" srcOrd="1" destOrd="0" presId="urn:microsoft.com/office/officeart/2005/8/layout/radial1"/>
    <dgm:cxn modelId="{28C42676-05A4-4288-8DCD-71F6F2C7716B}" type="presOf" srcId="{6260B4BE-985E-45EC-AC9A-A4A5B594B32B}" destId="{F145AF2A-1FE9-4BA2-A7D4-163456B3B7E8}" srcOrd="0" destOrd="0" presId="urn:microsoft.com/office/officeart/2005/8/layout/radial1"/>
    <dgm:cxn modelId="{0AE9ABA9-58D6-41ED-AE37-7D96859C1C8F}" type="presOf" srcId="{10553C13-6703-4075-95FC-2F88D85DC640}" destId="{716DB14B-4B25-4D31-9FED-67FFCF897A34}" srcOrd="0" destOrd="0" presId="urn:microsoft.com/office/officeart/2005/8/layout/radial1"/>
    <dgm:cxn modelId="{B352FCD0-73DC-4EC0-A76D-466FA0383834}" srcId="{6260B4BE-985E-45EC-AC9A-A4A5B594B32B}" destId="{768A04E8-5B19-4FD1-BFE8-4AB3EA9576BB}" srcOrd="0" destOrd="0" parTransId="{10553C13-6703-4075-95FC-2F88D85DC640}" sibTransId="{1E7F611B-5723-42B7-BC06-34E7B621CD4D}"/>
    <dgm:cxn modelId="{0E9566B8-46AD-4CD4-9314-5001844FCC43}" type="presOf" srcId="{53596D96-27DF-4F32-8B55-EC69854CAD6E}" destId="{50DE5904-3A49-41C5-B4F6-486A41E9CC4E}" srcOrd="0" destOrd="0" presId="urn:microsoft.com/office/officeart/2005/8/layout/radial1"/>
    <dgm:cxn modelId="{160F10DA-908C-46D3-A5DE-39D3595F20D1}" srcId="{6260B4BE-985E-45EC-AC9A-A4A5B594B32B}" destId="{F8BA362D-1559-45D9-83EE-3DE68B9BC223}" srcOrd="3" destOrd="0" parTransId="{5B6405D8-4D4B-4B33-A5D6-300967D16A06}" sibTransId="{C7758DF3-6706-492B-9127-58C775A3E16D}"/>
    <dgm:cxn modelId="{BB46ADE7-52A2-4254-87E3-2A1E2215BB09}" type="presOf" srcId="{FCB8B28F-280C-4670-A5AA-4F55995E9148}" destId="{3E8EEC01-0472-4CE0-A27C-0027EB71AAB4}" srcOrd="0" destOrd="0" presId="urn:microsoft.com/office/officeart/2005/8/layout/radial1"/>
    <dgm:cxn modelId="{687AE55A-A392-46E1-A87A-DF1F03FED11A}" type="presOf" srcId="{C6D547A8-4973-467B-8A33-B9A02AFCF47E}" destId="{854593C8-4985-4B92-AC08-A55BA209AF3E}" srcOrd="1" destOrd="0" presId="urn:microsoft.com/office/officeart/2005/8/layout/radial1"/>
    <dgm:cxn modelId="{DB44FDC7-C739-43DD-8F36-4589EAA30283}" type="presOf" srcId="{273C7AF4-E55D-497F-8833-425738136AF9}" destId="{C91CBEC5-0E7B-429C-9400-B4053D41F400}" srcOrd="0" destOrd="0" presId="urn:microsoft.com/office/officeart/2005/8/layout/radial1"/>
    <dgm:cxn modelId="{B6717F83-E0A2-48BA-9977-548F205C3A78}" type="presOf" srcId="{C6D547A8-4973-467B-8A33-B9A02AFCF47E}" destId="{8C286F98-92CF-447A-9B85-46DB3B224D6D}" srcOrd="0" destOrd="0" presId="urn:microsoft.com/office/officeart/2005/8/layout/radial1"/>
    <dgm:cxn modelId="{A37A8AC9-FD72-4F5D-A29E-538040D4F6F4}" srcId="{6260B4BE-985E-45EC-AC9A-A4A5B594B32B}" destId="{D6CB957C-EEEB-4846-A3E1-D5614B0809FC}" srcOrd="4" destOrd="0" parTransId="{273C7AF4-E55D-497F-8833-425738136AF9}" sibTransId="{F5F4B4C3-3D73-475F-877B-1DF52CB38F34}"/>
    <dgm:cxn modelId="{4B28BEAC-6E80-4B3E-AC43-44EED36EB390}" srcId="{6260B4BE-985E-45EC-AC9A-A4A5B594B32B}" destId="{CE2F0810-D6C4-469E-8612-9CFF7DED1A5F}" srcOrd="6" destOrd="0" parTransId="{65B9D783-661D-4EF2-9885-C4BE81DE059C}" sibTransId="{1D3CA39F-A169-45C9-9FAD-F865200B5404}"/>
    <dgm:cxn modelId="{7110AE74-2675-486D-AA6B-24F5D762FC81}" srcId="{703BEABD-A2E5-4F73-9417-FB4376860FAD}" destId="{6260B4BE-985E-45EC-AC9A-A4A5B594B32B}" srcOrd="0" destOrd="0" parTransId="{CF6E11F6-9030-4030-91CC-69D990D53D7A}" sibTransId="{F5D376BF-2C16-4B92-8F1C-C0695BDF838C}"/>
    <dgm:cxn modelId="{2A986FCD-429C-4AAF-9C7B-58FDFCD06130}" type="presOf" srcId="{50376528-C9F2-442B-8DE0-D5DAF4CDAE1B}" destId="{526EB322-802D-48AC-9EAB-427BA7F09955}" srcOrd="0" destOrd="0" presId="urn:microsoft.com/office/officeart/2005/8/layout/radial1"/>
    <dgm:cxn modelId="{26ED3AFF-169B-4F2E-B097-349412AC827D}" srcId="{6260B4BE-985E-45EC-AC9A-A4A5B594B32B}" destId="{50376528-C9F2-442B-8DE0-D5DAF4CDAE1B}" srcOrd="5" destOrd="0" parTransId="{FCB8B28F-280C-4670-A5AA-4F55995E9148}" sibTransId="{198B713B-4046-4774-B430-C770AA42A86B}"/>
    <dgm:cxn modelId="{254C98B2-54C6-4DE6-800F-CBE6962C9CFE}" type="presOf" srcId="{F8BA362D-1559-45D9-83EE-3DE68B9BC223}" destId="{6FAFD1D0-48BA-4F85-A73F-45FC68969495}" srcOrd="0" destOrd="0" presId="urn:microsoft.com/office/officeart/2005/8/layout/radial1"/>
    <dgm:cxn modelId="{96919F6E-8034-4E3A-B199-70E163DE1C61}" type="presOf" srcId="{65B9D783-661D-4EF2-9885-C4BE81DE059C}" destId="{548D58F4-2277-413D-B08D-79F7F52FE2E6}" srcOrd="0" destOrd="0" presId="urn:microsoft.com/office/officeart/2005/8/layout/radial1"/>
    <dgm:cxn modelId="{8C17FD29-06D1-46B3-8409-D98473817946}" srcId="{6260B4BE-985E-45EC-AC9A-A4A5B594B32B}" destId="{53596D96-27DF-4F32-8B55-EC69854CAD6E}" srcOrd="1" destOrd="0" parTransId="{A9244705-4A2A-4A12-8342-9CC243FCA138}" sibTransId="{09930C1E-407B-4D4F-BB02-F5232C774578}"/>
    <dgm:cxn modelId="{8463DFA2-93FE-4546-8C31-C057CFAE375E}" type="presOf" srcId="{65B9D783-661D-4EF2-9885-C4BE81DE059C}" destId="{354312CE-197F-4FEB-8B2C-3012312C210E}" srcOrd="1" destOrd="0" presId="urn:microsoft.com/office/officeart/2005/8/layout/radial1"/>
    <dgm:cxn modelId="{DB2C2440-1F3E-4DC5-A41B-370FF305D3AA}" type="presOf" srcId="{A9244705-4A2A-4A12-8342-9CC243FCA138}" destId="{771F6E26-3225-42CD-837B-9A3EDE036CA9}" srcOrd="0" destOrd="0" presId="urn:microsoft.com/office/officeart/2005/8/layout/radial1"/>
    <dgm:cxn modelId="{319246BE-EEAA-451A-AC7F-24F58A1147D7}" type="presOf" srcId="{D6CB957C-EEEB-4846-A3E1-D5614B0809FC}" destId="{78C62207-22CC-4DD8-A3DD-05C39E27A32D}" srcOrd="0" destOrd="0" presId="urn:microsoft.com/office/officeart/2005/8/layout/radial1"/>
    <dgm:cxn modelId="{B899FBE0-402B-4D8D-B243-DBA19BBC3018}" type="presOf" srcId="{FCB8B28F-280C-4670-A5AA-4F55995E9148}" destId="{A95ACD65-F89A-4575-B322-D830DD848E96}" srcOrd="1" destOrd="0" presId="urn:microsoft.com/office/officeart/2005/8/layout/radial1"/>
    <dgm:cxn modelId="{3A8AF179-2EF2-4A16-B0AA-33BF3AAEC86F}" type="presOf" srcId="{10553C13-6703-4075-95FC-2F88D85DC640}" destId="{09BC4D88-CC63-4D76-B0AD-59176BA26434}" srcOrd="1" destOrd="0" presId="urn:microsoft.com/office/officeart/2005/8/layout/radial1"/>
    <dgm:cxn modelId="{8BF63FFE-7C0F-4E94-A044-2818E5FA6DE7}" type="presOf" srcId="{CE2F0810-D6C4-469E-8612-9CFF7DED1A5F}" destId="{2BA2A124-1479-4D40-9924-B618561FA425}" srcOrd="0" destOrd="0" presId="urn:microsoft.com/office/officeart/2005/8/layout/radial1"/>
    <dgm:cxn modelId="{EEB36CF8-AA41-44DF-B5FB-6D439CB209BA}" type="presOf" srcId="{768A04E8-5B19-4FD1-BFE8-4AB3EA9576BB}" destId="{9E0DEF2A-01A1-4875-B09F-0C7AEDC70131}" srcOrd="0" destOrd="0" presId="urn:microsoft.com/office/officeart/2005/8/layout/radial1"/>
    <dgm:cxn modelId="{D77664DC-35E2-4B2C-A03E-DBAFA521FAAF}" type="presOf" srcId="{5B6405D8-4D4B-4B33-A5D6-300967D16A06}" destId="{BCB1F308-5DAE-4D4C-9D08-98AFD930A8AF}" srcOrd="0" destOrd="0" presId="urn:microsoft.com/office/officeart/2005/8/layout/radial1"/>
    <dgm:cxn modelId="{CEE03155-67B5-4279-89AC-021D4B5F265C}" type="presOf" srcId="{703BEABD-A2E5-4F73-9417-FB4376860FAD}" destId="{BF7A6C11-E5D8-4989-9365-63FA4167D36A}" srcOrd="0" destOrd="0" presId="urn:microsoft.com/office/officeart/2005/8/layout/radial1"/>
    <dgm:cxn modelId="{98130E38-0099-48E5-B623-91310FDA36E2}" type="presOf" srcId="{273C7AF4-E55D-497F-8833-425738136AF9}" destId="{97273A36-D67A-406F-81BE-CF8440CF5D91}" srcOrd="1" destOrd="0" presId="urn:microsoft.com/office/officeart/2005/8/layout/radial1"/>
    <dgm:cxn modelId="{F99C6B1D-1DB4-4235-B607-E5C900F66DC9}" type="presParOf" srcId="{BF7A6C11-E5D8-4989-9365-63FA4167D36A}" destId="{F145AF2A-1FE9-4BA2-A7D4-163456B3B7E8}" srcOrd="0" destOrd="0" presId="urn:microsoft.com/office/officeart/2005/8/layout/radial1"/>
    <dgm:cxn modelId="{451B9258-2C8B-4274-AD46-900ACD359A5C}" type="presParOf" srcId="{BF7A6C11-E5D8-4989-9365-63FA4167D36A}" destId="{716DB14B-4B25-4D31-9FED-67FFCF897A34}" srcOrd="1" destOrd="0" presId="urn:microsoft.com/office/officeart/2005/8/layout/radial1"/>
    <dgm:cxn modelId="{E720D860-0B73-4D58-BAB0-5B23E61C0F81}" type="presParOf" srcId="{716DB14B-4B25-4D31-9FED-67FFCF897A34}" destId="{09BC4D88-CC63-4D76-B0AD-59176BA26434}" srcOrd="0" destOrd="0" presId="urn:microsoft.com/office/officeart/2005/8/layout/radial1"/>
    <dgm:cxn modelId="{C4097B3F-BC08-426D-9F98-0FF1CB5CF272}" type="presParOf" srcId="{BF7A6C11-E5D8-4989-9365-63FA4167D36A}" destId="{9E0DEF2A-01A1-4875-B09F-0C7AEDC70131}" srcOrd="2" destOrd="0" presId="urn:microsoft.com/office/officeart/2005/8/layout/radial1"/>
    <dgm:cxn modelId="{2E89E63B-1F19-4CE5-AE74-234955DC95A8}" type="presParOf" srcId="{BF7A6C11-E5D8-4989-9365-63FA4167D36A}" destId="{771F6E26-3225-42CD-837B-9A3EDE036CA9}" srcOrd="3" destOrd="0" presId="urn:microsoft.com/office/officeart/2005/8/layout/radial1"/>
    <dgm:cxn modelId="{03977603-6E53-4883-A6F3-A24329EAA5C8}" type="presParOf" srcId="{771F6E26-3225-42CD-837B-9A3EDE036CA9}" destId="{1511CC1F-043F-43E5-A212-FE315A84C128}" srcOrd="0" destOrd="0" presId="urn:microsoft.com/office/officeart/2005/8/layout/radial1"/>
    <dgm:cxn modelId="{21D1700C-5A5E-4831-9907-27E6966DA953}" type="presParOf" srcId="{BF7A6C11-E5D8-4989-9365-63FA4167D36A}" destId="{50DE5904-3A49-41C5-B4F6-486A41E9CC4E}" srcOrd="4" destOrd="0" presId="urn:microsoft.com/office/officeart/2005/8/layout/radial1"/>
    <dgm:cxn modelId="{73A1380F-271F-4FD0-B3E8-D4897EBBD7F9}" type="presParOf" srcId="{BF7A6C11-E5D8-4989-9365-63FA4167D36A}" destId="{8C286F98-92CF-447A-9B85-46DB3B224D6D}" srcOrd="5" destOrd="0" presId="urn:microsoft.com/office/officeart/2005/8/layout/radial1"/>
    <dgm:cxn modelId="{6446E887-43DC-4F54-9881-397C597C34AC}" type="presParOf" srcId="{8C286F98-92CF-447A-9B85-46DB3B224D6D}" destId="{854593C8-4985-4B92-AC08-A55BA209AF3E}" srcOrd="0" destOrd="0" presId="urn:microsoft.com/office/officeart/2005/8/layout/radial1"/>
    <dgm:cxn modelId="{CEF46F49-0EE1-41BF-9329-517A0E8DB32A}" type="presParOf" srcId="{BF7A6C11-E5D8-4989-9365-63FA4167D36A}" destId="{7C8D2D7C-B6D3-4AD4-96A9-F16517734F82}" srcOrd="6" destOrd="0" presId="urn:microsoft.com/office/officeart/2005/8/layout/radial1"/>
    <dgm:cxn modelId="{80C3B668-9126-4C1B-B0A1-6FB73D911E3F}" type="presParOf" srcId="{BF7A6C11-E5D8-4989-9365-63FA4167D36A}" destId="{BCB1F308-5DAE-4D4C-9D08-98AFD930A8AF}" srcOrd="7" destOrd="0" presId="urn:microsoft.com/office/officeart/2005/8/layout/radial1"/>
    <dgm:cxn modelId="{CB69276E-14A7-4711-9550-474DAE240586}" type="presParOf" srcId="{BCB1F308-5DAE-4D4C-9D08-98AFD930A8AF}" destId="{8DC49A43-0715-429C-A681-69155F4325F5}" srcOrd="0" destOrd="0" presId="urn:microsoft.com/office/officeart/2005/8/layout/radial1"/>
    <dgm:cxn modelId="{F104FB44-19BF-44D0-96D5-CE5935454B2F}" type="presParOf" srcId="{BF7A6C11-E5D8-4989-9365-63FA4167D36A}" destId="{6FAFD1D0-48BA-4F85-A73F-45FC68969495}" srcOrd="8" destOrd="0" presId="urn:microsoft.com/office/officeart/2005/8/layout/radial1"/>
    <dgm:cxn modelId="{4300DF04-9F44-4BE4-96A0-FFA8C8BE3D53}" type="presParOf" srcId="{BF7A6C11-E5D8-4989-9365-63FA4167D36A}" destId="{C91CBEC5-0E7B-429C-9400-B4053D41F400}" srcOrd="9" destOrd="0" presId="urn:microsoft.com/office/officeart/2005/8/layout/radial1"/>
    <dgm:cxn modelId="{C4EFC541-2082-4657-933A-C5FAEF7A5A00}" type="presParOf" srcId="{C91CBEC5-0E7B-429C-9400-B4053D41F400}" destId="{97273A36-D67A-406F-81BE-CF8440CF5D91}" srcOrd="0" destOrd="0" presId="urn:microsoft.com/office/officeart/2005/8/layout/radial1"/>
    <dgm:cxn modelId="{D85BE65A-C941-4A23-8C41-EE888FEA0A6E}" type="presParOf" srcId="{BF7A6C11-E5D8-4989-9365-63FA4167D36A}" destId="{78C62207-22CC-4DD8-A3DD-05C39E27A32D}" srcOrd="10" destOrd="0" presId="urn:microsoft.com/office/officeart/2005/8/layout/radial1"/>
    <dgm:cxn modelId="{44915A4D-1608-4047-959F-78475ABBF9A8}" type="presParOf" srcId="{BF7A6C11-E5D8-4989-9365-63FA4167D36A}" destId="{3E8EEC01-0472-4CE0-A27C-0027EB71AAB4}" srcOrd="11" destOrd="0" presId="urn:microsoft.com/office/officeart/2005/8/layout/radial1"/>
    <dgm:cxn modelId="{0A4A4CCC-E50B-473A-AAB4-0C15C90D23B9}" type="presParOf" srcId="{3E8EEC01-0472-4CE0-A27C-0027EB71AAB4}" destId="{A95ACD65-F89A-4575-B322-D830DD848E96}" srcOrd="0" destOrd="0" presId="urn:microsoft.com/office/officeart/2005/8/layout/radial1"/>
    <dgm:cxn modelId="{51C38C6F-324C-4F8A-8DAD-567EE0DE1DFE}" type="presParOf" srcId="{BF7A6C11-E5D8-4989-9365-63FA4167D36A}" destId="{526EB322-802D-48AC-9EAB-427BA7F09955}" srcOrd="12" destOrd="0" presId="urn:microsoft.com/office/officeart/2005/8/layout/radial1"/>
    <dgm:cxn modelId="{34B21A82-BE48-4CF9-8DEC-A74E3BCCE74C}" type="presParOf" srcId="{BF7A6C11-E5D8-4989-9365-63FA4167D36A}" destId="{548D58F4-2277-413D-B08D-79F7F52FE2E6}" srcOrd="13" destOrd="0" presId="urn:microsoft.com/office/officeart/2005/8/layout/radial1"/>
    <dgm:cxn modelId="{833D8504-A22E-4CB0-A0B5-FC05B26EF3BA}" type="presParOf" srcId="{548D58F4-2277-413D-B08D-79F7F52FE2E6}" destId="{354312CE-197F-4FEB-8B2C-3012312C210E}" srcOrd="0" destOrd="0" presId="urn:microsoft.com/office/officeart/2005/8/layout/radial1"/>
    <dgm:cxn modelId="{AD08ACE4-75EC-4980-821D-813F28C707C3}" type="presParOf" srcId="{BF7A6C11-E5D8-4989-9365-63FA4167D36A}" destId="{2BA2A124-1479-4D40-9924-B618561FA425}" srcOrd="1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FAA165-EA57-4D8E-A0A5-D6B26902FE2F}" type="doc">
      <dgm:prSet loTypeId="urn:microsoft.com/office/officeart/2005/8/layout/radial1" loCatId="relationship" qsTypeId="urn:microsoft.com/office/officeart/2005/8/quickstyle/simple1" qsCatId="simple" csTypeId="urn:microsoft.com/office/officeart/2005/8/colors/accent1_2" csCatId="accent1"/>
      <dgm:spPr/>
    </dgm:pt>
    <dgm:pt modelId="{9DC7A19A-913B-460B-9515-CCE8E4DCA76E}">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en-US" b="1" i="0" u="none" strike="noStrike" cap="none" normalizeH="0" baseline="0" smtClean="0">
              <a:ln>
                <a:noFill/>
              </a:ln>
              <a:solidFill>
                <a:srgbClr val="000000"/>
              </a:solidFill>
              <a:effectLst/>
              <a:latin typeface="Arial" panose="020B0604020202020204" pitchFamily="34" charset="0"/>
              <a:cs typeface="Traffic" pitchFamily="2" charset="-78"/>
            </a:rPr>
            <a:t>16 ماده </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en-US" b="1" i="0" u="none" strike="noStrike" cap="none" normalizeH="0" baseline="0" smtClean="0">
              <a:ln>
                <a:noFill/>
              </a:ln>
              <a:solidFill>
                <a:srgbClr val="000000"/>
              </a:solidFill>
              <a:effectLst/>
              <a:latin typeface="Arial" panose="020B0604020202020204" pitchFamily="34" charset="0"/>
              <a:cs typeface="Traffic" pitchFamily="2" charset="-78"/>
            </a:rPr>
            <a:t>و 8تبصره</a:t>
          </a:r>
          <a:r>
            <a:rPr kumimoji="0" lang="fa-IR" altLang="en-US" b="0" i="0" u="none" strike="noStrike" cap="none" normalizeH="0" baseline="0" smtClean="0">
              <a:ln>
                <a:noFill/>
              </a:ln>
              <a:solidFill>
                <a:srgbClr val="000000"/>
              </a:solidFill>
              <a:effectLst/>
              <a:latin typeface="Arial" panose="020B0604020202020204" pitchFamily="34" charset="0"/>
              <a:cs typeface="Arial" panose="020B0604020202020204" pitchFamily="34" charset="0"/>
            </a:rPr>
            <a:t> </a:t>
          </a:r>
          <a:endParaRPr kumimoji="0" lang="en-US" altLang="en-US" b="1" i="0" u="none" strike="noStrike" cap="none" normalizeH="0" baseline="0" smtClean="0">
            <a:ln>
              <a:noFill/>
            </a:ln>
            <a:solidFill>
              <a:srgbClr val="000000"/>
            </a:solidFill>
            <a:effectLst/>
            <a:latin typeface="Arial" panose="020B0604020202020204" pitchFamily="34" charset="0"/>
            <a:cs typeface="Arial" panose="020B0604020202020204" pitchFamily="34" charset="0"/>
          </a:endParaRPr>
        </a:p>
      </dgm:t>
    </dgm:pt>
    <dgm:pt modelId="{B0B56593-67E5-456E-828C-3EA3EED791EF}" type="parTrans" cxnId="{31082AEA-1189-418F-84F5-DADD148CA28F}">
      <dgm:prSet/>
      <dgm:spPr/>
    </dgm:pt>
    <dgm:pt modelId="{13929276-6B89-4EA6-8516-E92FD59739D3}" type="sibTrans" cxnId="{31082AEA-1189-418F-84F5-DADD148CA28F}">
      <dgm:prSet/>
      <dgm:spPr/>
    </dgm:pt>
    <dgm:pt modelId="{F23EE72B-1646-4C8C-8D43-47CAF8A898F4}">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1" i="1" u="none" strike="noStrike" cap="none" normalizeH="0" baseline="0" smtClean="0">
              <a:ln>
                <a:noFill/>
              </a:ln>
              <a:solidFill>
                <a:srgbClr val="000000"/>
              </a:solidFill>
              <a:effectLst/>
              <a:latin typeface="Arial" panose="020B0604020202020204" pitchFamily="34" charset="0"/>
              <a:cs typeface="Traffic" pitchFamily="2" charset="-78"/>
            </a:rPr>
            <a:t>مصاديق </a:t>
          </a:r>
          <a:endParaRPr kumimoji="0" lang="fa-IR" altLang="en-US" b="1" i="1" u="none" strike="noStrike" cap="none" normalizeH="0" baseline="0" smtClean="0">
            <a:ln>
              <a:noFill/>
            </a:ln>
            <a:solidFill>
              <a:srgbClr val="000000"/>
            </a:solidFill>
            <a:effectLst/>
            <a:latin typeface="Arial" panose="020B0604020202020204" pitchFamily="34" charset="0"/>
            <a:cs typeface="Traffic"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1" i="1" u="none" strike="noStrike" cap="none" normalizeH="0" baseline="0" smtClean="0">
              <a:ln>
                <a:noFill/>
              </a:ln>
              <a:solidFill>
                <a:srgbClr val="000000"/>
              </a:solidFill>
              <a:effectLst/>
              <a:latin typeface="Arial" panose="020B0604020202020204" pitchFamily="34" charset="0"/>
              <a:cs typeface="Traffic" pitchFamily="2" charset="-78"/>
            </a:rPr>
            <a:t>رشوه</a:t>
          </a:r>
          <a:endParaRPr kumimoji="0" lang="en-US" altLang="en-US" b="1" i="1" u="none" strike="noStrike" cap="none" normalizeH="0" baseline="0" smtClean="0">
            <a:ln>
              <a:noFill/>
            </a:ln>
            <a:solidFill>
              <a:srgbClr val="000000"/>
            </a:solidFill>
            <a:effectLst/>
            <a:latin typeface="Arial" panose="020B0604020202020204" pitchFamily="34" charset="0"/>
            <a:cs typeface="Traffic" pitchFamily="2" charset="-78"/>
          </a:endParaRPr>
        </a:p>
      </dgm:t>
    </dgm:pt>
    <dgm:pt modelId="{0C471D1F-3B3E-495C-9E3A-1D79A7A8889D}" type="parTrans" cxnId="{8F31F2B6-B979-48D0-9F53-15DC7DCDC3CA}">
      <dgm:prSet/>
      <dgm:spPr/>
      <dgm:t>
        <a:bodyPr/>
        <a:lstStyle/>
        <a:p>
          <a:endParaRPr lang="en-US"/>
        </a:p>
      </dgm:t>
    </dgm:pt>
    <dgm:pt modelId="{1A8CD3DE-3383-487C-9E7A-901711EB6398}" type="sibTrans" cxnId="{8F31F2B6-B979-48D0-9F53-15DC7DCDC3CA}">
      <dgm:prSet/>
      <dgm:spPr/>
    </dgm:pt>
    <dgm:pt modelId="{13D52FCB-0DE0-49D8-B6D0-E5B61A6430A4}">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00"/>
              </a:solidFill>
              <a:effectLst/>
              <a:latin typeface="Arial" panose="020B0604020202020204" pitchFamily="34" charset="0"/>
              <a:cs typeface="Traffic" pitchFamily="2" charset="-78"/>
            </a:rPr>
            <a:t>مسئوليت</a:t>
          </a:r>
          <a:endParaRPr kumimoji="0" lang="fa-IR" altLang="en-US" b="1" i="0" u="none" strike="noStrike" cap="none" normalizeH="0" baseline="0" smtClean="0">
            <a:ln>
              <a:noFill/>
            </a:ln>
            <a:solidFill>
              <a:srgbClr val="000000"/>
            </a:solidFill>
            <a:effectLst/>
            <a:latin typeface="Arial" panose="020B0604020202020204" pitchFamily="34" charset="0"/>
            <a:cs typeface="Traffic"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00"/>
              </a:solidFill>
              <a:effectLst/>
              <a:latin typeface="Arial" panose="020B0604020202020204" pitchFamily="34" charset="0"/>
              <a:cs typeface="Traffic" pitchFamily="2" charset="-78"/>
            </a:rPr>
            <a:t> مديران</a:t>
          </a:r>
          <a:endParaRPr kumimoji="0" lang="en-US" altLang="en-US" b="1" i="0" u="none" strike="noStrike" cap="none" normalizeH="0" baseline="0" smtClean="0">
            <a:ln>
              <a:noFill/>
            </a:ln>
            <a:solidFill>
              <a:srgbClr val="000000"/>
            </a:solidFill>
            <a:effectLst/>
            <a:latin typeface="Arial" panose="020B0604020202020204" pitchFamily="34" charset="0"/>
            <a:cs typeface="Traffic" pitchFamily="2" charset="-78"/>
          </a:endParaRPr>
        </a:p>
      </dgm:t>
    </dgm:pt>
    <dgm:pt modelId="{38B71644-FBCB-46B3-BC85-777FD49A530B}" type="parTrans" cxnId="{3E34CA26-BDF9-4514-A5F9-EB1F0460C456}">
      <dgm:prSet/>
      <dgm:spPr/>
      <dgm:t>
        <a:bodyPr/>
        <a:lstStyle/>
        <a:p>
          <a:endParaRPr lang="en-US"/>
        </a:p>
      </dgm:t>
    </dgm:pt>
    <dgm:pt modelId="{CB56ED8C-1B76-4640-9258-A116B523432D}" type="sibTrans" cxnId="{3E34CA26-BDF9-4514-A5F9-EB1F0460C456}">
      <dgm:prSet/>
      <dgm:spPr/>
    </dgm:pt>
    <dgm:pt modelId="{7F72C12C-C53F-407A-9A0A-1911957C88AA}">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00"/>
              </a:solidFill>
              <a:effectLst/>
              <a:latin typeface="Arial" panose="020B0604020202020204" pitchFamily="34" charset="0"/>
              <a:cs typeface="Traffic" pitchFamily="2" charset="-78"/>
            </a:rPr>
            <a:t>بازرسان</a:t>
          </a:r>
          <a:endParaRPr kumimoji="0" lang="fa-IR" altLang="en-US" b="1" i="0" u="none" strike="noStrike" cap="none" normalizeH="0" baseline="0" smtClean="0">
            <a:ln>
              <a:noFill/>
            </a:ln>
            <a:solidFill>
              <a:srgbClr val="000000"/>
            </a:solidFill>
            <a:effectLst/>
            <a:latin typeface="Arial" panose="020B0604020202020204" pitchFamily="34" charset="0"/>
            <a:cs typeface="Traffic"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00"/>
              </a:solidFill>
              <a:effectLst/>
              <a:latin typeface="Arial" panose="020B0604020202020204" pitchFamily="34" charset="0"/>
              <a:cs typeface="Traffic" pitchFamily="2" charset="-78"/>
            </a:rPr>
            <a:t> و شرائط</a:t>
          </a:r>
          <a:endParaRPr kumimoji="0" lang="fa-IR" altLang="en-US" b="1" i="0" u="none" strike="noStrike" cap="none" normalizeH="0" baseline="0" smtClean="0">
            <a:ln>
              <a:noFill/>
            </a:ln>
            <a:solidFill>
              <a:srgbClr val="000000"/>
            </a:solidFill>
            <a:effectLst/>
            <a:latin typeface="Arial" panose="020B0604020202020204" pitchFamily="34" charset="0"/>
            <a:cs typeface="Traffic"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00"/>
              </a:solidFill>
              <a:effectLst/>
              <a:latin typeface="Arial" panose="020B0604020202020204" pitchFamily="34" charset="0"/>
              <a:cs typeface="Traffic" pitchFamily="2" charset="-78"/>
            </a:rPr>
            <a:t> آنها</a:t>
          </a:r>
          <a:endParaRPr kumimoji="0" lang="en-US" altLang="en-US" b="1" i="0" u="none" strike="noStrike" cap="none" normalizeH="0" baseline="0" smtClean="0">
            <a:ln>
              <a:noFill/>
            </a:ln>
            <a:solidFill>
              <a:srgbClr val="000000"/>
            </a:solidFill>
            <a:effectLst/>
            <a:latin typeface="Arial" panose="020B0604020202020204" pitchFamily="34" charset="0"/>
            <a:cs typeface="Traffic" pitchFamily="2" charset="-78"/>
          </a:endParaRPr>
        </a:p>
      </dgm:t>
    </dgm:pt>
    <dgm:pt modelId="{BA453B69-42E0-494B-80A7-56A5412BA6E0}" type="parTrans" cxnId="{B49078D3-1496-4EF4-A98B-88326082C707}">
      <dgm:prSet/>
      <dgm:spPr/>
      <dgm:t>
        <a:bodyPr/>
        <a:lstStyle/>
        <a:p>
          <a:endParaRPr lang="en-US"/>
        </a:p>
      </dgm:t>
    </dgm:pt>
    <dgm:pt modelId="{5A0D1EE7-68CB-46F8-B4D9-88B4C1605C52}" type="sibTrans" cxnId="{B49078D3-1496-4EF4-A98B-88326082C707}">
      <dgm:prSet/>
      <dgm:spPr/>
    </dgm:pt>
    <dgm:pt modelId="{4952EC44-382E-48EA-9DD4-83F568B384C9}">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00"/>
              </a:solidFill>
              <a:effectLst/>
              <a:latin typeface="Arial" panose="020B0604020202020204" pitchFamily="34" charset="0"/>
              <a:cs typeface="Traffic" pitchFamily="2" charset="-78"/>
            </a:rPr>
            <a:t>نحوه</a:t>
          </a:r>
          <a:endParaRPr kumimoji="0" lang="fa-IR" altLang="en-US" b="1" i="0" u="none" strike="noStrike" cap="none" normalizeH="0" baseline="0" smtClean="0">
            <a:ln>
              <a:noFill/>
            </a:ln>
            <a:solidFill>
              <a:srgbClr val="000000"/>
            </a:solidFill>
            <a:effectLst/>
            <a:latin typeface="Arial" panose="020B0604020202020204" pitchFamily="34" charset="0"/>
            <a:cs typeface="Traffic"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00"/>
              </a:solidFill>
              <a:effectLst/>
              <a:latin typeface="Arial" panose="020B0604020202020204" pitchFamily="34" charset="0"/>
              <a:cs typeface="Traffic" pitchFamily="2" charset="-78"/>
            </a:rPr>
            <a:t> رسيدگي</a:t>
          </a:r>
          <a:endParaRPr kumimoji="0" lang="fa-IR" altLang="en-US" b="1" i="0" u="none" strike="noStrike" cap="none" normalizeH="0" baseline="0" smtClean="0">
            <a:ln>
              <a:noFill/>
            </a:ln>
            <a:solidFill>
              <a:srgbClr val="000000"/>
            </a:solidFill>
            <a:effectLst/>
            <a:latin typeface="Arial" panose="020B0604020202020204" pitchFamily="34" charset="0"/>
            <a:cs typeface="Traffic"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00"/>
              </a:solidFill>
              <a:effectLst/>
              <a:latin typeface="Arial" panose="020B0604020202020204" pitchFamily="34" charset="0"/>
              <a:cs typeface="Traffic" pitchFamily="2" charset="-78"/>
            </a:rPr>
            <a:t> به تخلفات</a:t>
          </a:r>
          <a:endParaRPr kumimoji="0" lang="en-US" altLang="en-US" b="1" i="0" u="none" strike="noStrike" cap="none" normalizeH="0" baseline="0" smtClean="0">
            <a:ln>
              <a:noFill/>
            </a:ln>
            <a:solidFill>
              <a:srgbClr val="000000"/>
            </a:solidFill>
            <a:effectLst/>
            <a:latin typeface="Arial" panose="020B0604020202020204" pitchFamily="34" charset="0"/>
            <a:cs typeface="Traffic" pitchFamily="2" charset="-78"/>
          </a:endParaRPr>
        </a:p>
      </dgm:t>
    </dgm:pt>
    <dgm:pt modelId="{205ED4E1-36BE-489C-9F95-AAC70C60E56A}" type="parTrans" cxnId="{04139A77-3281-4AA5-8236-4790761F85C3}">
      <dgm:prSet/>
      <dgm:spPr/>
      <dgm:t>
        <a:bodyPr/>
        <a:lstStyle/>
        <a:p>
          <a:endParaRPr lang="en-US"/>
        </a:p>
      </dgm:t>
    </dgm:pt>
    <dgm:pt modelId="{C1335EA8-CF1D-4DA6-9E4B-41B5A6815BF5}" type="sibTrans" cxnId="{04139A77-3281-4AA5-8236-4790761F85C3}">
      <dgm:prSet/>
      <dgm:spPr/>
    </dgm:pt>
    <dgm:pt modelId="{CB3989C8-2B11-47D0-933C-11E1157C6B03}">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00"/>
              </a:solidFill>
              <a:effectLst/>
              <a:latin typeface="Arial" panose="020B0604020202020204" pitchFamily="34" charset="0"/>
              <a:cs typeface="Traffic" pitchFamily="2" charset="-78"/>
            </a:rPr>
            <a:t>تكاليف و</a:t>
          </a:r>
          <a:endParaRPr kumimoji="0" lang="fa-IR" altLang="en-US" b="1" i="0" u="none" strike="noStrike" cap="none" normalizeH="0" baseline="0" smtClean="0">
            <a:ln>
              <a:noFill/>
            </a:ln>
            <a:solidFill>
              <a:srgbClr val="000000"/>
            </a:solidFill>
            <a:effectLst/>
            <a:latin typeface="Arial" panose="020B0604020202020204" pitchFamily="34" charset="0"/>
            <a:cs typeface="Traffic"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00"/>
              </a:solidFill>
              <a:effectLst/>
              <a:latin typeface="Arial" panose="020B0604020202020204" pitchFamily="34" charset="0"/>
              <a:cs typeface="Traffic" pitchFamily="2" charset="-78"/>
            </a:rPr>
            <a:t> وظايف</a:t>
          </a:r>
          <a:endParaRPr kumimoji="0" lang="fa-IR" altLang="en-US" b="1" i="0" u="none" strike="noStrike" cap="none" normalizeH="0" baseline="0" smtClean="0">
            <a:ln>
              <a:noFill/>
            </a:ln>
            <a:solidFill>
              <a:srgbClr val="000000"/>
            </a:solidFill>
            <a:effectLst/>
            <a:latin typeface="Arial" panose="020B0604020202020204" pitchFamily="34" charset="0"/>
            <a:cs typeface="Traffic"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00"/>
              </a:solidFill>
              <a:effectLst/>
              <a:latin typeface="Arial" panose="020B0604020202020204" pitchFamily="34" charset="0"/>
              <a:cs typeface="Traffic" pitchFamily="2" charset="-78"/>
            </a:rPr>
            <a:t> كاركنان</a:t>
          </a:r>
          <a:endParaRPr kumimoji="0" lang="en-US" altLang="en-US" b="1" i="0" u="none" strike="noStrike" cap="none" normalizeH="0" baseline="0" smtClean="0">
            <a:ln>
              <a:noFill/>
            </a:ln>
            <a:solidFill>
              <a:srgbClr val="000000"/>
            </a:solidFill>
            <a:effectLst/>
            <a:latin typeface="Arial" panose="020B0604020202020204" pitchFamily="34" charset="0"/>
            <a:cs typeface="Traffic" pitchFamily="2" charset="-78"/>
          </a:endParaRPr>
        </a:p>
      </dgm:t>
    </dgm:pt>
    <dgm:pt modelId="{E832F787-D439-445D-A691-9797C1D6AFB4}" type="parTrans" cxnId="{23FF20EC-7907-4075-9C0C-FFFA8ECED037}">
      <dgm:prSet/>
      <dgm:spPr/>
      <dgm:t>
        <a:bodyPr/>
        <a:lstStyle/>
        <a:p>
          <a:endParaRPr lang="en-US"/>
        </a:p>
      </dgm:t>
    </dgm:pt>
    <dgm:pt modelId="{995524E7-797E-406C-B047-119C01EC6D11}" type="sibTrans" cxnId="{23FF20EC-7907-4075-9C0C-FFFA8ECED037}">
      <dgm:prSet/>
      <dgm:spPr/>
    </dgm:pt>
    <dgm:pt modelId="{E46060E1-CB63-4BE8-B0B3-14871A198103}">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fa-IR" altLang="en-US" b="1" i="0" u="none" strike="noStrike" cap="none" normalizeH="0" baseline="0" smtClean="0">
            <a:ln>
              <a:noFill/>
            </a:ln>
            <a:solidFill>
              <a:srgbClr val="000000"/>
            </a:solidFill>
            <a:effectLst/>
            <a:latin typeface="Arial" panose="020B0604020202020204" pitchFamily="34" charset="0"/>
            <a:cs typeface="Traffic"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00"/>
              </a:solidFill>
              <a:effectLst/>
              <a:latin typeface="Arial" panose="020B0604020202020204" pitchFamily="34" charset="0"/>
              <a:cs typeface="Traffic" pitchFamily="2" charset="-78"/>
            </a:rPr>
            <a:t> </a:t>
          </a:r>
          <a:r>
            <a:rPr kumimoji="0" lang="fa-IR" altLang="en-US" b="1" i="0" u="none" strike="noStrike" cap="none" normalizeH="0" baseline="0" smtClean="0">
              <a:ln>
                <a:noFill/>
              </a:ln>
              <a:solidFill>
                <a:srgbClr val="000000"/>
              </a:solidFill>
              <a:effectLst/>
              <a:latin typeface="Arial" panose="020B0604020202020204" pitchFamily="34" charset="0"/>
              <a:cs typeface="Traffic" pitchFamily="2" charset="-78"/>
            </a:rPr>
            <a:t>تکاليف</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00"/>
              </a:solidFill>
              <a:effectLst/>
              <a:latin typeface="Arial" panose="020B0604020202020204" pitchFamily="34" charset="0"/>
              <a:cs typeface="Traffic" pitchFamily="2" charset="-78"/>
            </a:rPr>
            <a:t> دستگاههای</a:t>
          </a:r>
          <a:endParaRPr kumimoji="0" lang="fa-IR" altLang="en-US" b="1" i="0" u="none" strike="noStrike" cap="none" normalizeH="0" baseline="0" smtClean="0">
            <a:ln>
              <a:noFill/>
            </a:ln>
            <a:solidFill>
              <a:srgbClr val="000000"/>
            </a:solidFill>
            <a:effectLst/>
            <a:latin typeface="Arial" panose="020B0604020202020204" pitchFamily="34" charset="0"/>
            <a:cs typeface="Traffic"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en-US" b="1" i="0" u="none" strike="noStrike" cap="none" normalizeH="0" baseline="0" smtClean="0">
              <a:ln>
                <a:noFill/>
              </a:ln>
              <a:solidFill>
                <a:srgbClr val="000000"/>
              </a:solidFill>
              <a:effectLst/>
              <a:latin typeface="Arial" panose="020B0604020202020204" pitchFamily="34" charset="0"/>
              <a:cs typeface="Traffic" pitchFamily="2" charset="-78"/>
            </a:rPr>
            <a:t> </a:t>
          </a:r>
          <a:r>
            <a:rPr kumimoji="0" lang="fa-IR" altLang="en-US" b="1" i="0" u="none" strike="noStrike" cap="none" normalizeH="0" baseline="0" smtClean="0">
              <a:ln>
                <a:noFill/>
              </a:ln>
              <a:solidFill>
                <a:srgbClr val="000000"/>
              </a:solidFill>
              <a:effectLst/>
              <a:latin typeface="Arial" panose="020B0604020202020204" pitchFamily="34" charset="0"/>
              <a:cs typeface="Traffic" pitchFamily="2" charset="-78"/>
            </a:rPr>
            <a:t>اجرايی</a:t>
          </a:r>
          <a:endParaRPr kumimoji="0" lang="en-US" altLang="en-US" b="1" i="0" u="none" strike="noStrike" cap="none" normalizeH="0" baseline="0" smtClean="0">
            <a:ln>
              <a:noFill/>
            </a:ln>
            <a:solidFill>
              <a:srgbClr val="000000"/>
            </a:solidFill>
            <a:effectLst/>
            <a:latin typeface="Arial" panose="020B0604020202020204" pitchFamily="34" charset="0"/>
            <a:cs typeface="Traffic" pitchFamily="2" charset="-78"/>
          </a:endParaRPr>
        </a:p>
      </dgm:t>
    </dgm:pt>
    <dgm:pt modelId="{04AB0E3A-0A4B-42FE-88D9-72A5A4059F9C}" type="parTrans" cxnId="{2E3B9CF9-1A31-41C1-AA50-DB8B23486536}">
      <dgm:prSet/>
      <dgm:spPr/>
      <dgm:t>
        <a:bodyPr/>
        <a:lstStyle/>
        <a:p>
          <a:endParaRPr lang="en-US"/>
        </a:p>
      </dgm:t>
    </dgm:pt>
    <dgm:pt modelId="{95B827AA-953F-475D-B16F-B1CFF30AEB38}" type="sibTrans" cxnId="{2E3B9CF9-1A31-41C1-AA50-DB8B23486536}">
      <dgm:prSet/>
      <dgm:spPr/>
    </dgm:pt>
    <dgm:pt modelId="{5516EB7F-4B8F-49FB-815E-E065581C1EA4}" type="pres">
      <dgm:prSet presAssocID="{94FAA165-EA57-4D8E-A0A5-D6B26902FE2F}" presName="cycle" presStyleCnt="0">
        <dgm:presLayoutVars>
          <dgm:chMax val="1"/>
          <dgm:dir/>
          <dgm:animLvl val="ctr"/>
          <dgm:resizeHandles val="exact"/>
        </dgm:presLayoutVars>
      </dgm:prSet>
      <dgm:spPr/>
    </dgm:pt>
    <dgm:pt modelId="{5B254861-2B5D-40E6-B00A-94EC3E834367}" type="pres">
      <dgm:prSet presAssocID="{9DC7A19A-913B-460B-9515-CCE8E4DCA76E}" presName="centerShape" presStyleLbl="node0" presStyleIdx="0" presStyleCnt="1"/>
      <dgm:spPr/>
    </dgm:pt>
    <dgm:pt modelId="{EDD3D7F6-7297-442B-87B1-42C129F9CF46}" type="pres">
      <dgm:prSet presAssocID="{0C471D1F-3B3E-495C-9E3A-1D79A7A8889D}" presName="Name9" presStyleLbl="parChTrans1D2" presStyleIdx="0" presStyleCnt="6"/>
      <dgm:spPr/>
    </dgm:pt>
    <dgm:pt modelId="{ACDCBBE3-CB3D-4661-9DBB-E43C92287B60}" type="pres">
      <dgm:prSet presAssocID="{0C471D1F-3B3E-495C-9E3A-1D79A7A8889D}" presName="connTx" presStyleLbl="parChTrans1D2" presStyleIdx="0" presStyleCnt="6"/>
      <dgm:spPr/>
    </dgm:pt>
    <dgm:pt modelId="{1C7ABA87-6B76-4DC1-8F0E-6677460497AC}" type="pres">
      <dgm:prSet presAssocID="{F23EE72B-1646-4C8C-8D43-47CAF8A898F4}" presName="node" presStyleLbl="node1" presStyleIdx="0" presStyleCnt="6">
        <dgm:presLayoutVars>
          <dgm:bulletEnabled val="1"/>
        </dgm:presLayoutVars>
      </dgm:prSet>
      <dgm:spPr/>
    </dgm:pt>
    <dgm:pt modelId="{1B837EAE-CDD0-4613-B9A2-EBFD95831C6F}" type="pres">
      <dgm:prSet presAssocID="{38B71644-FBCB-46B3-BC85-777FD49A530B}" presName="Name9" presStyleLbl="parChTrans1D2" presStyleIdx="1" presStyleCnt="6"/>
      <dgm:spPr/>
    </dgm:pt>
    <dgm:pt modelId="{948A22AF-8F37-4409-9C01-4325403CBD25}" type="pres">
      <dgm:prSet presAssocID="{38B71644-FBCB-46B3-BC85-777FD49A530B}" presName="connTx" presStyleLbl="parChTrans1D2" presStyleIdx="1" presStyleCnt="6"/>
      <dgm:spPr/>
    </dgm:pt>
    <dgm:pt modelId="{26ADF10D-EE6D-4387-B0E5-365EC6520ABF}" type="pres">
      <dgm:prSet presAssocID="{13D52FCB-0DE0-49D8-B6D0-E5B61A6430A4}" presName="node" presStyleLbl="node1" presStyleIdx="1" presStyleCnt="6">
        <dgm:presLayoutVars>
          <dgm:bulletEnabled val="1"/>
        </dgm:presLayoutVars>
      </dgm:prSet>
      <dgm:spPr/>
    </dgm:pt>
    <dgm:pt modelId="{942CA3DE-E720-4E7D-8A07-95F99653B71C}" type="pres">
      <dgm:prSet presAssocID="{BA453B69-42E0-494B-80A7-56A5412BA6E0}" presName="Name9" presStyleLbl="parChTrans1D2" presStyleIdx="2" presStyleCnt="6"/>
      <dgm:spPr/>
    </dgm:pt>
    <dgm:pt modelId="{D5E50350-8AA5-49D2-B9E2-C65569768989}" type="pres">
      <dgm:prSet presAssocID="{BA453B69-42E0-494B-80A7-56A5412BA6E0}" presName="connTx" presStyleLbl="parChTrans1D2" presStyleIdx="2" presStyleCnt="6"/>
      <dgm:spPr/>
    </dgm:pt>
    <dgm:pt modelId="{EAE13DA2-E219-4365-BE42-764717F3F219}" type="pres">
      <dgm:prSet presAssocID="{7F72C12C-C53F-407A-9A0A-1911957C88AA}" presName="node" presStyleLbl="node1" presStyleIdx="2" presStyleCnt="6">
        <dgm:presLayoutVars>
          <dgm:bulletEnabled val="1"/>
        </dgm:presLayoutVars>
      </dgm:prSet>
      <dgm:spPr/>
    </dgm:pt>
    <dgm:pt modelId="{B5FF2F01-D856-40C3-B842-33615B421770}" type="pres">
      <dgm:prSet presAssocID="{205ED4E1-36BE-489C-9F95-AAC70C60E56A}" presName="Name9" presStyleLbl="parChTrans1D2" presStyleIdx="3" presStyleCnt="6"/>
      <dgm:spPr/>
    </dgm:pt>
    <dgm:pt modelId="{ECCDD089-5597-4E81-ADA0-E42AF650498B}" type="pres">
      <dgm:prSet presAssocID="{205ED4E1-36BE-489C-9F95-AAC70C60E56A}" presName="connTx" presStyleLbl="parChTrans1D2" presStyleIdx="3" presStyleCnt="6"/>
      <dgm:spPr/>
    </dgm:pt>
    <dgm:pt modelId="{888FF52D-CD60-42E9-B23E-D07AE72ECB89}" type="pres">
      <dgm:prSet presAssocID="{4952EC44-382E-48EA-9DD4-83F568B384C9}" presName="node" presStyleLbl="node1" presStyleIdx="3" presStyleCnt="6">
        <dgm:presLayoutVars>
          <dgm:bulletEnabled val="1"/>
        </dgm:presLayoutVars>
      </dgm:prSet>
      <dgm:spPr/>
    </dgm:pt>
    <dgm:pt modelId="{F743C8F1-889B-42E3-9BCB-35DBA0800859}" type="pres">
      <dgm:prSet presAssocID="{E832F787-D439-445D-A691-9797C1D6AFB4}" presName="Name9" presStyleLbl="parChTrans1D2" presStyleIdx="4" presStyleCnt="6"/>
      <dgm:spPr/>
    </dgm:pt>
    <dgm:pt modelId="{92106666-FBA6-4931-9593-77C3FF1574F4}" type="pres">
      <dgm:prSet presAssocID="{E832F787-D439-445D-A691-9797C1D6AFB4}" presName="connTx" presStyleLbl="parChTrans1D2" presStyleIdx="4" presStyleCnt="6"/>
      <dgm:spPr/>
    </dgm:pt>
    <dgm:pt modelId="{802738AA-3D3F-4121-80E0-496C6CA4D2DC}" type="pres">
      <dgm:prSet presAssocID="{CB3989C8-2B11-47D0-933C-11E1157C6B03}" presName="node" presStyleLbl="node1" presStyleIdx="4" presStyleCnt="6">
        <dgm:presLayoutVars>
          <dgm:bulletEnabled val="1"/>
        </dgm:presLayoutVars>
      </dgm:prSet>
      <dgm:spPr/>
    </dgm:pt>
    <dgm:pt modelId="{B8951D0E-D246-429C-AC88-2E956FD3CB53}" type="pres">
      <dgm:prSet presAssocID="{04AB0E3A-0A4B-42FE-88D9-72A5A4059F9C}" presName="Name9" presStyleLbl="parChTrans1D2" presStyleIdx="5" presStyleCnt="6"/>
      <dgm:spPr/>
    </dgm:pt>
    <dgm:pt modelId="{5287CC15-D6C0-4402-A730-974DAC7591C7}" type="pres">
      <dgm:prSet presAssocID="{04AB0E3A-0A4B-42FE-88D9-72A5A4059F9C}" presName="connTx" presStyleLbl="parChTrans1D2" presStyleIdx="5" presStyleCnt="6"/>
      <dgm:spPr/>
    </dgm:pt>
    <dgm:pt modelId="{B0E3AF9D-F879-44B0-BF33-EF5A58EF2A31}" type="pres">
      <dgm:prSet presAssocID="{E46060E1-CB63-4BE8-B0B3-14871A198103}" presName="node" presStyleLbl="node1" presStyleIdx="5" presStyleCnt="6">
        <dgm:presLayoutVars>
          <dgm:bulletEnabled val="1"/>
        </dgm:presLayoutVars>
      </dgm:prSet>
      <dgm:spPr/>
    </dgm:pt>
  </dgm:ptLst>
  <dgm:cxnLst>
    <dgm:cxn modelId="{04139A77-3281-4AA5-8236-4790761F85C3}" srcId="{9DC7A19A-913B-460B-9515-CCE8E4DCA76E}" destId="{4952EC44-382E-48EA-9DD4-83F568B384C9}" srcOrd="3" destOrd="0" parTransId="{205ED4E1-36BE-489C-9F95-AAC70C60E56A}" sibTransId="{C1335EA8-CF1D-4DA6-9E4B-41B5A6815BF5}"/>
    <dgm:cxn modelId="{8F31F2B6-B979-48D0-9F53-15DC7DCDC3CA}" srcId="{9DC7A19A-913B-460B-9515-CCE8E4DCA76E}" destId="{F23EE72B-1646-4C8C-8D43-47CAF8A898F4}" srcOrd="0" destOrd="0" parTransId="{0C471D1F-3B3E-495C-9E3A-1D79A7A8889D}" sibTransId="{1A8CD3DE-3383-487C-9E7A-901711EB6398}"/>
    <dgm:cxn modelId="{2E3B9CF9-1A31-41C1-AA50-DB8B23486536}" srcId="{9DC7A19A-913B-460B-9515-CCE8E4DCA76E}" destId="{E46060E1-CB63-4BE8-B0B3-14871A198103}" srcOrd="5" destOrd="0" parTransId="{04AB0E3A-0A4B-42FE-88D9-72A5A4059F9C}" sibTransId="{95B827AA-953F-475D-B16F-B1CFF30AEB38}"/>
    <dgm:cxn modelId="{23FF20EC-7907-4075-9C0C-FFFA8ECED037}" srcId="{9DC7A19A-913B-460B-9515-CCE8E4DCA76E}" destId="{CB3989C8-2B11-47D0-933C-11E1157C6B03}" srcOrd="4" destOrd="0" parTransId="{E832F787-D439-445D-A691-9797C1D6AFB4}" sibTransId="{995524E7-797E-406C-B047-119C01EC6D11}"/>
    <dgm:cxn modelId="{86E95B75-D189-42B1-8484-B9AFBDC4CEB2}" type="presOf" srcId="{0C471D1F-3B3E-495C-9E3A-1D79A7A8889D}" destId="{EDD3D7F6-7297-442B-87B1-42C129F9CF46}" srcOrd="0" destOrd="0" presId="urn:microsoft.com/office/officeart/2005/8/layout/radial1"/>
    <dgm:cxn modelId="{31082AEA-1189-418F-84F5-DADD148CA28F}" srcId="{94FAA165-EA57-4D8E-A0A5-D6B26902FE2F}" destId="{9DC7A19A-913B-460B-9515-CCE8E4DCA76E}" srcOrd="0" destOrd="0" parTransId="{B0B56593-67E5-456E-828C-3EA3EED791EF}" sibTransId="{13929276-6B89-4EA6-8516-E92FD59739D3}"/>
    <dgm:cxn modelId="{EA25D680-EFD2-428C-96CD-85F041A78B04}" type="presOf" srcId="{38B71644-FBCB-46B3-BC85-777FD49A530B}" destId="{1B837EAE-CDD0-4613-B9A2-EBFD95831C6F}" srcOrd="0" destOrd="0" presId="urn:microsoft.com/office/officeart/2005/8/layout/radial1"/>
    <dgm:cxn modelId="{CB9EA2B3-26B6-4999-84FC-7469FD61368C}" type="presOf" srcId="{205ED4E1-36BE-489C-9F95-AAC70C60E56A}" destId="{ECCDD089-5597-4E81-ADA0-E42AF650498B}" srcOrd="1" destOrd="0" presId="urn:microsoft.com/office/officeart/2005/8/layout/radial1"/>
    <dgm:cxn modelId="{BA3C0412-03D5-447E-9215-E37FE8FEBB0D}" type="presOf" srcId="{4952EC44-382E-48EA-9DD4-83F568B384C9}" destId="{888FF52D-CD60-42E9-B23E-D07AE72ECB89}" srcOrd="0" destOrd="0" presId="urn:microsoft.com/office/officeart/2005/8/layout/radial1"/>
    <dgm:cxn modelId="{D2B768D5-AE04-4EC6-B5E7-4C1FA61ED5CE}" type="presOf" srcId="{13D52FCB-0DE0-49D8-B6D0-E5B61A6430A4}" destId="{26ADF10D-EE6D-4387-B0E5-365EC6520ABF}" srcOrd="0" destOrd="0" presId="urn:microsoft.com/office/officeart/2005/8/layout/radial1"/>
    <dgm:cxn modelId="{3C91763B-1EB1-41B7-BD09-C1D98E9AF51D}" type="presOf" srcId="{BA453B69-42E0-494B-80A7-56A5412BA6E0}" destId="{D5E50350-8AA5-49D2-B9E2-C65569768989}" srcOrd="1" destOrd="0" presId="urn:microsoft.com/office/officeart/2005/8/layout/radial1"/>
    <dgm:cxn modelId="{CF8E1843-4663-46C1-B0F6-CE352E06F199}" type="presOf" srcId="{F23EE72B-1646-4C8C-8D43-47CAF8A898F4}" destId="{1C7ABA87-6B76-4DC1-8F0E-6677460497AC}" srcOrd="0" destOrd="0" presId="urn:microsoft.com/office/officeart/2005/8/layout/radial1"/>
    <dgm:cxn modelId="{8FA40465-620F-4853-BB72-FFC1AFD4CA90}" type="presOf" srcId="{0C471D1F-3B3E-495C-9E3A-1D79A7A8889D}" destId="{ACDCBBE3-CB3D-4661-9DBB-E43C92287B60}" srcOrd="1" destOrd="0" presId="urn:microsoft.com/office/officeart/2005/8/layout/radial1"/>
    <dgm:cxn modelId="{8FAA59C5-5C76-4FC1-BC69-0BE5A15C12E0}" type="presOf" srcId="{7F72C12C-C53F-407A-9A0A-1911957C88AA}" destId="{EAE13DA2-E219-4365-BE42-764717F3F219}" srcOrd="0" destOrd="0" presId="urn:microsoft.com/office/officeart/2005/8/layout/radial1"/>
    <dgm:cxn modelId="{F3FC056D-F2FB-4F9B-AA74-59686E74FA64}" type="presOf" srcId="{E46060E1-CB63-4BE8-B0B3-14871A198103}" destId="{B0E3AF9D-F879-44B0-BF33-EF5A58EF2A31}" srcOrd="0" destOrd="0" presId="urn:microsoft.com/office/officeart/2005/8/layout/radial1"/>
    <dgm:cxn modelId="{3E34CA26-BDF9-4514-A5F9-EB1F0460C456}" srcId="{9DC7A19A-913B-460B-9515-CCE8E4DCA76E}" destId="{13D52FCB-0DE0-49D8-B6D0-E5B61A6430A4}" srcOrd="1" destOrd="0" parTransId="{38B71644-FBCB-46B3-BC85-777FD49A530B}" sibTransId="{CB56ED8C-1B76-4640-9258-A116B523432D}"/>
    <dgm:cxn modelId="{35CEAC28-1BB7-4805-B6E3-B686A53AAE8A}" type="presOf" srcId="{BA453B69-42E0-494B-80A7-56A5412BA6E0}" destId="{942CA3DE-E720-4E7D-8A07-95F99653B71C}" srcOrd="0" destOrd="0" presId="urn:microsoft.com/office/officeart/2005/8/layout/radial1"/>
    <dgm:cxn modelId="{1188705B-FF5D-44D5-BE07-02DCA4459A86}" type="presOf" srcId="{205ED4E1-36BE-489C-9F95-AAC70C60E56A}" destId="{B5FF2F01-D856-40C3-B842-33615B421770}" srcOrd="0" destOrd="0" presId="urn:microsoft.com/office/officeart/2005/8/layout/radial1"/>
    <dgm:cxn modelId="{B9438294-065B-4440-9B05-DBE14221E7A7}" type="presOf" srcId="{9DC7A19A-913B-460B-9515-CCE8E4DCA76E}" destId="{5B254861-2B5D-40E6-B00A-94EC3E834367}" srcOrd="0" destOrd="0" presId="urn:microsoft.com/office/officeart/2005/8/layout/radial1"/>
    <dgm:cxn modelId="{B49078D3-1496-4EF4-A98B-88326082C707}" srcId="{9DC7A19A-913B-460B-9515-CCE8E4DCA76E}" destId="{7F72C12C-C53F-407A-9A0A-1911957C88AA}" srcOrd="2" destOrd="0" parTransId="{BA453B69-42E0-494B-80A7-56A5412BA6E0}" sibTransId="{5A0D1EE7-68CB-46F8-B4D9-88B4C1605C52}"/>
    <dgm:cxn modelId="{2EF40087-DF26-4756-A21B-3459E86AD103}" type="presOf" srcId="{E832F787-D439-445D-A691-9797C1D6AFB4}" destId="{92106666-FBA6-4931-9593-77C3FF1574F4}" srcOrd="1" destOrd="0" presId="urn:microsoft.com/office/officeart/2005/8/layout/radial1"/>
    <dgm:cxn modelId="{A5AD9CE5-1A16-4E7C-A0CE-500BCCDDBEDD}" type="presOf" srcId="{E832F787-D439-445D-A691-9797C1D6AFB4}" destId="{F743C8F1-889B-42E3-9BCB-35DBA0800859}" srcOrd="0" destOrd="0" presId="urn:microsoft.com/office/officeart/2005/8/layout/radial1"/>
    <dgm:cxn modelId="{DB1431A9-810C-4BB6-81E0-50F1CEEAA352}" type="presOf" srcId="{CB3989C8-2B11-47D0-933C-11E1157C6B03}" destId="{802738AA-3D3F-4121-80E0-496C6CA4D2DC}" srcOrd="0" destOrd="0" presId="urn:microsoft.com/office/officeart/2005/8/layout/radial1"/>
    <dgm:cxn modelId="{51C2C011-74BE-4BE6-A545-A02D6241B41A}" type="presOf" srcId="{94FAA165-EA57-4D8E-A0A5-D6B26902FE2F}" destId="{5516EB7F-4B8F-49FB-815E-E065581C1EA4}" srcOrd="0" destOrd="0" presId="urn:microsoft.com/office/officeart/2005/8/layout/radial1"/>
    <dgm:cxn modelId="{FC7693DA-D497-4BF8-967B-6D8B6BB87A1A}" type="presOf" srcId="{04AB0E3A-0A4B-42FE-88D9-72A5A4059F9C}" destId="{5287CC15-D6C0-4402-A730-974DAC7591C7}" srcOrd="1" destOrd="0" presId="urn:microsoft.com/office/officeart/2005/8/layout/radial1"/>
    <dgm:cxn modelId="{6C528B95-4F45-4513-BB5C-46E385F7F1CC}" type="presOf" srcId="{04AB0E3A-0A4B-42FE-88D9-72A5A4059F9C}" destId="{B8951D0E-D246-429C-AC88-2E956FD3CB53}" srcOrd="0" destOrd="0" presId="urn:microsoft.com/office/officeart/2005/8/layout/radial1"/>
    <dgm:cxn modelId="{AD02E7BE-67D9-4F49-A870-D469B3F7139D}" type="presOf" srcId="{38B71644-FBCB-46B3-BC85-777FD49A530B}" destId="{948A22AF-8F37-4409-9C01-4325403CBD25}" srcOrd="1" destOrd="0" presId="urn:microsoft.com/office/officeart/2005/8/layout/radial1"/>
    <dgm:cxn modelId="{796F7B9B-BCAC-4412-996C-1468CC006647}" type="presParOf" srcId="{5516EB7F-4B8F-49FB-815E-E065581C1EA4}" destId="{5B254861-2B5D-40E6-B00A-94EC3E834367}" srcOrd="0" destOrd="0" presId="urn:microsoft.com/office/officeart/2005/8/layout/radial1"/>
    <dgm:cxn modelId="{FF3BBAA1-9394-4585-A12F-BDE4328CC153}" type="presParOf" srcId="{5516EB7F-4B8F-49FB-815E-E065581C1EA4}" destId="{EDD3D7F6-7297-442B-87B1-42C129F9CF46}" srcOrd="1" destOrd="0" presId="urn:microsoft.com/office/officeart/2005/8/layout/radial1"/>
    <dgm:cxn modelId="{B88C11E7-C7A5-4EB9-9D02-D33CCBE8238C}" type="presParOf" srcId="{EDD3D7F6-7297-442B-87B1-42C129F9CF46}" destId="{ACDCBBE3-CB3D-4661-9DBB-E43C92287B60}" srcOrd="0" destOrd="0" presId="urn:microsoft.com/office/officeart/2005/8/layout/radial1"/>
    <dgm:cxn modelId="{E4C1ED61-CB49-4054-8642-9BBBDBC7201E}" type="presParOf" srcId="{5516EB7F-4B8F-49FB-815E-E065581C1EA4}" destId="{1C7ABA87-6B76-4DC1-8F0E-6677460497AC}" srcOrd="2" destOrd="0" presId="urn:microsoft.com/office/officeart/2005/8/layout/radial1"/>
    <dgm:cxn modelId="{780C19B3-C38A-4E35-965E-4AD8F9DA8C47}" type="presParOf" srcId="{5516EB7F-4B8F-49FB-815E-E065581C1EA4}" destId="{1B837EAE-CDD0-4613-B9A2-EBFD95831C6F}" srcOrd="3" destOrd="0" presId="urn:microsoft.com/office/officeart/2005/8/layout/radial1"/>
    <dgm:cxn modelId="{CBBDB6BE-4207-4CA9-9643-072F402382B0}" type="presParOf" srcId="{1B837EAE-CDD0-4613-B9A2-EBFD95831C6F}" destId="{948A22AF-8F37-4409-9C01-4325403CBD25}" srcOrd="0" destOrd="0" presId="urn:microsoft.com/office/officeart/2005/8/layout/radial1"/>
    <dgm:cxn modelId="{5743F336-95BB-455D-B199-3DAEB5C88FD7}" type="presParOf" srcId="{5516EB7F-4B8F-49FB-815E-E065581C1EA4}" destId="{26ADF10D-EE6D-4387-B0E5-365EC6520ABF}" srcOrd="4" destOrd="0" presId="urn:microsoft.com/office/officeart/2005/8/layout/radial1"/>
    <dgm:cxn modelId="{BAB5087A-1F85-4233-BDC2-9EAF21F267F7}" type="presParOf" srcId="{5516EB7F-4B8F-49FB-815E-E065581C1EA4}" destId="{942CA3DE-E720-4E7D-8A07-95F99653B71C}" srcOrd="5" destOrd="0" presId="urn:microsoft.com/office/officeart/2005/8/layout/radial1"/>
    <dgm:cxn modelId="{6C02F610-53D0-4320-8E4F-6938FB76F8B9}" type="presParOf" srcId="{942CA3DE-E720-4E7D-8A07-95F99653B71C}" destId="{D5E50350-8AA5-49D2-B9E2-C65569768989}" srcOrd="0" destOrd="0" presId="urn:microsoft.com/office/officeart/2005/8/layout/radial1"/>
    <dgm:cxn modelId="{FF980A83-E183-4129-8948-2559D29816C5}" type="presParOf" srcId="{5516EB7F-4B8F-49FB-815E-E065581C1EA4}" destId="{EAE13DA2-E219-4365-BE42-764717F3F219}" srcOrd="6" destOrd="0" presId="urn:microsoft.com/office/officeart/2005/8/layout/radial1"/>
    <dgm:cxn modelId="{3EA876AB-78A3-4E01-A0AF-355D83CF2D78}" type="presParOf" srcId="{5516EB7F-4B8F-49FB-815E-E065581C1EA4}" destId="{B5FF2F01-D856-40C3-B842-33615B421770}" srcOrd="7" destOrd="0" presId="urn:microsoft.com/office/officeart/2005/8/layout/radial1"/>
    <dgm:cxn modelId="{BC240907-6B7C-4332-8E22-0E280DDAB3F5}" type="presParOf" srcId="{B5FF2F01-D856-40C3-B842-33615B421770}" destId="{ECCDD089-5597-4E81-ADA0-E42AF650498B}" srcOrd="0" destOrd="0" presId="urn:microsoft.com/office/officeart/2005/8/layout/radial1"/>
    <dgm:cxn modelId="{F6A0C696-5D11-40EF-8BB1-705548046773}" type="presParOf" srcId="{5516EB7F-4B8F-49FB-815E-E065581C1EA4}" destId="{888FF52D-CD60-42E9-B23E-D07AE72ECB89}" srcOrd="8" destOrd="0" presId="urn:microsoft.com/office/officeart/2005/8/layout/radial1"/>
    <dgm:cxn modelId="{9ACBFFEB-D52B-47D3-8506-D1FBE71C0E1E}" type="presParOf" srcId="{5516EB7F-4B8F-49FB-815E-E065581C1EA4}" destId="{F743C8F1-889B-42E3-9BCB-35DBA0800859}" srcOrd="9" destOrd="0" presId="urn:microsoft.com/office/officeart/2005/8/layout/radial1"/>
    <dgm:cxn modelId="{4E907239-88B7-420A-8BFD-956C506A3028}" type="presParOf" srcId="{F743C8F1-889B-42E3-9BCB-35DBA0800859}" destId="{92106666-FBA6-4931-9593-77C3FF1574F4}" srcOrd="0" destOrd="0" presId="urn:microsoft.com/office/officeart/2005/8/layout/radial1"/>
    <dgm:cxn modelId="{0AD9211F-C329-4629-9A19-5D6F482275D2}" type="presParOf" srcId="{5516EB7F-4B8F-49FB-815E-E065581C1EA4}" destId="{802738AA-3D3F-4121-80E0-496C6CA4D2DC}" srcOrd="10" destOrd="0" presId="urn:microsoft.com/office/officeart/2005/8/layout/radial1"/>
    <dgm:cxn modelId="{43949623-B681-47C3-A774-E62D741A23D4}" type="presParOf" srcId="{5516EB7F-4B8F-49FB-815E-E065581C1EA4}" destId="{B8951D0E-D246-429C-AC88-2E956FD3CB53}" srcOrd="11" destOrd="0" presId="urn:microsoft.com/office/officeart/2005/8/layout/radial1"/>
    <dgm:cxn modelId="{B48373CC-B6AD-4790-B138-F1690442023D}" type="presParOf" srcId="{B8951D0E-D246-429C-AC88-2E956FD3CB53}" destId="{5287CC15-D6C0-4402-A730-974DAC7591C7}" srcOrd="0" destOrd="0" presId="urn:microsoft.com/office/officeart/2005/8/layout/radial1"/>
    <dgm:cxn modelId="{0E83EC63-45FD-41A5-8FC8-8BCBC6FC221B}" type="presParOf" srcId="{5516EB7F-4B8F-49FB-815E-E065581C1EA4}" destId="{B0E3AF9D-F879-44B0-BF33-EF5A58EF2A31}"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l">
              <a:defRPr sz="1200"/>
            </a:lvl1pPr>
          </a:lstStyle>
          <a:p>
            <a:endParaRPr lang="en-US" altLang="en-US"/>
          </a:p>
        </p:txBody>
      </p:sp>
      <p:sp>
        <p:nvSpPr>
          <p:cNvPr id="19456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defRPr sz="1200"/>
            </a:lvl1pPr>
          </a:lstStyle>
          <a:p>
            <a:endParaRPr lang="en-US" altLang="en-US"/>
          </a:p>
        </p:txBody>
      </p:sp>
      <p:sp>
        <p:nvSpPr>
          <p:cNvPr id="19456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l">
              <a:defRPr sz="1200"/>
            </a:lvl1pPr>
          </a:lstStyle>
          <a:p>
            <a:endParaRPr lang="en-US" altLang="en-US"/>
          </a:p>
        </p:txBody>
      </p:sp>
      <p:sp>
        <p:nvSpPr>
          <p:cNvPr id="19456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defRPr sz="1200"/>
            </a:lvl1pPr>
          </a:lstStyle>
          <a:p>
            <a:fld id="{864E303E-B137-471B-B3DD-A72AC94C3CD8}" type="slidenum">
              <a:rPr lang="ar-SA" altLang="en-US"/>
              <a:pPr/>
              <a:t>‹#›</a:t>
            </a:fld>
            <a:endParaRPr lang="en-US" altLang="en-US"/>
          </a:p>
        </p:txBody>
      </p:sp>
    </p:spTree>
    <p:extLst>
      <p:ext uri="{BB962C8B-B14F-4D97-AF65-F5344CB8AC3E}">
        <p14:creationId xmlns:p14="http://schemas.microsoft.com/office/powerpoint/2010/main" val="805548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l">
              <a:defRPr sz="1200" b="1">
                <a:solidFill>
                  <a:schemeClr val="tx1"/>
                </a:solidFill>
                <a:latin typeface="Times New Roman" pitchFamily="18" charset="0"/>
                <a:cs typeface="Mitra" pitchFamily="2" charset="-78"/>
              </a:defRPr>
            </a:lvl1pPr>
          </a:lstStyle>
          <a:p>
            <a:endParaRPr lang="en-US" altLang="en-US"/>
          </a:p>
        </p:txBody>
      </p:sp>
      <p:sp>
        <p:nvSpPr>
          <p:cNvPr id="7680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defRPr sz="1200" b="1">
                <a:solidFill>
                  <a:schemeClr val="tx1"/>
                </a:solidFill>
                <a:latin typeface="Times New Roman" pitchFamily="18" charset="0"/>
                <a:cs typeface="Mitra" pitchFamily="2" charset="-78"/>
              </a:defRPr>
            </a:lvl1pPr>
          </a:lstStyle>
          <a:p>
            <a:endParaRPr lang="en-US" altLang="en-US"/>
          </a:p>
        </p:txBody>
      </p:sp>
      <p:sp>
        <p:nvSpPr>
          <p:cNvPr id="768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680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p>
            <a:pPr lvl="0"/>
            <a:r>
              <a:rPr lang="en-US" altLang="ar-SA" smtClean="0"/>
              <a:t>Click to edit Master text styles</a:t>
            </a:r>
          </a:p>
          <a:p>
            <a:pPr lvl="1"/>
            <a:r>
              <a:rPr lang="en-US" altLang="ar-SA" smtClean="0"/>
              <a:t>Second level</a:t>
            </a:r>
          </a:p>
          <a:p>
            <a:pPr lvl="2"/>
            <a:r>
              <a:rPr lang="en-US" altLang="ar-SA" smtClean="0"/>
              <a:t>Third level</a:t>
            </a:r>
          </a:p>
          <a:p>
            <a:pPr lvl="3"/>
            <a:r>
              <a:rPr lang="en-US" altLang="ar-SA" smtClean="0"/>
              <a:t>Fourth level</a:t>
            </a:r>
          </a:p>
          <a:p>
            <a:pPr lvl="4"/>
            <a:r>
              <a:rPr lang="en-US" altLang="ar-SA" smtClean="0"/>
              <a:t>Fifth level</a:t>
            </a:r>
          </a:p>
        </p:txBody>
      </p:sp>
      <p:sp>
        <p:nvSpPr>
          <p:cNvPr id="7680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l">
              <a:defRPr sz="1200" b="1">
                <a:solidFill>
                  <a:schemeClr val="tx1"/>
                </a:solidFill>
                <a:latin typeface="Times New Roman" pitchFamily="18" charset="0"/>
                <a:cs typeface="Mitra" pitchFamily="2" charset="-78"/>
              </a:defRPr>
            </a:lvl1pPr>
          </a:lstStyle>
          <a:p>
            <a:endParaRPr lang="en-US" altLang="en-US"/>
          </a:p>
        </p:txBody>
      </p:sp>
      <p:sp>
        <p:nvSpPr>
          <p:cNvPr id="7680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defRPr sz="1200" b="1">
                <a:solidFill>
                  <a:schemeClr val="tx1"/>
                </a:solidFill>
                <a:latin typeface="Times New Roman" pitchFamily="18" charset="0"/>
                <a:cs typeface="Mitra" pitchFamily="2" charset="-78"/>
              </a:defRPr>
            </a:lvl1pPr>
          </a:lstStyle>
          <a:p>
            <a:fld id="{3D93BBC0-C7E8-434A-BE7E-180503F91C0B}" type="slidenum">
              <a:rPr lang="ar-SA" altLang="en-US"/>
              <a:pPr/>
              <a:t>‹#›</a:t>
            </a:fld>
            <a:endParaRPr lang="en-US" altLang="en-US"/>
          </a:p>
        </p:txBody>
      </p:sp>
    </p:spTree>
    <p:extLst>
      <p:ext uri="{BB962C8B-B14F-4D97-AF65-F5344CB8AC3E}">
        <p14:creationId xmlns:p14="http://schemas.microsoft.com/office/powerpoint/2010/main" val="14838064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itra" pitchFamily="2" charset="-78"/>
        <a:ea typeface="+mn-ea"/>
        <a:cs typeface="Mitra" pitchFamily="2" charset="-78"/>
      </a:defRPr>
    </a:lvl1pPr>
    <a:lvl2pPr marL="457200" algn="l" rtl="0" fontAlgn="base">
      <a:spcBef>
        <a:spcPct val="30000"/>
      </a:spcBef>
      <a:spcAft>
        <a:spcPct val="0"/>
      </a:spcAft>
      <a:defRPr sz="1200" kern="1200">
        <a:solidFill>
          <a:schemeClr val="tx1"/>
        </a:solidFill>
        <a:latin typeface="Mitra" pitchFamily="2" charset="-78"/>
        <a:ea typeface="+mn-ea"/>
        <a:cs typeface="Mitra" pitchFamily="2" charset="-78"/>
      </a:defRPr>
    </a:lvl2pPr>
    <a:lvl3pPr marL="914400" algn="l" rtl="0" fontAlgn="base">
      <a:spcBef>
        <a:spcPct val="30000"/>
      </a:spcBef>
      <a:spcAft>
        <a:spcPct val="0"/>
      </a:spcAft>
      <a:defRPr sz="1200" kern="1200">
        <a:solidFill>
          <a:schemeClr val="tx1"/>
        </a:solidFill>
        <a:latin typeface="Mitra" pitchFamily="2" charset="-78"/>
        <a:ea typeface="+mn-ea"/>
        <a:cs typeface="Mitra" pitchFamily="2" charset="-78"/>
      </a:defRPr>
    </a:lvl3pPr>
    <a:lvl4pPr marL="1371600" algn="l" rtl="0" fontAlgn="base">
      <a:spcBef>
        <a:spcPct val="30000"/>
      </a:spcBef>
      <a:spcAft>
        <a:spcPct val="0"/>
      </a:spcAft>
      <a:defRPr sz="1200" kern="1200">
        <a:solidFill>
          <a:schemeClr val="tx1"/>
        </a:solidFill>
        <a:latin typeface="Mitra" pitchFamily="2" charset="-78"/>
        <a:ea typeface="+mn-ea"/>
        <a:cs typeface="Mitra" pitchFamily="2" charset="-78"/>
      </a:defRPr>
    </a:lvl4pPr>
    <a:lvl5pPr marL="1828800" algn="l" rtl="0" fontAlgn="base">
      <a:spcBef>
        <a:spcPct val="30000"/>
      </a:spcBef>
      <a:spcAft>
        <a:spcPct val="0"/>
      </a:spcAft>
      <a:defRPr sz="1200" kern="1200">
        <a:solidFill>
          <a:schemeClr val="tx1"/>
        </a:solidFill>
        <a:latin typeface="Mitra" pitchFamily="2" charset="-78"/>
        <a:ea typeface="+mn-ea"/>
        <a:cs typeface="Mitra" pitchFamily="2" charset="-7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22E097-1FDE-4B55-AAA2-C4B2E94C7239}" type="slidenum">
              <a:rPr lang="ar-SA" altLang="en-US"/>
              <a:pPr/>
              <a:t>1</a:t>
            </a:fld>
            <a:endParaRPr lang="en-US" altLang="en-US"/>
          </a:p>
        </p:txBody>
      </p:sp>
      <p:sp>
        <p:nvSpPr>
          <p:cNvPr id="258050" name="Rectangle 2"/>
          <p:cNvSpPr>
            <a:spLocks noGrp="1" noRot="1" noChangeAspect="1" noChangeArrowheads="1" noTextEdit="1"/>
          </p:cNvSpPr>
          <p:nvPr>
            <p:ph type="sldImg"/>
          </p:nvPr>
        </p:nvSpPr>
        <p:spPr>
          <a:ln/>
        </p:spPr>
      </p:sp>
      <p:sp>
        <p:nvSpPr>
          <p:cNvPr id="2580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780609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DF192B-6B08-4916-84FC-4C3350623B22}" type="slidenum">
              <a:rPr lang="ar-SA" altLang="en-US"/>
              <a:pPr/>
              <a:t>97</a:t>
            </a:fld>
            <a:endParaRPr lang="en-US" altLang="en-US"/>
          </a:p>
        </p:txBody>
      </p:sp>
      <p:sp>
        <p:nvSpPr>
          <p:cNvPr id="345090" name="Rectangle 2"/>
          <p:cNvSpPr>
            <a:spLocks noGrp="1" noRot="1" noChangeAspect="1" noChangeArrowheads="1" noTextEdit="1"/>
          </p:cNvSpPr>
          <p:nvPr>
            <p:ph type="sldImg"/>
          </p:nvPr>
        </p:nvSpPr>
        <p:spPr>
          <a:xfrm>
            <a:off x="1184275" y="711200"/>
            <a:ext cx="4546600" cy="3409950"/>
          </a:xfrm>
          <a:ln/>
        </p:spPr>
      </p:sp>
      <p:sp>
        <p:nvSpPr>
          <p:cNvPr id="345091"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37081421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D8AC98-6A75-4CA2-AFBC-ADC4628908F0}" type="slidenum">
              <a:rPr lang="ar-SA" altLang="en-US"/>
              <a:pPr/>
              <a:t>98</a:t>
            </a:fld>
            <a:endParaRPr lang="en-US" altLang="en-US"/>
          </a:p>
        </p:txBody>
      </p:sp>
      <p:sp>
        <p:nvSpPr>
          <p:cNvPr id="347138" name="Rectangle 2"/>
          <p:cNvSpPr>
            <a:spLocks noGrp="1" noRot="1" noChangeAspect="1" noChangeArrowheads="1" noTextEdit="1"/>
          </p:cNvSpPr>
          <p:nvPr>
            <p:ph type="sldImg"/>
          </p:nvPr>
        </p:nvSpPr>
        <p:spPr>
          <a:xfrm>
            <a:off x="1184275" y="711200"/>
            <a:ext cx="4546600" cy="3409950"/>
          </a:xfrm>
          <a:ln/>
        </p:spPr>
      </p:sp>
      <p:sp>
        <p:nvSpPr>
          <p:cNvPr id="347139"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2213457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74138A-2979-47BF-B759-2E75102ACCDA}" type="slidenum">
              <a:rPr lang="ar-SA" altLang="en-US"/>
              <a:pPr/>
              <a:t>99</a:t>
            </a:fld>
            <a:endParaRPr lang="en-US" altLang="en-US"/>
          </a:p>
        </p:txBody>
      </p:sp>
      <p:sp>
        <p:nvSpPr>
          <p:cNvPr id="349186" name="Rectangle 2"/>
          <p:cNvSpPr>
            <a:spLocks noGrp="1" noRot="1" noChangeAspect="1" noChangeArrowheads="1" noTextEdit="1"/>
          </p:cNvSpPr>
          <p:nvPr>
            <p:ph type="sldImg"/>
          </p:nvPr>
        </p:nvSpPr>
        <p:spPr>
          <a:xfrm>
            <a:off x="1184275" y="711200"/>
            <a:ext cx="4546600" cy="3409950"/>
          </a:xfrm>
          <a:ln/>
        </p:spPr>
      </p:sp>
      <p:sp>
        <p:nvSpPr>
          <p:cNvPr id="349187"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2941617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94B369-97DF-400B-939B-C5FE756AE5EC}" type="slidenum">
              <a:rPr lang="ar-SA" altLang="en-US"/>
              <a:pPr/>
              <a:t>100</a:t>
            </a:fld>
            <a:endParaRPr lang="en-US" altLang="en-US"/>
          </a:p>
        </p:txBody>
      </p:sp>
      <p:sp>
        <p:nvSpPr>
          <p:cNvPr id="351234" name="Rectangle 2"/>
          <p:cNvSpPr>
            <a:spLocks noGrp="1" noRot="1" noChangeAspect="1" noChangeArrowheads="1" noTextEdit="1"/>
          </p:cNvSpPr>
          <p:nvPr>
            <p:ph type="sldImg"/>
          </p:nvPr>
        </p:nvSpPr>
        <p:spPr>
          <a:xfrm>
            <a:off x="1184275" y="711200"/>
            <a:ext cx="4546600" cy="3409950"/>
          </a:xfrm>
          <a:ln/>
        </p:spPr>
      </p:sp>
      <p:sp>
        <p:nvSpPr>
          <p:cNvPr id="351235"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16428444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8AF049-55C7-4289-811A-771FA501D944}" type="slidenum">
              <a:rPr lang="ar-SA" altLang="en-US"/>
              <a:pPr/>
              <a:t>101</a:t>
            </a:fld>
            <a:endParaRPr lang="en-US" altLang="en-US"/>
          </a:p>
        </p:txBody>
      </p:sp>
      <p:sp>
        <p:nvSpPr>
          <p:cNvPr id="353282" name="Rectangle 2"/>
          <p:cNvSpPr>
            <a:spLocks noGrp="1" noRot="1" noChangeAspect="1" noChangeArrowheads="1" noTextEdit="1"/>
          </p:cNvSpPr>
          <p:nvPr>
            <p:ph type="sldImg"/>
          </p:nvPr>
        </p:nvSpPr>
        <p:spPr>
          <a:xfrm>
            <a:off x="1184275" y="711200"/>
            <a:ext cx="4546600" cy="3409950"/>
          </a:xfrm>
          <a:ln/>
        </p:spPr>
      </p:sp>
      <p:sp>
        <p:nvSpPr>
          <p:cNvPr id="353283"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3421432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A713C0-A1E0-488A-9B2D-23E3A727DE0B}" type="slidenum">
              <a:rPr lang="ar-SA" altLang="en-US"/>
              <a:pPr/>
              <a:t>103</a:t>
            </a:fld>
            <a:endParaRPr lang="en-US" altLang="en-US"/>
          </a:p>
        </p:txBody>
      </p:sp>
      <p:sp>
        <p:nvSpPr>
          <p:cNvPr id="356354" name="Rectangle 2"/>
          <p:cNvSpPr>
            <a:spLocks noGrp="1" noRot="1" noChangeAspect="1" noChangeArrowheads="1" noTextEdit="1"/>
          </p:cNvSpPr>
          <p:nvPr>
            <p:ph type="sldImg"/>
          </p:nvPr>
        </p:nvSpPr>
        <p:spPr>
          <a:xfrm>
            <a:off x="1184275" y="711200"/>
            <a:ext cx="4546600" cy="3409950"/>
          </a:xfrm>
          <a:ln/>
        </p:spPr>
      </p:sp>
      <p:sp>
        <p:nvSpPr>
          <p:cNvPr id="356355"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2687664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2AE73-303A-4039-B1F4-621FC4B87DD8}" type="slidenum">
              <a:rPr lang="ar-SA" altLang="en-US"/>
              <a:pPr/>
              <a:t>104</a:t>
            </a:fld>
            <a:endParaRPr lang="en-US" altLang="en-US"/>
          </a:p>
        </p:txBody>
      </p:sp>
      <p:sp>
        <p:nvSpPr>
          <p:cNvPr id="358402" name="Rectangle 2"/>
          <p:cNvSpPr>
            <a:spLocks noGrp="1" noRot="1" noChangeAspect="1" noChangeArrowheads="1" noTextEdit="1"/>
          </p:cNvSpPr>
          <p:nvPr>
            <p:ph type="sldImg"/>
          </p:nvPr>
        </p:nvSpPr>
        <p:spPr>
          <a:xfrm>
            <a:off x="1184275" y="711200"/>
            <a:ext cx="4546600" cy="3409950"/>
          </a:xfrm>
          <a:ln/>
        </p:spPr>
      </p:sp>
      <p:sp>
        <p:nvSpPr>
          <p:cNvPr id="358403"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15703420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ED350C-F6CB-4A76-82D4-8843469B7F43}" type="slidenum">
              <a:rPr lang="ar-SA" altLang="en-US"/>
              <a:pPr/>
              <a:t>105</a:t>
            </a:fld>
            <a:endParaRPr lang="en-US" altLang="en-US"/>
          </a:p>
        </p:txBody>
      </p:sp>
      <p:sp>
        <p:nvSpPr>
          <p:cNvPr id="360450" name="Rectangle 2"/>
          <p:cNvSpPr>
            <a:spLocks noGrp="1" noRot="1" noChangeAspect="1" noChangeArrowheads="1" noTextEdit="1"/>
          </p:cNvSpPr>
          <p:nvPr>
            <p:ph type="sldImg"/>
          </p:nvPr>
        </p:nvSpPr>
        <p:spPr>
          <a:xfrm>
            <a:off x="1184275" y="711200"/>
            <a:ext cx="4546600" cy="3409950"/>
          </a:xfrm>
          <a:ln/>
        </p:spPr>
      </p:sp>
      <p:sp>
        <p:nvSpPr>
          <p:cNvPr id="360451"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23344571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6BE509-D86E-478B-A694-71C63C5BFE8A}" type="slidenum">
              <a:rPr lang="ar-SA" altLang="en-US"/>
              <a:pPr/>
              <a:t>108</a:t>
            </a:fld>
            <a:endParaRPr lang="en-US" altLang="en-US"/>
          </a:p>
        </p:txBody>
      </p:sp>
      <p:sp>
        <p:nvSpPr>
          <p:cNvPr id="364546" name="Rectangle 2"/>
          <p:cNvSpPr>
            <a:spLocks noGrp="1" noRot="1" noChangeAspect="1" noChangeArrowheads="1" noTextEdit="1"/>
          </p:cNvSpPr>
          <p:nvPr>
            <p:ph type="sldImg"/>
          </p:nvPr>
        </p:nvSpPr>
        <p:spPr>
          <a:xfrm>
            <a:off x="1184275" y="711200"/>
            <a:ext cx="4546600" cy="3409950"/>
          </a:xfrm>
          <a:ln/>
        </p:spPr>
      </p:sp>
      <p:sp>
        <p:nvSpPr>
          <p:cNvPr id="364547"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21088394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52CD92-D3F3-4139-945E-CD93F6D1F221}" type="slidenum">
              <a:rPr lang="ar-SA" altLang="en-US"/>
              <a:pPr/>
              <a:t>110</a:t>
            </a:fld>
            <a:endParaRPr lang="en-US" altLang="en-US"/>
          </a:p>
        </p:txBody>
      </p:sp>
      <p:sp>
        <p:nvSpPr>
          <p:cNvPr id="367618" name="Rectangle 2"/>
          <p:cNvSpPr>
            <a:spLocks noGrp="1" noRot="1" noChangeAspect="1" noChangeArrowheads="1" noTextEdit="1"/>
          </p:cNvSpPr>
          <p:nvPr>
            <p:ph type="sldImg"/>
          </p:nvPr>
        </p:nvSpPr>
        <p:spPr>
          <a:xfrm>
            <a:off x="1184275" y="711200"/>
            <a:ext cx="4546600" cy="3409950"/>
          </a:xfrm>
          <a:ln/>
        </p:spPr>
      </p:sp>
      <p:sp>
        <p:nvSpPr>
          <p:cNvPr id="367619"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347593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FF58EF-4B4A-43E5-8387-FD77DD32CD12}" type="slidenum">
              <a:rPr lang="ar-SA" altLang="en-US"/>
              <a:pPr/>
              <a:t>20</a:t>
            </a:fld>
            <a:endParaRPr lang="en-US" altLang="en-US"/>
          </a:p>
        </p:txBody>
      </p:sp>
      <p:sp>
        <p:nvSpPr>
          <p:cNvPr id="257026" name="Rectangle 2"/>
          <p:cNvSpPr>
            <a:spLocks noGrp="1" noRot="1" noChangeAspect="1" noChangeArrowheads="1" noTextEdit="1"/>
          </p:cNvSpPr>
          <p:nvPr>
            <p:ph type="sldImg"/>
          </p:nvPr>
        </p:nvSpPr>
        <p:spPr>
          <a:ln/>
        </p:spPr>
      </p:sp>
      <p:sp>
        <p:nvSpPr>
          <p:cNvPr id="2570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985003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32C24B-F13B-42E1-9999-713A4F306DEA}" type="slidenum">
              <a:rPr lang="ar-SA" altLang="en-US"/>
              <a:pPr/>
              <a:t>111</a:t>
            </a:fld>
            <a:endParaRPr lang="en-US" altLang="en-US"/>
          </a:p>
        </p:txBody>
      </p:sp>
      <p:sp>
        <p:nvSpPr>
          <p:cNvPr id="369666" name="Rectangle 2"/>
          <p:cNvSpPr>
            <a:spLocks noGrp="1" noRot="1" noChangeAspect="1" noChangeArrowheads="1" noTextEdit="1"/>
          </p:cNvSpPr>
          <p:nvPr>
            <p:ph type="sldImg"/>
          </p:nvPr>
        </p:nvSpPr>
        <p:spPr>
          <a:xfrm>
            <a:off x="1184275" y="711200"/>
            <a:ext cx="4546600" cy="3409950"/>
          </a:xfrm>
          <a:ln/>
        </p:spPr>
      </p:sp>
      <p:sp>
        <p:nvSpPr>
          <p:cNvPr id="369667"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24495317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3C3A67-0C91-410C-ADFC-B1B0A39E96D5}" type="slidenum">
              <a:rPr lang="ar-SA" altLang="en-US"/>
              <a:pPr/>
              <a:t>112</a:t>
            </a:fld>
            <a:endParaRPr lang="en-US" altLang="en-US"/>
          </a:p>
        </p:txBody>
      </p:sp>
      <p:sp>
        <p:nvSpPr>
          <p:cNvPr id="371714" name="Rectangle 2"/>
          <p:cNvSpPr>
            <a:spLocks noGrp="1" noRot="1" noChangeAspect="1" noChangeArrowheads="1" noTextEdit="1"/>
          </p:cNvSpPr>
          <p:nvPr>
            <p:ph type="sldImg"/>
          </p:nvPr>
        </p:nvSpPr>
        <p:spPr>
          <a:xfrm>
            <a:off x="1184275" y="711200"/>
            <a:ext cx="4546600" cy="3409950"/>
          </a:xfrm>
          <a:ln/>
        </p:spPr>
      </p:sp>
      <p:sp>
        <p:nvSpPr>
          <p:cNvPr id="371715"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2570202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18ECF4-032E-4BD5-AAFD-53EEFF0E9A4B}" type="slidenum">
              <a:rPr lang="ar-SA" altLang="en-US"/>
              <a:pPr/>
              <a:t>67</a:t>
            </a:fld>
            <a:endParaRPr lang="en-US" altLang="en-US"/>
          </a:p>
        </p:txBody>
      </p:sp>
      <p:sp>
        <p:nvSpPr>
          <p:cNvPr id="307202" name="Rectangle 2"/>
          <p:cNvSpPr>
            <a:spLocks noGrp="1" noRot="1" noChangeAspect="1" noChangeArrowheads="1" noTextEdit="1"/>
          </p:cNvSpPr>
          <p:nvPr>
            <p:ph type="sldImg"/>
          </p:nvPr>
        </p:nvSpPr>
        <p:spPr>
          <a:ln/>
        </p:spPr>
      </p:sp>
      <p:sp>
        <p:nvSpPr>
          <p:cNvPr id="307203" name="Rectangle 3"/>
          <p:cNvSpPr>
            <a:spLocks noGrp="1" noChangeArrowheads="1"/>
          </p:cNvSpPr>
          <p:nvPr>
            <p:ph type="body" idx="1"/>
          </p:nvPr>
        </p:nvSpPr>
        <p:spPr>
          <a:xfrm>
            <a:off x="685800" y="4343400"/>
            <a:ext cx="5486400" cy="4114800"/>
          </a:xfrm>
        </p:spPr>
        <p:txBody>
          <a:bodyPr/>
          <a:lstStyle/>
          <a:p>
            <a:endParaRPr lang="en-US"/>
          </a:p>
        </p:txBody>
      </p:sp>
    </p:spTree>
    <p:extLst>
      <p:ext uri="{BB962C8B-B14F-4D97-AF65-F5344CB8AC3E}">
        <p14:creationId xmlns:p14="http://schemas.microsoft.com/office/powerpoint/2010/main" val="1683268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9D0B36-99EF-4E69-87B7-1F3C863B20F1}" type="slidenum">
              <a:rPr lang="ar-SA" altLang="en-US"/>
              <a:pPr/>
              <a:t>88</a:t>
            </a:fld>
            <a:endParaRPr lang="en-US" altLang="en-US"/>
          </a:p>
        </p:txBody>
      </p:sp>
      <p:sp>
        <p:nvSpPr>
          <p:cNvPr id="329730" name="Rectangle 2"/>
          <p:cNvSpPr>
            <a:spLocks noGrp="1" noRot="1" noChangeAspect="1" noChangeArrowheads="1" noTextEdit="1"/>
          </p:cNvSpPr>
          <p:nvPr>
            <p:ph type="sldImg"/>
          </p:nvPr>
        </p:nvSpPr>
        <p:spPr>
          <a:xfrm>
            <a:off x="1184275" y="711200"/>
            <a:ext cx="4546600" cy="3409950"/>
          </a:xfrm>
          <a:ln/>
        </p:spPr>
      </p:sp>
      <p:sp>
        <p:nvSpPr>
          <p:cNvPr id="329731"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36980151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E339CC-3A7F-462D-83CC-BDF012832DAC}" type="slidenum">
              <a:rPr lang="ar-SA" altLang="en-US"/>
              <a:pPr/>
              <a:t>89</a:t>
            </a:fld>
            <a:endParaRPr lang="en-US" altLang="en-US"/>
          </a:p>
        </p:txBody>
      </p:sp>
      <p:sp>
        <p:nvSpPr>
          <p:cNvPr id="331778" name="Rectangle 2"/>
          <p:cNvSpPr>
            <a:spLocks noGrp="1" noRot="1" noChangeAspect="1" noChangeArrowheads="1" noTextEdit="1"/>
          </p:cNvSpPr>
          <p:nvPr>
            <p:ph type="sldImg"/>
          </p:nvPr>
        </p:nvSpPr>
        <p:spPr>
          <a:xfrm>
            <a:off x="1184275" y="711200"/>
            <a:ext cx="4546600" cy="3409950"/>
          </a:xfrm>
          <a:ln/>
        </p:spPr>
      </p:sp>
      <p:sp>
        <p:nvSpPr>
          <p:cNvPr id="331779"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1154794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0F8649-D8B1-469D-85CD-AA077B3C2577}" type="slidenum">
              <a:rPr lang="ar-SA" altLang="en-US"/>
              <a:pPr/>
              <a:t>91</a:t>
            </a:fld>
            <a:endParaRPr lang="en-US" altLang="en-US"/>
          </a:p>
        </p:txBody>
      </p:sp>
      <p:sp>
        <p:nvSpPr>
          <p:cNvPr id="334850" name="Rectangle 2"/>
          <p:cNvSpPr>
            <a:spLocks noGrp="1" noRot="1" noChangeAspect="1" noChangeArrowheads="1" noTextEdit="1"/>
          </p:cNvSpPr>
          <p:nvPr>
            <p:ph type="sldImg"/>
          </p:nvPr>
        </p:nvSpPr>
        <p:spPr>
          <a:xfrm>
            <a:off x="1184275" y="711200"/>
            <a:ext cx="4546600" cy="3409950"/>
          </a:xfrm>
          <a:ln/>
        </p:spPr>
      </p:sp>
      <p:sp>
        <p:nvSpPr>
          <p:cNvPr id="334851"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3802038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8DADF0-7ACE-4431-9B8D-E2B1D1D25CD9}" type="slidenum">
              <a:rPr lang="ar-SA" altLang="en-US"/>
              <a:pPr/>
              <a:t>92</a:t>
            </a:fld>
            <a:endParaRPr lang="en-US" altLang="en-US"/>
          </a:p>
        </p:txBody>
      </p:sp>
      <p:sp>
        <p:nvSpPr>
          <p:cNvPr id="336898" name="Rectangle 2"/>
          <p:cNvSpPr>
            <a:spLocks noGrp="1" noRot="1" noChangeAspect="1" noChangeArrowheads="1" noTextEdit="1"/>
          </p:cNvSpPr>
          <p:nvPr>
            <p:ph type="sldImg"/>
          </p:nvPr>
        </p:nvSpPr>
        <p:spPr>
          <a:xfrm>
            <a:off x="1184275" y="711200"/>
            <a:ext cx="4546600" cy="3409950"/>
          </a:xfrm>
          <a:ln/>
        </p:spPr>
      </p:sp>
      <p:sp>
        <p:nvSpPr>
          <p:cNvPr id="336899"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1234126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849523-BB2E-481B-813E-E1493AD15775}" type="slidenum">
              <a:rPr lang="ar-SA" altLang="en-US"/>
              <a:pPr/>
              <a:t>95</a:t>
            </a:fld>
            <a:endParaRPr lang="en-US" altLang="en-US"/>
          </a:p>
        </p:txBody>
      </p:sp>
      <p:sp>
        <p:nvSpPr>
          <p:cNvPr id="340994" name="Rectangle 2"/>
          <p:cNvSpPr>
            <a:spLocks noGrp="1" noRot="1" noChangeAspect="1" noChangeArrowheads="1" noTextEdit="1"/>
          </p:cNvSpPr>
          <p:nvPr>
            <p:ph type="sldImg"/>
          </p:nvPr>
        </p:nvSpPr>
        <p:spPr>
          <a:xfrm>
            <a:off x="1184275" y="711200"/>
            <a:ext cx="4546600" cy="3409950"/>
          </a:xfrm>
          <a:ln/>
        </p:spPr>
      </p:sp>
      <p:sp>
        <p:nvSpPr>
          <p:cNvPr id="340995"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3361031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94048C-897F-4B40-A4C3-BCDFA5A4A7BA}" type="slidenum">
              <a:rPr lang="ar-SA" altLang="en-US"/>
              <a:pPr/>
              <a:t>96</a:t>
            </a:fld>
            <a:endParaRPr lang="en-US" altLang="en-US"/>
          </a:p>
        </p:txBody>
      </p:sp>
      <p:sp>
        <p:nvSpPr>
          <p:cNvPr id="343042" name="Rectangle 2"/>
          <p:cNvSpPr>
            <a:spLocks noGrp="1" noRot="1" noChangeAspect="1" noChangeArrowheads="1" noTextEdit="1"/>
          </p:cNvSpPr>
          <p:nvPr>
            <p:ph type="sldImg"/>
          </p:nvPr>
        </p:nvSpPr>
        <p:spPr>
          <a:xfrm>
            <a:off x="1184275" y="711200"/>
            <a:ext cx="4546600" cy="3409950"/>
          </a:xfrm>
          <a:ln/>
        </p:spPr>
      </p:sp>
      <p:sp>
        <p:nvSpPr>
          <p:cNvPr id="343043" name="Rectangle 3"/>
          <p:cNvSpPr>
            <a:spLocks noGrp="1" noChangeArrowheads="1"/>
          </p:cNvSpPr>
          <p:nvPr>
            <p:ph type="body" idx="1"/>
          </p:nvPr>
        </p:nvSpPr>
        <p:spPr>
          <a:xfrm>
            <a:off x="942975" y="4333875"/>
            <a:ext cx="5030788" cy="4121150"/>
          </a:xfrm>
        </p:spPr>
        <p:txBody>
          <a:bodyPr/>
          <a:lstStyle/>
          <a:p>
            <a:endParaRPr lang="en-US" altLang="en-US"/>
          </a:p>
        </p:txBody>
      </p:sp>
    </p:spTree>
    <p:extLst>
      <p:ext uri="{BB962C8B-B14F-4D97-AF65-F5344CB8AC3E}">
        <p14:creationId xmlns:p14="http://schemas.microsoft.com/office/powerpoint/2010/main" val="763870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A9EEBA1-4EFA-4A66-8B06-3370A7683681}" type="slidenum">
              <a:rPr lang="ar-SA" altLang="en-US"/>
              <a:pPr/>
              <a:t>‹#›</a:t>
            </a:fld>
            <a:endParaRPr lang="en-US" altLang="en-US"/>
          </a:p>
        </p:txBody>
      </p:sp>
    </p:spTree>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4A68BBA-99CF-44A7-9C41-F6CFEF735282}" type="slidenum">
              <a:rPr lang="ar-SA" altLang="en-US"/>
              <a:pPr/>
              <a:t>‹#›</a:t>
            </a:fld>
            <a:endParaRPr lang="en-US" altLang="en-US"/>
          </a:p>
        </p:txBody>
      </p:sp>
    </p:spTree>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63774E3-D497-4962-BF7F-D8D8CDAFD27B}" type="slidenum">
              <a:rPr lang="ar-SA" altLang="en-US"/>
              <a:pPr/>
              <a:t>‹#›</a:t>
            </a:fld>
            <a:endParaRPr lang="en-US" altLang="en-US"/>
          </a:p>
        </p:txBody>
      </p:sp>
    </p:spTree>
  </p:cSld>
  <p:clrMapOvr>
    <a:masterClrMapping/>
  </p:clrMapOvr>
  <p:transition>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fld id="{0453EDD4-ABBE-4A90-96CC-D4150709BB03}" type="slidenum">
              <a:rPr lang="ar-SA" altLang="en-US"/>
              <a:pPr/>
              <a:t>‹#›</a:t>
            </a:fld>
            <a:endParaRPr lang="en-US" altLang="en-US"/>
          </a:p>
        </p:txBody>
      </p:sp>
    </p:spTree>
  </p:cSld>
  <p:clrMapOvr>
    <a:masterClrMapping/>
  </p:clrMapOvr>
  <p:transition>
    <p:zoom dir="in"/>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23E8EF4C-D004-4522-8AB3-F997140190B5}" type="slidenum">
              <a:rPr lang="ar-SA" altLang="en-US"/>
              <a:pPr/>
              <a:t>‹#›</a:t>
            </a:fld>
            <a:endParaRPr lang="en-US" altLang="en-US"/>
          </a:p>
        </p:txBody>
      </p:sp>
    </p:spTree>
  </p:cSld>
  <p:clrMapOvr>
    <a:masterClrMapping/>
  </p:clrMapOvr>
  <p:transition>
    <p:zoom dir="in"/>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D2BB5D90-F4D2-4F58-8B6C-D6CC99B9A85F}" type="slidenum">
              <a:rPr lang="ar-SA" altLang="en-US"/>
              <a:pPr/>
              <a:t>‹#›</a:t>
            </a:fld>
            <a:endParaRPr lang="en-US" altLang="en-US"/>
          </a:p>
        </p:txBody>
      </p:sp>
    </p:spTree>
  </p:cSld>
  <p:clrMapOvr>
    <a:masterClrMapping/>
  </p:clrMapOvr>
  <p:transition>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97B09F6-B9F6-4E22-8015-A16CD404120E}" type="slidenum">
              <a:rPr lang="ar-SA" altLang="en-US"/>
              <a:pPr/>
              <a:t>‹#›</a:t>
            </a:fld>
            <a:endParaRPr lang="en-US" altLang="en-US"/>
          </a:p>
        </p:txBody>
      </p:sp>
    </p:spTree>
  </p:cSld>
  <p:clrMapOvr>
    <a:masterClrMapping/>
  </p:clrMapOvr>
  <p:transition>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975349E-1862-4374-AC2E-F06A2DD6155E}" type="slidenum">
              <a:rPr lang="ar-SA" altLang="en-US"/>
              <a:pPr/>
              <a:t>‹#›</a:t>
            </a:fld>
            <a:endParaRPr lang="en-US" altLang="en-US"/>
          </a:p>
        </p:txBody>
      </p:sp>
    </p:spTree>
  </p:cSld>
  <p:clrMapOvr>
    <a:masterClrMapping/>
  </p:clrMapOvr>
  <p:transition>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52A94F00-1575-455B-BCEE-E620542AC275}" type="slidenum">
              <a:rPr lang="ar-SA" altLang="en-US"/>
              <a:pPr/>
              <a:t>‹#›</a:t>
            </a:fld>
            <a:endParaRPr lang="en-US" altLang="en-US"/>
          </a:p>
        </p:txBody>
      </p:sp>
    </p:spTree>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104BA817-0C39-4576-8B3B-351C8CB693AC}" type="slidenum">
              <a:rPr lang="ar-SA" altLang="en-US"/>
              <a:pPr/>
              <a:t>‹#›</a:t>
            </a:fld>
            <a:endParaRPr lang="en-US" altLang="en-US"/>
          </a:p>
        </p:txBody>
      </p:sp>
    </p:spTree>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FFC7C8E9-ECD6-4F97-BF80-62D637778F89}" type="slidenum">
              <a:rPr lang="ar-SA" altLang="en-US"/>
              <a:pPr/>
              <a:t>‹#›</a:t>
            </a:fld>
            <a:endParaRPr lang="en-US" altLang="en-US"/>
          </a:p>
        </p:txBody>
      </p:sp>
    </p:spTree>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BA0158BE-1C8B-431B-A90E-6B36613AAACC}" type="slidenum">
              <a:rPr lang="ar-SA" altLang="en-US"/>
              <a:pPr/>
              <a:t>‹#›</a:t>
            </a:fld>
            <a:endParaRPr lang="en-US" altLang="en-US"/>
          </a:p>
        </p:txBody>
      </p:sp>
    </p:spTree>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0F24D56-F35E-409F-969F-65848039C0F5}" type="slidenum">
              <a:rPr lang="ar-SA" altLang="en-US"/>
              <a:pPr/>
              <a:t>‹#›</a:t>
            </a:fld>
            <a:endParaRPr lang="en-US" altLang="en-US"/>
          </a:p>
        </p:txBody>
      </p:sp>
    </p:spTree>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40592B2-2E3A-4DB0-AE62-8C7753B554A0}" type="slidenum">
              <a:rPr lang="ar-SA" altLang="en-US"/>
              <a:pPr/>
              <a:t>‹#›</a:t>
            </a:fld>
            <a:endParaRPr lang="en-US" altLang="en-US"/>
          </a:p>
        </p:txBody>
      </p:sp>
    </p:spTree>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CA43"/>
            </a:gs>
            <a:gs pos="100000">
              <a:srgbClr val="00CA43">
                <a:gamma/>
                <a:tint val="0"/>
                <a:invGamma/>
              </a:srgbClr>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ar-SA"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ar-SA" smtClean="0"/>
              <a:t>Click to edit Master text styles</a:t>
            </a:r>
          </a:p>
          <a:p>
            <a:pPr lvl="1"/>
            <a:r>
              <a:rPr lang="en-US" altLang="ar-SA" smtClean="0"/>
              <a:t>Second level</a:t>
            </a:r>
          </a:p>
          <a:p>
            <a:pPr lvl="2"/>
            <a:r>
              <a:rPr lang="en-US" altLang="ar-SA" smtClean="0"/>
              <a:t>Third level</a:t>
            </a:r>
          </a:p>
          <a:p>
            <a:pPr lvl="3"/>
            <a:r>
              <a:rPr lang="en-US" altLang="ar-SA" smtClean="0"/>
              <a:t>Fourth level</a:t>
            </a:r>
          </a:p>
          <a:p>
            <a:pPr lvl="4"/>
            <a:r>
              <a:rPr lang="en-US" altLang="ar-SA"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chemeClr val="tx1"/>
                </a:solidFill>
                <a:latin typeface="+mn-lt"/>
                <a:cs typeface="+mn-cs"/>
              </a:defRPr>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mn-lt"/>
                <a:cs typeface="+mn-cs"/>
              </a:defRPr>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mn-lt"/>
                <a:cs typeface="+mn-cs"/>
              </a:defRPr>
            </a:lvl1pPr>
          </a:lstStyle>
          <a:p>
            <a:fld id="{98A3D157-9C95-4F72-A368-611D5A8261DF}" type="slidenum">
              <a:rPr lang="ar-SA" altLang="en-US"/>
              <a:pPr/>
              <a:t>‹#›</a:t>
            </a:fld>
            <a:endParaRPr lang="en-US" altLang="en-US"/>
          </a:p>
        </p:txBody>
      </p:sp>
      <p:sp>
        <p:nvSpPr>
          <p:cNvPr id="1031" name="Text Box 7"/>
          <p:cNvSpPr txBox="1">
            <a:spLocks noChangeArrowheads="1"/>
          </p:cNvSpPr>
          <p:nvPr userDrawn="1"/>
        </p:nvSpPr>
        <p:spPr bwMode="auto">
          <a:xfrm>
            <a:off x="4419600" y="2895600"/>
            <a:ext cx="1588" cy="22225"/>
          </a:xfrm>
          <a:prstGeom prst="rect">
            <a:avLst/>
          </a:prstGeom>
          <a:noFill/>
          <a:ln w="9525">
            <a:noFill/>
            <a:miter lim="800000"/>
            <a:headEnd/>
            <a:tailEnd/>
          </a:ln>
          <a:effectLst/>
        </p:spPr>
        <p:txBody>
          <a:bodyPr/>
          <a:lstStyle/>
          <a:p>
            <a:pPr algn="l">
              <a:spcBef>
                <a:spcPct val="50000"/>
              </a:spcBef>
            </a:pPr>
            <a:endParaRPr lang="en-US" altLang="en-US" sz="2400">
              <a:solidFill>
                <a:schemeClr val="tx1"/>
              </a:solidFill>
              <a:latin typeface="Mitra" pitchFamily="2" charset="-78"/>
              <a:cs typeface="Mitra" pitchFamily="2" charset="-78"/>
            </a:endParaRPr>
          </a:p>
        </p:txBody>
      </p:sp>
      <p:sp>
        <p:nvSpPr>
          <p:cNvPr id="1032" name="Text Box 8"/>
          <p:cNvSpPr txBox="1">
            <a:spLocks noChangeArrowheads="1"/>
          </p:cNvSpPr>
          <p:nvPr userDrawn="1"/>
        </p:nvSpPr>
        <p:spPr bwMode="auto">
          <a:xfrm>
            <a:off x="4267200" y="3124200"/>
            <a:ext cx="2438400" cy="581025"/>
          </a:xfrm>
          <a:prstGeom prst="rect">
            <a:avLst/>
          </a:prstGeom>
          <a:noFill/>
          <a:ln w="9525">
            <a:noFill/>
            <a:miter lim="800000"/>
            <a:headEnd/>
            <a:tailEnd/>
          </a:ln>
          <a:effectLst/>
        </p:spPr>
        <p:txBody>
          <a:bodyPr lIns="180000" tIns="108000" rIns="180000" bIns="108000">
            <a:spAutoFit/>
          </a:bodyPr>
          <a:lstStyle/>
          <a:p>
            <a:pPr algn="l">
              <a:spcBef>
                <a:spcPct val="50000"/>
              </a:spcBef>
            </a:pPr>
            <a:endParaRPr lang="en-US" altLang="en-US" sz="2400">
              <a:solidFill>
                <a:schemeClr val="tx1"/>
              </a:solidFill>
              <a:latin typeface="Mitra" pitchFamily="2" charset="-78"/>
              <a:cs typeface="Mitra" pitchFamily="2" charset="-78"/>
            </a:endParaRPr>
          </a:p>
        </p:txBody>
      </p:sp>
      <p:sp>
        <p:nvSpPr>
          <p:cNvPr id="1033" name="AutoShape 9">
            <a:hlinkClick r:id="" action="ppaction://hlinkshowjump?jump=nextslide" highlightClick="1"/>
          </p:cNvPr>
          <p:cNvSpPr>
            <a:spLocks noChangeArrowheads="1"/>
          </p:cNvSpPr>
          <p:nvPr userDrawn="1"/>
        </p:nvSpPr>
        <p:spPr bwMode="auto">
          <a:xfrm>
            <a:off x="0" y="533400"/>
            <a:ext cx="457200" cy="385763"/>
          </a:xfrm>
          <a:prstGeom prst="actionButtonForwardNext">
            <a:avLst/>
          </a:prstGeom>
          <a:solidFill>
            <a:srgbClr val="339966"/>
          </a:solidFill>
          <a:ln w="6350">
            <a:solidFill>
              <a:srgbClr val="008000"/>
            </a:solidFill>
            <a:miter lim="800000"/>
            <a:headEnd/>
            <a:tailEnd/>
          </a:ln>
          <a:effectLst>
            <a:prstShdw prst="shdw17" dist="17961" dir="2700000">
              <a:srgbClr val="008000">
                <a:gamma/>
                <a:shade val="60000"/>
                <a:invGamma/>
              </a:srgbClr>
            </a:prstShdw>
          </a:effectLst>
        </p:spPr>
        <p:txBody>
          <a:bodyPr wrap="none" anchor="ctr"/>
          <a:lstStyle/>
          <a:p>
            <a:endParaRPr lang="en-US"/>
          </a:p>
        </p:txBody>
      </p:sp>
      <p:sp>
        <p:nvSpPr>
          <p:cNvPr id="1035" name="AutoShape 11">
            <a:hlinkClick r:id="" action="ppaction://hlinkshowjump?jump=previousslide" highlightClick="1"/>
          </p:cNvPr>
          <p:cNvSpPr>
            <a:spLocks noChangeArrowheads="1"/>
          </p:cNvSpPr>
          <p:nvPr userDrawn="1"/>
        </p:nvSpPr>
        <p:spPr bwMode="auto">
          <a:xfrm>
            <a:off x="0" y="0"/>
            <a:ext cx="457200" cy="385763"/>
          </a:xfrm>
          <a:prstGeom prst="actionButtonBackPrevious">
            <a:avLst/>
          </a:prstGeom>
          <a:solidFill>
            <a:srgbClr val="339966"/>
          </a:solidFill>
          <a:ln w="6350">
            <a:solidFill>
              <a:srgbClr val="008000"/>
            </a:solidFill>
            <a:miter lim="800000"/>
            <a:headEnd/>
            <a:tailEnd/>
          </a:ln>
          <a:effectLst>
            <a:prstShdw prst="shdw17" dist="17961" dir="2700000">
              <a:srgbClr val="008000">
                <a:gamma/>
                <a:shade val="60000"/>
                <a:invGamma/>
              </a:srgbClr>
            </a:prstShdw>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 calcmode="lin" valueType="num">
                                      <p:cBhvr additive="base">
                                        <p:cTn id="7" dur="500" fill="hold"/>
                                        <p:tgtEl>
                                          <p:spTgt spid="10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16"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anim calcmode="lin" valueType="num">
                                      <p:cBhvr additive="base">
                                        <p:cTn id="11" dur="500" fill="hold"/>
                                        <p:tgtEl>
                                          <p:spTgt spid="102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2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16" name="WHOOSH.WAV"/>
                                        </p:tgtEl>
                                      </p:cMediaNode>
                                    </p:audio>
                                  </p:subTnLst>
                                </p:cTn>
                              </p:par>
                              <p:par>
                                <p:cTn id="13" presetID="2" presetClass="entr" presetSubtype="8" fill="hold" grpId="0" nodeType="with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anim calcmode="lin" valueType="num">
                                      <p:cBhvr additive="base">
                                        <p:cTn id="15" dur="500" fill="hold"/>
                                        <p:tgtEl>
                                          <p:spTgt spid="102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02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16" name="WHOOSH.WAV"/>
                                        </p:tgtEl>
                                      </p:cMediaNode>
                                    </p:audio>
                                  </p:subTnLst>
                                </p:cTn>
                              </p:par>
                              <p:par>
                                <p:cTn id="17" presetID="2" presetClass="entr" presetSubtype="8" fill="hold" grpId="0" nodeType="with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anim calcmode="lin" valueType="num">
                                      <p:cBhvr additive="base">
                                        <p:cTn id="19" dur="500" fill="hold"/>
                                        <p:tgtEl>
                                          <p:spTgt spid="102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16" name="WHOOSH.WAV"/>
                                        </p:tgtEl>
                                      </p:cMediaNode>
                                    </p:audio>
                                  </p:subTnLst>
                                </p:cTn>
                              </p:par>
                              <p:par>
                                <p:cTn id="21" presetID="2" presetClass="entr" presetSubtype="8" fill="hold" grpId="0" nodeType="withEffect">
                                  <p:stCondLst>
                                    <p:cond delay="0"/>
                                  </p:stCondLst>
                                  <p:childTnLst>
                                    <p:set>
                                      <p:cBhvr>
                                        <p:cTn id="22" dur="1" fill="hold">
                                          <p:stCondLst>
                                            <p:cond delay="0"/>
                                          </p:stCondLst>
                                        </p:cTn>
                                        <p:tgtEl>
                                          <p:spTgt spid="1027">
                                            <p:txEl>
                                              <p:pRg st="4" end="4"/>
                                            </p:txEl>
                                          </p:spTgt>
                                        </p:tgtEl>
                                        <p:attrNameLst>
                                          <p:attrName>style.visibility</p:attrName>
                                        </p:attrNameLst>
                                      </p:cBhvr>
                                      <p:to>
                                        <p:strVal val="visible"/>
                                      </p:to>
                                    </p:set>
                                    <p:anim calcmode="lin" valueType="num">
                                      <p:cBhvr additive="base">
                                        <p:cTn id="23" dur="500" fill="hold"/>
                                        <p:tgtEl>
                                          <p:spTgt spid="102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02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16"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p:tmplLst>
          <p:tmpl lvl="1">
            <p:tnLst>
              <p:par>
                <p:cTn presetID="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0-#ppt_w/2"/>
                          </p:val>
                        </p:tav>
                        <p:tav tm="100000">
                          <p:val>
                            <p:strVal val="#ppt_x"/>
                          </p:val>
                        </p:tav>
                      </p:tavLst>
                    </p:anim>
                    <p:anim calcmode="lin" valueType="num">
                      <p:cBhvr additive="base">
                        <p:cTn dur="500" fill="hold"/>
                        <p:tgtEl>
                          <p:spTgt spid="102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stCondLst>
                          <p:endCondLst>
                            <p:cond evt="onStopAudio" delay="0">
                              <p:tgtEl>
                                <p:sldTgt/>
                              </p:tgtEl>
                            </p:cond>
                          </p:endCondLst>
                        </p:cTn>
                        <p:tgtEl>
                          <p:sndTgt r:embed="rId16" name="WHOOSH.WAV"/>
                        </p:tgtEl>
                      </p:cMediaNode>
                    </p:audio>
                  </p:subTnLst>
                </p:cTn>
              </p:par>
            </p:tnLst>
          </p:tmpl>
          <p:tmpl lvl="2">
            <p:tnLst>
              <p:par>
                <p:cTn presetID="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0-#ppt_w/2"/>
                          </p:val>
                        </p:tav>
                        <p:tav tm="100000">
                          <p:val>
                            <p:strVal val="#ppt_x"/>
                          </p:val>
                        </p:tav>
                      </p:tavLst>
                    </p:anim>
                    <p:anim calcmode="lin" valueType="num">
                      <p:cBhvr additive="base">
                        <p:cTn dur="500" fill="hold"/>
                        <p:tgtEl>
                          <p:spTgt spid="102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stCondLst>
                          <p:endCondLst>
                            <p:cond evt="onStopAudio" delay="0">
                              <p:tgtEl>
                                <p:sldTgt/>
                              </p:tgtEl>
                            </p:cond>
                          </p:endCondLst>
                        </p:cTn>
                        <p:tgtEl>
                          <p:sndTgt r:embed="rId16" name="WHOOSH.WAV"/>
                        </p:tgtEl>
                      </p:cMediaNode>
                    </p:audio>
                  </p:subTnLst>
                </p:cTn>
              </p:par>
            </p:tnLst>
          </p:tmpl>
          <p:tmpl lvl="3">
            <p:tnLst>
              <p:par>
                <p:cTn presetID="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0-#ppt_w/2"/>
                          </p:val>
                        </p:tav>
                        <p:tav tm="100000">
                          <p:val>
                            <p:strVal val="#ppt_x"/>
                          </p:val>
                        </p:tav>
                      </p:tavLst>
                    </p:anim>
                    <p:anim calcmode="lin" valueType="num">
                      <p:cBhvr additive="base">
                        <p:cTn dur="500" fill="hold"/>
                        <p:tgtEl>
                          <p:spTgt spid="102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stCondLst>
                          <p:endCondLst>
                            <p:cond evt="onStopAudio" delay="0">
                              <p:tgtEl>
                                <p:sldTgt/>
                              </p:tgtEl>
                            </p:cond>
                          </p:endCondLst>
                        </p:cTn>
                        <p:tgtEl>
                          <p:sndTgt r:embed="rId16" name="WHOOSH.WAV"/>
                        </p:tgtEl>
                      </p:cMediaNode>
                    </p:audio>
                  </p:subTnLst>
                </p:cTn>
              </p:par>
            </p:tnLst>
          </p:tmpl>
          <p:tmpl lvl="4">
            <p:tnLst>
              <p:par>
                <p:cTn presetID="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0-#ppt_w/2"/>
                          </p:val>
                        </p:tav>
                        <p:tav tm="100000">
                          <p:val>
                            <p:strVal val="#ppt_x"/>
                          </p:val>
                        </p:tav>
                      </p:tavLst>
                    </p:anim>
                    <p:anim calcmode="lin" valueType="num">
                      <p:cBhvr additive="base">
                        <p:cTn dur="500" fill="hold"/>
                        <p:tgtEl>
                          <p:spTgt spid="102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stCondLst>
                          <p:endCondLst>
                            <p:cond evt="onStopAudio" delay="0">
                              <p:tgtEl>
                                <p:sldTgt/>
                              </p:tgtEl>
                            </p:cond>
                          </p:endCondLst>
                        </p:cTn>
                        <p:tgtEl>
                          <p:sndTgt r:embed="rId16" name="WHOOSH.WAV"/>
                        </p:tgtEl>
                      </p:cMediaNode>
                    </p:audio>
                  </p:subTnLst>
                </p:cTn>
              </p:par>
            </p:tnLst>
          </p:tmpl>
          <p:tmpl lvl="5">
            <p:tnLst>
              <p:par>
                <p:cTn presetID="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0-#ppt_w/2"/>
                          </p:val>
                        </p:tav>
                        <p:tav tm="100000">
                          <p:val>
                            <p:strVal val="#ppt_x"/>
                          </p:val>
                        </p:tav>
                      </p:tavLst>
                    </p:anim>
                    <p:anim calcmode="lin" valueType="num">
                      <p:cBhvr additive="base">
                        <p:cTn dur="500" fill="hold"/>
                        <p:tgtEl>
                          <p:spTgt spid="102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stCondLst>
                          <p:endCondLst>
                            <p:cond evt="onStopAudio" delay="0">
                              <p:tgtEl>
                                <p:sldTgt/>
                              </p:tgtEl>
                            </p:cond>
                          </p:endCondLst>
                        </p:cTn>
                        <p:tgtEl>
                          <p:sndTgt r:embed="rId16" name="WHOOSH.WAV"/>
                        </p:tgtEl>
                      </p:cMediaNode>
                    </p:audio>
                  </p:subTnLst>
                </p:cTn>
              </p:par>
            </p:tnLst>
          </p:tmpl>
        </p:tmplLst>
      </p:bldP>
    </p:bldLst>
  </p:timing>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Mitra" pitchFamily="2" charset="-78"/>
          <a:cs typeface="Mitra" pitchFamily="2" charset="-78"/>
        </a:defRPr>
      </a:lvl2pPr>
      <a:lvl3pPr algn="ctr" rtl="0" fontAlgn="base">
        <a:spcBef>
          <a:spcPct val="0"/>
        </a:spcBef>
        <a:spcAft>
          <a:spcPct val="0"/>
        </a:spcAft>
        <a:defRPr sz="4400">
          <a:solidFill>
            <a:schemeClr val="tx2"/>
          </a:solidFill>
          <a:latin typeface="Mitra" pitchFamily="2" charset="-78"/>
          <a:cs typeface="Mitra" pitchFamily="2" charset="-78"/>
        </a:defRPr>
      </a:lvl3pPr>
      <a:lvl4pPr algn="ctr" rtl="0" fontAlgn="base">
        <a:spcBef>
          <a:spcPct val="0"/>
        </a:spcBef>
        <a:spcAft>
          <a:spcPct val="0"/>
        </a:spcAft>
        <a:defRPr sz="4400">
          <a:solidFill>
            <a:schemeClr val="tx2"/>
          </a:solidFill>
          <a:latin typeface="Mitra" pitchFamily="2" charset="-78"/>
          <a:cs typeface="Mitra" pitchFamily="2" charset="-78"/>
        </a:defRPr>
      </a:lvl4pPr>
      <a:lvl5pPr algn="ctr" rtl="0" fontAlgn="base">
        <a:spcBef>
          <a:spcPct val="0"/>
        </a:spcBef>
        <a:spcAft>
          <a:spcPct val="0"/>
        </a:spcAft>
        <a:defRPr sz="4400">
          <a:solidFill>
            <a:schemeClr val="tx2"/>
          </a:solidFill>
          <a:latin typeface="Mitra" pitchFamily="2" charset="-78"/>
          <a:cs typeface="Mitra" pitchFamily="2" charset="-78"/>
        </a:defRPr>
      </a:lvl5pPr>
      <a:lvl6pPr marL="457200" algn="ctr" rtl="0" fontAlgn="base">
        <a:spcBef>
          <a:spcPct val="0"/>
        </a:spcBef>
        <a:spcAft>
          <a:spcPct val="0"/>
        </a:spcAft>
        <a:defRPr sz="4400">
          <a:solidFill>
            <a:schemeClr val="tx2"/>
          </a:solidFill>
          <a:latin typeface="Mitra" pitchFamily="2" charset="-78"/>
          <a:cs typeface="Mitra" pitchFamily="2" charset="-78"/>
        </a:defRPr>
      </a:lvl6pPr>
      <a:lvl7pPr marL="914400" algn="ctr" rtl="0" fontAlgn="base">
        <a:spcBef>
          <a:spcPct val="0"/>
        </a:spcBef>
        <a:spcAft>
          <a:spcPct val="0"/>
        </a:spcAft>
        <a:defRPr sz="4400">
          <a:solidFill>
            <a:schemeClr val="tx2"/>
          </a:solidFill>
          <a:latin typeface="Mitra" pitchFamily="2" charset="-78"/>
          <a:cs typeface="Mitra" pitchFamily="2" charset="-78"/>
        </a:defRPr>
      </a:lvl7pPr>
      <a:lvl8pPr marL="1371600" algn="ctr" rtl="0" fontAlgn="base">
        <a:spcBef>
          <a:spcPct val="0"/>
        </a:spcBef>
        <a:spcAft>
          <a:spcPct val="0"/>
        </a:spcAft>
        <a:defRPr sz="4400">
          <a:solidFill>
            <a:schemeClr val="tx2"/>
          </a:solidFill>
          <a:latin typeface="Mitra" pitchFamily="2" charset="-78"/>
          <a:cs typeface="Mitra" pitchFamily="2" charset="-78"/>
        </a:defRPr>
      </a:lvl8pPr>
      <a:lvl9pPr marL="1828800" algn="ctr" rtl="0" fontAlgn="base">
        <a:spcBef>
          <a:spcPct val="0"/>
        </a:spcBef>
        <a:spcAft>
          <a:spcPct val="0"/>
        </a:spcAft>
        <a:defRPr sz="4400">
          <a:solidFill>
            <a:schemeClr val="tx2"/>
          </a:solidFill>
          <a:latin typeface="Mitra" pitchFamily="2" charset="-78"/>
          <a:cs typeface="Mitra" pitchFamily="2" charset="-78"/>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بنام دانای توانا</a:t>
            </a:r>
            <a:endParaRPr lang="en-US" dirty="0"/>
          </a:p>
        </p:txBody>
      </p:sp>
      <p:sp>
        <p:nvSpPr>
          <p:cNvPr id="5" name="Slide Number Placeholder 3"/>
          <p:cNvSpPr>
            <a:spLocks noGrp="1"/>
          </p:cNvSpPr>
          <p:nvPr>
            <p:ph type="sldNum" sz="quarter" idx="12"/>
          </p:nvPr>
        </p:nvSpPr>
        <p:spPr/>
        <p:txBody>
          <a:bodyPr/>
          <a:lstStyle/>
          <a:p>
            <a:fld id="{22799A61-FD13-4AE7-AD5D-97CE0EBDC73F}" type="slidenum">
              <a:rPr lang="ar-SA" altLang="en-US"/>
              <a:pPr/>
              <a:t>1</a:t>
            </a:fld>
            <a:endParaRPr lang="en-US" altLang="en-US"/>
          </a:p>
        </p:txBody>
      </p:sp>
    </p:spTree>
  </p:cSld>
  <p:clrMapOvr>
    <a:masterClrMapping/>
  </p:clrMapOvr>
  <p:transition>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fld id="{4E45A7B9-0004-48FF-8989-6363B229194C}" type="slidenum">
              <a:rPr lang="ar-SA" altLang="en-US"/>
              <a:pPr/>
              <a:t>10</a:t>
            </a:fld>
            <a:endParaRPr lang="en-US" altLang="en-US"/>
          </a:p>
        </p:txBody>
      </p:sp>
      <p:sp>
        <p:nvSpPr>
          <p:cNvPr id="242690" name="AutoShape 2"/>
          <p:cNvSpPr>
            <a:spLocks noChangeArrowheads="1"/>
          </p:cNvSpPr>
          <p:nvPr/>
        </p:nvSpPr>
        <p:spPr bwMode="auto">
          <a:xfrm>
            <a:off x="304800" y="838200"/>
            <a:ext cx="8458200" cy="5029200"/>
          </a:xfrm>
          <a:prstGeom prst="star8">
            <a:avLst>
              <a:gd name="adj" fmla="val 30843"/>
            </a:avLst>
          </a:prstGeom>
          <a:solidFill>
            <a:schemeClr val="accent1"/>
          </a:solidFill>
          <a:ln w="9525">
            <a:noFill/>
            <a:miter lim="800000"/>
            <a:headEnd/>
            <a:tailEnd/>
          </a:ln>
          <a:effectLst/>
        </p:spPr>
        <p:txBody>
          <a:bodyPr wrap="none" anchor="ctr"/>
          <a:lstStyle/>
          <a:p>
            <a:endParaRPr lang="en-US"/>
          </a:p>
        </p:txBody>
      </p:sp>
      <p:sp>
        <p:nvSpPr>
          <p:cNvPr id="242691" name="Rectangle 3"/>
          <p:cNvSpPr>
            <a:spLocks noGrp="1" noChangeArrowheads="1"/>
          </p:cNvSpPr>
          <p:nvPr>
            <p:ph type="title"/>
          </p:nvPr>
        </p:nvSpPr>
        <p:spPr>
          <a:xfrm>
            <a:off x="609600" y="1828800"/>
            <a:ext cx="7772400" cy="3657600"/>
          </a:xfrm>
        </p:spPr>
        <p:txBody>
          <a:bodyPr/>
          <a:lstStyle/>
          <a:p>
            <a:pPr rtl="1"/>
            <a:r>
              <a:rPr lang="ar-SA" altLang="en-US">
                <a:solidFill>
                  <a:schemeClr val="tx1"/>
                </a:solidFill>
              </a:rPr>
              <a:t>مفهوم كلي فساد در نظام اداري</a:t>
            </a:r>
            <a:r>
              <a:rPr lang="en-US" altLang="en-US">
                <a:solidFill>
                  <a:schemeClr val="tx1"/>
                </a:solidFill>
              </a:rPr>
              <a:t/>
            </a:r>
            <a:br>
              <a:rPr lang="en-US" altLang="en-US">
                <a:solidFill>
                  <a:schemeClr val="tx1"/>
                </a:solidFill>
              </a:rPr>
            </a:br>
            <a:r>
              <a:rPr lang="en-US" altLang="en-US">
                <a:solidFill>
                  <a:schemeClr val="tx1"/>
                </a:solidFill>
              </a:rPr>
              <a:t> </a:t>
            </a:r>
            <a:r>
              <a:rPr lang="ar-SA" altLang="en-US" b="1" i="1" u="sng">
                <a:solidFill>
                  <a:schemeClr val="tx1"/>
                </a:solidFill>
              </a:rPr>
              <a:t>تعريف</a:t>
            </a:r>
            <a:r>
              <a:rPr lang="en-US" altLang="en-US" b="1" i="1" u="sng">
                <a:solidFill>
                  <a:schemeClr val="tx1"/>
                </a:solidFill>
              </a:rPr>
              <a:t> </a:t>
            </a:r>
            <a:r>
              <a:rPr lang="fa-IR" altLang="en-US" b="1" i="1" u="sng">
                <a:solidFill>
                  <a:schemeClr val="tx1"/>
                </a:solidFill>
              </a:rPr>
              <a:t>گزيده</a:t>
            </a:r>
            <a:r>
              <a:rPr lang="en-US" altLang="en-US" b="1" i="1" u="sng">
                <a:solidFill>
                  <a:schemeClr val="tx1"/>
                </a:solidFill>
              </a:rPr>
              <a:t> </a:t>
            </a:r>
            <a:r>
              <a:rPr lang="en-US" altLang="en-US">
                <a:solidFill>
                  <a:schemeClr val="tx1"/>
                </a:solidFill>
              </a:rPr>
              <a:t/>
            </a:r>
            <a:br>
              <a:rPr lang="en-US" altLang="en-US">
                <a:solidFill>
                  <a:schemeClr val="tx1"/>
                </a:solidFill>
              </a:rPr>
            </a:br>
            <a:endParaRPr lang="en-US" altLang="en-US">
              <a:solidFill>
                <a:schemeClr val="tx1"/>
              </a:solidFill>
            </a:endParaRPr>
          </a:p>
        </p:txBody>
      </p:sp>
    </p:spTree>
  </p:cSld>
  <p:clrMapOvr>
    <a:masterClrMapping/>
  </p:clrMapOvr>
  <p:transition>
    <p:zoom dir="in"/>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7A9DD5EC-2395-41CB-BF35-FB886731A9BD}" type="slidenum">
              <a:rPr lang="ar-SA" altLang="en-US"/>
              <a:pPr/>
              <a:t>100</a:t>
            </a:fld>
            <a:endParaRPr lang="en-US" altLang="en-US"/>
          </a:p>
        </p:txBody>
      </p:sp>
      <p:sp>
        <p:nvSpPr>
          <p:cNvPr id="350210"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50211"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50212" name="Text Box 4"/>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50213" name="Text Box 5"/>
          <p:cNvSpPr txBox="1">
            <a:spLocks noChangeArrowheads="1"/>
          </p:cNvSpPr>
          <p:nvPr/>
        </p:nvSpPr>
        <p:spPr bwMode="auto">
          <a:xfrm>
            <a:off x="152400" y="333375"/>
            <a:ext cx="8686800" cy="5276850"/>
          </a:xfrm>
          <a:prstGeom prst="rect">
            <a:avLst/>
          </a:prstGeom>
          <a:noFill/>
          <a:ln w="9525">
            <a:noFill/>
            <a:miter lim="800000"/>
            <a:headEnd/>
            <a:tailEnd/>
          </a:ln>
          <a:effectLst/>
        </p:spPr>
        <p:txBody>
          <a:bodyPr>
            <a:spAutoFit/>
          </a:bodyPr>
          <a:lstStyle/>
          <a:p>
            <a:pPr marL="381000" indent="-381000" algn="just" rtl="1">
              <a:lnSpc>
                <a:spcPct val="150000"/>
              </a:lnSpc>
              <a:spcBef>
                <a:spcPct val="50000"/>
              </a:spcBef>
              <a:buClr>
                <a:srgbClr val="009900"/>
              </a:buClr>
              <a:buFont typeface="Wingdings" pitchFamily="2" charset="2"/>
              <a:buChar char="ü"/>
            </a:pPr>
            <a:endParaRPr lang="fa-IR" altLang="en-US" sz="3300" b="1">
              <a:solidFill>
                <a:srgbClr val="003366"/>
              </a:solidFill>
              <a:effectLst>
                <a:outerShdw blurRad="38100" dist="38100" dir="2700000" algn="tl">
                  <a:srgbClr val="000000"/>
                </a:outerShdw>
              </a:effectLst>
              <a:latin typeface="Times New Roman" pitchFamily="18" charset="0"/>
              <a:cs typeface="Yagut" pitchFamily="2" charset="-78"/>
            </a:endParaRPr>
          </a:p>
          <a:p>
            <a:pPr marL="381000" indent="-381000" algn="just" rtl="1">
              <a:lnSpc>
                <a:spcPct val="150000"/>
              </a:lnSpc>
              <a:spcBef>
                <a:spcPct val="50000"/>
              </a:spcBef>
              <a:buClr>
                <a:srgbClr val="009900"/>
              </a:buClr>
              <a:buFont typeface="Wingdings" pitchFamily="2" charset="2"/>
              <a:buChar char="ü"/>
            </a:pPr>
            <a:r>
              <a:rPr lang="ar-SA" altLang="en-US" sz="3300" b="1">
                <a:solidFill>
                  <a:srgbClr val="003366"/>
                </a:solidFill>
                <a:effectLst>
                  <a:outerShdw blurRad="38100" dist="38100" dir="2700000" algn="tl">
                    <a:srgbClr val="000000"/>
                  </a:outerShdw>
                </a:effectLst>
                <a:latin typeface="Times New Roman" pitchFamily="18" charset="0"/>
                <a:cs typeface="Yagut" pitchFamily="2" charset="-78"/>
              </a:rPr>
              <a:t> </a:t>
            </a: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در صورتي كه اشخاص ياد شده حداقل دوبار مرتكب تخلف مندرج در اين ماده گردند سازمان مديريت و برنامه‌ريزي كشور موظف است ضمن اعلام نام آنها به كليه دستگاه‌هاي اجرايي خوداري از انجام معامله با اشخاص مزبور را جزء شرايط عمومي پيمان لحاظ نمايد.</a:t>
            </a:r>
          </a:p>
          <a:p>
            <a:pPr marL="381000" indent="-381000" algn="just" rtl="1">
              <a:lnSpc>
                <a:spcPct val="150000"/>
              </a:lnSpc>
              <a:spcBef>
                <a:spcPct val="50000"/>
              </a:spcBef>
              <a:buClr>
                <a:srgbClr val="009900"/>
              </a:buClr>
              <a:buFont typeface="Wingdings" pitchFamily="2" charset="2"/>
              <a:buNone/>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     </a:t>
            </a:r>
            <a:endParaRPr lang="en-US" altLang="en-US" sz="2800" b="1">
              <a:solidFill>
                <a:srgbClr val="336600"/>
              </a:solidFill>
              <a:latin typeface="Times New Roman" pitchFamily="18" charset="0"/>
              <a:cs typeface="Zar" pitchFamily="2" charset="-78"/>
            </a:endParaRPr>
          </a:p>
        </p:txBody>
      </p:sp>
      <p:sp>
        <p:nvSpPr>
          <p:cNvPr id="350214" name="AutoShape 6"/>
          <p:cNvSpPr>
            <a:spLocks noChangeArrowheads="1"/>
          </p:cNvSpPr>
          <p:nvPr/>
        </p:nvSpPr>
        <p:spPr bwMode="auto">
          <a:xfrm>
            <a:off x="0" y="26035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2800" b="1">
                <a:solidFill>
                  <a:srgbClr val="FFFFFF"/>
                </a:solidFill>
                <a:effectLst>
                  <a:outerShdw blurRad="38100" dist="38100" dir="2700000" algn="tl">
                    <a:srgbClr val="000000"/>
                  </a:outerShdw>
                </a:effectLst>
                <a:latin typeface="Mitra" pitchFamily="2" charset="-78"/>
                <a:cs typeface="Zar" pitchFamily="2" charset="-78"/>
              </a:rPr>
              <a:t>مجازات‌هاي پيش‌بيني شده براي پيمانكاران مختلف</a:t>
            </a:r>
            <a:endParaRPr lang="en-US" altLang="en-US" sz="28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36B7EEE0-E073-4A48-A6CD-CC1E0DD90D4D}" type="slidenum">
              <a:rPr lang="ar-SA" altLang="en-US"/>
              <a:pPr/>
              <a:t>101</a:t>
            </a:fld>
            <a:endParaRPr lang="en-US" altLang="en-US"/>
          </a:p>
        </p:txBody>
      </p:sp>
      <p:sp>
        <p:nvSpPr>
          <p:cNvPr id="352258"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52259"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52260" name="Text Box 4"/>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52261" name="Text Box 5"/>
          <p:cNvSpPr txBox="1">
            <a:spLocks noChangeArrowheads="1"/>
          </p:cNvSpPr>
          <p:nvPr/>
        </p:nvSpPr>
        <p:spPr bwMode="auto">
          <a:xfrm>
            <a:off x="349250" y="1196975"/>
            <a:ext cx="8686800" cy="5853113"/>
          </a:xfrm>
          <a:prstGeom prst="rect">
            <a:avLst/>
          </a:prstGeom>
          <a:noFill/>
          <a:ln w="9525">
            <a:noFill/>
            <a:miter lim="800000"/>
            <a:headEnd/>
            <a:tailEnd/>
          </a:ln>
          <a:effectLst/>
        </p:spPr>
        <p:txBody>
          <a:bodyPr>
            <a:spAutoFit/>
          </a:bodyPr>
          <a:lstStyle/>
          <a:p>
            <a:pPr marL="381000" indent="-381000" rtl="1"/>
            <a:r>
              <a:rPr lang="fa-IR" altLang="en-US" sz="2700" b="1">
                <a:solidFill>
                  <a:srgbClr val="003366"/>
                </a:solidFill>
                <a:effectLst>
                  <a:outerShdw blurRad="38100" dist="38100" dir="2700000" algn="tl">
                    <a:srgbClr val="000000"/>
                  </a:outerShdw>
                </a:effectLst>
                <a:latin typeface="Mitra" pitchFamily="2" charset="-78"/>
                <a:cs typeface="Zar" pitchFamily="2" charset="-78"/>
              </a:rPr>
              <a:t> الف- بازرسان بايد از بين افراد امين،‌مطلع با حسن سابقه انتخاب شوند .</a:t>
            </a:r>
          </a:p>
          <a:p>
            <a:pPr marL="381000" indent="-381000" algn="justLow" rtl="1">
              <a:lnSpc>
                <a:spcPct val="130000"/>
              </a:lnSpc>
            </a:pPr>
            <a:r>
              <a:rPr lang="fa-IR" altLang="en-US" sz="2700" b="1">
                <a:solidFill>
                  <a:srgbClr val="003366"/>
                </a:solidFill>
                <a:effectLst>
                  <a:outerShdw blurRad="38100" dist="38100" dir="2700000" algn="tl">
                    <a:srgbClr val="000000"/>
                  </a:outerShdw>
                </a:effectLst>
                <a:latin typeface="Mitra" pitchFamily="2" charset="-78"/>
                <a:cs typeface="Zar" pitchFamily="2" charset="-78"/>
              </a:rPr>
              <a:t>تذکر مهم: درانتخاب بازرسان دستگاه فرمان سوم از فرامين هشت ماده ای مقام معظم رهبری مد نظر قرار گيرد</a:t>
            </a:r>
          </a:p>
          <a:p>
            <a:pPr marL="381000" indent="-381000" algn="justLow" rtl="1">
              <a:lnSpc>
                <a:spcPct val="130000"/>
              </a:lnSpc>
            </a:pPr>
            <a:r>
              <a:rPr lang="fa-IR" altLang="en-US" sz="2700" b="1">
                <a:solidFill>
                  <a:srgbClr val="003366"/>
                </a:solidFill>
                <a:effectLst>
                  <a:outerShdw blurRad="38100" dist="38100" dir="2700000" algn="tl">
                    <a:srgbClr val="000000"/>
                  </a:outerShdw>
                </a:effectLst>
                <a:latin typeface="Mitra" pitchFamily="2" charset="-78"/>
                <a:cs typeface="Zar" pitchFamily="2" charset="-78"/>
              </a:rPr>
              <a:t> ب- صلاحيت بازرسان (اعم از واحد های سازمان مرکزی و استانی)  می بايست به تائيد واحدهای ارزيابی عملکرد وپاسخگويی به شکايات هر دستگاه يا واحد مشابه برسد ج- هماهنگي، آموزش و نظارت بر كار کليه بازرسان به عهده دفتر ارزيابي عملكرد و پاسخگويي به شكايات دستگاه است </a:t>
            </a:r>
          </a:p>
          <a:p>
            <a:pPr marL="381000" indent="-381000" algn="justLow" rtl="1">
              <a:lnSpc>
                <a:spcPct val="130000"/>
              </a:lnSpc>
            </a:pPr>
            <a:r>
              <a:rPr lang="fa-IR" altLang="en-US" sz="2700" b="1">
                <a:solidFill>
                  <a:srgbClr val="003366"/>
                </a:solidFill>
                <a:effectLst>
                  <a:outerShdw blurRad="38100" dist="38100" dir="2700000" algn="tl">
                    <a:srgbClr val="000000"/>
                  </a:outerShdw>
                </a:effectLst>
                <a:latin typeface="Mitra" pitchFamily="2" charset="-78"/>
                <a:cs typeface="Zar" pitchFamily="2" charset="-78"/>
              </a:rPr>
              <a:t>د- بازرسان موظفند سوگندنامه مخصوص را كه براي همين منظور توسط سازمان مديريت و برنامه</a:t>
            </a:r>
            <a:r>
              <a:rPr lang="fa-IR" altLang="en-US" sz="2700" b="1">
                <a:solidFill>
                  <a:srgbClr val="003366"/>
                </a:solidFill>
                <a:effectLst>
                  <a:outerShdw blurRad="38100" dist="38100" dir="2700000" algn="tl">
                    <a:srgbClr val="000000"/>
                  </a:outerShdw>
                </a:effectLst>
                <a:latin typeface="Mitra" pitchFamily="2" charset="-78"/>
                <a:cs typeface="Yagut" pitchFamily="2" charset="-78"/>
              </a:rPr>
              <a:t>‌</a:t>
            </a:r>
            <a:r>
              <a:rPr lang="fa-IR" altLang="en-US" sz="2700" b="1">
                <a:solidFill>
                  <a:srgbClr val="003366"/>
                </a:solidFill>
                <a:effectLst>
                  <a:outerShdw blurRad="38100" dist="38100" dir="2700000" algn="tl">
                    <a:srgbClr val="000000"/>
                  </a:outerShdw>
                </a:effectLst>
                <a:latin typeface="Mitra" pitchFamily="2" charset="-78"/>
                <a:cs typeface="Zar" pitchFamily="2" charset="-78"/>
              </a:rPr>
              <a:t>ريزي كشور تهيه مي</a:t>
            </a:r>
            <a:r>
              <a:rPr lang="fa-IR" altLang="en-US" sz="2700" b="1">
                <a:solidFill>
                  <a:srgbClr val="003366"/>
                </a:solidFill>
                <a:effectLst>
                  <a:outerShdw blurRad="38100" dist="38100" dir="2700000" algn="tl">
                    <a:srgbClr val="000000"/>
                  </a:outerShdw>
                </a:effectLst>
                <a:latin typeface="Mitra" pitchFamily="2" charset="-78"/>
                <a:cs typeface="Yagut" pitchFamily="2" charset="-78"/>
              </a:rPr>
              <a:t>‌</a:t>
            </a:r>
            <a:r>
              <a:rPr lang="fa-IR" altLang="en-US" sz="2700" b="1">
                <a:solidFill>
                  <a:srgbClr val="003366"/>
                </a:solidFill>
                <a:effectLst>
                  <a:outerShdw blurRad="38100" dist="38100" dir="2700000" algn="tl">
                    <a:srgbClr val="000000"/>
                  </a:outerShdw>
                </a:effectLst>
                <a:latin typeface="Mitra" pitchFamily="2" charset="-78"/>
                <a:cs typeface="Zar" pitchFamily="2" charset="-78"/>
              </a:rPr>
              <a:t>گردد؛ امضاء نمايند</a:t>
            </a:r>
            <a:endParaRPr lang="en-US" altLang="en-US" sz="2700" b="1">
              <a:solidFill>
                <a:srgbClr val="003366"/>
              </a:solidFill>
              <a:effectLst>
                <a:outerShdw blurRad="38100" dist="38100" dir="2700000" algn="tl">
                  <a:srgbClr val="000000"/>
                </a:outerShdw>
              </a:effectLst>
              <a:latin typeface="Mitra" pitchFamily="2" charset="-78"/>
              <a:cs typeface="Zar" pitchFamily="2" charset="-78"/>
            </a:endParaRPr>
          </a:p>
        </p:txBody>
      </p:sp>
      <p:sp>
        <p:nvSpPr>
          <p:cNvPr id="352262" name="AutoShape 6"/>
          <p:cNvSpPr>
            <a:spLocks noChangeArrowheads="1"/>
          </p:cNvSpPr>
          <p:nvPr/>
        </p:nvSpPr>
        <p:spPr bwMode="auto">
          <a:xfrm>
            <a:off x="250825" y="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3600" b="1">
                <a:solidFill>
                  <a:srgbClr val="FFFFFF"/>
                </a:solidFill>
                <a:effectLst>
                  <a:outerShdw blurRad="38100" dist="38100" dir="2700000" algn="tl">
                    <a:srgbClr val="000000"/>
                  </a:outerShdw>
                </a:effectLst>
                <a:latin typeface="Mitra" pitchFamily="2" charset="-78"/>
                <a:cs typeface="Zar" pitchFamily="2" charset="-78"/>
              </a:rPr>
              <a:t>شرايط انتخاب بازرسان </a:t>
            </a:r>
            <a:endParaRPr lang="en-US" altLang="en-US" sz="36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B727B54-53B9-4C3D-9C02-3926E0680164}" type="slidenum">
              <a:rPr lang="ar-SA" altLang="en-US"/>
              <a:pPr/>
              <a:t>102</a:t>
            </a:fld>
            <a:endParaRPr lang="en-US" altLang="en-US"/>
          </a:p>
        </p:txBody>
      </p:sp>
      <p:sp>
        <p:nvSpPr>
          <p:cNvPr id="354306" name="Rectangle 2"/>
          <p:cNvSpPr>
            <a:spLocks noChangeArrowheads="1"/>
          </p:cNvSpPr>
          <p:nvPr/>
        </p:nvSpPr>
        <p:spPr bwMode="auto">
          <a:xfrm>
            <a:off x="323850" y="1773238"/>
            <a:ext cx="8424863" cy="4787900"/>
          </a:xfrm>
          <a:prstGeom prst="rect">
            <a:avLst/>
          </a:prstGeom>
          <a:noFill/>
          <a:ln w="9525">
            <a:noFill/>
            <a:miter lim="800000"/>
            <a:headEnd/>
            <a:tailEnd/>
          </a:ln>
          <a:effectLst/>
        </p:spPr>
        <p:txBody>
          <a:bodyPr>
            <a:spAutoFit/>
          </a:bodyPr>
          <a:lstStyle/>
          <a:p>
            <a:pPr algn="justLow" rtl="1">
              <a:lnSpc>
                <a:spcPct val="150000"/>
              </a:lnSpc>
            </a:pPr>
            <a:r>
              <a:rPr lang="fa-IR" sz="3200" b="1">
                <a:solidFill>
                  <a:srgbClr val="003366"/>
                </a:solidFill>
                <a:effectLst>
                  <a:outerShdw blurRad="38100" dist="38100" dir="2700000" algn="tl">
                    <a:srgbClr val="000000"/>
                  </a:outerShdw>
                </a:effectLst>
                <a:latin typeface="Times New Roman" pitchFamily="18" charset="0"/>
                <a:cs typeface="Yagut" pitchFamily="2" charset="-78"/>
              </a:rPr>
              <a:t>« </a:t>
            </a:r>
            <a:r>
              <a:rPr lang="ar-SA" sz="3200" b="1">
                <a:solidFill>
                  <a:srgbClr val="003366"/>
                </a:solidFill>
                <a:effectLst>
                  <a:outerShdw blurRad="38100" dist="38100" dir="2700000" algn="tl">
                    <a:srgbClr val="000000"/>
                  </a:outerShdw>
                </a:effectLst>
                <a:latin typeface="Times New Roman" pitchFamily="18" charset="0"/>
                <a:cs typeface="Yagut" pitchFamily="2" charset="-78"/>
              </a:rPr>
              <a:t>کار مبارزه با فساد را چه در دولت و چه در قوه قضائيه به افراد مطمئن</a:t>
            </a:r>
            <a:r>
              <a:rPr lang="fa-IR" sz="3200" b="1">
                <a:solidFill>
                  <a:srgbClr val="003366"/>
                </a:solidFill>
                <a:effectLst>
                  <a:outerShdw blurRad="38100" dist="38100" dir="2700000" algn="tl">
                    <a:srgbClr val="000000"/>
                  </a:outerShdw>
                </a:effectLst>
                <a:latin typeface="Times New Roman" pitchFamily="18" charset="0"/>
                <a:cs typeface="Yagut" pitchFamily="2" charset="-78"/>
              </a:rPr>
              <a:t> </a:t>
            </a:r>
            <a:r>
              <a:rPr lang="ar-SA" sz="3200" b="1">
                <a:solidFill>
                  <a:srgbClr val="003366"/>
                </a:solidFill>
                <a:effectLst>
                  <a:outerShdw blurRad="38100" dist="38100" dir="2700000" algn="tl">
                    <a:srgbClr val="000000"/>
                  </a:outerShdw>
                </a:effectLst>
                <a:latin typeface="Times New Roman" pitchFamily="18" charset="0"/>
                <a:cs typeface="Yagut" pitchFamily="2" charset="-78"/>
              </a:rPr>
              <a:t>و برخوردار از سلامت و امانت بسپاريد. دستي که مي</a:t>
            </a:r>
            <a:r>
              <a:rPr lang="ar-SA" sz="3200" b="1">
                <a:solidFill>
                  <a:srgbClr val="003366"/>
                </a:solidFill>
                <a:effectLst>
                  <a:outerShdw blurRad="38100" dist="38100" dir="2700000" algn="tl">
                    <a:srgbClr val="000000"/>
                  </a:outerShdw>
                </a:effectLst>
                <a:latin typeface="Times New Roman" pitchFamily="18" charset="0"/>
                <a:cs typeface="Zar" pitchFamily="2" charset="-78"/>
              </a:rPr>
              <a:t>‌</a:t>
            </a:r>
            <a:r>
              <a:rPr lang="ar-SA" sz="3200" b="1">
                <a:solidFill>
                  <a:srgbClr val="003366"/>
                </a:solidFill>
                <a:effectLst>
                  <a:outerShdw blurRad="38100" dist="38100" dir="2700000" algn="tl">
                    <a:srgbClr val="000000"/>
                  </a:outerShdw>
                </a:effectLst>
                <a:latin typeface="Times New Roman" pitchFamily="18" charset="0"/>
                <a:cs typeface="Yagut" pitchFamily="2" charset="-78"/>
              </a:rPr>
              <a:t>خواهد با ناپاکي در بيفتد بايد خود پاک باشد، و کساني که مي</a:t>
            </a:r>
            <a:r>
              <a:rPr lang="ar-SA" sz="3200" b="1">
                <a:solidFill>
                  <a:srgbClr val="003366"/>
                </a:solidFill>
                <a:effectLst>
                  <a:outerShdw blurRad="38100" dist="38100" dir="2700000" algn="tl">
                    <a:srgbClr val="000000"/>
                  </a:outerShdw>
                </a:effectLst>
                <a:latin typeface="Times New Roman" pitchFamily="18" charset="0"/>
                <a:cs typeface="Zar" pitchFamily="2" charset="-78"/>
              </a:rPr>
              <a:t>‌</a:t>
            </a:r>
            <a:r>
              <a:rPr lang="ar-SA" sz="3200" b="1">
                <a:solidFill>
                  <a:srgbClr val="003366"/>
                </a:solidFill>
                <a:effectLst>
                  <a:outerShdw blurRad="38100" dist="38100" dir="2700000" algn="tl">
                    <a:srgbClr val="000000"/>
                  </a:outerShdw>
                </a:effectLst>
                <a:latin typeface="Times New Roman" pitchFamily="18" charset="0"/>
                <a:cs typeface="Yagut" pitchFamily="2" charset="-78"/>
              </a:rPr>
              <a:t>خواهند در راه اصلاح عمل کنند بايد خود برخوردار از صلاح باشند</a:t>
            </a:r>
            <a:r>
              <a:rPr lang="fa-IR" sz="3200" b="1">
                <a:solidFill>
                  <a:srgbClr val="003366"/>
                </a:solidFill>
                <a:effectLst>
                  <a:outerShdw blurRad="38100" dist="38100" dir="2700000" algn="tl">
                    <a:srgbClr val="000000"/>
                  </a:outerShdw>
                </a:effectLst>
                <a:latin typeface="Times New Roman" pitchFamily="18" charset="0"/>
                <a:cs typeface="Yagut" pitchFamily="2" charset="-78"/>
              </a:rPr>
              <a:t>»</a:t>
            </a:r>
            <a:endParaRPr lang="en-US" sz="3200" b="1">
              <a:solidFill>
                <a:srgbClr val="003366"/>
              </a:solidFill>
              <a:effectLst>
                <a:outerShdw blurRad="38100" dist="38100" dir="2700000" algn="tl">
                  <a:srgbClr val="000000"/>
                </a:outerShdw>
              </a:effectLst>
              <a:latin typeface="Times New Roman" pitchFamily="18" charset="0"/>
              <a:cs typeface="Yagut" pitchFamily="2" charset="-78"/>
            </a:endParaRPr>
          </a:p>
          <a:p>
            <a:pPr algn="justLow" rtl="1"/>
            <a:endParaRPr lang="en-US" sz="3200" b="1">
              <a:solidFill>
                <a:srgbClr val="003366"/>
              </a:solidFill>
              <a:effectLst>
                <a:outerShdw blurRad="38100" dist="38100" dir="2700000" algn="tl">
                  <a:srgbClr val="000000"/>
                </a:outerShdw>
              </a:effectLst>
              <a:latin typeface="Times New Roman" pitchFamily="18" charset="0"/>
              <a:cs typeface="Yagut" pitchFamily="2" charset="-78"/>
            </a:endParaRPr>
          </a:p>
          <a:p>
            <a:pPr algn="justLow" rtl="1"/>
            <a:endParaRPr lang="en-US" sz="3600" b="1">
              <a:solidFill>
                <a:srgbClr val="003366"/>
              </a:solidFill>
              <a:effectLst>
                <a:outerShdw blurRad="38100" dist="38100" dir="2700000" algn="tl">
                  <a:srgbClr val="000000"/>
                </a:outerShdw>
              </a:effectLst>
              <a:latin typeface="Times New Roman" pitchFamily="18" charset="0"/>
              <a:cs typeface="Yagut" pitchFamily="2" charset="-78"/>
            </a:endParaRPr>
          </a:p>
        </p:txBody>
      </p:sp>
      <p:sp>
        <p:nvSpPr>
          <p:cNvPr id="354307" name="AutoShape 3"/>
          <p:cNvSpPr>
            <a:spLocks noChangeArrowheads="1"/>
          </p:cNvSpPr>
          <p:nvPr/>
        </p:nvSpPr>
        <p:spPr bwMode="auto">
          <a:xfrm>
            <a:off x="0" y="0"/>
            <a:ext cx="9144000" cy="1439863"/>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anchor="ctr"/>
          <a:lstStyle/>
          <a:p>
            <a:pPr algn="ctr" rtl="1"/>
            <a:r>
              <a:rPr lang="fa-IR" sz="2400" b="1">
                <a:solidFill>
                  <a:srgbClr val="FFFFFF"/>
                </a:solidFill>
                <a:latin typeface="Mitra" pitchFamily="2" charset="-78"/>
                <a:cs typeface="Mitra" pitchFamily="2" charset="-78"/>
              </a:rPr>
              <a:t>فرمان سوم از فرمان هشت ماده ای مقام معظم رهبری«مدظله العالی» در ارتباط با مبارزه با مفاسد اقتصادی ومالی</a:t>
            </a:r>
            <a:endParaRPr lang="en-US" altLang="en-US" sz="2400" b="1">
              <a:solidFill>
                <a:srgbClr val="FFFFFF"/>
              </a:solidFill>
              <a:latin typeface="Mitra" pitchFamily="2" charset="-78"/>
              <a:cs typeface="Mitra" pitchFamily="2" charset="-78"/>
            </a:endParaRPr>
          </a:p>
        </p:txBody>
      </p:sp>
    </p:spTree>
  </p:cSld>
  <p:clrMapOvr>
    <a:masterClrMapping/>
  </p:clrMapOvr>
  <p:transition advClick="0">
    <p:zoom dir="in"/>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C15C036C-A7E4-44B1-B5FC-BDFCA3FC939D}" type="slidenum">
              <a:rPr lang="ar-SA" altLang="en-US"/>
              <a:pPr/>
              <a:t>103</a:t>
            </a:fld>
            <a:endParaRPr lang="en-US" altLang="en-US"/>
          </a:p>
        </p:txBody>
      </p:sp>
      <p:sp>
        <p:nvSpPr>
          <p:cNvPr id="355330"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55331"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55332" name="Text Box 4"/>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55333" name="Text Box 5"/>
          <p:cNvSpPr txBox="1">
            <a:spLocks noChangeArrowheads="1"/>
          </p:cNvSpPr>
          <p:nvPr/>
        </p:nvSpPr>
        <p:spPr bwMode="auto">
          <a:xfrm>
            <a:off x="438150" y="1052513"/>
            <a:ext cx="8686800" cy="5773737"/>
          </a:xfrm>
          <a:prstGeom prst="rect">
            <a:avLst/>
          </a:prstGeom>
          <a:noFill/>
          <a:ln w="9525">
            <a:noFill/>
            <a:miter lim="800000"/>
            <a:headEnd/>
            <a:tailEnd/>
          </a:ln>
          <a:effectLst/>
        </p:spPr>
        <p:txBody>
          <a:bodyPr>
            <a:spAutoFit/>
          </a:bodyPr>
          <a:lstStyle/>
          <a:p>
            <a:pPr marL="381000" indent="-381000" algn="just" rtl="1">
              <a:lnSpc>
                <a:spcPct val="110000"/>
              </a:lnSpc>
              <a:spcBef>
                <a:spcPct val="50000"/>
              </a:spcBef>
              <a:buClr>
                <a:srgbClr val="009900"/>
              </a:buClr>
              <a:buFont typeface="Wingdings" pitchFamily="2" charset="2"/>
              <a:buNone/>
            </a:pPr>
            <a:r>
              <a:rPr lang="fa-IR" altLang="en-US" sz="3300" b="1">
                <a:solidFill>
                  <a:srgbClr val="003366"/>
                </a:solidFill>
                <a:effectLst>
                  <a:outerShdw blurRad="38100" dist="38100" dir="2700000" algn="tl">
                    <a:srgbClr val="000000"/>
                  </a:outerShdw>
                </a:effectLst>
                <a:latin typeface="Times New Roman" pitchFamily="18" charset="0"/>
                <a:cs typeface="Yagut" pitchFamily="2" charset="-78"/>
              </a:rPr>
              <a:t>  1-</a:t>
            </a:r>
            <a:r>
              <a:rPr lang="ar-SA" altLang="en-US" sz="3300" b="1">
                <a:solidFill>
                  <a:srgbClr val="003366"/>
                </a:solidFill>
                <a:effectLst>
                  <a:outerShdw blurRad="38100" dist="38100" dir="2700000" algn="tl">
                    <a:srgbClr val="000000"/>
                  </a:outerShdw>
                </a:effectLst>
                <a:latin typeface="Times New Roman" pitchFamily="18" charset="0"/>
                <a:cs typeface="Yagut" pitchFamily="2" charset="-78"/>
              </a:rPr>
              <a:t> </a:t>
            </a: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دستگاه‌ها مي‌توانند حسب توانمنديها و كارآيي و حجم مسئوليت محوله و خدمات برجسته‌اي كه توسط بازرسان انجام مي‌گردد به استناد ماده (6) قانون نظام هماهنگ پرداخت كاركنان دولت تا ميزان سي درصد (30%) مجموع حقوق و فوق‌العاده‌هاي مربوط به عنوان فوق‌العاده ويژه بازرسي به بازرسان پرداخت نمايند.</a:t>
            </a:r>
          </a:p>
          <a:p>
            <a:pPr marL="381000" indent="-381000" algn="just" rtl="1">
              <a:lnSpc>
                <a:spcPct val="110000"/>
              </a:lnSpc>
              <a:spcBef>
                <a:spcPct val="50000"/>
              </a:spcBef>
              <a:buClr>
                <a:srgbClr val="009900"/>
              </a:buClr>
              <a:buFont typeface="Wingdings" pitchFamily="2" charset="2"/>
              <a:buNone/>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     فوق‌العاده ياد شده غيرمستمر است و مشمول كسر كسور بازنشستگي نمي‌باشد و تا زماني كه مستخدم به عنوان بازرس انجام وظيفه مي‌نمايد و گزارشهاي بازرسي آن واصل مي‌گردد با نظر دستگاه ذي‌ربط قابل پرداخت است.</a:t>
            </a:r>
          </a:p>
          <a:p>
            <a:pPr marL="381000" indent="-381000" algn="just" rtl="1">
              <a:lnSpc>
                <a:spcPct val="110000"/>
              </a:lnSpc>
              <a:spcBef>
                <a:spcPct val="50000"/>
              </a:spcBef>
              <a:buClr>
                <a:srgbClr val="009900"/>
              </a:buClr>
              <a:buFont typeface="Wingdings" pitchFamily="2" charset="2"/>
              <a:buNone/>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  تذکر:دستوالعمل نحوه و ميزان پرداخت مزايا، ابلاغ خواهدشد </a:t>
            </a:r>
            <a:endParaRPr lang="en-US" altLang="en-US" sz="2800" b="1">
              <a:solidFill>
                <a:srgbClr val="336600"/>
              </a:solidFill>
              <a:latin typeface="Times New Roman" pitchFamily="18" charset="0"/>
              <a:cs typeface="Zar" pitchFamily="2" charset="-78"/>
            </a:endParaRPr>
          </a:p>
        </p:txBody>
      </p:sp>
      <p:sp>
        <p:nvSpPr>
          <p:cNvPr id="355334" name="AutoShape 6"/>
          <p:cNvSpPr>
            <a:spLocks noChangeArrowheads="1"/>
          </p:cNvSpPr>
          <p:nvPr/>
        </p:nvSpPr>
        <p:spPr bwMode="auto">
          <a:xfrm>
            <a:off x="0" y="0"/>
            <a:ext cx="8893175" cy="836613"/>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2800" b="1">
                <a:solidFill>
                  <a:srgbClr val="FFFFFF"/>
                </a:solidFill>
                <a:effectLst>
                  <a:outerShdw blurRad="38100" dist="38100" dir="2700000" algn="tl">
                    <a:srgbClr val="000000"/>
                  </a:outerShdw>
                </a:effectLst>
                <a:latin typeface="Mitra" pitchFamily="2" charset="-78"/>
                <a:cs typeface="Zar" pitchFamily="2" charset="-78"/>
              </a:rPr>
              <a:t>مزاياي پيش‌بيني شده براي بازرسان </a:t>
            </a:r>
            <a:endParaRPr lang="en-US" altLang="en-US" sz="28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62BBF522-BA8B-46C8-BAB4-D97682FA60E1}" type="slidenum">
              <a:rPr lang="ar-SA" altLang="en-US"/>
              <a:pPr/>
              <a:t>104</a:t>
            </a:fld>
            <a:endParaRPr lang="en-US" altLang="en-US"/>
          </a:p>
        </p:txBody>
      </p:sp>
      <p:sp>
        <p:nvSpPr>
          <p:cNvPr id="357378"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57379"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57380" name="Text Box 4"/>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57381" name="Text Box 5"/>
          <p:cNvSpPr txBox="1">
            <a:spLocks noChangeArrowheads="1"/>
          </p:cNvSpPr>
          <p:nvPr/>
        </p:nvSpPr>
        <p:spPr bwMode="auto">
          <a:xfrm>
            <a:off x="250825" y="1484313"/>
            <a:ext cx="8686800" cy="4003675"/>
          </a:xfrm>
          <a:prstGeom prst="rect">
            <a:avLst/>
          </a:prstGeom>
          <a:noFill/>
          <a:ln w="9525">
            <a:noFill/>
            <a:miter lim="800000"/>
            <a:headEnd/>
            <a:tailEnd/>
          </a:ln>
          <a:effectLst/>
        </p:spPr>
        <p:txBody>
          <a:bodyPr>
            <a:spAutoFit/>
          </a:bodyPr>
          <a:lstStyle/>
          <a:p>
            <a:pPr marL="381000" indent="-381000" algn="just" rtl="1">
              <a:lnSpc>
                <a:spcPct val="140000"/>
              </a:lnSpc>
              <a:spcBef>
                <a:spcPct val="50000"/>
              </a:spcBef>
              <a:buClr>
                <a:srgbClr val="009900"/>
              </a:buClr>
              <a:buFont typeface="Wingdings" pitchFamily="2" charset="2"/>
              <a:buNone/>
            </a:pPr>
            <a:r>
              <a:rPr lang="fa-IR" altLang="en-US" sz="3300" b="1">
                <a:solidFill>
                  <a:srgbClr val="003366"/>
                </a:solidFill>
                <a:effectLst>
                  <a:outerShdw blurRad="38100" dist="38100" dir="2700000" algn="tl">
                    <a:srgbClr val="000000"/>
                  </a:outerShdw>
                </a:effectLst>
                <a:latin typeface="Times New Roman" pitchFamily="18" charset="0"/>
                <a:cs typeface="Yagut" pitchFamily="2" charset="-78"/>
              </a:rPr>
              <a:t>   2-</a:t>
            </a:r>
            <a:r>
              <a:rPr lang="ar-SA" altLang="en-US" sz="3300" b="1">
                <a:solidFill>
                  <a:srgbClr val="003366"/>
                </a:solidFill>
                <a:effectLst>
                  <a:outerShdw blurRad="38100" dist="38100" dir="2700000" algn="tl">
                    <a:srgbClr val="000000"/>
                  </a:outerShdw>
                </a:effectLst>
                <a:latin typeface="Times New Roman" pitchFamily="18" charset="0"/>
                <a:cs typeface="Yagut" pitchFamily="2" charset="-78"/>
              </a:rPr>
              <a:t> </a:t>
            </a: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دستگاه‌ها مي‌توانند حداكثر به چهل درصد (40%) از بازرساني كه خدمات برجسته‌اي براي پي‌گيري و كشف موارد تخلف انجام مي‌دهند تا يك ماه حقوق و مزايا علاوه بر پاداش پايان سال درچارچوب ماده (41) قانون استخدام كشوري احكام مشابه به عنوان پاداش پرداخت نمايند. </a:t>
            </a:r>
          </a:p>
          <a:p>
            <a:pPr marL="381000" indent="-381000" algn="just" rtl="1">
              <a:lnSpc>
                <a:spcPct val="140000"/>
              </a:lnSpc>
              <a:spcBef>
                <a:spcPct val="50000"/>
              </a:spcBef>
              <a:buClr>
                <a:srgbClr val="009900"/>
              </a:buClr>
              <a:buFont typeface="Wingdings" pitchFamily="2" charset="2"/>
              <a:buNone/>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  تذکر : دستورالعمل نحوه پرداخت ابلاغ خواهد شد</a:t>
            </a:r>
            <a:endParaRPr lang="en-US" altLang="en-US" sz="2800" b="1">
              <a:solidFill>
                <a:srgbClr val="336600"/>
              </a:solidFill>
              <a:latin typeface="Times New Roman" pitchFamily="18" charset="0"/>
              <a:cs typeface="Zar" pitchFamily="2" charset="-78"/>
            </a:endParaRPr>
          </a:p>
        </p:txBody>
      </p:sp>
      <p:sp>
        <p:nvSpPr>
          <p:cNvPr id="357382" name="AutoShape 6"/>
          <p:cNvSpPr>
            <a:spLocks noChangeArrowheads="1"/>
          </p:cNvSpPr>
          <p:nvPr/>
        </p:nvSpPr>
        <p:spPr bwMode="auto">
          <a:xfrm>
            <a:off x="250825" y="0"/>
            <a:ext cx="8893175" cy="1125538"/>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2800" b="1">
                <a:solidFill>
                  <a:srgbClr val="FFFFFF"/>
                </a:solidFill>
                <a:effectLst>
                  <a:outerShdw blurRad="38100" dist="38100" dir="2700000" algn="tl">
                    <a:srgbClr val="000000"/>
                  </a:outerShdw>
                </a:effectLst>
                <a:latin typeface="Mitra" pitchFamily="2" charset="-78"/>
                <a:cs typeface="Zar" pitchFamily="2" charset="-78"/>
              </a:rPr>
              <a:t>مزاياي پيش‌بيني شده براي بازرسان </a:t>
            </a:r>
            <a:endParaRPr lang="en-US" altLang="en-US" sz="28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3E27EA4C-48EB-4887-8AA1-A008BB3FC510}" type="slidenum">
              <a:rPr lang="ar-SA" altLang="en-US"/>
              <a:pPr/>
              <a:t>105</a:t>
            </a:fld>
            <a:endParaRPr lang="en-US" altLang="en-US"/>
          </a:p>
        </p:txBody>
      </p:sp>
      <p:sp>
        <p:nvSpPr>
          <p:cNvPr id="359426"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59427"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59428" name="Text Box 4"/>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59429" name="Text Box 5"/>
          <p:cNvSpPr txBox="1">
            <a:spLocks noChangeArrowheads="1"/>
          </p:cNvSpPr>
          <p:nvPr/>
        </p:nvSpPr>
        <p:spPr bwMode="auto">
          <a:xfrm>
            <a:off x="250825" y="1700213"/>
            <a:ext cx="8686800" cy="4508500"/>
          </a:xfrm>
          <a:prstGeom prst="rect">
            <a:avLst/>
          </a:prstGeom>
          <a:noFill/>
          <a:ln w="9525">
            <a:noFill/>
            <a:miter lim="800000"/>
            <a:headEnd/>
            <a:tailEnd/>
          </a:ln>
          <a:effectLst/>
        </p:spPr>
        <p:txBody>
          <a:bodyPr>
            <a:spAutoFit/>
          </a:bodyPr>
          <a:lstStyle/>
          <a:p>
            <a:pPr marL="381000" indent="-381000" algn="just" rtl="1">
              <a:lnSpc>
                <a:spcPct val="130000"/>
              </a:lnSpc>
              <a:spcBef>
                <a:spcPct val="50000"/>
              </a:spcBef>
              <a:buClr>
                <a:srgbClr val="009900"/>
              </a:buClr>
              <a:buFont typeface="Wingdings" pitchFamily="2" charset="2"/>
              <a:buChar char="ü"/>
            </a:pPr>
            <a:r>
              <a:rPr lang="ar-SA" altLang="en-US" sz="3300" b="1">
                <a:solidFill>
                  <a:srgbClr val="003366"/>
                </a:solidFill>
                <a:effectLst>
                  <a:outerShdw blurRad="38100" dist="38100" dir="2700000" algn="tl">
                    <a:srgbClr val="000000"/>
                  </a:outerShdw>
                </a:effectLst>
                <a:latin typeface="Times New Roman" pitchFamily="18" charset="0"/>
                <a:cs typeface="Yagut" pitchFamily="2" charset="-78"/>
              </a:rPr>
              <a:t> </a:t>
            </a: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بازرسان با پيشنهاد واحدهاي ارزيابي عملكرد و پاسخگويي به شكايات، موضوع بخشنامه شماره 35665/1801 مورخ 4/3/1382 و با تأييد مقامات مسئول منصوب مي‌شوند.</a:t>
            </a:r>
          </a:p>
          <a:p>
            <a:pPr marL="381000" indent="-381000" algn="just" rtl="1">
              <a:lnSpc>
                <a:spcPct val="130000"/>
              </a:lnSpc>
              <a:spcBef>
                <a:spcPct val="50000"/>
              </a:spcBef>
              <a:buClr>
                <a:srgbClr val="009900"/>
              </a:buClr>
              <a:buFont typeface="Wingdings" pitchFamily="2" charset="2"/>
              <a:buChar char="ü"/>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در واحدهاي استاني بازرسان با پيشنهاد رؤساي سازمانهاي استاني يا مديران كل استان وتأييد واحدهاي ارزيابي عملكرد و پاسخگويي به شكايات در مركز منصوب مي‌شوند</a:t>
            </a:r>
            <a:r>
              <a:rPr lang="en-US" altLang="en-US" sz="2800" b="1">
                <a:solidFill>
                  <a:srgbClr val="003366"/>
                </a:solidFill>
                <a:effectLst>
                  <a:outerShdw blurRad="38100" dist="38100" dir="2700000" algn="tl">
                    <a:srgbClr val="000000"/>
                  </a:outerShdw>
                </a:effectLst>
                <a:latin typeface="Times New Roman" pitchFamily="18" charset="0"/>
                <a:cs typeface="Yagut" pitchFamily="2" charset="-78"/>
              </a:rPr>
              <a:t>.</a:t>
            </a:r>
          </a:p>
          <a:p>
            <a:pPr marL="381000" indent="-381000" algn="just" rtl="1">
              <a:lnSpc>
                <a:spcPct val="130000"/>
              </a:lnSpc>
              <a:spcBef>
                <a:spcPct val="50000"/>
              </a:spcBef>
              <a:buClr>
                <a:srgbClr val="009900"/>
              </a:buClr>
              <a:buFont typeface="Wingdings" pitchFamily="2" charset="2"/>
              <a:buNone/>
            </a:pPr>
            <a:endParaRPr lang="fa-IR" altLang="en-US" sz="2800" b="1">
              <a:solidFill>
                <a:srgbClr val="003366"/>
              </a:solidFill>
              <a:effectLst>
                <a:outerShdw blurRad="38100" dist="38100" dir="2700000" algn="tl">
                  <a:srgbClr val="000000"/>
                </a:outerShdw>
              </a:effectLst>
              <a:latin typeface="Times New Roman" pitchFamily="18" charset="0"/>
              <a:cs typeface="Yagut" pitchFamily="2" charset="-78"/>
            </a:endParaRPr>
          </a:p>
        </p:txBody>
      </p:sp>
      <p:sp>
        <p:nvSpPr>
          <p:cNvPr id="359430" name="AutoShape 6"/>
          <p:cNvSpPr>
            <a:spLocks noChangeArrowheads="1"/>
          </p:cNvSpPr>
          <p:nvPr/>
        </p:nvSpPr>
        <p:spPr bwMode="auto">
          <a:xfrm>
            <a:off x="0" y="260350"/>
            <a:ext cx="8893175" cy="1052513"/>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2800" b="1">
                <a:solidFill>
                  <a:srgbClr val="FFFFFF"/>
                </a:solidFill>
                <a:effectLst>
                  <a:outerShdw blurRad="38100" dist="38100" dir="2700000" algn="tl">
                    <a:srgbClr val="000000"/>
                  </a:outerShdw>
                </a:effectLst>
                <a:latin typeface="Mitra" pitchFamily="2" charset="-78"/>
                <a:cs typeface="Zar" pitchFamily="2" charset="-78"/>
              </a:rPr>
              <a:t>نحوه انتخاب و انتصاب بازرسان </a:t>
            </a:r>
            <a:endParaRPr lang="en-US" altLang="en-US" sz="28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A76B58A-3F7D-4A9C-9E26-706E0064BE62}" type="slidenum">
              <a:rPr lang="ar-SA" altLang="en-US"/>
              <a:pPr/>
              <a:t>106</a:t>
            </a:fld>
            <a:endParaRPr lang="en-US" altLang="en-US"/>
          </a:p>
        </p:txBody>
      </p:sp>
      <p:sp>
        <p:nvSpPr>
          <p:cNvPr id="361474" name="Rectangle 2"/>
          <p:cNvSpPr>
            <a:spLocks noChangeArrowheads="1"/>
          </p:cNvSpPr>
          <p:nvPr/>
        </p:nvSpPr>
        <p:spPr bwMode="auto">
          <a:xfrm>
            <a:off x="468313" y="1412875"/>
            <a:ext cx="8280400" cy="4410075"/>
          </a:xfrm>
          <a:prstGeom prst="rect">
            <a:avLst/>
          </a:prstGeom>
          <a:noFill/>
          <a:ln w="9525">
            <a:noFill/>
            <a:miter lim="800000"/>
            <a:headEnd/>
            <a:tailEnd/>
          </a:ln>
          <a:effectLst/>
        </p:spPr>
        <p:txBody>
          <a:bodyPr>
            <a:spAutoFit/>
          </a:bodyPr>
          <a:lstStyle/>
          <a:p>
            <a:pPr algn="justLow" rtl="1">
              <a:lnSpc>
                <a:spcPct val="130000"/>
              </a:lnSpc>
              <a:spcBef>
                <a:spcPct val="50000"/>
              </a:spcBef>
              <a:buClr>
                <a:srgbClr val="009900"/>
              </a:buClr>
              <a:buFont typeface="Wingdings" pitchFamily="2" charset="2"/>
              <a:buChar char="ü"/>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تعداد بازرسان هر دستگاه نبايد از نيم درصد (5/0)کل کارکنان تجاوز نمايد برای مواردخاص باتائيد سازمان مديريت و برنامه ريزی کشور اين درصد قابل افزايش است </a:t>
            </a:r>
          </a:p>
          <a:p>
            <a:pPr algn="justLow" rtl="1">
              <a:lnSpc>
                <a:spcPct val="130000"/>
              </a:lnSpc>
              <a:spcBef>
                <a:spcPct val="50000"/>
              </a:spcBef>
              <a:buClr>
                <a:srgbClr val="009900"/>
              </a:buClr>
              <a:buFont typeface="Wingdings" pitchFamily="2" charset="2"/>
              <a:buChar char="ü"/>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بازرسان استانداريها علاوه براجرای بازرسی در استانداری ، وظيفه دارند که ساير واحدهای استانی مستقر در دستگاه را بازرسی نمايند</a:t>
            </a:r>
          </a:p>
          <a:p>
            <a:pPr algn="justLow" rtl="1">
              <a:lnSpc>
                <a:spcPct val="130000"/>
              </a:lnSpc>
              <a:spcBef>
                <a:spcPct val="50000"/>
              </a:spcBef>
              <a:buClr>
                <a:srgbClr val="009900"/>
              </a:buClr>
              <a:buFont typeface="Wingdings" pitchFamily="2" charset="2"/>
              <a:buChar char="ü"/>
            </a:pPr>
            <a:endParaRPr lang="en-US" altLang="en-US" sz="2800" b="1">
              <a:solidFill>
                <a:srgbClr val="003366"/>
              </a:solidFill>
              <a:effectLst>
                <a:outerShdw blurRad="38100" dist="38100" dir="2700000" algn="tl">
                  <a:srgbClr val="000000"/>
                </a:outerShdw>
              </a:effectLst>
              <a:latin typeface="Times New Roman" pitchFamily="18" charset="0"/>
              <a:cs typeface="Yagut" pitchFamily="2" charset="-78"/>
            </a:endParaRPr>
          </a:p>
        </p:txBody>
      </p:sp>
      <p:sp>
        <p:nvSpPr>
          <p:cNvPr id="361475" name="AutoShape 3"/>
          <p:cNvSpPr>
            <a:spLocks noChangeArrowheads="1"/>
          </p:cNvSpPr>
          <p:nvPr/>
        </p:nvSpPr>
        <p:spPr bwMode="auto">
          <a:xfrm>
            <a:off x="0" y="0"/>
            <a:ext cx="8893175" cy="1079500"/>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2800" b="1">
                <a:solidFill>
                  <a:srgbClr val="FFFFFF"/>
                </a:solidFill>
                <a:effectLst>
                  <a:outerShdw blurRad="38100" dist="38100" dir="2700000" algn="tl">
                    <a:srgbClr val="000000"/>
                  </a:outerShdw>
                </a:effectLst>
                <a:latin typeface="Mitra" pitchFamily="2" charset="-78"/>
                <a:cs typeface="Zar" pitchFamily="2" charset="-78"/>
              </a:rPr>
              <a:t>ضوابط انتخاب بازرسان </a:t>
            </a:r>
            <a:endParaRPr lang="en-US" altLang="en-US" sz="28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 name="Slide Number Placeholder 5"/>
          <p:cNvSpPr>
            <a:spLocks noGrp="1"/>
          </p:cNvSpPr>
          <p:nvPr>
            <p:ph type="sldNum" sz="quarter" idx="12"/>
          </p:nvPr>
        </p:nvSpPr>
        <p:spPr/>
        <p:txBody>
          <a:bodyPr/>
          <a:lstStyle/>
          <a:p>
            <a:fld id="{062BC921-5E93-4872-9F22-C6477A9B644B}" type="slidenum">
              <a:rPr lang="ar-SA" altLang="en-US"/>
              <a:pPr/>
              <a:t>107</a:t>
            </a:fld>
            <a:endParaRPr lang="en-US" altLang="en-US"/>
          </a:p>
        </p:txBody>
      </p:sp>
      <p:graphicFrame>
        <p:nvGraphicFramePr>
          <p:cNvPr id="362498" name="Group 2"/>
          <p:cNvGraphicFramePr>
            <a:graphicFrameLocks noGrp="1"/>
          </p:cNvGraphicFramePr>
          <p:nvPr>
            <p:ph idx="1"/>
          </p:nvPr>
        </p:nvGraphicFramePr>
        <p:xfrm>
          <a:off x="395288" y="3211513"/>
          <a:ext cx="8461375" cy="3535680"/>
        </p:xfrm>
        <a:graphic>
          <a:graphicData uri="http://schemas.openxmlformats.org/drawingml/2006/table">
            <a:tbl>
              <a:tblPr rtl="1"/>
              <a:tblGrid>
                <a:gridCol w="4105275"/>
                <a:gridCol w="4356100"/>
              </a:tblGrid>
              <a:tr h="64135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endParaRPr kumimoji="0" lang="fa-IR"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endParaRPr>
                    </a:p>
                    <a:p>
                      <a:pPr marL="342900" marR="0" lvl="0" indent="-342900" algn="r" defTabSz="914400" rtl="1" eaLnBrk="1" fontAlgn="base" latinLnBrk="0" hangingPunct="1">
                        <a:lnSpc>
                          <a:spcPct val="100000"/>
                        </a:lnSpc>
                        <a:spcBef>
                          <a:spcPct val="0"/>
                        </a:spcBef>
                        <a:spcAft>
                          <a:spcPct val="0"/>
                        </a:spcAft>
                        <a:buClrTx/>
                        <a:buSzTx/>
                        <a:buFontTx/>
                        <a:buNone/>
                        <a:tabLst/>
                      </a:pPr>
                      <a:r>
                        <a:rPr kumimoji="0" lang="fa-IR" sz="3200" b="1" i="0" u="none" strike="noStrike" cap="none" normalizeH="0" baseline="0" smtClean="0">
                          <a:ln>
                            <a:noFill/>
                          </a:ln>
                          <a:solidFill>
                            <a:srgbClr val="000000"/>
                          </a:solidFill>
                          <a:effectLst/>
                          <a:latin typeface="MS Gothic" pitchFamily="49" charset="-128"/>
                          <a:ea typeface="SimSun" pitchFamily="2" charset="-122"/>
                          <a:cs typeface="Yagut" pitchFamily="2" charset="-78"/>
                        </a:rPr>
                        <a:t>          </a:t>
                      </a:r>
                      <a:r>
                        <a:rPr kumimoji="0" lang="fa-IR" sz="2400" b="1" i="0" u="none" strike="noStrike" cap="none" normalizeH="0" baseline="0" smtClean="0">
                          <a:ln>
                            <a:noFill/>
                          </a:ln>
                          <a:solidFill>
                            <a:srgbClr val="000000"/>
                          </a:solidFill>
                          <a:effectLst/>
                          <a:latin typeface="MS Gothic" pitchFamily="49" charset="-128"/>
                          <a:ea typeface="SimSun" pitchFamily="2" charset="-122"/>
                          <a:cs typeface="Yagut" pitchFamily="2" charset="-78"/>
                        </a:rPr>
                        <a:t>مرتبه تخلف</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1C"/>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endParaRPr kumimoji="0" lang="fa-IR" sz="2400" b="1" i="0" u="none" strike="noStrike" cap="none" normalizeH="0" baseline="0" smtClean="0">
                        <a:ln>
                          <a:noFill/>
                        </a:ln>
                        <a:solidFill>
                          <a:srgbClr val="000000"/>
                        </a:solidFill>
                        <a:effectLst/>
                        <a:latin typeface="Times New Roman" pitchFamily="18" charset="0"/>
                        <a:ea typeface="SimSun" pitchFamily="2" charset="-122"/>
                        <a:cs typeface="Traffic" pitchFamily="2" charset="-78"/>
                      </a:endParaRPr>
                    </a:p>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smtClean="0">
                          <a:ln>
                            <a:noFill/>
                          </a:ln>
                          <a:solidFill>
                            <a:srgbClr val="000000"/>
                          </a:solidFill>
                          <a:effectLst/>
                          <a:latin typeface="Times New Roman" pitchFamily="18" charset="0"/>
                          <a:ea typeface="SimSun" pitchFamily="2" charset="-122"/>
                          <a:cs typeface="Traffic" pitchFamily="2" charset="-78"/>
                        </a:rPr>
                        <a:t>نوع مجازات</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1C"/>
                      </a:solidFill>
                      <a:prstDash val="solid"/>
                      <a:round/>
                      <a:headEnd type="none" w="med" len="med"/>
                      <a:tailEnd type="none" w="med" len="med"/>
                    </a:lnB>
                    <a:lnTlToBr>
                      <a:noFill/>
                    </a:lnTlToBr>
                    <a:lnBlToTr>
                      <a:noFill/>
                    </a:lnBlToTr>
                    <a:solidFill>
                      <a:srgbClr val="CCFFFF"/>
                    </a:solidFill>
                  </a:tcPr>
                </a:tc>
              </a:tr>
              <a:tr h="52705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rPr>
                        <a:t>بار اول به مدير مستقيم وي به جهت عدم كنترل همكاران تحت سرپرستي </a:t>
                      </a:r>
                      <a:endParaRPr kumimoji="0" lang="fa-IR"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1C"/>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smtClean="0">
                          <a:ln>
                            <a:noFill/>
                          </a:ln>
                          <a:solidFill>
                            <a:srgbClr val="000000"/>
                          </a:solidFill>
                          <a:effectLst/>
                          <a:latin typeface="Times New Roman" pitchFamily="18" charset="0"/>
                          <a:ea typeface="SimSun" pitchFamily="2" charset="-122"/>
                          <a:cs typeface="Traffic" pitchFamily="2" charset="-78"/>
                        </a:rPr>
                        <a:t>تذکر داده خواهد شد</a:t>
                      </a:r>
                    </a:p>
                    <a:p>
                      <a:pPr marL="342900" marR="0" lvl="0" indent="-342900" algn="ctr" defTabSz="914400" rtl="1"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smtClean="0">
                        <a:ln>
                          <a:noFill/>
                        </a:ln>
                        <a:solidFill>
                          <a:srgbClr val="000000"/>
                        </a:solidFill>
                        <a:effectLst/>
                        <a:latin typeface="Times New Roman" pitchFamily="18" charset="0"/>
                        <a:ea typeface="SimSun" pitchFamily="2" charset="-122"/>
                        <a:cs typeface="Traffic"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1C"/>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r>
              <a:tr h="39370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endParaRPr kumimoji="0" lang="fa-IR"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endParaRPr>
                    </a:p>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rPr>
                        <a:t>براي بار دوم </a:t>
                      </a:r>
                      <a:endParaRPr kumimoji="0" lang="fa-IR"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endParaRPr kumimoji="0" lang="fa-IR"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endParaRPr>
                    </a:p>
                    <a:p>
                      <a:pPr marL="342900" marR="0" lvl="0" indent="-34290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rPr>
                        <a:t>شش</a:t>
                      </a:r>
                      <a:r>
                        <a:rPr kumimoji="0" lang="ar-SA"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rPr>
                        <a:t> ماه از</a:t>
                      </a:r>
                      <a:r>
                        <a:rPr kumimoji="0" lang="fa-IR"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rPr>
                        <a:t> سمت</a:t>
                      </a:r>
                      <a:r>
                        <a:rPr kumimoji="0" lang="ar-SA"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rPr>
                        <a:t> </a:t>
                      </a:r>
                      <a:r>
                        <a:rPr kumimoji="0" lang="fa-IR"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rPr>
                        <a:t>مديريت </a:t>
                      </a:r>
                      <a:r>
                        <a:rPr kumimoji="0" lang="ar-SA"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rPr>
                        <a:t>برکنار خواهد شد</a:t>
                      </a:r>
                      <a:endParaRPr kumimoji="0" lang="fa-IR"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endParaRPr>
                    </a:p>
                    <a:p>
                      <a:pPr marL="342900" marR="0" lvl="0" indent="-342900" algn="r" defTabSz="914400" rtl="1" eaLnBrk="1" fontAlgn="base" latinLnBrk="0" hangingPunct="1">
                        <a:lnSpc>
                          <a:spcPct val="100000"/>
                        </a:lnSpc>
                        <a:spcBef>
                          <a:spcPct val="0"/>
                        </a:spcBef>
                        <a:spcAft>
                          <a:spcPct val="0"/>
                        </a:spcAft>
                        <a:buClrTx/>
                        <a:buSzTx/>
                        <a:buFontTx/>
                        <a:buNone/>
                        <a:tabLst/>
                      </a:pPr>
                      <a:endParaRPr kumimoji="0" lang="fa-IR"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r>
              <a:tr h="106680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endParaRPr kumimoji="0" lang="fa-IR"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endParaRPr>
                    </a:p>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rPr>
                        <a:t>برای بار سوم </a:t>
                      </a:r>
                      <a:endParaRPr kumimoji="0" lang="fa-IR"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endParaRPr kumimoji="0" lang="fa-IR"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endParaRPr>
                    </a:p>
                    <a:p>
                      <a:pPr marL="342900" marR="0" lvl="0" indent="-342900" algn="r" defTabSz="914400" rtl="1" eaLnBrk="1" fontAlgn="base" latinLnBrk="0" hangingPunct="1">
                        <a:lnSpc>
                          <a:spcPct val="100000"/>
                        </a:lnSpc>
                        <a:spcBef>
                          <a:spcPct val="0"/>
                        </a:spcBef>
                        <a:spcAft>
                          <a:spcPct val="0"/>
                        </a:spcAft>
                        <a:buClrTx/>
                        <a:buSzTx/>
                        <a:buFontTx/>
                        <a:buNone/>
                        <a:tabLst/>
                      </a:pPr>
                      <a:r>
                        <a:rPr kumimoji="0" lang="fa-IR"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rPr>
                        <a:t>دو سال</a:t>
                      </a:r>
                      <a:r>
                        <a:rPr kumimoji="0" lang="ar-SA"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rPr>
                        <a:t> از پست مديريت برکنار خواهد شد.</a:t>
                      </a:r>
                      <a:r>
                        <a:rPr kumimoji="0" lang="fa-IR" sz="1800" b="1" i="0" u="none" strike="noStrike" cap="none" normalizeH="0" baseline="0" smtClean="0">
                          <a:ln>
                            <a:noFill/>
                          </a:ln>
                          <a:solidFill>
                            <a:srgbClr val="000000"/>
                          </a:solidFill>
                          <a:effectLst/>
                          <a:latin typeface="Times New Roman" pitchFamily="18" charset="0"/>
                          <a:ea typeface="SimSun" pitchFamily="2" charset="-122"/>
                          <a:cs typeface="Traffic" pitchFamily="2" charset="-78"/>
                        </a:rPr>
                        <a:t>                            </a:t>
                      </a:r>
                      <a:endParaRPr kumimoji="0" lang="fa-IR" sz="1800" b="1" i="0" u="none" strike="noStrike" cap="none" normalizeH="0" baseline="0" smtClean="0">
                        <a:ln>
                          <a:noFill/>
                        </a:ln>
                        <a:solidFill>
                          <a:srgbClr val="000000"/>
                        </a:solidFill>
                        <a:effectLst/>
                        <a:latin typeface="Mitra" pitchFamily="2" charset="-78"/>
                        <a:ea typeface="SimSun" pitchFamily="2" charset="-122"/>
                        <a:cs typeface="Traffic"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r>
            </a:tbl>
          </a:graphicData>
        </a:graphic>
      </p:graphicFrame>
      <p:sp>
        <p:nvSpPr>
          <p:cNvPr id="362515" name="Rectangle 19"/>
          <p:cNvSpPr>
            <a:spLocks noChangeArrowheads="1"/>
          </p:cNvSpPr>
          <p:nvPr/>
        </p:nvSpPr>
        <p:spPr bwMode="auto">
          <a:xfrm>
            <a:off x="539750" y="719138"/>
            <a:ext cx="8280400" cy="2587625"/>
          </a:xfrm>
          <a:prstGeom prst="rect">
            <a:avLst/>
          </a:prstGeom>
          <a:noFill/>
          <a:ln w="9525" algn="ctr">
            <a:noFill/>
            <a:miter lim="800000"/>
            <a:headEnd/>
            <a:tailEnd/>
          </a:ln>
          <a:effectLst/>
        </p:spPr>
        <p:txBody>
          <a:bodyPr anchor="ctr">
            <a:spAutoFit/>
          </a:bodyPr>
          <a:lstStyle/>
          <a:p>
            <a:pPr algn="justLow" rtl="1">
              <a:buSzPct val="160000"/>
              <a:buFontTx/>
              <a:buChar char="•"/>
            </a:pPr>
            <a:endParaRPr lang="fa-IR" sz="2000" b="1">
              <a:solidFill>
                <a:srgbClr val="000000"/>
              </a:solidFill>
              <a:latin typeface="Arial" charset="0"/>
              <a:cs typeface="Traffic" pitchFamily="2" charset="-78"/>
            </a:endParaRPr>
          </a:p>
          <a:p>
            <a:pPr algn="justLow" rtl="1">
              <a:buSzPct val="160000"/>
              <a:buFontTx/>
              <a:buChar char="•"/>
            </a:pPr>
            <a:r>
              <a:rPr lang="ar-SA" sz="2400" b="1">
                <a:solidFill>
                  <a:srgbClr val="003366"/>
                </a:solidFill>
                <a:effectLst>
                  <a:outerShdw blurRad="38100" dist="38100" dir="2700000" algn="tl">
                    <a:srgbClr val="000000"/>
                  </a:outerShdw>
                </a:effectLst>
                <a:latin typeface="Times New Roman" pitchFamily="18" charset="0"/>
                <a:cs typeface="Yagut" pitchFamily="2" charset="-78"/>
              </a:rPr>
              <a:t>مسئوليت مستقيم پيشگيري، كشف و مبارزه با رشوه در هر واحد سازماني با مدير</a:t>
            </a:r>
            <a:endParaRPr lang="fa-IR" sz="2400" b="1">
              <a:solidFill>
                <a:srgbClr val="003366"/>
              </a:solidFill>
              <a:effectLst>
                <a:outerShdw blurRad="38100" dist="38100" dir="2700000" algn="tl">
                  <a:srgbClr val="000000"/>
                </a:outerShdw>
              </a:effectLst>
              <a:latin typeface="Times New Roman" pitchFamily="18" charset="0"/>
              <a:cs typeface="Yagut" pitchFamily="2" charset="-78"/>
            </a:endParaRPr>
          </a:p>
          <a:p>
            <a:pPr algn="justLow" rtl="1"/>
            <a:r>
              <a:rPr lang="ar-SA" sz="2400" b="1">
                <a:solidFill>
                  <a:srgbClr val="003366"/>
                </a:solidFill>
                <a:effectLst>
                  <a:outerShdw blurRad="38100" dist="38100" dir="2700000" algn="tl">
                    <a:srgbClr val="000000"/>
                  </a:outerShdw>
                </a:effectLst>
                <a:latin typeface="Times New Roman" pitchFamily="18" charset="0"/>
                <a:cs typeface="Yagut" pitchFamily="2" charset="-78"/>
              </a:rPr>
              <a:t> بلافصل آن واحد مي</a:t>
            </a:r>
            <a:r>
              <a:rPr lang="ar-SA" sz="2400" b="1">
                <a:solidFill>
                  <a:srgbClr val="003366"/>
                </a:solidFill>
                <a:effectLst>
                  <a:outerShdw blurRad="38100" dist="38100" dir="2700000" algn="tl">
                    <a:srgbClr val="000000"/>
                  </a:outerShdw>
                </a:effectLst>
                <a:latin typeface="Times New Roman" pitchFamily="18" charset="0"/>
                <a:cs typeface="Traffic" pitchFamily="2" charset="-78"/>
              </a:rPr>
              <a:t>‌</a:t>
            </a:r>
            <a:r>
              <a:rPr lang="ar-SA" sz="2400" b="1">
                <a:solidFill>
                  <a:srgbClr val="003366"/>
                </a:solidFill>
                <a:effectLst>
                  <a:outerShdw blurRad="38100" dist="38100" dir="2700000" algn="tl">
                    <a:srgbClr val="000000"/>
                  </a:outerShdw>
                </a:effectLst>
                <a:latin typeface="Times New Roman" pitchFamily="18" charset="0"/>
                <a:cs typeface="Yagut" pitchFamily="2" charset="-78"/>
              </a:rPr>
              <a:t>باشد</a:t>
            </a:r>
            <a:r>
              <a:rPr lang="fa-IR" sz="2400" b="1">
                <a:solidFill>
                  <a:srgbClr val="003366"/>
                </a:solidFill>
                <a:effectLst>
                  <a:outerShdw blurRad="38100" dist="38100" dir="2700000" algn="tl">
                    <a:srgbClr val="000000"/>
                  </a:outerShdw>
                </a:effectLst>
                <a:latin typeface="Times New Roman" pitchFamily="18" charset="0"/>
                <a:cs typeface="Yagut" pitchFamily="2" charset="-78"/>
              </a:rPr>
              <a:t> . درصورتي که هريک از کارکنان واحد های تحت سرپرستی مديران , روسا ومسئولان سازمان های مشمول آئين نامه مرتکب يکی از تخلفات موضوع ماده (1) آئين نامه شوند مجازات های زير برای آنان پيش بينی گرديده است:  </a:t>
            </a:r>
          </a:p>
        </p:txBody>
      </p:sp>
      <p:sp>
        <p:nvSpPr>
          <p:cNvPr id="362516" name="AutoShape 20"/>
          <p:cNvSpPr>
            <a:spLocks noChangeArrowheads="1"/>
          </p:cNvSpPr>
          <p:nvPr/>
        </p:nvSpPr>
        <p:spPr bwMode="auto">
          <a:xfrm>
            <a:off x="0" y="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2400" b="1">
                <a:solidFill>
                  <a:srgbClr val="FFFFFF"/>
                </a:solidFill>
                <a:effectLst>
                  <a:outerShdw blurRad="38100" dist="38100" dir="2700000" algn="tl">
                    <a:srgbClr val="000000"/>
                  </a:outerShdw>
                </a:effectLst>
                <a:latin typeface="Mitra" pitchFamily="2" charset="-78"/>
                <a:cs typeface="Zar" pitchFamily="2" charset="-78"/>
              </a:rPr>
              <a:t>مسئوليت مديران و مجازات‌هاي پيش‌بيني شده براي آن‌ها</a:t>
            </a:r>
            <a:endParaRPr lang="en-US" altLang="en-US" sz="24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grpId="0" nodeType="afterEffect">
                                  <p:stCondLst>
                                    <p:cond delay="0"/>
                                  </p:stCondLst>
                                  <p:childTnLst>
                                    <p:set>
                                      <p:cBhvr>
                                        <p:cTn id="6" dur="1" fill="hold">
                                          <p:stCondLst>
                                            <p:cond delay="0"/>
                                          </p:stCondLst>
                                        </p:cTn>
                                        <p:tgtEl>
                                          <p:spTgt spid="362515"/>
                                        </p:tgtEl>
                                        <p:attrNameLst>
                                          <p:attrName>style.visibility</p:attrName>
                                        </p:attrNameLst>
                                      </p:cBhvr>
                                      <p:to>
                                        <p:strVal val="visible"/>
                                      </p:to>
                                    </p:set>
                                    <p:animEffect transition="in" filter="diamond(out)">
                                      <p:cBhvr>
                                        <p:cTn id="7" dur="500"/>
                                        <p:tgtEl>
                                          <p:spTgt spid="362515"/>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362498"/>
                                        </p:tgtEl>
                                        <p:attrNameLst>
                                          <p:attrName>style.visibility</p:attrName>
                                        </p:attrNameLst>
                                      </p:cBhvr>
                                      <p:to>
                                        <p:strVal val="visible"/>
                                      </p:to>
                                    </p:set>
                                    <p:anim calcmode="lin" valueType="num">
                                      <p:cBhvr additive="base">
                                        <p:cTn id="11" dur="500" fill="hold"/>
                                        <p:tgtEl>
                                          <p:spTgt spid="362498"/>
                                        </p:tgtEl>
                                        <p:attrNameLst>
                                          <p:attrName>ppt_x</p:attrName>
                                        </p:attrNameLst>
                                      </p:cBhvr>
                                      <p:tavLst>
                                        <p:tav tm="0">
                                          <p:val>
                                            <p:strVal val="#ppt_x"/>
                                          </p:val>
                                        </p:tav>
                                        <p:tav tm="100000">
                                          <p:val>
                                            <p:strVal val="#ppt_x"/>
                                          </p:val>
                                        </p:tav>
                                      </p:tavLst>
                                    </p:anim>
                                    <p:anim calcmode="lin" valueType="num">
                                      <p:cBhvr additive="base">
                                        <p:cTn id="12" dur="500" fill="hold"/>
                                        <p:tgtEl>
                                          <p:spTgt spid="3624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515" grpId="0" autoUpdateAnimBg="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40E6DDF7-0AC5-41E2-9A85-EBB57FCE0C49}" type="slidenum">
              <a:rPr lang="ar-SA" altLang="en-US"/>
              <a:pPr/>
              <a:t>108</a:t>
            </a:fld>
            <a:endParaRPr lang="en-US" altLang="en-US"/>
          </a:p>
        </p:txBody>
      </p:sp>
      <p:sp>
        <p:nvSpPr>
          <p:cNvPr id="363522"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63523"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63524" name="Text Box 4"/>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63525" name="Text Box 5"/>
          <p:cNvSpPr txBox="1">
            <a:spLocks noChangeArrowheads="1"/>
          </p:cNvSpPr>
          <p:nvPr/>
        </p:nvSpPr>
        <p:spPr bwMode="auto">
          <a:xfrm>
            <a:off x="250825" y="1125538"/>
            <a:ext cx="8686800" cy="6037262"/>
          </a:xfrm>
          <a:prstGeom prst="rect">
            <a:avLst/>
          </a:prstGeom>
          <a:noFill/>
          <a:ln w="9525">
            <a:noFill/>
            <a:miter lim="800000"/>
            <a:headEnd/>
            <a:tailEnd/>
          </a:ln>
          <a:effectLst/>
        </p:spPr>
        <p:txBody>
          <a:bodyPr>
            <a:spAutoFit/>
          </a:bodyPr>
          <a:lstStyle/>
          <a:p>
            <a:pPr marL="381000" indent="-381000" algn="justLow" rtl="1">
              <a:lnSpc>
                <a:spcPct val="105000"/>
              </a:lnSpc>
              <a:spcBef>
                <a:spcPct val="50000"/>
              </a:spcBef>
              <a:buClr>
                <a:srgbClr val="009900"/>
              </a:buClr>
              <a:buFont typeface="Wingdings" pitchFamily="2" charset="2"/>
              <a:buChar char="ü"/>
            </a:pPr>
            <a:r>
              <a:rPr lang="fa-IR" altLang="en-US" sz="3700" b="1">
                <a:solidFill>
                  <a:srgbClr val="003366"/>
                </a:solidFill>
                <a:effectLst>
                  <a:outerShdw blurRad="38100" dist="38100" dir="2700000" algn="tl">
                    <a:srgbClr val="000000"/>
                  </a:outerShdw>
                </a:effectLst>
                <a:latin typeface="Times New Roman" pitchFamily="18" charset="0"/>
                <a:cs typeface="Yagut" pitchFamily="2" charset="-78"/>
              </a:rPr>
              <a:t>1-</a:t>
            </a:r>
            <a:r>
              <a:rPr lang="ar-SA" altLang="en-US" sz="3700" b="1">
                <a:solidFill>
                  <a:srgbClr val="003366"/>
                </a:solidFill>
                <a:effectLst>
                  <a:outerShdw blurRad="38100" dist="38100" dir="2700000" algn="tl">
                    <a:srgbClr val="000000"/>
                  </a:outerShdw>
                </a:effectLst>
                <a:latin typeface="Times New Roman" pitchFamily="18" charset="0"/>
                <a:cs typeface="Yagut" pitchFamily="2" charset="-78"/>
              </a:rPr>
              <a:t> </a:t>
            </a: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سازمان مديريت و برنامه‌ريزي كشور مكلف است براساس روش‌هاي نظرسنجي از مردم و ارباب رجوع، گزارشات بازرسان و ساير منابع، هر ساله دستگاه‌هاي مشمول اين آيين‌نامه را از نظر درجه سلامت اداري و ميزان شيوع رشوه، طبقه‌بندي، تجزيه و تحليل و سطح بندي نمايد و نتايج را همراه با راهكارهاي اجرايي به رييس جمهور و ديگر مسئولان منعكس نمايد كليه دستگاه‌هاي مشمول اين آيين‌نامه براي انجام مطلوب اين ماده مكلف به همكاري با سازمان مديريت و برنامه ريزي كشور مي‌باشد </a:t>
            </a:r>
          </a:p>
          <a:p>
            <a:pPr marL="381000" indent="-381000" algn="justLow" rtl="1">
              <a:lnSpc>
                <a:spcPct val="105000"/>
              </a:lnSpc>
              <a:spcBef>
                <a:spcPct val="50000"/>
              </a:spcBef>
              <a:buClr>
                <a:srgbClr val="009900"/>
              </a:buClr>
              <a:buFont typeface="Wingdings" pitchFamily="2" charset="2"/>
              <a:buChar char="ü"/>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2- سازمان مديريت و برنامه‌ريزي كشور موظف است اقدامات لازم را براي توجيه و پيگيري اجراي اين آيين‌نامه به عمل آورد </a:t>
            </a:r>
          </a:p>
          <a:p>
            <a:pPr marL="381000" indent="-381000" algn="justLow" rtl="1">
              <a:lnSpc>
                <a:spcPct val="105000"/>
              </a:lnSpc>
              <a:spcBef>
                <a:spcPct val="50000"/>
              </a:spcBef>
              <a:buClr>
                <a:srgbClr val="009900"/>
              </a:buClr>
              <a:buFont typeface="Wingdings" pitchFamily="2" charset="2"/>
              <a:buChar char="ü"/>
            </a:pPr>
            <a:endParaRPr lang="en-US" altLang="en-US" sz="2800" b="1">
              <a:solidFill>
                <a:srgbClr val="336600"/>
              </a:solidFill>
              <a:latin typeface="Times New Roman" pitchFamily="18" charset="0"/>
              <a:cs typeface="Zar" pitchFamily="2" charset="-78"/>
            </a:endParaRPr>
          </a:p>
        </p:txBody>
      </p:sp>
      <p:sp>
        <p:nvSpPr>
          <p:cNvPr id="363526" name="AutoShape 6"/>
          <p:cNvSpPr>
            <a:spLocks noChangeArrowheads="1"/>
          </p:cNvSpPr>
          <p:nvPr/>
        </p:nvSpPr>
        <p:spPr bwMode="auto">
          <a:xfrm>
            <a:off x="250825" y="10795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3600" b="1">
                <a:solidFill>
                  <a:srgbClr val="FFFFFF"/>
                </a:solidFill>
                <a:effectLst>
                  <a:outerShdw blurRad="38100" dist="38100" dir="2700000" algn="tl">
                    <a:srgbClr val="000000"/>
                  </a:outerShdw>
                </a:effectLst>
                <a:latin typeface="Mitra" pitchFamily="2" charset="-78"/>
                <a:cs typeface="Zar" pitchFamily="2" charset="-78"/>
              </a:rPr>
              <a:t>وظايف سازمان مديريت و برنامه‌ريزي</a:t>
            </a:r>
            <a:endParaRPr lang="en-US" altLang="en-US" sz="36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5200BCA4-864B-418B-97AD-CD7C4A8387B4}" type="slidenum">
              <a:rPr lang="ar-SA" altLang="en-US"/>
              <a:pPr/>
              <a:t>109</a:t>
            </a:fld>
            <a:endParaRPr lang="en-US" altLang="en-US"/>
          </a:p>
        </p:txBody>
      </p:sp>
      <p:sp>
        <p:nvSpPr>
          <p:cNvPr id="365570" name="Rectangle 2"/>
          <p:cNvSpPr>
            <a:spLocks noChangeArrowheads="1"/>
          </p:cNvSpPr>
          <p:nvPr/>
        </p:nvSpPr>
        <p:spPr bwMode="auto">
          <a:xfrm>
            <a:off x="539750" y="476250"/>
            <a:ext cx="8208963" cy="6132513"/>
          </a:xfrm>
          <a:prstGeom prst="rect">
            <a:avLst/>
          </a:prstGeom>
          <a:noFill/>
          <a:ln w="9525">
            <a:noFill/>
            <a:miter lim="800000"/>
            <a:headEnd/>
            <a:tailEnd/>
          </a:ln>
          <a:effectLst/>
        </p:spPr>
        <p:txBody>
          <a:bodyPr>
            <a:spAutoFit/>
          </a:bodyPr>
          <a:lstStyle/>
          <a:p>
            <a:pPr algn="justLow" rtl="1"/>
            <a:r>
              <a:rPr lang="fa-IR" altLang="en-US" sz="3600" b="1">
                <a:solidFill>
                  <a:srgbClr val="003366"/>
                </a:solidFill>
                <a:effectLst>
                  <a:outerShdw blurRad="38100" dist="38100" dir="2700000" algn="tl">
                    <a:srgbClr val="000000"/>
                  </a:outerShdw>
                </a:effectLst>
                <a:latin typeface="Times New Roman" pitchFamily="18" charset="0"/>
                <a:cs typeface="Yagut" pitchFamily="2" charset="-78"/>
              </a:rPr>
              <a:t>ستاد ارتقای سلامت نظام اداری ومقابله با فساد مسئوليت پيگيری اين آئين نامه را عهده دار می‌باشد و دبير ستاد يادشده گزارش پيشر فت کار را به رييس جمهور و ستاد ارايه خواهد نمود</a:t>
            </a:r>
            <a:endParaRPr lang="en-US" altLang="en-US" sz="3600" b="1">
              <a:solidFill>
                <a:srgbClr val="003366"/>
              </a:solidFill>
              <a:effectLst>
                <a:outerShdw blurRad="38100" dist="38100" dir="2700000" algn="tl">
                  <a:srgbClr val="000000"/>
                </a:outerShdw>
              </a:effectLst>
              <a:latin typeface="Times New Roman" pitchFamily="18" charset="0"/>
              <a:cs typeface="Yagut" pitchFamily="2" charset="-78"/>
            </a:endParaRPr>
          </a:p>
          <a:p>
            <a:endParaRPr lang="en-US" sz="2800" b="1">
              <a:solidFill>
                <a:srgbClr val="003366"/>
              </a:solidFill>
              <a:effectLst>
                <a:outerShdw blurRad="38100" dist="38100" dir="2700000" algn="tl">
                  <a:srgbClr val="000000"/>
                </a:outerShdw>
              </a:effectLst>
              <a:latin typeface="Times New Roman" pitchFamily="18" charset="0"/>
              <a:cs typeface="Yagut" pitchFamily="2" charset="-78"/>
            </a:endParaRPr>
          </a:p>
          <a:p>
            <a:endParaRPr lang="en-US" sz="2800" b="1">
              <a:solidFill>
                <a:srgbClr val="003366"/>
              </a:solidFill>
              <a:effectLst>
                <a:outerShdw blurRad="38100" dist="38100" dir="2700000" algn="tl">
                  <a:srgbClr val="000000"/>
                </a:outerShdw>
              </a:effectLst>
              <a:latin typeface="Times New Roman" pitchFamily="18" charset="0"/>
              <a:cs typeface="Yagut" pitchFamily="2" charset="-78"/>
            </a:endParaRPr>
          </a:p>
          <a:p>
            <a:endParaRPr lang="en-US" sz="2800" b="1">
              <a:solidFill>
                <a:srgbClr val="003366"/>
              </a:solidFill>
              <a:effectLst>
                <a:outerShdw blurRad="38100" dist="38100" dir="2700000" algn="tl">
                  <a:srgbClr val="000000"/>
                </a:outerShdw>
              </a:effectLst>
              <a:latin typeface="Times New Roman" pitchFamily="18" charset="0"/>
              <a:cs typeface="Yagut" pitchFamily="2" charset="-78"/>
            </a:endParaRPr>
          </a:p>
          <a:p>
            <a:endParaRPr lang="en-US" sz="2800" b="1">
              <a:solidFill>
                <a:srgbClr val="003366"/>
              </a:solidFill>
              <a:effectLst>
                <a:outerShdw blurRad="38100" dist="38100" dir="2700000" algn="tl">
                  <a:srgbClr val="000000"/>
                </a:outerShdw>
              </a:effectLst>
              <a:latin typeface="Times New Roman" pitchFamily="18" charset="0"/>
              <a:cs typeface="Yagut" pitchFamily="2" charset="-78"/>
            </a:endParaRPr>
          </a:p>
          <a:p>
            <a:endParaRPr lang="en-US" sz="2800" b="1">
              <a:solidFill>
                <a:srgbClr val="003366"/>
              </a:solidFill>
              <a:effectLst>
                <a:outerShdw blurRad="38100" dist="38100" dir="2700000" algn="tl">
                  <a:srgbClr val="000000"/>
                </a:outerShdw>
              </a:effectLst>
              <a:latin typeface="Times New Roman" pitchFamily="18" charset="0"/>
              <a:cs typeface="Yagut" pitchFamily="2" charset="-78"/>
            </a:endParaRPr>
          </a:p>
          <a:p>
            <a:endParaRPr lang="en-US" sz="2800" b="1">
              <a:solidFill>
                <a:srgbClr val="003366"/>
              </a:solidFill>
              <a:effectLst>
                <a:outerShdw blurRad="38100" dist="38100" dir="2700000" algn="tl">
                  <a:srgbClr val="000000"/>
                </a:outerShdw>
              </a:effectLst>
              <a:latin typeface="Times New Roman" pitchFamily="18" charset="0"/>
              <a:cs typeface="Yagut" pitchFamily="2" charset="-78"/>
            </a:endParaRPr>
          </a:p>
          <a:p>
            <a:endParaRPr lang="en-US" sz="2800" b="1">
              <a:solidFill>
                <a:srgbClr val="003366"/>
              </a:solidFill>
              <a:effectLst>
                <a:outerShdw blurRad="38100" dist="38100" dir="2700000" algn="tl">
                  <a:srgbClr val="000000"/>
                </a:outerShdw>
              </a:effectLst>
              <a:latin typeface="Times New Roman" pitchFamily="18" charset="0"/>
              <a:cs typeface="Yagut" pitchFamily="2" charset="-78"/>
            </a:endParaRPr>
          </a:p>
          <a:p>
            <a:endParaRPr lang="en-US" sz="2800" b="1">
              <a:solidFill>
                <a:srgbClr val="003366"/>
              </a:solidFill>
              <a:effectLst>
                <a:outerShdw blurRad="38100" dist="38100" dir="2700000" algn="tl">
                  <a:srgbClr val="000000"/>
                </a:outerShdw>
              </a:effectLst>
              <a:latin typeface="Times New Roman" pitchFamily="18" charset="0"/>
              <a:cs typeface="Yagut" pitchFamily="2" charset="-78"/>
            </a:endParaRPr>
          </a:p>
          <a:p>
            <a:endParaRPr lang="en-US" sz="2800" b="1">
              <a:solidFill>
                <a:srgbClr val="003366"/>
              </a:solidFill>
              <a:effectLst>
                <a:outerShdw blurRad="38100" dist="38100" dir="2700000" algn="tl">
                  <a:srgbClr val="000000"/>
                </a:outerShdw>
              </a:effectLst>
              <a:latin typeface="Times New Roman" pitchFamily="18" charset="0"/>
              <a:cs typeface="Yagut" pitchFamily="2" charset="-78"/>
            </a:endParaRPr>
          </a:p>
        </p:txBody>
      </p:sp>
    </p:spTree>
  </p:cSld>
  <p:clrMapOvr>
    <a:masterClrMapping/>
  </p:clrMapOvr>
  <p:transition advClick="0">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fld id="{44C26AA9-9964-4A1E-B83B-6B6A68D49F7D}" type="slidenum">
              <a:rPr lang="ar-SA" altLang="en-US"/>
              <a:pPr/>
              <a:t>11</a:t>
            </a:fld>
            <a:endParaRPr lang="en-US" altLang="en-US"/>
          </a:p>
        </p:txBody>
      </p:sp>
      <p:sp>
        <p:nvSpPr>
          <p:cNvPr id="243714" name="Rectangle 2"/>
          <p:cNvSpPr>
            <a:spLocks noChangeArrowheads="1"/>
          </p:cNvSpPr>
          <p:nvPr/>
        </p:nvSpPr>
        <p:spPr bwMode="auto">
          <a:xfrm>
            <a:off x="381000" y="381000"/>
            <a:ext cx="8305800" cy="5867400"/>
          </a:xfrm>
          <a:prstGeom prst="rect">
            <a:avLst/>
          </a:prstGeom>
          <a:solidFill>
            <a:schemeClr val="accent1"/>
          </a:solidFill>
          <a:ln w="9525">
            <a:noFill/>
            <a:miter lim="800000"/>
            <a:headEnd/>
            <a:tailEnd/>
          </a:ln>
          <a:effectLst/>
        </p:spPr>
        <p:txBody>
          <a:bodyPr wrap="none" anchor="ctr"/>
          <a:lstStyle/>
          <a:p>
            <a:endParaRPr lang="en-US"/>
          </a:p>
        </p:txBody>
      </p:sp>
      <p:sp>
        <p:nvSpPr>
          <p:cNvPr id="243715" name="Rectangle 3"/>
          <p:cNvSpPr>
            <a:spLocks noGrp="1" noChangeArrowheads="1"/>
          </p:cNvSpPr>
          <p:nvPr>
            <p:ph type="title"/>
          </p:nvPr>
        </p:nvSpPr>
        <p:spPr>
          <a:xfrm>
            <a:off x="533400" y="609600"/>
            <a:ext cx="7924800" cy="5410200"/>
          </a:xfrm>
        </p:spPr>
        <p:txBody>
          <a:bodyPr/>
          <a:lstStyle/>
          <a:p>
            <a:pPr algn="r" rtl="1"/>
            <a:r>
              <a:rPr lang="en-US" altLang="en-US" sz="2500" b="1">
                <a:solidFill>
                  <a:schemeClr val="tx1"/>
                </a:solidFill>
                <a:cs typeface="Titr" pitchFamily="2" charset="-78"/>
              </a:rPr>
              <a:t> </a:t>
            </a:r>
            <a:r>
              <a:rPr lang="ar-SA" altLang="en-US" sz="2500" b="1">
                <a:solidFill>
                  <a:schemeClr val="tx1"/>
                </a:solidFill>
                <a:cs typeface="Titr" pitchFamily="2" charset="-78"/>
              </a:rPr>
              <a:t>اقدامات مأموران دولتي كه با هدف انتفاع و بهره‌برداري براي خود و يا اشخاص ديگر و يا در قبال دريافت مال براي خود و يا اشخاص</a:t>
            </a:r>
            <a:r>
              <a:rPr lang="en-US" altLang="en-US" sz="2500" b="1">
                <a:solidFill>
                  <a:schemeClr val="tx1"/>
                </a:solidFill>
                <a:cs typeface="Titr" pitchFamily="2" charset="-78"/>
              </a:rPr>
              <a:t> </a:t>
            </a:r>
            <a:r>
              <a:rPr lang="ar-SA" altLang="en-US" sz="2500" b="1">
                <a:solidFill>
                  <a:schemeClr val="tx1"/>
                </a:solidFill>
                <a:cs typeface="Titr" pitchFamily="2" charset="-78"/>
              </a:rPr>
              <a:t>ديگر صورت مي‌گيرد از طريق</a:t>
            </a:r>
            <a:r>
              <a:rPr lang="en-US" altLang="en-US" sz="2500" b="1">
                <a:solidFill>
                  <a:schemeClr val="tx1"/>
                </a:solidFill>
                <a:cs typeface="Titr" pitchFamily="2" charset="-78"/>
              </a:rPr>
              <a:t/>
            </a:r>
            <a:br>
              <a:rPr lang="en-US" altLang="en-US" sz="2500" b="1">
                <a:solidFill>
                  <a:schemeClr val="tx1"/>
                </a:solidFill>
                <a:cs typeface="Titr" pitchFamily="2" charset="-78"/>
              </a:rPr>
            </a:br>
            <a:r>
              <a:rPr lang="en-US" altLang="en-US" sz="2500" b="1">
                <a:solidFill>
                  <a:schemeClr val="tx1"/>
                </a:solidFill>
                <a:cs typeface="Titr" pitchFamily="2" charset="-78"/>
              </a:rPr>
              <a:t/>
            </a:r>
            <a:br>
              <a:rPr lang="en-US" altLang="en-US" sz="2500" b="1">
                <a:solidFill>
                  <a:schemeClr val="tx1"/>
                </a:solidFill>
                <a:cs typeface="Titr" pitchFamily="2" charset="-78"/>
              </a:rPr>
            </a:br>
            <a:r>
              <a:rPr lang="en-US" altLang="en-US" sz="2500" b="1">
                <a:solidFill>
                  <a:schemeClr val="tx1"/>
                </a:solidFill>
                <a:cs typeface="Titr" pitchFamily="2" charset="-78"/>
              </a:rPr>
              <a:t>- </a:t>
            </a:r>
            <a:r>
              <a:rPr lang="ar-SA" altLang="en-US" sz="2500" b="1">
                <a:solidFill>
                  <a:schemeClr val="tx1"/>
                </a:solidFill>
                <a:cs typeface="Titr" pitchFamily="2" charset="-78"/>
              </a:rPr>
              <a:t>نقض ،‌تغيير و تفسير قوانين</a:t>
            </a:r>
            <a:r>
              <a:rPr lang="fa-IR" altLang="en-US" sz="2500" b="1">
                <a:solidFill>
                  <a:schemeClr val="tx1"/>
                </a:solidFill>
                <a:cs typeface="Titr" pitchFamily="2" charset="-78"/>
              </a:rPr>
              <a:t>،</a:t>
            </a:r>
            <a:r>
              <a:rPr lang="ar-SA" altLang="en-US" sz="2500" b="1">
                <a:solidFill>
                  <a:schemeClr val="tx1"/>
                </a:solidFill>
                <a:cs typeface="Titr" pitchFamily="2" charset="-78"/>
              </a:rPr>
              <a:t> مقررات</a:t>
            </a:r>
            <a:r>
              <a:rPr lang="fa-IR" altLang="en-US" sz="2500" b="1">
                <a:solidFill>
                  <a:schemeClr val="tx1"/>
                </a:solidFill>
                <a:cs typeface="Titr" pitchFamily="2" charset="-78"/>
              </a:rPr>
              <a:t>،</a:t>
            </a:r>
            <a:r>
              <a:rPr lang="ar-SA" altLang="en-US" sz="2500" b="1">
                <a:solidFill>
                  <a:schemeClr val="tx1"/>
                </a:solidFill>
                <a:cs typeface="Titr" pitchFamily="2" charset="-78"/>
              </a:rPr>
              <a:t> ضوابط اداري</a:t>
            </a:r>
            <a:r>
              <a:rPr lang="en-US" altLang="en-US" sz="2500" b="1">
                <a:solidFill>
                  <a:schemeClr val="tx1"/>
                </a:solidFill>
                <a:cs typeface="Titr" pitchFamily="2" charset="-78"/>
              </a:rPr>
              <a:t/>
            </a:r>
            <a:br>
              <a:rPr lang="en-US" altLang="en-US" sz="2500" b="1">
                <a:solidFill>
                  <a:schemeClr val="tx1"/>
                </a:solidFill>
                <a:cs typeface="Titr" pitchFamily="2" charset="-78"/>
              </a:rPr>
            </a:br>
            <a:r>
              <a:rPr lang="en-US" altLang="en-US" sz="2500" b="1">
                <a:solidFill>
                  <a:schemeClr val="tx1"/>
                </a:solidFill>
                <a:cs typeface="Titr" pitchFamily="2" charset="-78"/>
              </a:rPr>
              <a:t>-</a:t>
            </a:r>
            <a:r>
              <a:rPr lang="ar-SA" altLang="en-US" sz="2500" b="1">
                <a:solidFill>
                  <a:schemeClr val="tx1"/>
                </a:solidFill>
                <a:cs typeface="Titr" pitchFamily="2" charset="-78"/>
              </a:rPr>
              <a:t>خودداري ،‌كند كاري و يا كوتاهي در انجام وظايف قانوني در قبال ارباب رجوع</a:t>
            </a:r>
            <a:r>
              <a:rPr lang="en-US" altLang="en-US" sz="2500" b="1">
                <a:solidFill>
                  <a:schemeClr val="tx1"/>
                </a:solidFill>
                <a:cs typeface="Titr" pitchFamily="2" charset="-78"/>
              </a:rPr>
              <a:t/>
            </a:r>
            <a:br>
              <a:rPr lang="en-US" altLang="en-US" sz="2500" b="1">
                <a:solidFill>
                  <a:schemeClr val="tx1"/>
                </a:solidFill>
                <a:cs typeface="Titr" pitchFamily="2" charset="-78"/>
              </a:rPr>
            </a:br>
            <a:r>
              <a:rPr lang="en-US" altLang="en-US" sz="2500" b="1">
                <a:solidFill>
                  <a:schemeClr val="tx1"/>
                </a:solidFill>
                <a:cs typeface="Titr" pitchFamily="2" charset="-78"/>
              </a:rPr>
              <a:t>-</a:t>
            </a:r>
            <a:r>
              <a:rPr lang="ar-SA" altLang="en-US" sz="2500" b="1">
                <a:solidFill>
                  <a:schemeClr val="tx1"/>
                </a:solidFill>
                <a:cs typeface="Titr" pitchFamily="2" charset="-78"/>
              </a:rPr>
              <a:t>تسهيل و يا تسريع غيرعادي در انجام كار براي اشخاص معين درمقايسه با ديگران</a:t>
            </a:r>
            <a:r>
              <a:rPr lang="en-US" altLang="en-US" sz="2500" b="1">
                <a:solidFill>
                  <a:schemeClr val="tx1"/>
                </a:solidFill>
                <a:cs typeface="Titr" pitchFamily="2" charset="-78"/>
              </a:rPr>
              <a:t/>
            </a:r>
            <a:br>
              <a:rPr lang="en-US" altLang="en-US" sz="2500" b="1">
                <a:solidFill>
                  <a:schemeClr val="tx1"/>
                </a:solidFill>
                <a:cs typeface="Titr" pitchFamily="2" charset="-78"/>
              </a:rPr>
            </a:br>
            <a:r>
              <a:rPr lang="en-US" altLang="en-US" sz="2500" b="1">
                <a:solidFill>
                  <a:schemeClr val="tx1"/>
                </a:solidFill>
                <a:cs typeface="Titr" pitchFamily="2" charset="-78"/>
              </a:rPr>
              <a:t>-</a:t>
            </a:r>
            <a:r>
              <a:rPr lang="ar-SA" altLang="en-US" sz="2500" b="1">
                <a:solidFill>
                  <a:schemeClr val="tx1"/>
                </a:solidFill>
                <a:cs typeface="Titr" pitchFamily="2" charset="-78"/>
              </a:rPr>
              <a:t>دادن اطلاعات و ارايه اسناد طبقه‌بندي شده به اشخاص حقيقي يا حقوقي كه قانوناً حق دريافت آنها را ندارند</a:t>
            </a:r>
            <a:r>
              <a:rPr lang="en-US" altLang="en-US" sz="2500" b="1">
                <a:solidFill>
                  <a:schemeClr val="tx1"/>
                </a:solidFill>
                <a:cs typeface="Titr" pitchFamily="2" charset="-78"/>
              </a:rPr>
              <a:t>.</a:t>
            </a:r>
            <a:br>
              <a:rPr lang="en-US" altLang="en-US" sz="2500" b="1">
                <a:solidFill>
                  <a:schemeClr val="tx1"/>
                </a:solidFill>
                <a:cs typeface="Titr" pitchFamily="2" charset="-78"/>
              </a:rPr>
            </a:br>
            <a:endParaRPr lang="en-US" altLang="en-US" sz="2500">
              <a:solidFill>
                <a:schemeClr val="tx1"/>
              </a:solidFill>
              <a:cs typeface="Titr" pitchFamily="2" charset="-78"/>
            </a:endParaRPr>
          </a:p>
        </p:txBody>
      </p:sp>
    </p:spTree>
  </p:cSld>
  <p:clrMapOvr>
    <a:masterClrMapping/>
  </p:clrMapOvr>
  <p:transition>
    <p:zoom dir="in"/>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2652930C-08A3-439E-9291-02CC687F5DC7}" type="slidenum">
              <a:rPr lang="ar-SA" altLang="en-US"/>
              <a:pPr/>
              <a:t>110</a:t>
            </a:fld>
            <a:endParaRPr lang="en-US" altLang="en-US"/>
          </a:p>
        </p:txBody>
      </p:sp>
      <p:sp>
        <p:nvSpPr>
          <p:cNvPr id="366594"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66595"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66596" name="Text Box 4"/>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66597" name="Text Box 5"/>
          <p:cNvSpPr txBox="1">
            <a:spLocks noChangeArrowheads="1"/>
          </p:cNvSpPr>
          <p:nvPr/>
        </p:nvSpPr>
        <p:spPr bwMode="auto">
          <a:xfrm>
            <a:off x="457200" y="1125538"/>
            <a:ext cx="8686800" cy="5729287"/>
          </a:xfrm>
          <a:prstGeom prst="rect">
            <a:avLst/>
          </a:prstGeom>
          <a:noFill/>
          <a:ln w="9525">
            <a:noFill/>
            <a:miter lim="800000"/>
            <a:headEnd/>
            <a:tailEnd/>
          </a:ln>
          <a:effectLst/>
        </p:spPr>
        <p:txBody>
          <a:bodyPr>
            <a:spAutoFit/>
          </a:bodyPr>
          <a:lstStyle/>
          <a:p>
            <a:pPr marL="381000" indent="-381000" algn="justLow" rtl="1">
              <a:lnSpc>
                <a:spcPct val="120000"/>
              </a:lnSpc>
              <a:spcBef>
                <a:spcPct val="50000"/>
              </a:spcBef>
              <a:buClr>
                <a:srgbClr val="009900"/>
              </a:buClr>
              <a:buFont typeface="Wingdings" pitchFamily="2" charset="2"/>
              <a:buChar char="ü"/>
            </a:pPr>
            <a:r>
              <a:rPr lang="ar-SA" altLang="en-US" sz="2700" b="1">
                <a:solidFill>
                  <a:srgbClr val="003366"/>
                </a:solidFill>
                <a:effectLst>
                  <a:outerShdw blurRad="38100" dist="38100" dir="2700000" algn="tl">
                    <a:srgbClr val="000000"/>
                  </a:outerShdw>
                </a:effectLst>
                <a:latin typeface="Times New Roman" pitchFamily="18" charset="0"/>
                <a:cs typeface="Yagut" pitchFamily="2" charset="-78"/>
              </a:rPr>
              <a:t> </a:t>
            </a:r>
            <a:r>
              <a:rPr lang="fa-IR" altLang="en-US" sz="2700" b="1">
                <a:solidFill>
                  <a:srgbClr val="003366"/>
                </a:solidFill>
                <a:effectLst>
                  <a:outerShdw blurRad="38100" dist="38100" dir="2700000" algn="tl">
                    <a:srgbClr val="000000"/>
                  </a:outerShdw>
                </a:effectLst>
                <a:latin typeface="Times New Roman" pitchFamily="18" charset="0"/>
                <a:cs typeface="Yagut" pitchFamily="2" charset="-78"/>
              </a:rPr>
              <a:t>الف - مقامات مندرج در ماده (12) قانون رسيدگي به تخلفات اداري چنانچه  از طريق بازرسان انتصابي به وقوع تخلفات موضوع ماده (1) آيين‌نامه توسط هر يك ازكاركنان يا مديران و مسئولان مربوط اطلاع حاصل نمايند مكلفند حسب اهميت موضوع نسبت به اعمال يكي از مجازاتهاي بندهاي (الف) و (ب) و (ج) ماده (9) قانون رسيدگي به تخلفات اداري اقدام نمايند.</a:t>
            </a:r>
          </a:p>
          <a:p>
            <a:pPr marL="381000" indent="-381000" algn="justLow" rtl="1">
              <a:lnSpc>
                <a:spcPct val="120000"/>
              </a:lnSpc>
              <a:spcBef>
                <a:spcPct val="50000"/>
              </a:spcBef>
              <a:buClr>
                <a:srgbClr val="009900"/>
              </a:buClr>
              <a:buFont typeface="Wingdings" pitchFamily="2" charset="2"/>
              <a:buChar char="ü"/>
            </a:pPr>
            <a:r>
              <a:rPr lang="fa-IR" altLang="en-US" sz="2700" b="1">
                <a:solidFill>
                  <a:srgbClr val="003366"/>
                </a:solidFill>
                <a:effectLst>
                  <a:outerShdw blurRad="38100" dist="38100" dir="2700000" algn="tl">
                    <a:srgbClr val="000000"/>
                  </a:outerShdw>
                </a:effectLst>
                <a:latin typeface="Times New Roman" pitchFamily="18" charset="0"/>
                <a:cs typeface="Yagut" pitchFamily="2" charset="-78"/>
              </a:rPr>
              <a:t>ب- در صورت تكرار تخلف با گزارش و تأييد بازرسان يا مديران ذي‌ربط، هيأتهاي رسيدگي به تخلفات اداري مكلفند با توجه به ميزان تخلف و حساسيت آن ، كارمندان متخلف به يكي از مجازاتهاي مقرر در ماده (9)قانون مذکور(به استثنای موارد مذکوردر بند الف )محکوم نمايند</a:t>
            </a:r>
          </a:p>
        </p:txBody>
      </p:sp>
      <p:sp>
        <p:nvSpPr>
          <p:cNvPr id="366598" name="AutoShape 6"/>
          <p:cNvSpPr>
            <a:spLocks noChangeArrowheads="1"/>
          </p:cNvSpPr>
          <p:nvPr/>
        </p:nvSpPr>
        <p:spPr bwMode="auto">
          <a:xfrm>
            <a:off x="0" y="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2400" b="1">
                <a:solidFill>
                  <a:srgbClr val="FFFFFF"/>
                </a:solidFill>
                <a:effectLst>
                  <a:outerShdw blurRad="38100" dist="38100" dir="2700000" algn="tl">
                    <a:srgbClr val="000000"/>
                  </a:outerShdw>
                </a:effectLst>
                <a:latin typeface="Mitra" pitchFamily="2" charset="-78"/>
                <a:cs typeface="Zar" pitchFamily="2" charset="-78"/>
              </a:rPr>
              <a:t>نحوه رسيدگي به </a:t>
            </a:r>
            <a:r>
              <a:rPr lang="fa-IR" altLang="en-US" sz="2400" b="1" u="sng">
                <a:solidFill>
                  <a:srgbClr val="FFFFFF"/>
                </a:solidFill>
                <a:effectLst>
                  <a:outerShdw blurRad="38100" dist="38100" dir="2700000" algn="tl">
                    <a:srgbClr val="000000"/>
                  </a:outerShdw>
                </a:effectLst>
                <a:latin typeface="Mitra" pitchFamily="2" charset="-78"/>
                <a:cs typeface="Zar" pitchFamily="2" charset="-78"/>
              </a:rPr>
              <a:t>تخلفات</a:t>
            </a:r>
            <a:r>
              <a:rPr lang="fa-IR" altLang="en-US" sz="2400" b="1">
                <a:solidFill>
                  <a:srgbClr val="FFFFFF"/>
                </a:solidFill>
                <a:effectLst>
                  <a:outerShdw blurRad="38100" dist="38100" dir="2700000" algn="tl">
                    <a:srgbClr val="000000"/>
                  </a:outerShdw>
                </a:effectLst>
                <a:latin typeface="Mitra" pitchFamily="2" charset="-78"/>
                <a:cs typeface="Zar" pitchFamily="2" charset="-78"/>
              </a:rPr>
              <a:t> رشوه‌گيرندگان و مجازاتهاي اداري  </a:t>
            </a:r>
            <a:endParaRPr lang="en-US" altLang="en-US" sz="24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001A8C34-F9DB-4BF2-B1EC-564763A44CA2}" type="slidenum">
              <a:rPr lang="ar-SA" altLang="en-US"/>
              <a:pPr/>
              <a:t>111</a:t>
            </a:fld>
            <a:endParaRPr lang="en-US" altLang="en-US"/>
          </a:p>
        </p:txBody>
      </p:sp>
      <p:sp>
        <p:nvSpPr>
          <p:cNvPr id="368642"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68643"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68644" name="Text Box 4"/>
          <p:cNvSpPr txBox="1">
            <a:spLocks noChangeArrowheads="1"/>
          </p:cNvSpPr>
          <p:nvPr/>
        </p:nvSpPr>
        <p:spPr bwMode="auto">
          <a:xfrm>
            <a:off x="323850" y="1268413"/>
            <a:ext cx="8686800" cy="4622800"/>
          </a:xfrm>
          <a:prstGeom prst="rect">
            <a:avLst/>
          </a:prstGeom>
          <a:noFill/>
          <a:ln w="9525">
            <a:noFill/>
            <a:miter lim="800000"/>
            <a:headEnd/>
            <a:tailEnd/>
          </a:ln>
          <a:effectLst/>
        </p:spPr>
        <p:txBody>
          <a:bodyPr>
            <a:spAutoFit/>
          </a:bodyPr>
          <a:lstStyle/>
          <a:p>
            <a:pPr marL="381000" indent="-381000" algn="justLow" rtl="1">
              <a:lnSpc>
                <a:spcPct val="120000"/>
              </a:lnSpc>
              <a:spcBef>
                <a:spcPct val="50000"/>
              </a:spcBef>
              <a:buClr>
                <a:srgbClr val="009900"/>
              </a:buClr>
              <a:buFont typeface="Wingdings" pitchFamily="2" charset="2"/>
              <a:buChar char="ü"/>
            </a:pPr>
            <a:r>
              <a:rPr lang="fa-IR" altLang="en-US" sz="2700" b="1">
                <a:solidFill>
                  <a:srgbClr val="003366"/>
                </a:solidFill>
                <a:effectLst>
                  <a:outerShdw blurRad="38100" dist="38100" dir="2700000" algn="tl">
                    <a:srgbClr val="000000"/>
                  </a:outerShdw>
                </a:effectLst>
                <a:latin typeface="Mitra" pitchFamily="2" charset="-78"/>
                <a:cs typeface="Yagut" pitchFamily="2" charset="-78"/>
              </a:rPr>
              <a:t>ج – درصورت تکرار تخلف برای مرتبه سوم وبيشتر کارکنان متخلف با تقاضای اعمال اشد مجازات ها در ماده(9) قانون رسيدگي به تخلفات اداري به</a:t>
            </a:r>
            <a:r>
              <a:rPr lang="fa-IR" altLang="en-US" sz="2700" b="1">
                <a:solidFill>
                  <a:srgbClr val="336600"/>
                </a:solidFill>
                <a:latin typeface="Mitra" pitchFamily="2" charset="-78"/>
                <a:cs typeface="Yagut" pitchFamily="2" charset="-78"/>
              </a:rPr>
              <a:t> </a:t>
            </a: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يكي از مجازاتهاي بازخريد خدمت، اخراج يا انفصال دايم از خدمات دولتي توسط هيأت رسيدگي به تخلفات اداري محكوم خواهد شد.</a:t>
            </a:r>
          </a:p>
          <a:p>
            <a:pPr marL="381000" indent="-381000" algn="justLow" rtl="1">
              <a:lnSpc>
                <a:spcPct val="105000"/>
              </a:lnSpc>
              <a:spcBef>
                <a:spcPct val="50000"/>
              </a:spcBef>
              <a:buClr>
                <a:srgbClr val="009900"/>
              </a:buClr>
              <a:buFont typeface="Wingdings" pitchFamily="2" charset="2"/>
              <a:buChar char="ü"/>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تبصره: مراحل مذكور در اين ماده مانع از اعمال اختيارات هيأت‌هاي رسيدگي به تخلفات اداري در ماده (9) بدون طي مراحل فوق‌الذكر نمي‌باشد و هيأت‌ها مي‌توانند حسب درجه اهميت تخلف موضوع مجازاتهاي بند (ج) را براي بار اول يا دوم اعمال نمايند.</a:t>
            </a:r>
          </a:p>
        </p:txBody>
      </p:sp>
      <p:sp>
        <p:nvSpPr>
          <p:cNvPr id="368645" name="AutoShape 5"/>
          <p:cNvSpPr>
            <a:spLocks noChangeArrowheads="1"/>
          </p:cNvSpPr>
          <p:nvPr/>
        </p:nvSpPr>
        <p:spPr bwMode="auto">
          <a:xfrm>
            <a:off x="0" y="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2400" b="1">
                <a:solidFill>
                  <a:srgbClr val="FFFFFF"/>
                </a:solidFill>
                <a:effectLst>
                  <a:outerShdw blurRad="38100" dist="38100" dir="2700000" algn="tl">
                    <a:srgbClr val="000000"/>
                  </a:outerShdw>
                </a:effectLst>
                <a:latin typeface="Mitra" pitchFamily="2" charset="-78"/>
                <a:cs typeface="Zar" pitchFamily="2" charset="-78"/>
              </a:rPr>
              <a:t>نحوه رسيدگي به </a:t>
            </a:r>
            <a:r>
              <a:rPr lang="fa-IR" altLang="en-US" sz="2400" b="1" u="sng">
                <a:solidFill>
                  <a:srgbClr val="FFFFFF"/>
                </a:solidFill>
                <a:effectLst>
                  <a:outerShdw blurRad="38100" dist="38100" dir="2700000" algn="tl">
                    <a:srgbClr val="000000"/>
                  </a:outerShdw>
                </a:effectLst>
                <a:latin typeface="Mitra" pitchFamily="2" charset="-78"/>
                <a:cs typeface="Zar" pitchFamily="2" charset="-78"/>
              </a:rPr>
              <a:t>تخلفات</a:t>
            </a:r>
            <a:r>
              <a:rPr lang="fa-IR" altLang="en-US" sz="2400" b="1">
                <a:solidFill>
                  <a:srgbClr val="FFFFFF"/>
                </a:solidFill>
                <a:effectLst>
                  <a:outerShdw blurRad="38100" dist="38100" dir="2700000" algn="tl">
                    <a:srgbClr val="000000"/>
                  </a:outerShdw>
                </a:effectLst>
                <a:latin typeface="Mitra" pitchFamily="2" charset="-78"/>
                <a:cs typeface="Zar" pitchFamily="2" charset="-78"/>
              </a:rPr>
              <a:t> رشوه‌گيرندگان و مجازاتهاي اداري  </a:t>
            </a:r>
            <a:endParaRPr lang="en-US" altLang="en-US" sz="24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0B398C24-1E34-433C-96DA-4BF8FC13BE27}" type="slidenum">
              <a:rPr lang="ar-SA" altLang="en-US"/>
              <a:pPr/>
              <a:t>112</a:t>
            </a:fld>
            <a:endParaRPr lang="en-US" altLang="en-US"/>
          </a:p>
        </p:txBody>
      </p:sp>
      <p:sp>
        <p:nvSpPr>
          <p:cNvPr id="370690"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70691" name="Text Box 3"/>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70692" name="Text Box 4"/>
          <p:cNvSpPr txBox="1">
            <a:spLocks noChangeArrowheads="1"/>
          </p:cNvSpPr>
          <p:nvPr/>
        </p:nvSpPr>
        <p:spPr bwMode="auto">
          <a:xfrm>
            <a:off x="468313" y="1114425"/>
            <a:ext cx="8291512" cy="5743575"/>
          </a:xfrm>
          <a:prstGeom prst="rect">
            <a:avLst/>
          </a:prstGeom>
          <a:noFill/>
          <a:ln w="9525">
            <a:noFill/>
            <a:miter lim="800000"/>
            <a:headEnd/>
            <a:tailEnd/>
          </a:ln>
          <a:effectLst/>
        </p:spPr>
        <p:txBody>
          <a:bodyPr>
            <a:spAutoFit/>
          </a:bodyPr>
          <a:lstStyle/>
          <a:p>
            <a:pPr marL="381000" indent="-381000" algn="justLow" rtl="1">
              <a:lnSpc>
                <a:spcPct val="105000"/>
              </a:lnSpc>
              <a:spcBef>
                <a:spcPct val="50000"/>
              </a:spcBef>
              <a:buClr>
                <a:srgbClr val="009900"/>
              </a:buClr>
              <a:buFont typeface="Wingdings" pitchFamily="2" charset="2"/>
              <a:buChar char="ü"/>
            </a:pPr>
            <a:r>
              <a:rPr lang="fa-IR" altLang="en-US" sz="2700" b="1">
                <a:solidFill>
                  <a:srgbClr val="003366"/>
                </a:solidFill>
                <a:effectLst>
                  <a:outerShdw blurRad="38100" dist="38100" dir="2700000" algn="tl">
                    <a:srgbClr val="000000"/>
                  </a:outerShdw>
                </a:effectLst>
                <a:latin typeface="Mitra" pitchFamily="2" charset="-78"/>
                <a:cs typeface="Yagut" pitchFamily="2" charset="-78"/>
              </a:rPr>
              <a:t>در صورتيكه بازرسان انتخاب شده برای امر نظارت بر اجرای اين آيين</a:t>
            </a:r>
            <a:r>
              <a:rPr lang="fa-IR" altLang="en-US" sz="2700" b="1">
                <a:solidFill>
                  <a:srgbClr val="003366"/>
                </a:solidFill>
                <a:effectLst>
                  <a:outerShdw blurRad="38100" dist="38100" dir="2700000" algn="tl">
                    <a:srgbClr val="000000"/>
                  </a:outerShdw>
                </a:effectLst>
                <a:latin typeface="Mitra" pitchFamily="2" charset="-78"/>
                <a:cs typeface="Zar" pitchFamily="2" charset="-78"/>
              </a:rPr>
              <a:t>‌</a:t>
            </a:r>
            <a:r>
              <a:rPr lang="fa-IR" altLang="en-US" sz="2700" b="1">
                <a:solidFill>
                  <a:srgbClr val="003366"/>
                </a:solidFill>
                <a:effectLst>
                  <a:outerShdw blurRad="38100" dist="38100" dir="2700000" algn="tl">
                    <a:srgbClr val="000000"/>
                  </a:outerShdw>
                </a:effectLst>
                <a:latin typeface="Mitra" pitchFamily="2" charset="-78"/>
                <a:cs typeface="Yagut" pitchFamily="2" charset="-78"/>
              </a:rPr>
              <a:t>نامه مرتكب تخلفات بندهاي ماده (1) شوند با تقاضاي اعمال اشد مجازاتهاي مذكور در قانون رسيدگي به تخلفات اداري به هيأتهاي مزبور معرفي خواهند شد. چنانچه تخلف ارتكابي بازرس عنوان يكي از جرايم مندرج در قوانين جزايي را نيز داشته باشد پرونده</a:t>
            </a:r>
            <a:r>
              <a:rPr lang="ar-SA" altLang="en-US" sz="3700" b="1">
                <a:solidFill>
                  <a:srgbClr val="003366"/>
                </a:solidFill>
                <a:effectLst>
                  <a:outerShdw blurRad="38100" dist="38100" dir="2700000" algn="tl">
                    <a:srgbClr val="000000"/>
                  </a:outerShdw>
                </a:effectLst>
                <a:latin typeface="Times New Roman" pitchFamily="18" charset="0"/>
                <a:cs typeface="Yagut" pitchFamily="2" charset="-78"/>
              </a:rPr>
              <a:t> </a:t>
            </a: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آنان به ترتيب مقرر در ماده (19) قانون رسيدگي به تخلفات اداري به مراجع قضايي صالح خواهد شد.</a:t>
            </a:r>
          </a:p>
          <a:p>
            <a:pPr marL="381000" indent="-381000" algn="justLow" rtl="1">
              <a:lnSpc>
                <a:spcPct val="105000"/>
              </a:lnSpc>
              <a:spcBef>
                <a:spcPct val="50000"/>
              </a:spcBef>
              <a:buClr>
                <a:srgbClr val="009900"/>
              </a:buClr>
              <a:buFont typeface="Wingdings" pitchFamily="2" charset="2"/>
              <a:buChar char="ü"/>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درمورد تخلفات موضوع بندهاي ماده (1) اين آيين‌نامه كه واجد جنبه جزايي است، خصوصاً بندهاي (ب)، (ج) (د) (هـ)  اين ماده ، هيئت رسيدگي به مراجع قضايي صالح رعايت ماده (19) قانون رسيدگي به تخلفات اداري به  مراجع قضايي صالح ارجاع خواهد شد.</a:t>
            </a:r>
            <a:endParaRPr lang="en-US" altLang="en-US" sz="2800" b="1">
              <a:solidFill>
                <a:srgbClr val="003366"/>
              </a:solidFill>
              <a:effectLst>
                <a:outerShdw blurRad="38100" dist="38100" dir="2700000" algn="tl">
                  <a:srgbClr val="000000"/>
                </a:outerShdw>
              </a:effectLst>
              <a:latin typeface="Times New Roman" pitchFamily="18" charset="0"/>
              <a:cs typeface="Yagut" pitchFamily="2" charset="-78"/>
            </a:endParaRPr>
          </a:p>
        </p:txBody>
      </p:sp>
      <p:sp>
        <p:nvSpPr>
          <p:cNvPr id="370693" name="AutoShape 5"/>
          <p:cNvSpPr>
            <a:spLocks noChangeArrowheads="1"/>
          </p:cNvSpPr>
          <p:nvPr/>
        </p:nvSpPr>
        <p:spPr bwMode="auto">
          <a:xfrm>
            <a:off x="0" y="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2400" b="1">
                <a:solidFill>
                  <a:srgbClr val="FFFFFF"/>
                </a:solidFill>
                <a:effectLst>
                  <a:outerShdw blurRad="38100" dist="38100" dir="2700000" algn="tl">
                    <a:srgbClr val="000000"/>
                  </a:outerShdw>
                </a:effectLst>
                <a:latin typeface="Mitra" pitchFamily="2" charset="-78"/>
                <a:cs typeface="Zar" pitchFamily="2" charset="-78"/>
              </a:rPr>
              <a:t>نحوه رسيدگي به </a:t>
            </a:r>
            <a:r>
              <a:rPr lang="fa-IR" altLang="en-US" sz="2400" b="1" u="sng">
                <a:solidFill>
                  <a:srgbClr val="FFFFFF"/>
                </a:solidFill>
                <a:effectLst>
                  <a:outerShdw blurRad="38100" dist="38100" dir="2700000" algn="tl">
                    <a:srgbClr val="000000"/>
                  </a:outerShdw>
                </a:effectLst>
                <a:latin typeface="Mitra" pitchFamily="2" charset="-78"/>
                <a:cs typeface="Zar" pitchFamily="2" charset="-78"/>
              </a:rPr>
              <a:t>تخلفات</a:t>
            </a:r>
            <a:r>
              <a:rPr lang="fa-IR" altLang="en-US" sz="2400" b="1">
                <a:solidFill>
                  <a:srgbClr val="FFFFFF"/>
                </a:solidFill>
                <a:effectLst>
                  <a:outerShdw blurRad="38100" dist="38100" dir="2700000" algn="tl">
                    <a:srgbClr val="000000"/>
                  </a:outerShdw>
                </a:effectLst>
                <a:latin typeface="Mitra" pitchFamily="2" charset="-78"/>
                <a:cs typeface="Zar" pitchFamily="2" charset="-78"/>
              </a:rPr>
              <a:t>  بازرسان آئين نامه  </a:t>
            </a:r>
            <a:endParaRPr lang="en-US" altLang="en-US" sz="24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1D59D7C-B00D-4C3E-960A-F3C8EEA3A5BF}" type="slidenum">
              <a:rPr lang="ar-SA" altLang="en-US"/>
              <a:pPr/>
              <a:t>113</a:t>
            </a:fld>
            <a:endParaRPr lang="en-US" altLang="en-US"/>
          </a:p>
        </p:txBody>
      </p:sp>
      <p:sp>
        <p:nvSpPr>
          <p:cNvPr id="372738" name="Rectangle 2"/>
          <p:cNvSpPr>
            <a:spLocks noGrp="1" noChangeArrowheads="1"/>
          </p:cNvSpPr>
          <p:nvPr>
            <p:ph type="body" idx="1"/>
          </p:nvPr>
        </p:nvSpPr>
        <p:spPr>
          <a:xfrm>
            <a:off x="323850" y="1412875"/>
            <a:ext cx="8496300" cy="4824413"/>
          </a:xfrm>
          <a:noFill/>
          <a:ln/>
        </p:spPr>
        <p:txBody>
          <a:bodyPr/>
          <a:lstStyle/>
          <a:p>
            <a:pPr algn="justLow" rtl="1">
              <a:buFontTx/>
              <a:buNone/>
            </a:pPr>
            <a:r>
              <a:rPr lang="fa-IR" sz="2800" b="1">
                <a:solidFill>
                  <a:srgbClr val="00001C"/>
                </a:solidFill>
                <a:cs typeface="Traffic" pitchFamily="2" charset="-78"/>
              </a:rPr>
              <a:t>    </a:t>
            </a:r>
            <a:r>
              <a:rPr lang="fa-IR" sz="2800" b="1">
                <a:solidFill>
                  <a:srgbClr val="003366"/>
                </a:solidFill>
                <a:effectLst>
                  <a:outerShdw blurRad="38100" dist="38100" dir="2700000" algn="tl">
                    <a:srgbClr val="000000"/>
                  </a:outerShdw>
                </a:effectLst>
                <a:latin typeface="Times New Roman" pitchFamily="18" charset="0"/>
                <a:cs typeface="Yagut" pitchFamily="2" charset="-78"/>
              </a:rPr>
              <a:t>كليه وزارتخانه</a:t>
            </a:r>
            <a:r>
              <a:rPr lang="fa-IR" sz="2800" b="1">
                <a:solidFill>
                  <a:srgbClr val="003366"/>
                </a:solidFill>
                <a:effectLst>
                  <a:outerShdw blurRad="38100" dist="38100" dir="2700000" algn="tl">
                    <a:srgbClr val="000000"/>
                  </a:outerShdw>
                </a:effectLst>
                <a:latin typeface="Times New Roman" pitchFamily="18" charset="0"/>
              </a:rPr>
              <a:t>‌</a:t>
            </a:r>
            <a:r>
              <a:rPr lang="fa-IR" sz="2800" b="1">
                <a:solidFill>
                  <a:srgbClr val="003366"/>
                </a:solidFill>
                <a:effectLst>
                  <a:outerShdw blurRad="38100" dist="38100" dir="2700000" algn="tl">
                    <a:srgbClr val="000000"/>
                  </a:outerShdw>
                </a:effectLst>
                <a:latin typeface="Times New Roman" pitchFamily="18" charset="0"/>
                <a:cs typeface="Yagut" pitchFamily="2" charset="-78"/>
              </a:rPr>
              <a:t>ها،</a:t>
            </a:r>
            <a:r>
              <a:rPr lang="fa-IR" sz="2800" b="1">
                <a:solidFill>
                  <a:srgbClr val="003366"/>
                </a:solidFill>
                <a:effectLst>
                  <a:outerShdw blurRad="38100" dist="38100" dir="2700000" algn="tl">
                    <a:srgbClr val="000000"/>
                  </a:outerShdw>
                </a:effectLst>
                <a:latin typeface="Times New Roman" pitchFamily="18" charset="0"/>
              </a:rPr>
              <a:t>‌</a:t>
            </a:r>
            <a:r>
              <a:rPr lang="fa-IR" sz="2800" b="1">
                <a:solidFill>
                  <a:srgbClr val="003366"/>
                </a:solidFill>
                <a:effectLst>
                  <a:outerShdw blurRad="38100" dist="38100" dir="2700000" algn="tl">
                    <a:srgbClr val="000000"/>
                  </a:outerShdw>
                </a:effectLst>
                <a:latin typeface="Times New Roman" pitchFamily="18" charset="0"/>
                <a:cs typeface="Yagut" pitchFamily="2" charset="-78"/>
              </a:rPr>
              <a:t>مؤسسات , شركت</a:t>
            </a:r>
            <a:r>
              <a:rPr lang="fa-IR" sz="2800" b="1">
                <a:solidFill>
                  <a:srgbClr val="003366"/>
                </a:solidFill>
                <a:effectLst>
                  <a:outerShdw blurRad="38100" dist="38100" dir="2700000" algn="tl">
                    <a:srgbClr val="000000"/>
                  </a:outerShdw>
                </a:effectLst>
                <a:latin typeface="Times New Roman" pitchFamily="18" charset="0"/>
              </a:rPr>
              <a:t>‌</a:t>
            </a:r>
            <a:r>
              <a:rPr lang="fa-IR" sz="2800" b="1">
                <a:solidFill>
                  <a:srgbClr val="003366"/>
                </a:solidFill>
                <a:effectLst>
                  <a:outerShdw blurRad="38100" dist="38100" dir="2700000" algn="tl">
                    <a:srgbClr val="000000"/>
                  </a:outerShdw>
                </a:effectLst>
                <a:latin typeface="Times New Roman" pitchFamily="18" charset="0"/>
                <a:cs typeface="Yagut" pitchFamily="2" charset="-78"/>
              </a:rPr>
              <a:t>هاي دولتي موضوع ماده (4) قانون محاسبات عمومي كشور (</a:t>
            </a:r>
            <a:r>
              <a:rPr lang="fa-IR" sz="2800" b="1">
                <a:solidFill>
                  <a:srgbClr val="003366"/>
                </a:solidFill>
                <a:effectLst>
                  <a:outerShdw blurRad="38100" dist="38100" dir="2700000" algn="tl">
                    <a:srgbClr val="000000"/>
                  </a:outerShdw>
                </a:effectLst>
                <a:latin typeface="Times New Roman" pitchFamily="18" charset="0"/>
              </a:rPr>
              <a:t>‌</a:t>
            </a:r>
            <a:r>
              <a:rPr lang="fa-IR" sz="2800" b="1">
                <a:solidFill>
                  <a:srgbClr val="003366"/>
                </a:solidFill>
                <a:effectLst>
                  <a:outerShdw blurRad="38100" dist="38100" dir="2700000" algn="tl">
                    <a:srgbClr val="000000"/>
                  </a:outerShdw>
                </a:effectLst>
                <a:latin typeface="Times New Roman" pitchFamily="18" charset="0"/>
                <a:cs typeface="Yagut" pitchFamily="2" charset="-78"/>
              </a:rPr>
              <a:t>مصوب 1/6/1366) و ساير شركت</a:t>
            </a:r>
            <a:r>
              <a:rPr lang="fa-IR" sz="2800" b="1">
                <a:solidFill>
                  <a:srgbClr val="003366"/>
                </a:solidFill>
                <a:effectLst>
                  <a:outerShdw blurRad="38100" dist="38100" dir="2700000" algn="tl">
                    <a:srgbClr val="000000"/>
                  </a:outerShdw>
                </a:effectLst>
                <a:latin typeface="Times New Roman" pitchFamily="18" charset="0"/>
              </a:rPr>
              <a:t>‌</a:t>
            </a:r>
            <a:r>
              <a:rPr lang="fa-IR" sz="2800" b="1">
                <a:solidFill>
                  <a:srgbClr val="003366"/>
                </a:solidFill>
                <a:effectLst>
                  <a:outerShdw blurRad="38100" dist="38100" dir="2700000" algn="tl">
                    <a:srgbClr val="000000"/>
                  </a:outerShdw>
                </a:effectLst>
                <a:latin typeface="Times New Roman" pitchFamily="18" charset="0"/>
                <a:cs typeface="Yagut" pitchFamily="2" charset="-78"/>
              </a:rPr>
              <a:t>هايي كه بيش از پنجاه درصد سرمايه و سهام آنها منفرداً يا مشتركاً به وزارتخانه</a:t>
            </a:r>
            <a:r>
              <a:rPr lang="fa-IR" sz="2800" b="1">
                <a:solidFill>
                  <a:srgbClr val="003366"/>
                </a:solidFill>
                <a:effectLst>
                  <a:outerShdw blurRad="38100" dist="38100" dir="2700000" algn="tl">
                    <a:srgbClr val="000000"/>
                  </a:outerShdw>
                </a:effectLst>
                <a:latin typeface="Times New Roman" pitchFamily="18" charset="0"/>
              </a:rPr>
              <a:t>‌</a:t>
            </a:r>
            <a:r>
              <a:rPr lang="fa-IR" sz="2800" b="1">
                <a:solidFill>
                  <a:srgbClr val="003366"/>
                </a:solidFill>
                <a:effectLst>
                  <a:outerShdw blurRad="38100" dist="38100" dir="2700000" algn="tl">
                    <a:srgbClr val="000000"/>
                  </a:outerShdw>
                </a:effectLst>
                <a:latin typeface="Times New Roman" pitchFamily="18" charset="0"/>
                <a:cs typeface="Yagut" pitchFamily="2" charset="-78"/>
              </a:rPr>
              <a:t>ها،</a:t>
            </a:r>
            <a:r>
              <a:rPr lang="fa-IR" sz="2800" b="1">
                <a:solidFill>
                  <a:srgbClr val="003366"/>
                </a:solidFill>
                <a:effectLst>
                  <a:outerShdw blurRad="38100" dist="38100" dir="2700000" algn="tl">
                    <a:srgbClr val="000000"/>
                  </a:outerShdw>
                </a:effectLst>
                <a:latin typeface="Times New Roman" pitchFamily="18" charset="0"/>
              </a:rPr>
              <a:t>‌</a:t>
            </a:r>
            <a:r>
              <a:rPr lang="fa-IR" sz="2800" b="1">
                <a:solidFill>
                  <a:srgbClr val="003366"/>
                </a:solidFill>
                <a:effectLst>
                  <a:outerShdw blurRad="38100" dist="38100" dir="2700000" algn="tl">
                    <a:srgbClr val="000000"/>
                  </a:outerShdw>
                </a:effectLst>
                <a:latin typeface="Times New Roman" pitchFamily="18" charset="0"/>
                <a:cs typeface="Yagut" pitchFamily="2" charset="-78"/>
              </a:rPr>
              <a:t>مؤسسات دولتي و شركت</a:t>
            </a:r>
            <a:r>
              <a:rPr lang="fa-IR" sz="2800" b="1">
                <a:solidFill>
                  <a:srgbClr val="003366"/>
                </a:solidFill>
                <a:effectLst>
                  <a:outerShdw blurRad="38100" dist="38100" dir="2700000" algn="tl">
                    <a:srgbClr val="000000"/>
                  </a:outerShdw>
                </a:effectLst>
                <a:latin typeface="Times New Roman" pitchFamily="18" charset="0"/>
              </a:rPr>
              <a:t>‌</a:t>
            </a:r>
            <a:r>
              <a:rPr lang="fa-IR" sz="2800" b="1">
                <a:solidFill>
                  <a:srgbClr val="003366"/>
                </a:solidFill>
                <a:effectLst>
                  <a:outerShdw blurRad="38100" dist="38100" dir="2700000" algn="tl">
                    <a:srgbClr val="000000"/>
                  </a:outerShdw>
                </a:effectLst>
                <a:latin typeface="Times New Roman" pitchFamily="18" charset="0"/>
                <a:cs typeface="Yagut" pitchFamily="2" charset="-78"/>
              </a:rPr>
              <a:t>هاي دولتي تعلق دارند و همچنين , شركت</a:t>
            </a:r>
            <a:r>
              <a:rPr lang="fa-IR" sz="2800" b="1">
                <a:solidFill>
                  <a:srgbClr val="003366"/>
                </a:solidFill>
                <a:effectLst>
                  <a:outerShdw blurRad="38100" dist="38100" dir="2700000" algn="tl">
                    <a:srgbClr val="000000"/>
                  </a:outerShdw>
                </a:effectLst>
                <a:latin typeface="Times New Roman" pitchFamily="18" charset="0"/>
              </a:rPr>
              <a:t>‌</a:t>
            </a:r>
            <a:r>
              <a:rPr lang="fa-IR" sz="2800" b="1">
                <a:solidFill>
                  <a:srgbClr val="003366"/>
                </a:solidFill>
                <a:effectLst>
                  <a:outerShdw blurRad="38100" dist="38100" dir="2700000" algn="tl">
                    <a:srgbClr val="000000"/>
                  </a:outerShdw>
                </a:effectLst>
                <a:latin typeface="Times New Roman" pitchFamily="18" charset="0"/>
                <a:cs typeface="Yagut" pitchFamily="2" charset="-78"/>
              </a:rPr>
              <a:t>ها و مؤسسات دولتي كه شمول قوانين و مقررات عمومي به آنها مستلزم ذكر يا تصريح نام است از جمله: شركت</a:t>
            </a:r>
            <a:r>
              <a:rPr lang="fa-IR" sz="2800" b="1">
                <a:solidFill>
                  <a:srgbClr val="003366"/>
                </a:solidFill>
                <a:effectLst>
                  <a:outerShdw blurRad="38100" dist="38100" dir="2700000" algn="tl">
                    <a:srgbClr val="000000"/>
                  </a:outerShdw>
                </a:effectLst>
                <a:latin typeface="Times New Roman" pitchFamily="18" charset="0"/>
              </a:rPr>
              <a:t>‌</a:t>
            </a:r>
            <a:r>
              <a:rPr lang="fa-IR" sz="2800" b="1">
                <a:solidFill>
                  <a:srgbClr val="003366"/>
                </a:solidFill>
                <a:effectLst>
                  <a:outerShdw blurRad="38100" dist="38100" dir="2700000" algn="tl">
                    <a:srgbClr val="000000"/>
                  </a:outerShdw>
                </a:effectLst>
                <a:latin typeface="Times New Roman" pitchFamily="18" charset="0"/>
                <a:cs typeface="Yagut" pitchFamily="2" charset="-78"/>
              </a:rPr>
              <a:t> ملي نفت ايران و شركت</a:t>
            </a:r>
            <a:r>
              <a:rPr lang="fa-IR" sz="2800" b="1">
                <a:solidFill>
                  <a:srgbClr val="003366"/>
                </a:solidFill>
                <a:effectLst>
                  <a:outerShdw blurRad="38100" dist="38100" dir="2700000" algn="tl">
                    <a:srgbClr val="000000"/>
                  </a:outerShdw>
                </a:effectLst>
                <a:latin typeface="Times New Roman" pitchFamily="18" charset="0"/>
              </a:rPr>
              <a:t>‌</a:t>
            </a:r>
            <a:r>
              <a:rPr lang="fa-IR" sz="2800" b="1">
                <a:solidFill>
                  <a:srgbClr val="003366"/>
                </a:solidFill>
                <a:effectLst>
                  <a:outerShdw blurRad="38100" dist="38100" dir="2700000" algn="tl">
                    <a:srgbClr val="000000"/>
                  </a:outerShdw>
                </a:effectLst>
                <a:latin typeface="Times New Roman" pitchFamily="18" charset="0"/>
                <a:cs typeface="Yagut" pitchFamily="2" charset="-78"/>
              </a:rPr>
              <a:t>هاي تابعه ، سازمان توسعه و نوسازي معادن و صنايع معدني ايران و شركت</a:t>
            </a:r>
            <a:r>
              <a:rPr lang="fa-IR" sz="2800" b="1">
                <a:solidFill>
                  <a:srgbClr val="003366"/>
                </a:solidFill>
                <a:effectLst>
                  <a:outerShdw blurRad="38100" dist="38100" dir="2700000" algn="tl">
                    <a:srgbClr val="000000"/>
                  </a:outerShdw>
                </a:effectLst>
                <a:latin typeface="Times New Roman" pitchFamily="18" charset="0"/>
              </a:rPr>
              <a:t>‌</a:t>
            </a:r>
            <a:r>
              <a:rPr lang="fa-IR" sz="2800" b="1">
                <a:solidFill>
                  <a:srgbClr val="003366"/>
                </a:solidFill>
                <a:effectLst>
                  <a:outerShdw blurRad="38100" dist="38100" dir="2700000" algn="tl">
                    <a:srgbClr val="000000"/>
                  </a:outerShdw>
                </a:effectLst>
                <a:latin typeface="Times New Roman" pitchFamily="18" charset="0"/>
                <a:cs typeface="Yagut" pitchFamily="2" charset="-78"/>
              </a:rPr>
              <a:t>هاي تابعه ، بانكها و بيمه</a:t>
            </a:r>
            <a:r>
              <a:rPr lang="fa-IR" sz="2800" b="1">
                <a:solidFill>
                  <a:srgbClr val="003366"/>
                </a:solidFill>
                <a:effectLst>
                  <a:outerShdw blurRad="38100" dist="38100" dir="2700000" algn="tl">
                    <a:srgbClr val="000000"/>
                  </a:outerShdw>
                </a:effectLst>
                <a:latin typeface="Times New Roman" pitchFamily="18" charset="0"/>
              </a:rPr>
              <a:t>‌</a:t>
            </a:r>
            <a:r>
              <a:rPr lang="fa-IR" sz="2800" b="1">
                <a:solidFill>
                  <a:srgbClr val="003366"/>
                </a:solidFill>
                <a:effectLst>
                  <a:outerShdw blurRad="38100" dist="38100" dir="2700000" algn="tl">
                    <a:srgbClr val="000000"/>
                  </a:outerShdw>
                </a:effectLst>
                <a:latin typeface="Times New Roman" pitchFamily="18" charset="0"/>
                <a:cs typeface="Yagut" pitchFamily="2" charset="-78"/>
              </a:rPr>
              <a:t>هاي دولتي ، نيروي انتظامي ،</a:t>
            </a:r>
            <a:r>
              <a:rPr lang="fa-IR" sz="2800" b="1">
                <a:solidFill>
                  <a:srgbClr val="003366"/>
                </a:solidFill>
                <a:effectLst>
                  <a:outerShdw blurRad="38100" dist="38100" dir="2700000" algn="tl">
                    <a:srgbClr val="000000"/>
                  </a:outerShdw>
                </a:effectLst>
                <a:latin typeface="Times New Roman" pitchFamily="18" charset="0"/>
              </a:rPr>
              <a:t>‌</a:t>
            </a:r>
            <a:r>
              <a:rPr lang="fa-IR" sz="2800" b="1">
                <a:solidFill>
                  <a:srgbClr val="003366"/>
                </a:solidFill>
                <a:effectLst>
                  <a:outerShdw blurRad="38100" dist="38100" dir="2700000" algn="tl">
                    <a:srgbClr val="000000"/>
                  </a:outerShdw>
                </a:effectLst>
                <a:latin typeface="Times New Roman" pitchFamily="18" charset="0"/>
                <a:cs typeface="Yagut" pitchFamily="2" charset="-78"/>
              </a:rPr>
              <a:t>كليه سازمانها و مؤسسات وابسته به قوه قضاييه ، شهرداريها و نهادهاي عمومي غيردولتي .</a:t>
            </a:r>
            <a:endParaRPr lang="en-US" sz="2800" b="1">
              <a:solidFill>
                <a:srgbClr val="003366"/>
              </a:solidFill>
              <a:effectLst>
                <a:outerShdw blurRad="38100" dist="38100" dir="2700000" algn="tl">
                  <a:srgbClr val="000000"/>
                </a:outerShdw>
              </a:effectLst>
              <a:latin typeface="Times New Roman" pitchFamily="18" charset="0"/>
              <a:cs typeface="Yagut" pitchFamily="2" charset="-78"/>
            </a:endParaRPr>
          </a:p>
        </p:txBody>
      </p:sp>
      <p:sp>
        <p:nvSpPr>
          <p:cNvPr id="372739" name="AutoShape 3"/>
          <p:cNvSpPr>
            <a:spLocks noChangeArrowheads="1"/>
          </p:cNvSpPr>
          <p:nvPr/>
        </p:nvSpPr>
        <p:spPr bwMode="auto">
          <a:xfrm>
            <a:off x="0" y="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2800" b="1">
                <a:solidFill>
                  <a:srgbClr val="FFFFFF"/>
                </a:solidFill>
                <a:effectLst>
                  <a:outerShdw blurRad="38100" dist="38100" dir="2700000" algn="tl">
                    <a:srgbClr val="000000"/>
                  </a:outerShdw>
                </a:effectLst>
                <a:latin typeface="Mitra" pitchFamily="2" charset="-78"/>
                <a:cs typeface="Zar" pitchFamily="2" charset="-78"/>
              </a:rPr>
              <a:t>دايره شمول</a:t>
            </a:r>
            <a:r>
              <a:rPr lang="fa-IR" altLang="en-US" sz="2400" b="1">
                <a:solidFill>
                  <a:srgbClr val="FFFFFF"/>
                </a:solidFill>
                <a:effectLst>
                  <a:outerShdw blurRad="38100" dist="38100" dir="2700000" algn="tl">
                    <a:srgbClr val="000000"/>
                  </a:outerShdw>
                </a:effectLst>
                <a:latin typeface="Mitra" pitchFamily="2" charset="-78"/>
                <a:cs typeface="Zar" pitchFamily="2" charset="-78"/>
              </a:rPr>
              <a:t> </a:t>
            </a:r>
            <a:endParaRPr lang="en-US" altLang="en-US" sz="24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p:zoom dir="in"/>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پایان</a:t>
            </a:r>
            <a:endParaRPr lang="en-US" dirty="0"/>
          </a:p>
        </p:txBody>
      </p:sp>
      <p:sp>
        <p:nvSpPr>
          <p:cNvPr id="4" name="Slide Number Placeholder 5"/>
          <p:cNvSpPr>
            <a:spLocks noGrp="1"/>
          </p:cNvSpPr>
          <p:nvPr>
            <p:ph type="sldNum" sz="quarter" idx="12"/>
          </p:nvPr>
        </p:nvSpPr>
        <p:spPr/>
        <p:txBody>
          <a:bodyPr/>
          <a:lstStyle/>
          <a:p>
            <a:fld id="{9EEECE1F-27E8-4A36-874E-4431482A51FF}" type="slidenum">
              <a:rPr lang="ar-SA" altLang="en-US"/>
              <a:pPr/>
              <a:t>114</a:t>
            </a:fld>
            <a:endParaRPr lang="en-US" altLang="en-US"/>
          </a:p>
        </p:txBody>
      </p:sp>
    </p:spTree>
  </p:cSld>
  <p:clrMapOvr>
    <a:masterClrMapping/>
  </p:clrMapOvr>
  <p:transition advClick="0">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fld id="{7E9A1459-66AC-4EB0-B652-E10EFFE8D9B3}" type="slidenum">
              <a:rPr lang="ar-SA" altLang="en-US"/>
              <a:pPr/>
              <a:t>12</a:t>
            </a:fld>
            <a:endParaRPr lang="en-US" altLang="en-US"/>
          </a:p>
        </p:txBody>
      </p:sp>
      <p:sp>
        <p:nvSpPr>
          <p:cNvPr id="245762" name="AutoShape 2"/>
          <p:cNvSpPr>
            <a:spLocks noChangeArrowheads="1"/>
          </p:cNvSpPr>
          <p:nvPr/>
        </p:nvSpPr>
        <p:spPr bwMode="auto">
          <a:xfrm>
            <a:off x="381000" y="1447800"/>
            <a:ext cx="8382000" cy="3810000"/>
          </a:xfrm>
          <a:prstGeom prst="bevel">
            <a:avLst>
              <a:gd name="adj" fmla="val 12500"/>
            </a:avLst>
          </a:prstGeom>
          <a:solidFill>
            <a:schemeClr val="accent1"/>
          </a:solidFill>
          <a:ln w="9525">
            <a:noFill/>
            <a:miter lim="800000"/>
            <a:headEnd/>
            <a:tailEnd/>
          </a:ln>
          <a:effectLst/>
        </p:spPr>
        <p:txBody>
          <a:bodyPr wrap="none" anchor="ctr"/>
          <a:lstStyle/>
          <a:p>
            <a:endParaRPr lang="en-US"/>
          </a:p>
        </p:txBody>
      </p:sp>
      <p:sp>
        <p:nvSpPr>
          <p:cNvPr id="245763" name="Rectangle 3"/>
          <p:cNvSpPr>
            <a:spLocks noGrp="1" noChangeArrowheads="1"/>
          </p:cNvSpPr>
          <p:nvPr>
            <p:ph type="title"/>
          </p:nvPr>
        </p:nvSpPr>
        <p:spPr>
          <a:xfrm>
            <a:off x="685800" y="2971800"/>
            <a:ext cx="7772400" cy="1143000"/>
          </a:xfrm>
        </p:spPr>
        <p:txBody>
          <a:bodyPr/>
          <a:lstStyle/>
          <a:p>
            <a:r>
              <a:rPr lang="ar-SA" altLang="en-US" b="1" i="1" u="sng">
                <a:solidFill>
                  <a:schemeClr val="tx1"/>
                </a:solidFill>
              </a:rPr>
              <a:t>مفاهيم اساسي در مبارزه با فساد اداري</a:t>
            </a:r>
            <a:r>
              <a:rPr lang="en-US" altLang="en-US" b="1" i="1" u="sng">
                <a:solidFill>
                  <a:schemeClr val="tx1"/>
                </a:solidFill>
              </a:rPr>
              <a:t/>
            </a:r>
            <a:br>
              <a:rPr lang="en-US" altLang="en-US" b="1" i="1" u="sng">
                <a:solidFill>
                  <a:schemeClr val="tx1"/>
                </a:solidFill>
              </a:rPr>
            </a:br>
            <a:endParaRPr lang="en-US" altLang="en-US">
              <a:solidFill>
                <a:schemeClr val="tx1"/>
              </a:solidFill>
            </a:endParaRPr>
          </a:p>
        </p:txBody>
      </p:sp>
    </p:spTree>
  </p:cSld>
  <p:clrMapOvr>
    <a:masterClrMapping/>
  </p:clrMapOvr>
  <p:transition>
    <p:zoom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21FCFF9-54E3-48A6-8DAD-00104F8763CF}" type="slidenum">
              <a:rPr lang="ar-SA" altLang="en-US"/>
              <a:pPr/>
              <a:t>13</a:t>
            </a:fld>
            <a:endParaRPr lang="en-US" altLang="en-US"/>
          </a:p>
        </p:txBody>
      </p:sp>
      <p:sp>
        <p:nvSpPr>
          <p:cNvPr id="246786" name="AutoShape 2"/>
          <p:cNvSpPr>
            <a:spLocks noChangeArrowheads="1"/>
          </p:cNvSpPr>
          <p:nvPr/>
        </p:nvSpPr>
        <p:spPr bwMode="auto">
          <a:xfrm>
            <a:off x="2400300" y="381000"/>
            <a:ext cx="4692650" cy="671513"/>
          </a:xfrm>
          <a:prstGeom prst="roundRect">
            <a:avLst>
              <a:gd name="adj" fmla="val 16667"/>
            </a:avLst>
          </a:prstGeom>
          <a:gradFill rotWithShape="0">
            <a:gsLst>
              <a:gs pos="0">
                <a:srgbClr val="FFFF99">
                  <a:gamma/>
                  <a:tint val="0"/>
                  <a:invGamma/>
                </a:srgbClr>
              </a:gs>
              <a:gs pos="100000">
                <a:srgbClr val="FFFF99"/>
              </a:gs>
            </a:gsLst>
            <a:path path="shape">
              <a:fillToRect l="50000" t="50000" r="50000" b="50000"/>
            </a:path>
          </a:gradFill>
          <a:ln w="9525">
            <a:noFill/>
            <a:round/>
            <a:headEnd/>
            <a:tailEnd/>
          </a:ln>
          <a:effectLst>
            <a:prstShdw prst="shdw17" dist="17961" dir="2700000">
              <a:srgbClr val="FFFF99">
                <a:gamma/>
                <a:shade val="60000"/>
                <a:invGamma/>
              </a:srgbClr>
            </a:prstShdw>
          </a:effectLst>
        </p:spPr>
        <p:txBody>
          <a:bodyPr wrap="none" anchor="ctr"/>
          <a:lstStyle/>
          <a:p>
            <a:pPr algn="ctr" rtl="1"/>
            <a:r>
              <a:rPr lang="ar-SA" altLang="en-US" sz="3200" b="1">
                <a:solidFill>
                  <a:srgbClr val="800000"/>
                </a:solidFill>
                <a:latin typeface="Times New Roman" pitchFamily="18" charset="0"/>
                <a:cs typeface="Mitra" pitchFamily="2" charset="-78"/>
                <a:sym typeface="Symbol" pitchFamily="18" charset="2"/>
              </a:rPr>
              <a:t>پاسخگويي</a:t>
            </a:r>
            <a:r>
              <a:rPr lang="en-US" altLang="en-US" sz="3200" b="1">
                <a:solidFill>
                  <a:srgbClr val="800000"/>
                </a:solidFill>
                <a:latin typeface="Times New Roman" pitchFamily="18" charset="0"/>
                <a:cs typeface="Mitra" pitchFamily="2" charset="-78"/>
                <a:sym typeface="Symbol" pitchFamily="18" charset="2"/>
              </a:rPr>
              <a:t>( </a:t>
            </a:r>
            <a:r>
              <a:rPr lang="en-ZA" altLang="ar-SA" sz="3200" b="1">
                <a:solidFill>
                  <a:srgbClr val="800000"/>
                </a:solidFill>
                <a:latin typeface="Times New Roman" pitchFamily="18" charset="0"/>
                <a:cs typeface="Mitra" pitchFamily="2" charset="-78"/>
                <a:sym typeface="Symbol" pitchFamily="18" charset="2"/>
              </a:rPr>
              <a:t>Accountability)</a:t>
            </a:r>
            <a:endParaRPr lang="en-US" altLang="en-US" sz="3000">
              <a:solidFill>
                <a:srgbClr val="1C1C1C"/>
              </a:solidFill>
              <a:latin typeface="Times New Roman" pitchFamily="18" charset="0"/>
              <a:cs typeface="Mitra" pitchFamily="2" charset="-78"/>
              <a:sym typeface="Symbol" pitchFamily="18" charset="2"/>
            </a:endParaRPr>
          </a:p>
        </p:txBody>
      </p:sp>
      <p:sp>
        <p:nvSpPr>
          <p:cNvPr id="246787" name="AutoShape 3"/>
          <p:cNvSpPr>
            <a:spLocks noChangeArrowheads="1"/>
          </p:cNvSpPr>
          <p:nvPr/>
        </p:nvSpPr>
        <p:spPr bwMode="auto">
          <a:xfrm>
            <a:off x="1125538" y="1538288"/>
            <a:ext cx="6969125" cy="4619625"/>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noFill/>
            <a:miter lim="800000"/>
            <a:headEnd/>
            <a:tailEnd/>
          </a:ln>
          <a:effectLst>
            <a:prstShdw prst="shdw17" dist="17961" dir="2700000">
              <a:srgbClr val="FFFF99">
                <a:gamma/>
                <a:shade val="60000"/>
                <a:invGamma/>
              </a:srgbClr>
            </a:prstShdw>
          </a:effectLst>
        </p:spPr>
        <p:txBody>
          <a:bodyPr anchor="ctr">
            <a:spAutoFit/>
          </a:bodyPr>
          <a:lstStyle/>
          <a:p>
            <a:pPr algn="ctr" rtl="1"/>
            <a:r>
              <a:rPr lang="ar-SA" altLang="en-ZA" sz="3000" b="1">
                <a:latin typeface="Times New Roman" pitchFamily="18" charset="0"/>
                <a:cs typeface="Mitra" pitchFamily="2" charset="-78"/>
                <a:sym typeface="Symbol" pitchFamily="18" charset="2"/>
              </a:rPr>
              <a:t>مراد ازپاسخگويي مسئوليت‌پذيري و گزارش‌دهي‌دستگاه</a:t>
            </a:r>
            <a:r>
              <a:rPr lang="fa-IR" altLang="en-ZA" sz="3000" b="1">
                <a:latin typeface="Times New Roman" pitchFamily="18" charset="0"/>
                <a:cs typeface="Mitra" pitchFamily="2" charset="-78"/>
                <a:sym typeface="Symbol" pitchFamily="18" charset="2"/>
              </a:rPr>
              <a:t>‌</a:t>
            </a:r>
            <a:r>
              <a:rPr lang="ar-SA" altLang="en-ZA" sz="3000" b="1">
                <a:latin typeface="Times New Roman" pitchFamily="18" charset="0"/>
                <a:cs typeface="Mitra" pitchFamily="2" charset="-78"/>
                <a:sym typeface="Symbol" pitchFamily="18" charset="2"/>
              </a:rPr>
              <a:t>ها پيرامون عملكرد و وظايفي كه مورد غفلت واقع شده مي باشد</a:t>
            </a:r>
            <a:r>
              <a:rPr lang="en-US" altLang="en-ZA" sz="3000" b="1">
                <a:latin typeface="Times New Roman" pitchFamily="18" charset="0"/>
                <a:cs typeface="Mitra" pitchFamily="2" charset="-78"/>
                <a:sym typeface="Symbol" pitchFamily="18" charset="2"/>
              </a:rPr>
              <a:t>.</a:t>
            </a:r>
          </a:p>
          <a:p>
            <a:pPr algn="ctr" rtl="1"/>
            <a:endParaRPr lang="en-US" altLang="en-ZA" sz="3000" b="1">
              <a:latin typeface="Times New Roman" pitchFamily="18" charset="0"/>
              <a:cs typeface="Mitra" pitchFamily="2" charset="-78"/>
              <a:sym typeface="Symbol" pitchFamily="18" charset="2"/>
            </a:endParaRPr>
          </a:p>
          <a:p>
            <a:pPr algn="ctr" rtl="1">
              <a:buFontTx/>
              <a:buChar char="•"/>
            </a:pPr>
            <a:r>
              <a:rPr lang="ar-SA" altLang="en-ZA" sz="3000" b="1">
                <a:latin typeface="Times New Roman" pitchFamily="18" charset="0"/>
                <a:cs typeface="Mitra" pitchFamily="2" charset="-78"/>
                <a:sym typeface="Symbol" pitchFamily="18" charset="2"/>
              </a:rPr>
              <a:t>پاسخگويي در برگيرنده گزارش‌دهي عملكرد است.</a:t>
            </a:r>
          </a:p>
          <a:p>
            <a:pPr algn="ctr" rtl="1">
              <a:buFontTx/>
              <a:buChar char="•"/>
            </a:pPr>
            <a:r>
              <a:rPr lang="ar-SA" altLang="en-ZA" sz="3000" b="1">
                <a:latin typeface="Times New Roman" pitchFamily="18" charset="0"/>
                <a:cs typeface="Mitra" pitchFamily="2" charset="-78"/>
                <a:sym typeface="Symbol" pitchFamily="18" charset="2"/>
              </a:rPr>
              <a:t>پاسخگويي يعني شهروند مداري</a:t>
            </a:r>
            <a:endParaRPr lang="ar-SA" altLang="en-US" sz="3000" b="1">
              <a:latin typeface="Times New Roman" pitchFamily="18" charset="0"/>
              <a:cs typeface="Mitra" pitchFamily="2" charset="-78"/>
              <a:sym typeface="Symbol" pitchFamily="18" charset="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46786"/>
                                        </p:tgtEl>
                                        <p:attrNameLst>
                                          <p:attrName>style.visibility</p:attrName>
                                        </p:attrNameLst>
                                      </p:cBhvr>
                                      <p:to>
                                        <p:strVal val="visible"/>
                                      </p:to>
                                    </p:set>
                                    <p:anim calcmode="lin" valueType="num">
                                      <p:cBhvr>
                                        <p:cTn id="7" dur="1000" fill="hold"/>
                                        <p:tgtEl>
                                          <p:spTgt spid="246786"/>
                                        </p:tgtEl>
                                        <p:attrNameLst>
                                          <p:attrName>ppt_w</p:attrName>
                                        </p:attrNameLst>
                                      </p:cBhvr>
                                      <p:tavLst>
                                        <p:tav tm="0">
                                          <p:val>
                                            <p:fltVal val="0"/>
                                          </p:val>
                                        </p:tav>
                                        <p:tav tm="100000">
                                          <p:val>
                                            <p:strVal val="#ppt_w"/>
                                          </p:val>
                                        </p:tav>
                                      </p:tavLst>
                                    </p:anim>
                                    <p:anim calcmode="lin" valueType="num">
                                      <p:cBhvr>
                                        <p:cTn id="8" dur="1000" fill="hold"/>
                                        <p:tgtEl>
                                          <p:spTgt spid="246786"/>
                                        </p:tgtEl>
                                        <p:attrNameLst>
                                          <p:attrName>ppt_h</p:attrName>
                                        </p:attrNameLst>
                                      </p:cBhvr>
                                      <p:tavLst>
                                        <p:tav tm="0">
                                          <p:val>
                                            <p:fltVal val="0"/>
                                          </p:val>
                                        </p:tav>
                                        <p:tav tm="100000">
                                          <p:val>
                                            <p:strVal val="#ppt_h"/>
                                          </p:val>
                                        </p:tav>
                                      </p:tavLst>
                                    </p:anim>
                                    <p:anim calcmode="lin" valueType="num">
                                      <p:cBhvr>
                                        <p:cTn id="9" dur="1000" fill="hold"/>
                                        <p:tgtEl>
                                          <p:spTgt spid="24678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46786"/>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4" presetClass="entr" presetSubtype="16" fill="hold" grpId="0" nodeType="afterEffect">
                                  <p:stCondLst>
                                    <p:cond delay="0"/>
                                  </p:stCondLst>
                                  <p:childTnLst>
                                    <p:set>
                                      <p:cBhvr>
                                        <p:cTn id="13" dur="1" fill="hold">
                                          <p:stCondLst>
                                            <p:cond delay="0"/>
                                          </p:stCondLst>
                                        </p:cTn>
                                        <p:tgtEl>
                                          <p:spTgt spid="246787"/>
                                        </p:tgtEl>
                                        <p:attrNameLst>
                                          <p:attrName>style.visibility</p:attrName>
                                        </p:attrNameLst>
                                      </p:cBhvr>
                                      <p:to>
                                        <p:strVal val="visible"/>
                                      </p:to>
                                    </p:set>
                                    <p:animEffect transition="in" filter="box(in)">
                                      <p:cBhvr>
                                        <p:cTn id="14" dur="500"/>
                                        <p:tgtEl>
                                          <p:spTgt spid="2467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6" grpId="0" animBg="1" autoUpdateAnimBg="0"/>
      <p:bldP spid="246787"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B778321-416F-433A-8A86-3E947088FAE1}" type="slidenum">
              <a:rPr lang="ar-SA" altLang="en-US"/>
              <a:pPr/>
              <a:t>14</a:t>
            </a:fld>
            <a:endParaRPr lang="en-US" altLang="en-US"/>
          </a:p>
        </p:txBody>
      </p:sp>
      <p:sp>
        <p:nvSpPr>
          <p:cNvPr id="247810" name="AutoShape 2"/>
          <p:cNvSpPr>
            <a:spLocks noChangeArrowheads="1"/>
          </p:cNvSpPr>
          <p:nvPr/>
        </p:nvSpPr>
        <p:spPr bwMode="auto">
          <a:xfrm>
            <a:off x="2362200" y="304800"/>
            <a:ext cx="4572000" cy="762000"/>
          </a:xfrm>
          <a:prstGeom prst="roundRect">
            <a:avLst>
              <a:gd name="adj" fmla="val 16667"/>
            </a:avLst>
          </a:prstGeom>
          <a:gradFill rotWithShape="0">
            <a:gsLst>
              <a:gs pos="0">
                <a:srgbClr val="FFFF99">
                  <a:gamma/>
                  <a:tint val="0"/>
                  <a:invGamma/>
                </a:srgbClr>
              </a:gs>
              <a:gs pos="100000">
                <a:srgbClr val="FFFF99"/>
              </a:gs>
            </a:gsLst>
            <a:path path="shape">
              <a:fillToRect l="50000" t="50000" r="50000" b="50000"/>
            </a:path>
          </a:gradFill>
          <a:ln w="9525">
            <a:noFill/>
            <a:round/>
            <a:headEnd/>
            <a:tailEnd/>
          </a:ln>
          <a:effectLst>
            <a:prstShdw prst="shdw17" dist="17961" dir="2700000">
              <a:srgbClr val="FFFF99">
                <a:gamma/>
                <a:shade val="60000"/>
                <a:invGamma/>
              </a:srgbClr>
            </a:prstShdw>
          </a:effectLst>
        </p:spPr>
        <p:txBody>
          <a:bodyPr wrap="none" anchor="ctr"/>
          <a:lstStyle/>
          <a:p>
            <a:pPr algn="ctr" rtl="1"/>
            <a:r>
              <a:rPr lang="ar-SA" altLang="en-ZA" sz="3000" b="1">
                <a:solidFill>
                  <a:srgbClr val="800000"/>
                </a:solidFill>
                <a:latin typeface="Times New Roman" pitchFamily="18" charset="0"/>
                <a:cs typeface="Mitra" pitchFamily="2" charset="-78"/>
                <a:sym typeface="Symbol" pitchFamily="18" charset="2"/>
              </a:rPr>
              <a:t>شفافيت</a:t>
            </a:r>
            <a:r>
              <a:rPr lang="en-US" altLang="en-ZA" sz="3000" b="1">
                <a:solidFill>
                  <a:srgbClr val="800000"/>
                </a:solidFill>
                <a:latin typeface="Times New Roman" pitchFamily="18" charset="0"/>
                <a:cs typeface="Mitra" pitchFamily="2" charset="-78"/>
                <a:sym typeface="Symbol" pitchFamily="18" charset="2"/>
              </a:rPr>
              <a:t> (</a:t>
            </a:r>
            <a:r>
              <a:rPr lang="en-ZA" altLang="ar-SA" sz="3000" b="1">
                <a:solidFill>
                  <a:srgbClr val="800000"/>
                </a:solidFill>
                <a:latin typeface="Times New Roman" pitchFamily="18" charset="0"/>
                <a:cs typeface="Mitra" pitchFamily="2" charset="-78"/>
                <a:sym typeface="Symbol" pitchFamily="18" charset="2"/>
              </a:rPr>
              <a:t>Transparency)</a:t>
            </a:r>
            <a:endParaRPr lang="en-US" altLang="en-US" sz="3000">
              <a:solidFill>
                <a:srgbClr val="1C1C1C"/>
              </a:solidFill>
              <a:latin typeface="Times New Roman" pitchFamily="18" charset="0"/>
              <a:cs typeface="Mitra" pitchFamily="2" charset="-78"/>
              <a:sym typeface="Symbol" pitchFamily="18" charset="2"/>
            </a:endParaRPr>
          </a:p>
        </p:txBody>
      </p:sp>
      <p:sp>
        <p:nvSpPr>
          <p:cNvPr id="247811" name="AutoShape 3"/>
          <p:cNvSpPr>
            <a:spLocks noChangeArrowheads="1"/>
          </p:cNvSpPr>
          <p:nvPr/>
        </p:nvSpPr>
        <p:spPr bwMode="auto">
          <a:xfrm>
            <a:off x="476250" y="887413"/>
            <a:ext cx="8116888" cy="591185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noFill/>
            <a:miter lim="800000"/>
            <a:headEnd/>
            <a:tailEnd/>
          </a:ln>
          <a:effectLst>
            <a:prstShdw prst="shdw17" dist="17961" dir="2700000">
              <a:srgbClr val="FFFF99">
                <a:gamma/>
                <a:shade val="60000"/>
                <a:invGamma/>
              </a:srgbClr>
            </a:prstShdw>
          </a:effectLst>
        </p:spPr>
        <p:txBody>
          <a:bodyPr anchor="ctr">
            <a:spAutoFit/>
          </a:bodyPr>
          <a:lstStyle/>
          <a:p>
            <a:pPr algn="ctr" rtl="1"/>
            <a:r>
              <a:rPr lang="ar-SA" altLang="en-ZA" sz="3000" b="1">
                <a:latin typeface="Times New Roman" pitchFamily="18" charset="0"/>
                <a:cs typeface="Mitra" pitchFamily="2" charset="-78"/>
                <a:sym typeface="Symbol" pitchFamily="18" charset="2"/>
              </a:rPr>
              <a:t>منظور از شفافيت</a:t>
            </a:r>
            <a:r>
              <a:rPr lang="fa-IR" altLang="en-ZA" sz="3000" b="1">
                <a:latin typeface="Times New Roman" pitchFamily="18" charset="0"/>
                <a:cs typeface="Mitra" pitchFamily="2" charset="-78"/>
                <a:sym typeface="Symbol" pitchFamily="18" charset="2"/>
              </a:rPr>
              <a:t>،</a:t>
            </a:r>
            <a:r>
              <a:rPr lang="ar-SA" altLang="en-ZA" sz="3000" b="1">
                <a:latin typeface="Times New Roman" pitchFamily="18" charset="0"/>
                <a:cs typeface="Mitra" pitchFamily="2" charset="-78"/>
                <a:sym typeface="Symbol" pitchFamily="18" charset="2"/>
              </a:rPr>
              <a:t> افزايش آگاهي مردم از تصميمات و ساز و كارهاي داخلي دولت است. بدين معني كه افراد از سياست</a:t>
            </a:r>
            <a:r>
              <a:rPr lang="fa-IR" altLang="en-ZA" sz="3000" b="1">
                <a:latin typeface="Times New Roman" pitchFamily="18" charset="0"/>
                <a:cs typeface="Mitra" pitchFamily="2" charset="-78"/>
                <a:sym typeface="Symbol" pitchFamily="18" charset="2"/>
              </a:rPr>
              <a:t>‌</a:t>
            </a:r>
            <a:r>
              <a:rPr lang="ar-SA" altLang="en-ZA" sz="3000" b="1">
                <a:latin typeface="Times New Roman" pitchFamily="18" charset="0"/>
                <a:cs typeface="Mitra" pitchFamily="2" charset="-78"/>
                <a:sym typeface="Symbol" pitchFamily="18" charset="2"/>
              </a:rPr>
              <a:t>ها واقدامات دولت آگاهي و در هنگام بروز مشكلات يا داشتن شكايات از اينكه به كجا مراجعه كنند اطلاع كافي داشته باشند.</a:t>
            </a:r>
            <a:endParaRPr lang="fa-IR" altLang="en-ZA" sz="3000" b="1">
              <a:latin typeface="Times New Roman" pitchFamily="18" charset="0"/>
              <a:cs typeface="Mitra" pitchFamily="2" charset="-78"/>
              <a:sym typeface="Symbol" pitchFamily="18" charset="2"/>
            </a:endParaRPr>
          </a:p>
          <a:p>
            <a:pPr algn="ctr" rtl="1"/>
            <a:r>
              <a:rPr lang="ar-SA" altLang="en-ZA" sz="3000" b="1">
                <a:latin typeface="Times New Roman" pitchFamily="18" charset="0"/>
                <a:cs typeface="Mitra" pitchFamily="2" charset="-78"/>
                <a:sym typeface="Symbol" pitchFamily="18" charset="2"/>
              </a:rPr>
              <a:t>براي ايجاد رابطه مطلوب بين دولت و مردم و تحقق هدف فوق رعايت اصول (حق آگاه شدن ) و ( آزادي اطلاعات) ضروري است</a:t>
            </a:r>
            <a:r>
              <a:rPr lang="en-US" altLang="en-ZA" sz="3000" b="1">
                <a:latin typeface="Times New Roman" pitchFamily="18" charset="0"/>
                <a:cs typeface="Mitra" pitchFamily="2" charset="-78"/>
                <a:sym typeface="Symbol" pitchFamily="18" charset="2"/>
              </a:rPr>
              <a:t>.</a:t>
            </a:r>
            <a:endParaRPr lang="en-US" altLang="en-US" sz="3000">
              <a:solidFill>
                <a:schemeClr val="tx1"/>
              </a:solidFill>
              <a:cs typeface="Mitra"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47810"/>
                                        </p:tgtEl>
                                        <p:attrNameLst>
                                          <p:attrName>style.visibility</p:attrName>
                                        </p:attrNameLst>
                                      </p:cBhvr>
                                      <p:to>
                                        <p:strVal val="visible"/>
                                      </p:to>
                                    </p:set>
                                    <p:anim calcmode="lin" valueType="num">
                                      <p:cBhvr>
                                        <p:cTn id="7" dur="1000" fill="hold"/>
                                        <p:tgtEl>
                                          <p:spTgt spid="247810"/>
                                        </p:tgtEl>
                                        <p:attrNameLst>
                                          <p:attrName>ppt_w</p:attrName>
                                        </p:attrNameLst>
                                      </p:cBhvr>
                                      <p:tavLst>
                                        <p:tav tm="0">
                                          <p:val>
                                            <p:fltVal val="0"/>
                                          </p:val>
                                        </p:tav>
                                        <p:tav tm="100000">
                                          <p:val>
                                            <p:strVal val="#ppt_w"/>
                                          </p:val>
                                        </p:tav>
                                      </p:tavLst>
                                    </p:anim>
                                    <p:anim calcmode="lin" valueType="num">
                                      <p:cBhvr>
                                        <p:cTn id="8" dur="1000" fill="hold"/>
                                        <p:tgtEl>
                                          <p:spTgt spid="247810"/>
                                        </p:tgtEl>
                                        <p:attrNameLst>
                                          <p:attrName>ppt_h</p:attrName>
                                        </p:attrNameLst>
                                      </p:cBhvr>
                                      <p:tavLst>
                                        <p:tav tm="0">
                                          <p:val>
                                            <p:fltVal val="0"/>
                                          </p:val>
                                        </p:tav>
                                        <p:tav tm="100000">
                                          <p:val>
                                            <p:strVal val="#ppt_h"/>
                                          </p:val>
                                        </p:tav>
                                      </p:tavLst>
                                    </p:anim>
                                    <p:anim calcmode="lin" valueType="num">
                                      <p:cBhvr>
                                        <p:cTn id="9" dur="1000" fill="hold"/>
                                        <p:tgtEl>
                                          <p:spTgt spid="24781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47810"/>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4" presetClass="entr" presetSubtype="16" fill="hold" grpId="0" nodeType="afterEffect">
                                  <p:stCondLst>
                                    <p:cond delay="0"/>
                                  </p:stCondLst>
                                  <p:childTnLst>
                                    <p:set>
                                      <p:cBhvr>
                                        <p:cTn id="13" dur="1" fill="hold">
                                          <p:stCondLst>
                                            <p:cond delay="0"/>
                                          </p:stCondLst>
                                        </p:cTn>
                                        <p:tgtEl>
                                          <p:spTgt spid="247811"/>
                                        </p:tgtEl>
                                        <p:attrNameLst>
                                          <p:attrName>style.visibility</p:attrName>
                                        </p:attrNameLst>
                                      </p:cBhvr>
                                      <p:to>
                                        <p:strVal val="visible"/>
                                      </p:to>
                                    </p:set>
                                    <p:animEffect transition="in" filter="box(in)">
                                      <p:cBhvr>
                                        <p:cTn id="14" dur="500"/>
                                        <p:tgtEl>
                                          <p:spTgt spid="2478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0" grpId="0" animBg="1" autoUpdateAnimBg="0"/>
      <p:bldP spid="247811"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01977FF-EF70-48C4-B4E2-0DD77F22537E}" type="slidenum">
              <a:rPr lang="ar-SA" altLang="en-US"/>
              <a:pPr/>
              <a:t>15</a:t>
            </a:fld>
            <a:endParaRPr lang="en-US" altLang="en-US"/>
          </a:p>
        </p:txBody>
      </p:sp>
      <p:sp>
        <p:nvSpPr>
          <p:cNvPr id="248834" name="AutoShape 2"/>
          <p:cNvSpPr>
            <a:spLocks noChangeArrowheads="1"/>
          </p:cNvSpPr>
          <p:nvPr/>
        </p:nvSpPr>
        <p:spPr bwMode="auto">
          <a:xfrm>
            <a:off x="2209800" y="304800"/>
            <a:ext cx="4572000" cy="762000"/>
          </a:xfrm>
          <a:prstGeom prst="roundRect">
            <a:avLst>
              <a:gd name="adj" fmla="val 16667"/>
            </a:avLst>
          </a:prstGeom>
          <a:gradFill rotWithShape="0">
            <a:gsLst>
              <a:gs pos="0">
                <a:srgbClr val="FFFF99">
                  <a:gamma/>
                  <a:tint val="0"/>
                  <a:invGamma/>
                </a:srgbClr>
              </a:gs>
              <a:gs pos="100000">
                <a:srgbClr val="FFFF99"/>
              </a:gs>
            </a:gsLst>
            <a:path path="shape">
              <a:fillToRect l="50000" t="50000" r="50000" b="50000"/>
            </a:path>
          </a:gradFill>
          <a:ln w="9525">
            <a:noFill/>
            <a:round/>
            <a:headEnd/>
            <a:tailEnd/>
          </a:ln>
          <a:effectLst>
            <a:prstShdw prst="shdw17" dist="17961" dir="2700000">
              <a:srgbClr val="FFFF99">
                <a:gamma/>
                <a:shade val="60000"/>
                <a:invGamma/>
              </a:srgbClr>
            </a:prstShdw>
          </a:effectLst>
        </p:spPr>
        <p:txBody>
          <a:bodyPr wrap="none" anchor="ctr"/>
          <a:lstStyle/>
          <a:p>
            <a:pPr algn="ctr" rtl="1"/>
            <a:r>
              <a:rPr lang="ar-SA" altLang="en-US" sz="3000" b="1">
                <a:solidFill>
                  <a:srgbClr val="800000"/>
                </a:solidFill>
                <a:latin typeface="Times New Roman" pitchFamily="18" charset="0"/>
                <a:cs typeface="Mitra" pitchFamily="2" charset="-78"/>
                <a:sym typeface="Symbol" pitchFamily="18" charset="2"/>
              </a:rPr>
              <a:t>سلامت و يكپارچگي</a:t>
            </a:r>
            <a:r>
              <a:rPr lang="en-US" altLang="en-US" sz="3000" b="1">
                <a:solidFill>
                  <a:srgbClr val="800000"/>
                </a:solidFill>
                <a:latin typeface="Times New Roman" pitchFamily="18" charset="0"/>
                <a:cs typeface="Mitra" pitchFamily="2" charset="-78"/>
                <a:sym typeface="Symbol" pitchFamily="18" charset="2"/>
              </a:rPr>
              <a:t> </a:t>
            </a:r>
            <a:r>
              <a:rPr lang="en-US" altLang="en-ZA" sz="3000" b="1">
                <a:solidFill>
                  <a:srgbClr val="800000"/>
                </a:solidFill>
                <a:latin typeface="Times New Roman" pitchFamily="18" charset="0"/>
                <a:cs typeface="Mitra" pitchFamily="2" charset="-78"/>
                <a:sym typeface="Symbol" pitchFamily="18" charset="2"/>
              </a:rPr>
              <a:t>(</a:t>
            </a:r>
            <a:r>
              <a:rPr lang="en-ZA" altLang="ar-SA" sz="3000" b="1">
                <a:solidFill>
                  <a:srgbClr val="800000"/>
                </a:solidFill>
                <a:latin typeface="Times New Roman" pitchFamily="18" charset="0"/>
                <a:cs typeface="Mitra" pitchFamily="2" charset="-78"/>
                <a:sym typeface="Symbol" pitchFamily="18" charset="2"/>
              </a:rPr>
              <a:t>Integrity)</a:t>
            </a:r>
            <a:endParaRPr lang="en-US" altLang="en-US" sz="3000" b="1">
              <a:solidFill>
                <a:srgbClr val="800000"/>
              </a:solidFill>
              <a:latin typeface="Times New Roman" pitchFamily="18" charset="0"/>
              <a:cs typeface="Mitra" pitchFamily="2" charset="-78"/>
              <a:sym typeface="Symbol" pitchFamily="18" charset="2"/>
            </a:endParaRPr>
          </a:p>
        </p:txBody>
      </p:sp>
      <p:sp>
        <p:nvSpPr>
          <p:cNvPr id="248835" name="AutoShape 3"/>
          <p:cNvSpPr>
            <a:spLocks noChangeArrowheads="1"/>
          </p:cNvSpPr>
          <p:nvPr/>
        </p:nvSpPr>
        <p:spPr bwMode="auto">
          <a:xfrm>
            <a:off x="687388" y="1606550"/>
            <a:ext cx="7694612" cy="4740275"/>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noFill/>
            <a:miter lim="800000"/>
            <a:headEnd/>
            <a:tailEnd/>
          </a:ln>
          <a:effectLst>
            <a:prstShdw prst="shdw17" dist="17961" dir="2700000">
              <a:srgbClr val="FFFF99">
                <a:gamma/>
                <a:shade val="60000"/>
                <a:invGamma/>
              </a:srgbClr>
            </a:prstShdw>
          </a:effectLst>
        </p:spPr>
        <p:txBody>
          <a:bodyPr anchor="ctr">
            <a:spAutoFit/>
          </a:bodyPr>
          <a:lstStyle/>
          <a:p>
            <a:pPr algn="just" rtl="1">
              <a:lnSpc>
                <a:spcPct val="80000"/>
              </a:lnSpc>
            </a:pPr>
            <a:r>
              <a:rPr lang="ar-SA" altLang="en-ZA" sz="3000" b="1">
                <a:latin typeface="Times New Roman" pitchFamily="18" charset="0"/>
                <a:cs typeface="Mitra" pitchFamily="2" charset="-78"/>
                <a:sym typeface="Symbol" pitchFamily="18" charset="2"/>
              </a:rPr>
              <a:t>عبارتست از</a:t>
            </a:r>
            <a:r>
              <a:rPr lang="fa-IR" altLang="en-ZA" sz="3000" b="1">
                <a:latin typeface="Times New Roman" pitchFamily="18" charset="0"/>
                <a:cs typeface="Mitra" pitchFamily="2" charset="-78"/>
                <a:sym typeface="Symbol" pitchFamily="18" charset="2"/>
              </a:rPr>
              <a:t> </a:t>
            </a:r>
            <a:r>
              <a:rPr lang="ar-SA" altLang="en-ZA" sz="3000" b="1">
                <a:latin typeface="Times New Roman" pitchFamily="18" charset="0"/>
                <a:cs typeface="Mitra" pitchFamily="2" charset="-78"/>
                <a:sym typeface="Symbol" pitchFamily="18" charset="2"/>
              </a:rPr>
              <a:t>استفاده از قدرت عمومي براي منفعت عمومي. اين عنصر، محور برجسته مبارزه با فساد است. مفهوم سلامت، پيشنهاد كننده  شيوه‌هاي مثبت و فعال است و بر مبناي آن در واقع قبل از اينكه به دنبال طرح</a:t>
            </a:r>
            <a:r>
              <a:rPr lang="fa-IR" altLang="en-ZA" sz="3000" b="1">
                <a:latin typeface="Times New Roman" pitchFamily="18" charset="0"/>
                <a:cs typeface="Mitra" pitchFamily="2" charset="-78"/>
                <a:sym typeface="Symbol" pitchFamily="18" charset="2"/>
              </a:rPr>
              <a:t>‌</a:t>
            </a:r>
            <a:r>
              <a:rPr lang="ar-SA" altLang="en-ZA" sz="3000" b="1">
                <a:latin typeface="Times New Roman" pitchFamily="18" charset="0"/>
                <a:cs typeface="Mitra" pitchFamily="2" charset="-78"/>
                <a:sym typeface="Symbol" pitchFamily="18" charset="2"/>
              </a:rPr>
              <a:t>هايي براي مبارزه با فساد باشيم، بهتر است در مسير سلامت نظام اداري جامعه حركت كنيم و گروه</a:t>
            </a:r>
            <a:r>
              <a:rPr lang="fa-IR" altLang="en-ZA" sz="3000" b="1">
                <a:latin typeface="Times New Roman" pitchFamily="18" charset="0"/>
                <a:cs typeface="Mitra" pitchFamily="2" charset="-78"/>
                <a:sym typeface="Symbol" pitchFamily="18" charset="2"/>
              </a:rPr>
              <a:t>‌</a:t>
            </a:r>
            <a:r>
              <a:rPr lang="ar-SA" altLang="en-ZA" sz="3000" b="1">
                <a:latin typeface="Times New Roman" pitchFamily="18" charset="0"/>
                <a:cs typeface="Mitra" pitchFamily="2" charset="-78"/>
                <a:sym typeface="Symbol" pitchFamily="18" charset="2"/>
              </a:rPr>
              <a:t>ها و بخش</a:t>
            </a:r>
            <a:r>
              <a:rPr lang="fa-IR" altLang="en-ZA" sz="3000" b="1">
                <a:latin typeface="Times New Roman" pitchFamily="18" charset="0"/>
                <a:cs typeface="Mitra" pitchFamily="2" charset="-78"/>
                <a:sym typeface="Symbol" pitchFamily="18" charset="2"/>
              </a:rPr>
              <a:t>‌</a:t>
            </a:r>
            <a:r>
              <a:rPr lang="ar-SA" altLang="en-ZA" sz="3000" b="1">
                <a:latin typeface="Times New Roman" pitchFamily="18" charset="0"/>
                <a:cs typeface="Mitra" pitchFamily="2" charset="-78"/>
                <a:sym typeface="Symbol" pitchFamily="18" charset="2"/>
              </a:rPr>
              <a:t>هاي مختلف براي پيش‌گيري و مبارزه با شكل‌گيري فساد را گرد آوريم</a:t>
            </a:r>
            <a:r>
              <a:rPr lang="en-US" altLang="en-ZA" sz="3000" b="1">
                <a:latin typeface="Times New Roman" pitchFamily="18" charset="0"/>
                <a:cs typeface="Mitra" pitchFamily="2" charset="-78"/>
                <a:sym typeface="Symbol" pitchFamily="18" charset="2"/>
              </a:rPr>
              <a:t>.</a:t>
            </a:r>
            <a:endParaRPr lang="en-US" altLang="en-US" sz="3000" b="1">
              <a:solidFill>
                <a:schemeClr val="tx1"/>
              </a:solidFill>
              <a:latin typeface="Times New Roman" pitchFamily="18" charset="0"/>
              <a:cs typeface="Mitra" pitchFamily="2" charset="-78"/>
              <a:sym typeface="Symbol" pitchFamily="18" charset="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48834"/>
                                        </p:tgtEl>
                                        <p:attrNameLst>
                                          <p:attrName>style.visibility</p:attrName>
                                        </p:attrNameLst>
                                      </p:cBhvr>
                                      <p:to>
                                        <p:strVal val="visible"/>
                                      </p:to>
                                    </p:set>
                                    <p:anim calcmode="lin" valueType="num">
                                      <p:cBhvr>
                                        <p:cTn id="7" dur="1000" fill="hold"/>
                                        <p:tgtEl>
                                          <p:spTgt spid="248834"/>
                                        </p:tgtEl>
                                        <p:attrNameLst>
                                          <p:attrName>ppt_w</p:attrName>
                                        </p:attrNameLst>
                                      </p:cBhvr>
                                      <p:tavLst>
                                        <p:tav tm="0">
                                          <p:val>
                                            <p:fltVal val="0"/>
                                          </p:val>
                                        </p:tav>
                                        <p:tav tm="100000">
                                          <p:val>
                                            <p:strVal val="#ppt_w"/>
                                          </p:val>
                                        </p:tav>
                                      </p:tavLst>
                                    </p:anim>
                                    <p:anim calcmode="lin" valueType="num">
                                      <p:cBhvr>
                                        <p:cTn id="8" dur="1000" fill="hold"/>
                                        <p:tgtEl>
                                          <p:spTgt spid="248834"/>
                                        </p:tgtEl>
                                        <p:attrNameLst>
                                          <p:attrName>ppt_h</p:attrName>
                                        </p:attrNameLst>
                                      </p:cBhvr>
                                      <p:tavLst>
                                        <p:tav tm="0">
                                          <p:val>
                                            <p:fltVal val="0"/>
                                          </p:val>
                                        </p:tav>
                                        <p:tav tm="100000">
                                          <p:val>
                                            <p:strVal val="#ppt_h"/>
                                          </p:val>
                                        </p:tav>
                                      </p:tavLst>
                                    </p:anim>
                                    <p:anim calcmode="lin" valueType="num">
                                      <p:cBhvr>
                                        <p:cTn id="9" dur="1000" fill="hold"/>
                                        <p:tgtEl>
                                          <p:spTgt spid="24883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48834"/>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3" presetClass="entr" presetSubtype="5" fill="hold" grpId="0" nodeType="afterEffect">
                                  <p:stCondLst>
                                    <p:cond delay="0"/>
                                  </p:stCondLst>
                                  <p:childTnLst>
                                    <p:set>
                                      <p:cBhvr>
                                        <p:cTn id="13" dur="1" fill="hold">
                                          <p:stCondLst>
                                            <p:cond delay="0"/>
                                          </p:stCondLst>
                                        </p:cTn>
                                        <p:tgtEl>
                                          <p:spTgt spid="248835"/>
                                        </p:tgtEl>
                                        <p:attrNameLst>
                                          <p:attrName>style.visibility</p:attrName>
                                        </p:attrNameLst>
                                      </p:cBhvr>
                                      <p:to>
                                        <p:strVal val="visible"/>
                                      </p:to>
                                    </p:set>
                                    <p:animEffect transition="in" filter="blinds(vertical)">
                                      <p:cBhvr>
                                        <p:cTn id="14" dur="500"/>
                                        <p:tgtEl>
                                          <p:spTgt spid="2488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4" grpId="0" animBg="1" autoUpdateAnimBg="0"/>
      <p:bldP spid="248835"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67E3352-741C-4DBB-B6F2-8775A1851C04}" type="slidenum">
              <a:rPr lang="ar-SA" altLang="en-US"/>
              <a:pPr/>
              <a:t>16</a:t>
            </a:fld>
            <a:endParaRPr lang="en-US" altLang="en-US"/>
          </a:p>
        </p:txBody>
      </p:sp>
      <p:sp>
        <p:nvSpPr>
          <p:cNvPr id="249858" name="AutoShape 2"/>
          <p:cNvSpPr>
            <a:spLocks noChangeArrowheads="1"/>
          </p:cNvSpPr>
          <p:nvPr/>
        </p:nvSpPr>
        <p:spPr bwMode="auto">
          <a:xfrm>
            <a:off x="1447800" y="381000"/>
            <a:ext cx="6705600" cy="762000"/>
          </a:xfrm>
          <a:prstGeom prst="roundRect">
            <a:avLst>
              <a:gd name="adj" fmla="val 16667"/>
            </a:avLst>
          </a:prstGeom>
          <a:gradFill rotWithShape="0">
            <a:gsLst>
              <a:gs pos="0">
                <a:srgbClr val="FFFF99">
                  <a:gamma/>
                  <a:tint val="0"/>
                  <a:invGamma/>
                </a:srgbClr>
              </a:gs>
              <a:gs pos="100000">
                <a:srgbClr val="FFFF99"/>
              </a:gs>
            </a:gsLst>
            <a:path path="shape">
              <a:fillToRect l="50000" t="50000" r="50000" b="50000"/>
            </a:path>
          </a:gradFill>
          <a:ln w="9525">
            <a:noFill/>
            <a:round/>
            <a:headEnd/>
            <a:tailEnd/>
          </a:ln>
          <a:effectLst>
            <a:prstShdw prst="shdw17" dist="17961" dir="2700000">
              <a:srgbClr val="FFFF99">
                <a:gamma/>
                <a:shade val="60000"/>
                <a:invGamma/>
              </a:srgbClr>
            </a:prstShdw>
          </a:effectLst>
        </p:spPr>
        <p:txBody>
          <a:bodyPr wrap="none" anchor="ctr"/>
          <a:lstStyle/>
          <a:p>
            <a:pPr algn="ctr" rtl="1">
              <a:lnSpc>
                <a:spcPct val="240000"/>
              </a:lnSpc>
            </a:pPr>
            <a:r>
              <a:rPr lang="ar-SA" altLang="en-US" sz="2400">
                <a:solidFill>
                  <a:schemeClr val="tx1"/>
                </a:solidFill>
                <a:latin typeface="Mitra" pitchFamily="2" charset="-78"/>
              </a:rPr>
              <a:t>تفاوت تخلفات اداري و فساد اداري</a:t>
            </a:r>
          </a:p>
          <a:p>
            <a:pPr algn="ctr" rtl="1"/>
            <a:endParaRPr lang="en-US" altLang="en-US" sz="3000" b="1">
              <a:solidFill>
                <a:srgbClr val="800000"/>
              </a:solidFill>
              <a:latin typeface="Times New Roman" pitchFamily="18" charset="0"/>
              <a:sym typeface="Symbol" pitchFamily="18" charset="2"/>
            </a:endParaRPr>
          </a:p>
        </p:txBody>
      </p:sp>
      <p:sp>
        <p:nvSpPr>
          <p:cNvPr id="249859" name="AutoShape 3"/>
          <p:cNvSpPr>
            <a:spLocks noChangeArrowheads="1"/>
          </p:cNvSpPr>
          <p:nvPr/>
        </p:nvSpPr>
        <p:spPr bwMode="auto">
          <a:xfrm>
            <a:off x="382588" y="1116013"/>
            <a:ext cx="8607425" cy="560705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noFill/>
            <a:miter lim="800000"/>
            <a:headEnd/>
            <a:tailEnd/>
          </a:ln>
          <a:effectLst>
            <a:prstShdw prst="shdw17" dist="17961" dir="2700000">
              <a:srgbClr val="FFFF99">
                <a:gamma/>
                <a:shade val="60000"/>
                <a:invGamma/>
              </a:srgbClr>
            </a:prstShdw>
          </a:effectLst>
        </p:spPr>
        <p:txBody>
          <a:bodyPr anchor="ctr">
            <a:spAutoFit/>
          </a:bodyPr>
          <a:lstStyle/>
          <a:p>
            <a:pPr algn="ctr" rtl="1"/>
            <a:r>
              <a:rPr lang="ar-SA" altLang="en-US" sz="3200" b="1">
                <a:solidFill>
                  <a:srgbClr val="000066"/>
                </a:solidFill>
                <a:latin typeface="Mitra" pitchFamily="2" charset="-78"/>
              </a:rPr>
              <a:t>تخلفات اداري عبارتست از</a:t>
            </a:r>
            <a:r>
              <a:rPr lang="fa-IR" altLang="en-US" sz="3200" b="1">
                <a:solidFill>
                  <a:srgbClr val="000066"/>
                </a:solidFill>
                <a:latin typeface="Mitra" pitchFamily="2" charset="-78"/>
              </a:rPr>
              <a:t>:</a:t>
            </a:r>
            <a:r>
              <a:rPr lang="ar-SA" altLang="en-US" sz="3200" b="1">
                <a:solidFill>
                  <a:srgbClr val="000066"/>
                </a:solidFill>
                <a:latin typeface="Mitra" pitchFamily="2" charset="-78"/>
              </a:rPr>
              <a:t> اين كه كاركنان يك سازمان در رده‌هاي مختلف شغلي و مسئوليتي ، قوانين و مقررات، آيين‌نامه‌ها ، گردش كارها، هنجارها و قواعدكاري را به صورت كلي يا جزيي، عمدي يا غيرعمدي مراعات ننمايند،‌به طوري كه بر اثر آن، فرايند توليد كالاها و يا ارايه خدمات سازمان و نيز اعتبار و حيثيت اجتماعي آن خدشه‌دار شود</a:t>
            </a:r>
            <a:r>
              <a:rPr lang="ar-SA" altLang="en-US" sz="3000" b="1">
                <a:solidFill>
                  <a:schemeClr val="tx1"/>
                </a:solidFill>
                <a:latin typeface="Mitra" pitchFamily="2" charset="-78"/>
              </a:rPr>
              <a:t>.</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49858"/>
                                        </p:tgtEl>
                                        <p:attrNameLst>
                                          <p:attrName>style.visibility</p:attrName>
                                        </p:attrNameLst>
                                      </p:cBhvr>
                                      <p:to>
                                        <p:strVal val="visible"/>
                                      </p:to>
                                    </p:set>
                                    <p:anim calcmode="lin" valueType="num">
                                      <p:cBhvr>
                                        <p:cTn id="7" dur="1000" fill="hold"/>
                                        <p:tgtEl>
                                          <p:spTgt spid="249858"/>
                                        </p:tgtEl>
                                        <p:attrNameLst>
                                          <p:attrName>ppt_w</p:attrName>
                                        </p:attrNameLst>
                                      </p:cBhvr>
                                      <p:tavLst>
                                        <p:tav tm="0">
                                          <p:val>
                                            <p:fltVal val="0"/>
                                          </p:val>
                                        </p:tav>
                                        <p:tav tm="100000">
                                          <p:val>
                                            <p:strVal val="#ppt_w"/>
                                          </p:val>
                                        </p:tav>
                                      </p:tavLst>
                                    </p:anim>
                                    <p:anim calcmode="lin" valueType="num">
                                      <p:cBhvr>
                                        <p:cTn id="8" dur="1000" fill="hold"/>
                                        <p:tgtEl>
                                          <p:spTgt spid="249858"/>
                                        </p:tgtEl>
                                        <p:attrNameLst>
                                          <p:attrName>ppt_h</p:attrName>
                                        </p:attrNameLst>
                                      </p:cBhvr>
                                      <p:tavLst>
                                        <p:tav tm="0">
                                          <p:val>
                                            <p:fltVal val="0"/>
                                          </p:val>
                                        </p:tav>
                                        <p:tav tm="100000">
                                          <p:val>
                                            <p:strVal val="#ppt_h"/>
                                          </p:val>
                                        </p:tav>
                                      </p:tavLst>
                                    </p:anim>
                                    <p:anim calcmode="lin" valueType="num">
                                      <p:cBhvr>
                                        <p:cTn id="9" dur="1000" fill="hold"/>
                                        <p:tgtEl>
                                          <p:spTgt spid="24985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49858"/>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3" presetClass="entr" presetSubtype="5" fill="hold" grpId="0" nodeType="afterEffect">
                                  <p:stCondLst>
                                    <p:cond delay="0"/>
                                  </p:stCondLst>
                                  <p:childTnLst>
                                    <p:set>
                                      <p:cBhvr>
                                        <p:cTn id="13" dur="1" fill="hold">
                                          <p:stCondLst>
                                            <p:cond delay="0"/>
                                          </p:stCondLst>
                                        </p:cTn>
                                        <p:tgtEl>
                                          <p:spTgt spid="249859"/>
                                        </p:tgtEl>
                                        <p:attrNameLst>
                                          <p:attrName>style.visibility</p:attrName>
                                        </p:attrNameLst>
                                      </p:cBhvr>
                                      <p:to>
                                        <p:strVal val="visible"/>
                                      </p:to>
                                    </p:set>
                                    <p:animEffect transition="in" filter="blinds(vertical)">
                                      <p:cBhvr>
                                        <p:cTn id="14" dur="500"/>
                                        <p:tgtEl>
                                          <p:spTgt spid="2498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8" grpId="0" animBg="1" autoUpdateAnimBg="0"/>
      <p:bldP spid="249859"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F2BB67B-D9E5-4597-9049-1B6E379BEBB3}" type="slidenum">
              <a:rPr lang="ar-SA" altLang="en-US"/>
              <a:pPr/>
              <a:t>17</a:t>
            </a:fld>
            <a:endParaRPr lang="en-US" altLang="en-US"/>
          </a:p>
        </p:txBody>
      </p:sp>
      <p:sp>
        <p:nvSpPr>
          <p:cNvPr id="250882" name="AutoShape 2"/>
          <p:cNvSpPr>
            <a:spLocks noChangeArrowheads="1"/>
          </p:cNvSpPr>
          <p:nvPr/>
        </p:nvSpPr>
        <p:spPr bwMode="auto">
          <a:xfrm>
            <a:off x="1219200" y="381000"/>
            <a:ext cx="6934200" cy="762000"/>
          </a:xfrm>
          <a:prstGeom prst="roundRect">
            <a:avLst>
              <a:gd name="adj" fmla="val 16667"/>
            </a:avLst>
          </a:prstGeom>
          <a:gradFill rotWithShape="0">
            <a:gsLst>
              <a:gs pos="0">
                <a:srgbClr val="FFFF99">
                  <a:gamma/>
                  <a:tint val="0"/>
                  <a:invGamma/>
                </a:srgbClr>
              </a:gs>
              <a:gs pos="100000">
                <a:srgbClr val="FFFF99"/>
              </a:gs>
            </a:gsLst>
            <a:path path="shape">
              <a:fillToRect l="50000" t="50000" r="50000" b="50000"/>
            </a:path>
          </a:gradFill>
          <a:ln w="9525">
            <a:noFill/>
            <a:round/>
            <a:headEnd/>
            <a:tailEnd/>
          </a:ln>
          <a:effectLst>
            <a:prstShdw prst="shdw17" dist="17961" dir="2700000">
              <a:srgbClr val="FFFF99">
                <a:gamma/>
                <a:shade val="60000"/>
                <a:invGamma/>
              </a:srgbClr>
            </a:prstShdw>
          </a:effectLst>
        </p:spPr>
        <p:txBody>
          <a:bodyPr wrap="none" anchor="ctr"/>
          <a:lstStyle/>
          <a:p>
            <a:pPr algn="ctr" rtl="1">
              <a:lnSpc>
                <a:spcPct val="240000"/>
              </a:lnSpc>
            </a:pPr>
            <a:r>
              <a:rPr lang="ar-SA" altLang="en-US" sz="3000" b="1" i="1" u="sng">
                <a:solidFill>
                  <a:srgbClr val="660066"/>
                </a:solidFill>
                <a:latin typeface="Mitra" pitchFamily="2" charset="-78"/>
              </a:rPr>
              <a:t>تعريف فساد اداري</a:t>
            </a:r>
            <a:endParaRPr lang="en-US" altLang="en-US" sz="3000" b="1">
              <a:solidFill>
                <a:srgbClr val="660066"/>
              </a:solidFill>
              <a:latin typeface="Times New Roman" pitchFamily="18" charset="0"/>
              <a:sym typeface="Symbol" pitchFamily="18" charset="2"/>
            </a:endParaRPr>
          </a:p>
        </p:txBody>
      </p:sp>
      <p:sp>
        <p:nvSpPr>
          <p:cNvPr id="250883" name="AutoShape 3"/>
          <p:cNvSpPr>
            <a:spLocks noChangeArrowheads="1"/>
          </p:cNvSpPr>
          <p:nvPr/>
        </p:nvSpPr>
        <p:spPr bwMode="auto">
          <a:xfrm>
            <a:off x="358775" y="1312863"/>
            <a:ext cx="8458200" cy="4919662"/>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noFill/>
            <a:miter lim="800000"/>
            <a:headEnd/>
            <a:tailEnd/>
          </a:ln>
          <a:effectLst>
            <a:prstShdw prst="shdw17" dist="17961" dir="2700000">
              <a:srgbClr val="FFFF99">
                <a:gamma/>
                <a:shade val="60000"/>
                <a:invGamma/>
              </a:srgbClr>
            </a:prstShdw>
          </a:effectLst>
        </p:spPr>
        <p:txBody>
          <a:bodyPr anchor="ctr">
            <a:spAutoFit/>
          </a:bodyPr>
          <a:lstStyle/>
          <a:p>
            <a:pPr algn="ctr" rtl="1"/>
            <a:r>
              <a:rPr lang="ar-SA" altLang="en-US" sz="3200" b="1">
                <a:solidFill>
                  <a:srgbClr val="000066"/>
                </a:solidFill>
                <a:latin typeface="Mitra" pitchFamily="2" charset="-78"/>
              </a:rPr>
              <a:t>فساد اداري حالتي در نظام اداري است كه در اثر تخلفات مكرر ومستمر كاركنان و نهادينه شدن تخلف به وجود مي‌آيد و آن را از كارايي مطلوب و اثربخشي مورد انتظار باز مي‌دارد. در واقع تخلفات اداري با تكرار،‌استمرار و نهادينه شدن، و تأثيرات  قابل توجه در نظام اداري به فساد اداري منجر مي‌شود.</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50882"/>
                                        </p:tgtEl>
                                        <p:attrNameLst>
                                          <p:attrName>style.visibility</p:attrName>
                                        </p:attrNameLst>
                                      </p:cBhvr>
                                      <p:to>
                                        <p:strVal val="visible"/>
                                      </p:to>
                                    </p:set>
                                    <p:anim calcmode="lin" valueType="num">
                                      <p:cBhvr>
                                        <p:cTn id="7" dur="1000" fill="hold"/>
                                        <p:tgtEl>
                                          <p:spTgt spid="250882"/>
                                        </p:tgtEl>
                                        <p:attrNameLst>
                                          <p:attrName>ppt_w</p:attrName>
                                        </p:attrNameLst>
                                      </p:cBhvr>
                                      <p:tavLst>
                                        <p:tav tm="0">
                                          <p:val>
                                            <p:fltVal val="0"/>
                                          </p:val>
                                        </p:tav>
                                        <p:tav tm="100000">
                                          <p:val>
                                            <p:strVal val="#ppt_w"/>
                                          </p:val>
                                        </p:tav>
                                      </p:tavLst>
                                    </p:anim>
                                    <p:anim calcmode="lin" valueType="num">
                                      <p:cBhvr>
                                        <p:cTn id="8" dur="1000" fill="hold"/>
                                        <p:tgtEl>
                                          <p:spTgt spid="250882"/>
                                        </p:tgtEl>
                                        <p:attrNameLst>
                                          <p:attrName>ppt_h</p:attrName>
                                        </p:attrNameLst>
                                      </p:cBhvr>
                                      <p:tavLst>
                                        <p:tav tm="0">
                                          <p:val>
                                            <p:fltVal val="0"/>
                                          </p:val>
                                        </p:tav>
                                        <p:tav tm="100000">
                                          <p:val>
                                            <p:strVal val="#ppt_h"/>
                                          </p:val>
                                        </p:tav>
                                      </p:tavLst>
                                    </p:anim>
                                    <p:anim calcmode="lin" valueType="num">
                                      <p:cBhvr>
                                        <p:cTn id="9" dur="1000" fill="hold"/>
                                        <p:tgtEl>
                                          <p:spTgt spid="25088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5088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3" presetClass="entr" presetSubtype="5" fill="hold" grpId="0" nodeType="afterEffect">
                                  <p:stCondLst>
                                    <p:cond delay="0"/>
                                  </p:stCondLst>
                                  <p:childTnLst>
                                    <p:set>
                                      <p:cBhvr>
                                        <p:cTn id="13" dur="1" fill="hold">
                                          <p:stCondLst>
                                            <p:cond delay="0"/>
                                          </p:stCondLst>
                                        </p:cTn>
                                        <p:tgtEl>
                                          <p:spTgt spid="250883"/>
                                        </p:tgtEl>
                                        <p:attrNameLst>
                                          <p:attrName>style.visibility</p:attrName>
                                        </p:attrNameLst>
                                      </p:cBhvr>
                                      <p:to>
                                        <p:strVal val="visible"/>
                                      </p:to>
                                    </p:set>
                                    <p:animEffect transition="in" filter="blinds(vertical)">
                                      <p:cBhvr>
                                        <p:cTn id="14" dur="500"/>
                                        <p:tgtEl>
                                          <p:spTgt spid="2508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2" grpId="0" animBg="1" autoUpdateAnimBg="0"/>
      <p:bldP spid="250883"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28761E7D-BE61-4BBB-9586-3AD24394DC29}" type="slidenum">
              <a:rPr lang="ar-SA" altLang="en-US"/>
              <a:pPr/>
              <a:t>18</a:t>
            </a:fld>
            <a:endParaRPr lang="en-US" altLang="en-US"/>
          </a:p>
        </p:txBody>
      </p:sp>
      <p:sp>
        <p:nvSpPr>
          <p:cNvPr id="251906" name="AutoShape 2"/>
          <p:cNvSpPr>
            <a:spLocks noChangeArrowheads="1"/>
          </p:cNvSpPr>
          <p:nvPr/>
        </p:nvSpPr>
        <p:spPr bwMode="auto">
          <a:xfrm rot="10817557">
            <a:off x="1978025" y="1284288"/>
            <a:ext cx="5413375" cy="4887912"/>
          </a:xfrm>
          <a:prstGeom prst="verticalScroll">
            <a:avLst>
              <a:gd name="adj" fmla="val 7292"/>
            </a:avLst>
          </a:prstGeom>
          <a:gradFill rotWithShape="0">
            <a:gsLst>
              <a:gs pos="0">
                <a:srgbClr val="FFFF99">
                  <a:gamma/>
                  <a:tint val="0"/>
                  <a:invGamma/>
                </a:srgbClr>
              </a:gs>
              <a:gs pos="50000">
                <a:srgbClr val="FFFF99"/>
              </a:gs>
              <a:gs pos="100000">
                <a:srgbClr val="FFFF99">
                  <a:gamma/>
                  <a:tint val="0"/>
                  <a:invGamma/>
                </a:srgbClr>
              </a:gs>
            </a:gsLst>
            <a:lin ang="18900000" scaled="1"/>
          </a:gradFill>
          <a:ln w="9525">
            <a:solidFill>
              <a:srgbClr val="FFCC00"/>
            </a:solidFill>
            <a:round/>
            <a:headEnd/>
            <a:tailEnd/>
          </a:ln>
          <a:effectLst/>
        </p:spPr>
        <p:txBody>
          <a:bodyPr rot="10800000" wrap="none" anchor="ctr"/>
          <a:lstStyle/>
          <a:p>
            <a:pPr algn="ctr" rtl="1"/>
            <a:r>
              <a:rPr lang="ar-SA" altLang="en-US" sz="4400" b="1">
                <a:solidFill>
                  <a:srgbClr val="800000"/>
                </a:solidFill>
                <a:latin typeface="Times New Roman" pitchFamily="18" charset="0"/>
              </a:rPr>
              <a:t>مصاديق حقوقي فساد</a:t>
            </a:r>
            <a:endParaRPr lang="en-US" altLang="en-US" sz="3000">
              <a:solidFill>
                <a:schemeClr val="tx1"/>
              </a:solidFill>
              <a:latin typeface="Titr"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251906"/>
                                        </p:tgtEl>
                                        <p:attrNameLst>
                                          <p:attrName>style.visibility</p:attrName>
                                        </p:attrNameLst>
                                      </p:cBhvr>
                                      <p:to>
                                        <p:strVal val="visible"/>
                                      </p:to>
                                    </p:set>
                                    <p:animEffect transition="in" filter="slide(fromTop)">
                                      <p:cBhvr>
                                        <p:cTn id="7" dur="500"/>
                                        <p:tgtEl>
                                          <p:spTgt spid="2519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06"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fld id="{DB2C907B-EB55-4783-B141-140FCFB2A71F}" type="slidenum">
              <a:rPr lang="ar-SA" altLang="en-US"/>
              <a:pPr/>
              <a:t>19</a:t>
            </a:fld>
            <a:endParaRPr lang="en-US" altLang="en-US"/>
          </a:p>
        </p:txBody>
      </p:sp>
      <p:sp>
        <p:nvSpPr>
          <p:cNvPr id="252930" name="Rectangle 2"/>
          <p:cNvSpPr>
            <a:spLocks noChangeArrowheads="1"/>
          </p:cNvSpPr>
          <p:nvPr/>
        </p:nvSpPr>
        <p:spPr bwMode="auto">
          <a:xfrm>
            <a:off x="533400" y="152400"/>
            <a:ext cx="8153400" cy="6477000"/>
          </a:xfrm>
          <a:prstGeom prst="rect">
            <a:avLst/>
          </a:prstGeom>
          <a:solidFill>
            <a:schemeClr val="accent1"/>
          </a:solidFill>
          <a:ln w="9525">
            <a:noFill/>
            <a:miter lim="800000"/>
            <a:headEnd/>
            <a:tailEnd/>
          </a:ln>
          <a:effectLst/>
        </p:spPr>
        <p:txBody>
          <a:bodyPr wrap="none" anchor="ctr"/>
          <a:lstStyle/>
          <a:p>
            <a:endParaRPr lang="en-US"/>
          </a:p>
        </p:txBody>
      </p:sp>
      <p:sp>
        <p:nvSpPr>
          <p:cNvPr id="252931" name="Rectangle 3"/>
          <p:cNvSpPr>
            <a:spLocks noGrp="1" noChangeArrowheads="1"/>
          </p:cNvSpPr>
          <p:nvPr>
            <p:ph type="title"/>
          </p:nvPr>
        </p:nvSpPr>
        <p:spPr>
          <a:xfrm>
            <a:off x="685800" y="762000"/>
            <a:ext cx="8077200" cy="5334000"/>
          </a:xfrm>
        </p:spPr>
        <p:txBody>
          <a:bodyPr/>
          <a:lstStyle/>
          <a:p>
            <a:pPr algn="r" rtl="1"/>
            <a:r>
              <a:rPr lang="en-US" altLang="en-US">
                <a:solidFill>
                  <a:schemeClr val="tx1"/>
                </a:solidFill>
              </a:rPr>
              <a:t>- </a:t>
            </a:r>
            <a:r>
              <a:rPr lang="ar-SA" altLang="en-US">
                <a:solidFill>
                  <a:schemeClr val="tx1"/>
                </a:solidFill>
              </a:rPr>
              <a:t>ارتشاء</a:t>
            </a:r>
            <a:r>
              <a:rPr lang="en-US" altLang="en-US">
                <a:solidFill>
                  <a:schemeClr val="tx1"/>
                </a:solidFill>
              </a:rPr>
              <a:t/>
            </a:r>
            <a:br>
              <a:rPr lang="en-US" altLang="en-US">
                <a:solidFill>
                  <a:schemeClr val="tx1"/>
                </a:solidFill>
              </a:rPr>
            </a:br>
            <a:r>
              <a:rPr lang="en-US" altLang="en-US">
                <a:solidFill>
                  <a:schemeClr val="tx1"/>
                </a:solidFill>
              </a:rPr>
              <a:t>- </a:t>
            </a:r>
            <a:r>
              <a:rPr lang="ar-SA" altLang="en-US">
                <a:solidFill>
                  <a:schemeClr val="tx1"/>
                </a:solidFill>
              </a:rPr>
              <a:t>اختلاس</a:t>
            </a:r>
            <a:r>
              <a:rPr lang="en-US" altLang="en-US">
                <a:solidFill>
                  <a:schemeClr val="tx1"/>
                </a:solidFill>
              </a:rPr>
              <a:t/>
            </a:r>
            <a:br>
              <a:rPr lang="en-US" altLang="en-US">
                <a:solidFill>
                  <a:schemeClr val="tx1"/>
                </a:solidFill>
              </a:rPr>
            </a:br>
            <a:r>
              <a:rPr lang="en-US" altLang="en-US">
                <a:solidFill>
                  <a:schemeClr val="tx1"/>
                </a:solidFill>
              </a:rPr>
              <a:t>- </a:t>
            </a:r>
            <a:r>
              <a:rPr lang="ar-SA" altLang="en-US">
                <a:solidFill>
                  <a:schemeClr val="tx1"/>
                </a:solidFill>
              </a:rPr>
              <a:t>تباني در انجام معاملات </a:t>
            </a:r>
            <a:r>
              <a:rPr lang="en-US" altLang="en-US">
                <a:solidFill>
                  <a:schemeClr val="tx1"/>
                </a:solidFill>
              </a:rPr>
              <a:t/>
            </a:r>
            <a:br>
              <a:rPr lang="en-US" altLang="en-US">
                <a:solidFill>
                  <a:schemeClr val="tx1"/>
                </a:solidFill>
              </a:rPr>
            </a:br>
            <a:r>
              <a:rPr lang="ar-SA" altLang="en-US">
                <a:solidFill>
                  <a:schemeClr val="tx1"/>
                </a:solidFill>
              </a:rPr>
              <a:t>- اخذ پورسانت و هدايا</a:t>
            </a:r>
            <a:r>
              <a:rPr lang="en-US" altLang="en-US">
                <a:solidFill>
                  <a:schemeClr val="tx1"/>
                </a:solidFill>
              </a:rPr>
              <a:t> </a:t>
            </a:r>
            <a:br>
              <a:rPr lang="en-US" altLang="en-US">
                <a:solidFill>
                  <a:schemeClr val="tx1"/>
                </a:solidFill>
              </a:rPr>
            </a:br>
            <a:r>
              <a:rPr lang="en-US" altLang="en-US">
                <a:solidFill>
                  <a:schemeClr val="tx1"/>
                </a:solidFill>
              </a:rPr>
              <a:t>- </a:t>
            </a:r>
            <a:r>
              <a:rPr lang="ar-SA" altLang="en-US">
                <a:solidFill>
                  <a:schemeClr val="tx1"/>
                </a:solidFill>
              </a:rPr>
              <a:t>پرداخت و دريافت ناموجه در داوري و مشاوره</a:t>
            </a:r>
            <a:r>
              <a:rPr lang="en-US" altLang="en-US">
                <a:solidFill>
                  <a:schemeClr val="tx1"/>
                </a:solidFill>
              </a:rPr>
              <a:t> </a:t>
            </a:r>
            <a:br>
              <a:rPr lang="en-US" altLang="en-US">
                <a:solidFill>
                  <a:schemeClr val="tx1"/>
                </a:solidFill>
              </a:rPr>
            </a:br>
            <a:r>
              <a:rPr lang="en-US" altLang="en-US">
                <a:solidFill>
                  <a:schemeClr val="tx1"/>
                </a:solidFill>
              </a:rPr>
              <a:t>- </a:t>
            </a:r>
            <a:r>
              <a:rPr lang="ar-SA" altLang="en-US">
                <a:solidFill>
                  <a:schemeClr val="tx1"/>
                </a:solidFill>
              </a:rPr>
              <a:t>اعطاي تسهيلات افزون بر ضوابط و مقررات</a:t>
            </a:r>
            <a:r>
              <a:rPr lang="en-US" altLang="en-US">
                <a:solidFill>
                  <a:schemeClr val="tx1"/>
                </a:solidFill>
              </a:rPr>
              <a:t> </a:t>
            </a:r>
            <a:br>
              <a:rPr lang="en-US" altLang="en-US">
                <a:solidFill>
                  <a:schemeClr val="tx1"/>
                </a:solidFill>
              </a:rPr>
            </a:br>
            <a:r>
              <a:rPr lang="en-US" altLang="en-US">
                <a:solidFill>
                  <a:schemeClr val="tx1"/>
                </a:solidFill>
              </a:rPr>
              <a:t>- </a:t>
            </a:r>
            <a:r>
              <a:rPr lang="ar-SA" altLang="en-US">
                <a:solidFill>
                  <a:schemeClr val="tx1"/>
                </a:solidFill>
              </a:rPr>
              <a:t>اعطاي امتيازات و امكانات برخلاف عرف و ضوابط</a:t>
            </a:r>
            <a:r>
              <a:rPr lang="en-US" altLang="en-US">
                <a:solidFill>
                  <a:schemeClr val="tx1"/>
                </a:solidFill>
              </a:rPr>
              <a:t/>
            </a:r>
            <a:br>
              <a:rPr lang="en-US" altLang="en-US">
                <a:solidFill>
                  <a:schemeClr val="tx1"/>
                </a:solidFill>
              </a:rPr>
            </a:br>
            <a:endParaRPr lang="en-US" altLang="en-US">
              <a:solidFill>
                <a:schemeClr val="tx1"/>
              </a:solidFill>
            </a:endParaRPr>
          </a:p>
        </p:txBody>
      </p:sp>
    </p:spTree>
  </p:cSld>
  <p:clrMapOvr>
    <a:masterClrMapping/>
  </p:clrMapOvr>
  <p:transition>
    <p:zoom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fld id="{39BD56B3-CE4B-4B38-85AB-84D8FA832C5B}" type="slidenum">
              <a:rPr lang="ar-SA" altLang="en-US"/>
              <a:pPr/>
              <a:t>2</a:t>
            </a:fld>
            <a:endParaRPr lang="en-US" altLang="en-US"/>
          </a:p>
        </p:txBody>
      </p:sp>
      <p:sp>
        <p:nvSpPr>
          <p:cNvPr id="229378" name="AutoShape 2"/>
          <p:cNvSpPr>
            <a:spLocks noChangeArrowheads="1"/>
          </p:cNvSpPr>
          <p:nvPr/>
        </p:nvSpPr>
        <p:spPr bwMode="auto">
          <a:xfrm>
            <a:off x="533400" y="914400"/>
            <a:ext cx="8229600" cy="5181600"/>
          </a:xfrm>
          <a:prstGeom prst="roundRect">
            <a:avLst>
              <a:gd name="adj" fmla="val 16667"/>
            </a:avLst>
          </a:prstGeom>
          <a:solidFill>
            <a:schemeClr val="accent1"/>
          </a:solidFill>
          <a:ln w="9525">
            <a:noFill/>
            <a:round/>
            <a:headEnd/>
            <a:tailEnd/>
          </a:ln>
          <a:effectLst/>
          <a:scene3d>
            <a:camera prst="legacyPerspectiveBottom"/>
            <a:lightRig rig="legacyFlat3" dir="t"/>
          </a:scene3d>
          <a:sp3d extrusionH="887400" prstMaterial="legacyMatte">
            <a:bevelT w="13500" h="13500" prst="angle"/>
            <a:bevelB w="13500" h="13500" prst="angle"/>
            <a:extrusionClr>
              <a:schemeClr val="accent1"/>
            </a:extrusionClr>
          </a:sp3d>
        </p:spPr>
        <p:txBody>
          <a:bodyPr wrap="none" anchor="ctr">
            <a:flatTx/>
          </a:bodyPr>
          <a:lstStyle/>
          <a:p>
            <a:endParaRPr lang="en-US"/>
          </a:p>
        </p:txBody>
      </p:sp>
      <p:sp>
        <p:nvSpPr>
          <p:cNvPr id="229379" name="WordArt 3"/>
          <p:cNvSpPr>
            <a:spLocks noChangeArrowheads="1" noChangeShapeType="1" noTextEdit="1"/>
          </p:cNvSpPr>
          <p:nvPr/>
        </p:nvSpPr>
        <p:spPr bwMode="auto">
          <a:xfrm>
            <a:off x="762000" y="2286000"/>
            <a:ext cx="7829550" cy="1905000"/>
          </a:xfrm>
          <a:prstGeom prst="rect">
            <a:avLst/>
          </a:prstGeom>
        </p:spPr>
        <p:txBody>
          <a:bodyPr wrap="none" fromWordArt="1">
            <a:prstTxWarp prst="textPlain">
              <a:avLst>
                <a:gd name="adj" fmla="val 50000"/>
              </a:avLst>
            </a:prstTxWarp>
          </a:bodyPr>
          <a:lstStyle/>
          <a:p>
            <a:pPr algn="ctr" rtl="1"/>
            <a:r>
              <a:rPr lang="fa-IR" sz="3200" b="1" kern="10" dirty="0">
                <a:ln w="12700">
                  <a:solidFill>
                    <a:srgbClr val="3333CC"/>
                  </a:solidFill>
                  <a:round/>
                  <a:headEnd/>
                  <a:tailEnd/>
                </a:ln>
                <a:solidFill>
                  <a:srgbClr val="003366"/>
                </a:solidFill>
                <a:effectLst>
                  <a:outerShdw dist="45791" dir="2021404" algn="ctr" rotWithShape="0">
                    <a:srgbClr val="9999FF"/>
                  </a:outerShdw>
                </a:effectLst>
                <a:latin typeface="Titr"/>
                <a:cs typeface="Titr"/>
              </a:rPr>
              <a:t>پيشگيري از فساد و ارتقاء سلامت نظام اداري</a:t>
            </a:r>
            <a:endParaRPr lang="en-US" sz="3200" b="1" kern="10" dirty="0">
              <a:ln w="12700">
                <a:solidFill>
                  <a:srgbClr val="3333CC"/>
                </a:solidFill>
                <a:round/>
                <a:headEnd/>
                <a:tailEnd/>
              </a:ln>
              <a:solidFill>
                <a:srgbClr val="003366"/>
              </a:solidFill>
              <a:effectLst>
                <a:outerShdw dist="45791" dir="2021404" algn="ctr" rotWithShape="0">
                  <a:srgbClr val="9999FF"/>
                </a:outerShdw>
              </a:effectLst>
              <a:latin typeface="Titr"/>
              <a:cs typeface="Titr"/>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29379"/>
                                        </p:tgtEl>
                                        <p:attrNameLst>
                                          <p:attrName>style.visibility</p:attrName>
                                        </p:attrNameLst>
                                      </p:cBhvr>
                                      <p:to>
                                        <p:strVal val="visible"/>
                                      </p:to>
                                    </p:set>
                                    <p:anim calcmode="lin" valueType="num">
                                      <p:cBhvr>
                                        <p:cTn id="7" dur="500" fill="hold"/>
                                        <p:tgtEl>
                                          <p:spTgt spid="229379"/>
                                        </p:tgtEl>
                                        <p:attrNameLst>
                                          <p:attrName>ppt_w</p:attrName>
                                        </p:attrNameLst>
                                      </p:cBhvr>
                                      <p:tavLst>
                                        <p:tav tm="0">
                                          <p:val>
                                            <p:fltVal val="0"/>
                                          </p:val>
                                        </p:tav>
                                        <p:tav tm="100000">
                                          <p:val>
                                            <p:strVal val="#ppt_w"/>
                                          </p:val>
                                        </p:tav>
                                      </p:tavLst>
                                    </p:anim>
                                    <p:anim calcmode="lin" valueType="num">
                                      <p:cBhvr>
                                        <p:cTn id="8" dur="500" fill="hold"/>
                                        <p:tgtEl>
                                          <p:spTgt spid="22937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lide Number Placeholder 3"/>
          <p:cNvSpPr>
            <a:spLocks noGrp="1"/>
          </p:cNvSpPr>
          <p:nvPr>
            <p:ph type="sldNum" sz="quarter" idx="12"/>
          </p:nvPr>
        </p:nvSpPr>
        <p:spPr/>
        <p:txBody>
          <a:bodyPr/>
          <a:lstStyle/>
          <a:p>
            <a:fld id="{8B8C2823-331E-49A4-B754-C19AAEF9162F}" type="slidenum">
              <a:rPr lang="ar-SA" altLang="en-US"/>
              <a:pPr/>
              <a:t>20</a:t>
            </a:fld>
            <a:endParaRPr lang="en-US" altLang="en-US"/>
          </a:p>
        </p:txBody>
      </p:sp>
      <p:grpSp>
        <p:nvGrpSpPr>
          <p:cNvPr id="256002" name="Group 2"/>
          <p:cNvGrpSpPr>
            <a:grpSpLocks/>
          </p:cNvGrpSpPr>
          <p:nvPr/>
        </p:nvGrpSpPr>
        <p:grpSpPr bwMode="auto">
          <a:xfrm>
            <a:off x="0" y="1371600"/>
            <a:ext cx="8878888" cy="5295900"/>
            <a:chOff x="0" y="0"/>
            <a:chExt cx="5593" cy="4176"/>
          </a:xfrm>
        </p:grpSpPr>
        <p:sp>
          <p:nvSpPr>
            <p:cNvPr id="256003" name="AutoShape 3"/>
            <p:cNvSpPr>
              <a:spLocks noChangeArrowheads="1"/>
            </p:cNvSpPr>
            <p:nvPr/>
          </p:nvSpPr>
          <p:spPr bwMode="auto">
            <a:xfrm>
              <a:off x="2208" y="336"/>
              <a:ext cx="1335" cy="240"/>
            </a:xfrm>
            <a:prstGeom prst="roundRect">
              <a:avLst>
                <a:gd name="adj" fmla="val 16667"/>
              </a:avLst>
            </a:prstGeom>
            <a:gradFill rotWithShape="0">
              <a:gsLst>
                <a:gs pos="0">
                  <a:srgbClr val="FFFF66"/>
                </a:gs>
                <a:gs pos="50000">
                  <a:srgbClr val="FFFF66">
                    <a:gamma/>
                    <a:shade val="78824"/>
                    <a:invGamma/>
                  </a:srgbClr>
                </a:gs>
                <a:gs pos="100000">
                  <a:srgbClr val="FFFF66"/>
                </a:gs>
              </a:gsLst>
              <a:lin ang="2700000" scaled="1"/>
            </a:gradFill>
            <a:ln w="12700">
              <a:solidFill>
                <a:schemeClr val="tx1"/>
              </a:solidFill>
              <a:round/>
              <a:headEnd/>
              <a:tailEnd/>
            </a:ln>
            <a:effectLst/>
          </p:spPr>
          <p:txBody>
            <a:bodyPr wrap="none" anchor="ctr"/>
            <a:lstStyle/>
            <a:p>
              <a:pPr algn="ctr" rtl="1"/>
              <a:r>
                <a:rPr lang="ar-SA" altLang="en-US" sz="2400">
                  <a:cs typeface="Mitra" pitchFamily="2" charset="-78"/>
                </a:rPr>
                <a:t>ثروت نامشروع</a:t>
              </a:r>
              <a:endParaRPr lang="en-US" altLang="en-US" sz="2400">
                <a:cs typeface="Mitra" pitchFamily="2" charset="-78"/>
              </a:endParaRPr>
            </a:p>
          </p:txBody>
        </p:sp>
        <p:sp>
          <p:nvSpPr>
            <p:cNvPr id="256004" name="AutoShape 4"/>
            <p:cNvSpPr>
              <a:spLocks noChangeArrowheads="1"/>
            </p:cNvSpPr>
            <p:nvPr/>
          </p:nvSpPr>
          <p:spPr bwMode="auto">
            <a:xfrm>
              <a:off x="2208" y="1344"/>
              <a:ext cx="1335" cy="240"/>
            </a:xfrm>
            <a:prstGeom prst="roundRect">
              <a:avLst>
                <a:gd name="adj" fmla="val 16667"/>
              </a:avLst>
            </a:prstGeom>
            <a:gradFill rotWithShape="0">
              <a:gsLst>
                <a:gs pos="0">
                  <a:srgbClr val="FFFF66"/>
                </a:gs>
                <a:gs pos="50000">
                  <a:srgbClr val="FFFF66">
                    <a:gamma/>
                    <a:shade val="78824"/>
                    <a:invGamma/>
                  </a:srgbClr>
                </a:gs>
                <a:gs pos="100000">
                  <a:srgbClr val="FFFF66"/>
                </a:gs>
              </a:gsLst>
              <a:lin ang="2700000" scaled="1"/>
            </a:gradFill>
            <a:ln w="12700">
              <a:solidFill>
                <a:schemeClr val="tx1"/>
              </a:solidFill>
              <a:round/>
              <a:headEnd/>
              <a:tailEnd/>
            </a:ln>
            <a:effectLst/>
          </p:spPr>
          <p:txBody>
            <a:bodyPr wrap="none" anchor="ctr"/>
            <a:lstStyle/>
            <a:p>
              <a:pPr algn="ctr" rtl="1"/>
              <a:r>
                <a:rPr lang="ar-SA" altLang="en-US" sz="2400">
                  <a:cs typeface="Mitra" pitchFamily="2" charset="-78"/>
                </a:rPr>
                <a:t>حاكميت رابطه</a:t>
              </a:r>
              <a:endParaRPr lang="en-US" altLang="en-US" sz="2400">
                <a:cs typeface="Mitra" pitchFamily="2" charset="-78"/>
              </a:endParaRPr>
            </a:p>
          </p:txBody>
        </p:sp>
        <p:sp>
          <p:nvSpPr>
            <p:cNvPr id="256005" name="AutoShape 5"/>
            <p:cNvSpPr>
              <a:spLocks noChangeArrowheads="1"/>
            </p:cNvSpPr>
            <p:nvPr/>
          </p:nvSpPr>
          <p:spPr bwMode="auto">
            <a:xfrm>
              <a:off x="2208" y="1680"/>
              <a:ext cx="1335" cy="240"/>
            </a:xfrm>
            <a:prstGeom prst="roundRect">
              <a:avLst>
                <a:gd name="adj" fmla="val 16667"/>
              </a:avLst>
            </a:prstGeom>
            <a:gradFill rotWithShape="0">
              <a:gsLst>
                <a:gs pos="0">
                  <a:srgbClr val="FFFF66"/>
                </a:gs>
                <a:gs pos="50000">
                  <a:srgbClr val="FFFF66">
                    <a:gamma/>
                    <a:shade val="78824"/>
                    <a:invGamma/>
                  </a:srgbClr>
                </a:gs>
                <a:gs pos="100000">
                  <a:srgbClr val="FFFF66"/>
                </a:gs>
              </a:gsLst>
              <a:lin ang="2700000" scaled="1"/>
            </a:gradFill>
            <a:ln w="12700">
              <a:solidFill>
                <a:schemeClr val="tx1"/>
              </a:solidFill>
              <a:round/>
              <a:headEnd/>
              <a:tailEnd/>
            </a:ln>
            <a:effectLst/>
          </p:spPr>
          <p:txBody>
            <a:bodyPr wrap="none" anchor="ctr"/>
            <a:lstStyle/>
            <a:p>
              <a:pPr algn="ctr" rtl="1"/>
              <a:r>
                <a:rPr lang="ar-SA" altLang="en-US" sz="2400">
                  <a:cs typeface="Mitra" pitchFamily="2" charset="-78"/>
                </a:rPr>
                <a:t>عدم شايستگي</a:t>
              </a:r>
              <a:endParaRPr lang="en-US" altLang="en-US" sz="2400">
                <a:cs typeface="Mitra" pitchFamily="2" charset="-78"/>
              </a:endParaRPr>
            </a:p>
          </p:txBody>
        </p:sp>
        <p:sp>
          <p:nvSpPr>
            <p:cNvPr id="256006" name="AutoShape 6"/>
            <p:cNvSpPr>
              <a:spLocks noChangeArrowheads="1"/>
            </p:cNvSpPr>
            <p:nvPr/>
          </p:nvSpPr>
          <p:spPr bwMode="auto">
            <a:xfrm>
              <a:off x="2208" y="3936"/>
              <a:ext cx="1335" cy="240"/>
            </a:xfrm>
            <a:prstGeom prst="roundRect">
              <a:avLst>
                <a:gd name="adj" fmla="val 16667"/>
              </a:avLst>
            </a:prstGeom>
            <a:gradFill rotWithShape="0">
              <a:gsLst>
                <a:gs pos="0">
                  <a:srgbClr val="FFFF66"/>
                </a:gs>
                <a:gs pos="50000">
                  <a:srgbClr val="FFFF66">
                    <a:gamma/>
                    <a:shade val="78824"/>
                    <a:invGamma/>
                  </a:srgbClr>
                </a:gs>
                <a:gs pos="100000">
                  <a:srgbClr val="FFFF66"/>
                </a:gs>
              </a:gsLst>
              <a:lin ang="2700000" scaled="1"/>
            </a:gradFill>
            <a:ln w="12700">
              <a:solidFill>
                <a:schemeClr val="tx1"/>
              </a:solidFill>
              <a:round/>
              <a:headEnd/>
              <a:tailEnd/>
            </a:ln>
            <a:effectLst/>
          </p:spPr>
          <p:txBody>
            <a:bodyPr wrap="none" anchor="ctr"/>
            <a:lstStyle/>
            <a:p>
              <a:pPr algn="ctr" rtl="1"/>
              <a:r>
                <a:rPr lang="ar-SA" altLang="en-US" sz="2000">
                  <a:cs typeface="Mitra" pitchFamily="2" charset="-78"/>
                </a:rPr>
                <a:t>آشنايي با مديران</a:t>
              </a:r>
              <a:endParaRPr lang="en-US" altLang="en-US" sz="2000">
                <a:cs typeface="Mitra" pitchFamily="2" charset="-78"/>
              </a:endParaRPr>
            </a:p>
          </p:txBody>
        </p:sp>
        <p:sp>
          <p:nvSpPr>
            <p:cNvPr id="256007" name="AutoShape 7"/>
            <p:cNvSpPr>
              <a:spLocks noChangeArrowheads="1"/>
            </p:cNvSpPr>
            <p:nvPr/>
          </p:nvSpPr>
          <p:spPr bwMode="auto">
            <a:xfrm>
              <a:off x="2208" y="2016"/>
              <a:ext cx="1335" cy="240"/>
            </a:xfrm>
            <a:prstGeom prst="roundRect">
              <a:avLst>
                <a:gd name="adj" fmla="val 16667"/>
              </a:avLst>
            </a:prstGeom>
            <a:gradFill rotWithShape="0">
              <a:gsLst>
                <a:gs pos="0">
                  <a:srgbClr val="FFFF66"/>
                </a:gs>
                <a:gs pos="50000">
                  <a:srgbClr val="FFFF66">
                    <a:gamma/>
                    <a:shade val="78824"/>
                    <a:invGamma/>
                  </a:srgbClr>
                </a:gs>
                <a:gs pos="100000">
                  <a:srgbClr val="FFFF66"/>
                </a:gs>
              </a:gsLst>
              <a:lin ang="2700000" scaled="1"/>
            </a:gradFill>
            <a:ln w="12700">
              <a:solidFill>
                <a:schemeClr val="tx1"/>
              </a:solidFill>
              <a:round/>
              <a:headEnd/>
              <a:tailEnd/>
            </a:ln>
            <a:effectLst/>
          </p:spPr>
          <p:txBody>
            <a:bodyPr wrap="none" anchor="ctr"/>
            <a:lstStyle/>
            <a:p>
              <a:pPr algn="ctr" rtl="1"/>
              <a:r>
                <a:rPr lang="ar-SA" altLang="en-US" sz="2400">
                  <a:cs typeface="Mitra" pitchFamily="2" charset="-78"/>
                </a:rPr>
                <a:t>قوانين زياد</a:t>
              </a:r>
              <a:endParaRPr lang="en-US" altLang="en-US" sz="2400">
                <a:cs typeface="Mitra" pitchFamily="2" charset="-78"/>
              </a:endParaRPr>
            </a:p>
          </p:txBody>
        </p:sp>
        <p:sp>
          <p:nvSpPr>
            <p:cNvPr id="256008" name="AutoShape 8"/>
            <p:cNvSpPr>
              <a:spLocks noChangeArrowheads="1"/>
            </p:cNvSpPr>
            <p:nvPr/>
          </p:nvSpPr>
          <p:spPr bwMode="auto">
            <a:xfrm>
              <a:off x="2208" y="2352"/>
              <a:ext cx="1335" cy="240"/>
            </a:xfrm>
            <a:prstGeom prst="roundRect">
              <a:avLst>
                <a:gd name="adj" fmla="val 16667"/>
              </a:avLst>
            </a:prstGeom>
            <a:gradFill rotWithShape="0">
              <a:gsLst>
                <a:gs pos="0">
                  <a:srgbClr val="FFFF66"/>
                </a:gs>
                <a:gs pos="50000">
                  <a:srgbClr val="FFFF66">
                    <a:gamma/>
                    <a:shade val="78824"/>
                    <a:invGamma/>
                  </a:srgbClr>
                </a:gs>
                <a:gs pos="100000">
                  <a:srgbClr val="FFFF66"/>
                </a:gs>
              </a:gsLst>
              <a:lin ang="2700000" scaled="1"/>
            </a:gradFill>
            <a:ln w="12700">
              <a:solidFill>
                <a:schemeClr val="tx1"/>
              </a:solidFill>
              <a:round/>
              <a:headEnd/>
              <a:tailEnd/>
            </a:ln>
            <a:effectLst/>
          </p:spPr>
          <p:txBody>
            <a:bodyPr wrap="none" anchor="ctr"/>
            <a:lstStyle/>
            <a:p>
              <a:pPr algn="ctr" rtl="1"/>
              <a:r>
                <a:rPr lang="ar-SA" altLang="en-US" sz="2400">
                  <a:cs typeface="Mitra" pitchFamily="2" charset="-78"/>
                </a:rPr>
                <a:t>تناقض در قوانين</a:t>
              </a:r>
              <a:endParaRPr lang="en-US" altLang="en-US" sz="2400">
                <a:cs typeface="Mitra" pitchFamily="2" charset="-78"/>
              </a:endParaRPr>
            </a:p>
          </p:txBody>
        </p:sp>
        <p:sp>
          <p:nvSpPr>
            <p:cNvPr id="256009" name="AutoShape 9"/>
            <p:cNvSpPr>
              <a:spLocks noChangeArrowheads="1"/>
            </p:cNvSpPr>
            <p:nvPr/>
          </p:nvSpPr>
          <p:spPr bwMode="auto">
            <a:xfrm>
              <a:off x="2208" y="2640"/>
              <a:ext cx="1335" cy="240"/>
            </a:xfrm>
            <a:prstGeom prst="roundRect">
              <a:avLst>
                <a:gd name="adj" fmla="val 16667"/>
              </a:avLst>
            </a:prstGeom>
            <a:gradFill rotWithShape="0">
              <a:gsLst>
                <a:gs pos="0">
                  <a:srgbClr val="FFFF66"/>
                </a:gs>
                <a:gs pos="50000">
                  <a:srgbClr val="FFFF66">
                    <a:gamma/>
                    <a:shade val="78824"/>
                    <a:invGamma/>
                  </a:srgbClr>
                </a:gs>
                <a:gs pos="100000">
                  <a:srgbClr val="FFFF66"/>
                </a:gs>
              </a:gsLst>
              <a:lin ang="2700000" scaled="1"/>
            </a:gradFill>
            <a:ln w="12700">
              <a:solidFill>
                <a:schemeClr val="tx1"/>
              </a:solidFill>
              <a:round/>
              <a:headEnd/>
              <a:tailEnd/>
            </a:ln>
            <a:effectLst/>
          </p:spPr>
          <p:txBody>
            <a:bodyPr wrap="none" anchor="ctr"/>
            <a:lstStyle/>
            <a:p>
              <a:pPr algn="ctr" rtl="1"/>
              <a:r>
                <a:rPr lang="ar-SA" altLang="en-US" sz="2400">
                  <a:cs typeface="Mitra" pitchFamily="2" charset="-78"/>
                </a:rPr>
                <a:t>ابهام در قوانين</a:t>
              </a:r>
              <a:endParaRPr lang="en-US" altLang="en-US" sz="2400">
                <a:cs typeface="Mitra" pitchFamily="2" charset="-78"/>
              </a:endParaRPr>
            </a:p>
          </p:txBody>
        </p:sp>
        <p:sp>
          <p:nvSpPr>
            <p:cNvPr id="256010" name="AutoShape 10"/>
            <p:cNvSpPr>
              <a:spLocks noChangeArrowheads="1"/>
            </p:cNvSpPr>
            <p:nvPr/>
          </p:nvSpPr>
          <p:spPr bwMode="auto">
            <a:xfrm>
              <a:off x="2208" y="2976"/>
              <a:ext cx="1335" cy="240"/>
            </a:xfrm>
            <a:prstGeom prst="roundRect">
              <a:avLst>
                <a:gd name="adj" fmla="val 16667"/>
              </a:avLst>
            </a:prstGeom>
            <a:gradFill rotWithShape="0">
              <a:gsLst>
                <a:gs pos="0">
                  <a:srgbClr val="FFFF66"/>
                </a:gs>
                <a:gs pos="50000">
                  <a:srgbClr val="FFFF66">
                    <a:gamma/>
                    <a:shade val="78824"/>
                    <a:invGamma/>
                  </a:srgbClr>
                </a:gs>
                <a:gs pos="100000">
                  <a:srgbClr val="FFFF66"/>
                </a:gs>
              </a:gsLst>
              <a:lin ang="2700000" scaled="1"/>
            </a:gradFill>
            <a:ln w="12700">
              <a:solidFill>
                <a:schemeClr val="tx1"/>
              </a:solidFill>
              <a:round/>
              <a:headEnd/>
              <a:tailEnd/>
            </a:ln>
            <a:effectLst/>
          </p:spPr>
          <p:txBody>
            <a:bodyPr wrap="none" anchor="ctr"/>
            <a:lstStyle/>
            <a:p>
              <a:pPr algn="ctr" rtl="1"/>
              <a:r>
                <a:rPr lang="ar-SA" altLang="en-US" sz="2400">
                  <a:cs typeface="Mitra" pitchFamily="2" charset="-78"/>
                </a:rPr>
                <a:t>نياز اقتصادي</a:t>
              </a:r>
              <a:endParaRPr lang="en-US" altLang="en-US" sz="2400">
                <a:cs typeface="Mitra" pitchFamily="2" charset="-78"/>
              </a:endParaRPr>
            </a:p>
          </p:txBody>
        </p:sp>
        <p:sp>
          <p:nvSpPr>
            <p:cNvPr id="256011" name="AutoShape 11"/>
            <p:cNvSpPr>
              <a:spLocks noChangeArrowheads="1"/>
            </p:cNvSpPr>
            <p:nvPr/>
          </p:nvSpPr>
          <p:spPr bwMode="auto">
            <a:xfrm>
              <a:off x="2208" y="3312"/>
              <a:ext cx="1335" cy="240"/>
            </a:xfrm>
            <a:prstGeom prst="roundRect">
              <a:avLst>
                <a:gd name="adj" fmla="val 16667"/>
              </a:avLst>
            </a:prstGeom>
            <a:gradFill rotWithShape="0">
              <a:gsLst>
                <a:gs pos="0">
                  <a:srgbClr val="FFFF66"/>
                </a:gs>
                <a:gs pos="50000">
                  <a:srgbClr val="FFFF66">
                    <a:gamma/>
                    <a:shade val="78824"/>
                    <a:invGamma/>
                  </a:srgbClr>
                </a:gs>
                <a:gs pos="100000">
                  <a:srgbClr val="FFFF66"/>
                </a:gs>
              </a:gsLst>
              <a:lin ang="2700000" scaled="1"/>
            </a:gradFill>
            <a:ln w="12700">
              <a:solidFill>
                <a:schemeClr val="tx1"/>
              </a:solidFill>
              <a:round/>
              <a:headEnd/>
              <a:tailEnd/>
            </a:ln>
            <a:effectLst/>
          </p:spPr>
          <p:txBody>
            <a:bodyPr wrap="none" anchor="ctr"/>
            <a:lstStyle/>
            <a:p>
              <a:pPr algn="ctr" rtl="1"/>
              <a:r>
                <a:rPr lang="ar-SA" altLang="en-US" sz="2400">
                  <a:cs typeface="Mitra" pitchFamily="2" charset="-78"/>
                </a:rPr>
                <a:t>بي كفايتي حرفه اي</a:t>
              </a:r>
              <a:endParaRPr lang="en-US" altLang="en-US" sz="2400">
                <a:cs typeface="Mitra" pitchFamily="2" charset="-78"/>
              </a:endParaRPr>
            </a:p>
          </p:txBody>
        </p:sp>
        <p:sp>
          <p:nvSpPr>
            <p:cNvPr id="256012" name="AutoShape 12"/>
            <p:cNvSpPr>
              <a:spLocks noChangeArrowheads="1"/>
            </p:cNvSpPr>
            <p:nvPr/>
          </p:nvSpPr>
          <p:spPr bwMode="auto">
            <a:xfrm>
              <a:off x="2208" y="3600"/>
              <a:ext cx="1335" cy="240"/>
            </a:xfrm>
            <a:prstGeom prst="roundRect">
              <a:avLst>
                <a:gd name="adj" fmla="val 16667"/>
              </a:avLst>
            </a:prstGeom>
            <a:gradFill rotWithShape="0">
              <a:gsLst>
                <a:gs pos="0">
                  <a:srgbClr val="FFFF66"/>
                </a:gs>
                <a:gs pos="50000">
                  <a:srgbClr val="FFFF66">
                    <a:gamma/>
                    <a:shade val="78824"/>
                    <a:invGamma/>
                  </a:srgbClr>
                </a:gs>
                <a:gs pos="100000">
                  <a:srgbClr val="FFFF66"/>
                </a:gs>
              </a:gsLst>
              <a:lin ang="2700000" scaled="1"/>
            </a:gradFill>
            <a:ln w="12700">
              <a:solidFill>
                <a:schemeClr val="tx1"/>
              </a:solidFill>
              <a:round/>
              <a:headEnd/>
              <a:tailEnd/>
            </a:ln>
            <a:effectLst/>
          </p:spPr>
          <p:txBody>
            <a:bodyPr wrap="none" anchor="ctr"/>
            <a:lstStyle/>
            <a:p>
              <a:pPr algn="ctr" rtl="1"/>
              <a:r>
                <a:rPr lang="ar-SA" altLang="en-US" sz="2400">
                  <a:cs typeface="Mitra" pitchFamily="2" charset="-78"/>
                </a:rPr>
                <a:t>ارتباط با كارمندان</a:t>
              </a:r>
              <a:endParaRPr lang="en-US" altLang="en-US" sz="2400">
                <a:cs typeface="Mitra" pitchFamily="2" charset="-78"/>
              </a:endParaRPr>
            </a:p>
          </p:txBody>
        </p:sp>
        <p:sp>
          <p:nvSpPr>
            <p:cNvPr id="256013" name="AutoShape 13"/>
            <p:cNvSpPr>
              <a:spLocks noChangeArrowheads="1"/>
            </p:cNvSpPr>
            <p:nvPr/>
          </p:nvSpPr>
          <p:spPr bwMode="auto">
            <a:xfrm>
              <a:off x="2208" y="672"/>
              <a:ext cx="1335" cy="240"/>
            </a:xfrm>
            <a:prstGeom prst="roundRect">
              <a:avLst>
                <a:gd name="adj" fmla="val 16667"/>
              </a:avLst>
            </a:prstGeom>
            <a:gradFill rotWithShape="0">
              <a:gsLst>
                <a:gs pos="0">
                  <a:srgbClr val="FFFF66"/>
                </a:gs>
                <a:gs pos="50000">
                  <a:srgbClr val="FFFF66">
                    <a:gamma/>
                    <a:shade val="78824"/>
                    <a:invGamma/>
                  </a:srgbClr>
                </a:gs>
                <a:gs pos="100000">
                  <a:srgbClr val="FFFF66"/>
                </a:gs>
              </a:gsLst>
              <a:lin ang="2700000" scaled="1"/>
            </a:gradFill>
            <a:ln w="12700">
              <a:solidFill>
                <a:schemeClr val="tx1"/>
              </a:solidFill>
              <a:round/>
              <a:headEnd/>
              <a:tailEnd/>
            </a:ln>
            <a:effectLst/>
          </p:spPr>
          <p:txBody>
            <a:bodyPr wrap="none" anchor="ctr"/>
            <a:lstStyle/>
            <a:p>
              <a:pPr algn="ctr" rtl="1"/>
              <a:r>
                <a:rPr lang="ar-SA" altLang="en-US" sz="2400">
                  <a:cs typeface="Mitra" pitchFamily="2" charset="-78"/>
                </a:rPr>
                <a:t>روابط با مديران ارشد</a:t>
              </a:r>
              <a:endParaRPr lang="en-US" altLang="en-US" sz="2400">
                <a:cs typeface="Mitra" pitchFamily="2" charset="-78"/>
              </a:endParaRPr>
            </a:p>
          </p:txBody>
        </p:sp>
        <p:sp>
          <p:nvSpPr>
            <p:cNvPr id="256014" name="AutoShape 14"/>
            <p:cNvSpPr>
              <a:spLocks noChangeArrowheads="1"/>
            </p:cNvSpPr>
            <p:nvPr/>
          </p:nvSpPr>
          <p:spPr bwMode="auto">
            <a:xfrm>
              <a:off x="2208" y="0"/>
              <a:ext cx="1335" cy="240"/>
            </a:xfrm>
            <a:prstGeom prst="roundRect">
              <a:avLst>
                <a:gd name="adj" fmla="val 16667"/>
              </a:avLst>
            </a:prstGeom>
            <a:gradFill rotWithShape="0">
              <a:gsLst>
                <a:gs pos="0">
                  <a:srgbClr val="FFFF66"/>
                </a:gs>
                <a:gs pos="50000">
                  <a:srgbClr val="FFFF66">
                    <a:gamma/>
                    <a:shade val="78824"/>
                    <a:invGamma/>
                  </a:srgbClr>
                </a:gs>
                <a:gs pos="100000">
                  <a:srgbClr val="FFFF66"/>
                </a:gs>
              </a:gsLst>
              <a:lin ang="2700000" scaled="1"/>
            </a:gradFill>
            <a:ln w="12700">
              <a:solidFill>
                <a:schemeClr val="tx1"/>
              </a:solidFill>
              <a:round/>
              <a:headEnd/>
              <a:tailEnd/>
            </a:ln>
            <a:effectLst/>
          </p:spPr>
          <p:txBody>
            <a:bodyPr wrap="none" anchor="ctr"/>
            <a:lstStyle/>
            <a:p>
              <a:pPr algn="ctr" rtl="1"/>
              <a:r>
                <a:rPr lang="ar-SA" altLang="en-US" sz="2400">
                  <a:cs typeface="Mitra" pitchFamily="2" charset="-78"/>
                </a:rPr>
                <a:t>قدرت وجايگاه اداري</a:t>
              </a:r>
              <a:endParaRPr lang="en-US" altLang="en-US" sz="2400">
                <a:cs typeface="Mitra" pitchFamily="2" charset="-78"/>
              </a:endParaRPr>
            </a:p>
          </p:txBody>
        </p:sp>
        <p:sp>
          <p:nvSpPr>
            <p:cNvPr id="256015" name="Oval 15"/>
            <p:cNvSpPr>
              <a:spLocks noChangeArrowheads="1"/>
            </p:cNvSpPr>
            <p:nvPr/>
          </p:nvSpPr>
          <p:spPr bwMode="auto">
            <a:xfrm>
              <a:off x="4057" y="0"/>
              <a:ext cx="816" cy="385"/>
            </a:xfrm>
            <a:prstGeom prst="ellipse">
              <a:avLst/>
            </a:prstGeom>
            <a:gradFill rotWithShape="0">
              <a:gsLst>
                <a:gs pos="0">
                  <a:srgbClr val="99CC00">
                    <a:gamma/>
                    <a:shade val="69804"/>
                    <a:invGamma/>
                  </a:srgbClr>
                </a:gs>
                <a:gs pos="50000">
                  <a:srgbClr val="99CC00"/>
                </a:gs>
                <a:gs pos="100000">
                  <a:srgbClr val="99CC00">
                    <a:gamma/>
                    <a:shade val="69804"/>
                    <a:invGamma/>
                  </a:srgbClr>
                </a:gs>
              </a:gsLst>
              <a:lin ang="2700000" scaled="1"/>
            </a:gradFill>
            <a:ln w="9525">
              <a:solidFill>
                <a:srgbClr val="808000"/>
              </a:solidFill>
              <a:round/>
              <a:headEnd/>
              <a:tailEnd/>
            </a:ln>
            <a:effectLst/>
          </p:spPr>
          <p:txBody>
            <a:bodyPr anchor="ctr"/>
            <a:lstStyle/>
            <a:p>
              <a:pPr algn="ctr" rtl="1">
                <a:lnSpc>
                  <a:spcPct val="60000"/>
                </a:lnSpc>
              </a:pPr>
              <a:r>
                <a:rPr lang="ar-SA" altLang="en-US" sz="2200">
                  <a:cs typeface="Mitra" pitchFamily="2" charset="-78"/>
                </a:rPr>
                <a:t>اعمال نفوذ</a:t>
              </a:r>
              <a:endParaRPr lang="en-US" altLang="en-US" sz="2200">
                <a:cs typeface="Mitra" pitchFamily="2" charset="-78"/>
              </a:endParaRPr>
            </a:p>
          </p:txBody>
        </p:sp>
        <p:sp>
          <p:nvSpPr>
            <p:cNvPr id="256016" name="Oval 16"/>
            <p:cNvSpPr>
              <a:spLocks noChangeArrowheads="1"/>
            </p:cNvSpPr>
            <p:nvPr/>
          </p:nvSpPr>
          <p:spPr bwMode="auto">
            <a:xfrm>
              <a:off x="4057" y="1440"/>
              <a:ext cx="816" cy="385"/>
            </a:xfrm>
            <a:prstGeom prst="ellipse">
              <a:avLst/>
            </a:prstGeom>
            <a:gradFill rotWithShape="0">
              <a:gsLst>
                <a:gs pos="0">
                  <a:srgbClr val="99CC00">
                    <a:gamma/>
                    <a:shade val="69804"/>
                    <a:invGamma/>
                  </a:srgbClr>
                </a:gs>
                <a:gs pos="50000">
                  <a:srgbClr val="99CC00"/>
                </a:gs>
                <a:gs pos="100000">
                  <a:srgbClr val="99CC00">
                    <a:gamma/>
                    <a:shade val="69804"/>
                    <a:invGamma/>
                  </a:srgbClr>
                </a:gs>
              </a:gsLst>
              <a:lin ang="2700000" scaled="1"/>
            </a:gradFill>
            <a:ln w="9525">
              <a:solidFill>
                <a:srgbClr val="808000"/>
              </a:solidFill>
              <a:round/>
              <a:headEnd/>
              <a:tailEnd/>
            </a:ln>
            <a:effectLst/>
          </p:spPr>
          <p:txBody>
            <a:bodyPr wrap="none" anchor="ctr"/>
            <a:lstStyle/>
            <a:p>
              <a:pPr algn="ctr" rtl="1"/>
              <a:r>
                <a:rPr lang="ar-SA" altLang="en-US" sz="2200">
                  <a:cs typeface="Mitra" pitchFamily="2" charset="-78"/>
                </a:rPr>
                <a:t>بي عدالتي</a:t>
              </a:r>
              <a:endParaRPr lang="en-US" altLang="en-US" sz="2200">
                <a:cs typeface="Mitra" pitchFamily="2" charset="-78"/>
              </a:endParaRPr>
            </a:p>
          </p:txBody>
        </p:sp>
        <p:sp>
          <p:nvSpPr>
            <p:cNvPr id="256017" name="Oval 17"/>
            <p:cNvSpPr>
              <a:spLocks noChangeArrowheads="1"/>
            </p:cNvSpPr>
            <p:nvPr/>
          </p:nvSpPr>
          <p:spPr bwMode="auto">
            <a:xfrm>
              <a:off x="4057" y="528"/>
              <a:ext cx="816" cy="385"/>
            </a:xfrm>
            <a:prstGeom prst="ellipse">
              <a:avLst/>
            </a:prstGeom>
            <a:gradFill rotWithShape="0">
              <a:gsLst>
                <a:gs pos="0">
                  <a:srgbClr val="99CC00">
                    <a:gamma/>
                    <a:shade val="69804"/>
                    <a:invGamma/>
                  </a:srgbClr>
                </a:gs>
                <a:gs pos="50000">
                  <a:srgbClr val="99CC00"/>
                </a:gs>
                <a:gs pos="100000">
                  <a:srgbClr val="99CC00">
                    <a:gamma/>
                    <a:shade val="69804"/>
                    <a:invGamma/>
                  </a:srgbClr>
                </a:gs>
              </a:gsLst>
              <a:lin ang="2700000" scaled="1"/>
            </a:gradFill>
            <a:ln w="9525">
              <a:solidFill>
                <a:srgbClr val="808000"/>
              </a:solidFill>
              <a:round/>
              <a:headEnd/>
              <a:tailEnd/>
            </a:ln>
            <a:effectLst/>
          </p:spPr>
          <p:txBody>
            <a:bodyPr anchor="ctr"/>
            <a:lstStyle/>
            <a:p>
              <a:pPr algn="ctr" rtl="1"/>
              <a:r>
                <a:rPr lang="ar-SA" altLang="en-US" sz="2200">
                  <a:cs typeface="Mitra" pitchFamily="2" charset="-78"/>
                </a:rPr>
                <a:t>معامله</a:t>
              </a:r>
              <a:endParaRPr lang="en-US" altLang="en-US" sz="2200">
                <a:cs typeface="Mitra" pitchFamily="2" charset="-78"/>
              </a:endParaRPr>
            </a:p>
          </p:txBody>
        </p:sp>
        <p:sp>
          <p:nvSpPr>
            <p:cNvPr id="256018" name="Oval 18"/>
            <p:cNvSpPr>
              <a:spLocks noChangeArrowheads="1"/>
            </p:cNvSpPr>
            <p:nvPr/>
          </p:nvSpPr>
          <p:spPr bwMode="auto">
            <a:xfrm>
              <a:off x="4055" y="960"/>
              <a:ext cx="841" cy="385"/>
            </a:xfrm>
            <a:prstGeom prst="ellipse">
              <a:avLst/>
            </a:prstGeom>
            <a:gradFill rotWithShape="0">
              <a:gsLst>
                <a:gs pos="0">
                  <a:srgbClr val="99CC00">
                    <a:gamma/>
                    <a:shade val="69804"/>
                    <a:invGamma/>
                  </a:srgbClr>
                </a:gs>
                <a:gs pos="50000">
                  <a:srgbClr val="99CC00"/>
                </a:gs>
                <a:gs pos="100000">
                  <a:srgbClr val="99CC00">
                    <a:gamma/>
                    <a:shade val="69804"/>
                    <a:invGamma/>
                  </a:srgbClr>
                </a:gs>
              </a:gsLst>
              <a:lin ang="2700000" scaled="1"/>
            </a:gradFill>
            <a:ln w="9525">
              <a:solidFill>
                <a:srgbClr val="808000"/>
              </a:solidFill>
              <a:round/>
              <a:headEnd/>
              <a:tailEnd/>
            </a:ln>
            <a:effectLst/>
          </p:spPr>
          <p:txBody>
            <a:bodyPr anchor="ctr"/>
            <a:lstStyle/>
            <a:p>
              <a:pPr algn="ctr" rtl="1">
                <a:lnSpc>
                  <a:spcPct val="60000"/>
                </a:lnSpc>
              </a:pPr>
              <a:r>
                <a:rPr lang="ar-SA" altLang="en-US" sz="2000">
                  <a:cs typeface="Mitra" pitchFamily="2" charset="-78"/>
                </a:rPr>
                <a:t>خستگي و</a:t>
              </a:r>
              <a:r>
                <a:rPr lang="ar-SA" altLang="en-US" sz="2200">
                  <a:cs typeface="Mitra" pitchFamily="2" charset="-78"/>
                </a:rPr>
                <a:t> سردرگمي</a:t>
              </a:r>
              <a:endParaRPr lang="en-US" altLang="en-US" sz="2200">
                <a:cs typeface="Mitra" pitchFamily="2" charset="-78"/>
              </a:endParaRPr>
            </a:p>
          </p:txBody>
        </p:sp>
        <p:sp>
          <p:nvSpPr>
            <p:cNvPr id="256019" name="Oval 19"/>
            <p:cNvSpPr>
              <a:spLocks noChangeArrowheads="1"/>
            </p:cNvSpPr>
            <p:nvPr/>
          </p:nvSpPr>
          <p:spPr bwMode="auto">
            <a:xfrm>
              <a:off x="4057" y="2304"/>
              <a:ext cx="816" cy="385"/>
            </a:xfrm>
            <a:prstGeom prst="ellipse">
              <a:avLst/>
            </a:prstGeom>
            <a:gradFill rotWithShape="0">
              <a:gsLst>
                <a:gs pos="0">
                  <a:srgbClr val="99CC00">
                    <a:gamma/>
                    <a:shade val="69804"/>
                    <a:invGamma/>
                  </a:srgbClr>
                </a:gs>
                <a:gs pos="50000">
                  <a:srgbClr val="99CC00"/>
                </a:gs>
                <a:gs pos="100000">
                  <a:srgbClr val="99CC00">
                    <a:gamma/>
                    <a:shade val="69804"/>
                    <a:invGamma/>
                  </a:srgbClr>
                </a:gs>
              </a:gsLst>
              <a:lin ang="2700000" scaled="1"/>
            </a:gradFill>
            <a:ln w="9525">
              <a:solidFill>
                <a:srgbClr val="808000"/>
              </a:solidFill>
              <a:round/>
              <a:headEnd/>
              <a:tailEnd/>
            </a:ln>
            <a:effectLst/>
          </p:spPr>
          <p:txBody>
            <a:bodyPr anchor="ctr"/>
            <a:lstStyle/>
            <a:p>
              <a:pPr algn="ctr" rtl="1">
                <a:lnSpc>
                  <a:spcPct val="60000"/>
                </a:lnSpc>
              </a:pPr>
              <a:r>
                <a:rPr lang="ar-SA" altLang="en-US" sz="2200">
                  <a:cs typeface="Mitra" pitchFamily="2" charset="-78"/>
                </a:rPr>
                <a:t>فراراز</a:t>
              </a:r>
              <a:endParaRPr lang="en-US" altLang="en-US" sz="2200">
                <a:cs typeface="Mitra" pitchFamily="2" charset="-78"/>
              </a:endParaRPr>
            </a:p>
            <a:p>
              <a:pPr algn="ctr" rtl="1">
                <a:lnSpc>
                  <a:spcPct val="60000"/>
                </a:lnSpc>
              </a:pPr>
              <a:r>
                <a:rPr lang="ar-SA" altLang="en-US" sz="2200">
                  <a:cs typeface="Mitra" pitchFamily="2" charset="-78"/>
                </a:rPr>
                <a:t>قانون</a:t>
              </a:r>
              <a:endParaRPr lang="en-US" altLang="en-US" sz="2200">
                <a:cs typeface="Mitra" pitchFamily="2" charset="-78"/>
              </a:endParaRPr>
            </a:p>
          </p:txBody>
        </p:sp>
        <p:sp>
          <p:nvSpPr>
            <p:cNvPr id="256020" name="Oval 20"/>
            <p:cNvSpPr>
              <a:spLocks noChangeArrowheads="1"/>
            </p:cNvSpPr>
            <p:nvPr/>
          </p:nvSpPr>
          <p:spPr bwMode="auto">
            <a:xfrm>
              <a:off x="4057" y="2928"/>
              <a:ext cx="816" cy="385"/>
            </a:xfrm>
            <a:prstGeom prst="ellipse">
              <a:avLst/>
            </a:prstGeom>
            <a:gradFill rotWithShape="0">
              <a:gsLst>
                <a:gs pos="0">
                  <a:srgbClr val="99CC00">
                    <a:gamma/>
                    <a:shade val="69804"/>
                    <a:invGamma/>
                  </a:srgbClr>
                </a:gs>
                <a:gs pos="50000">
                  <a:srgbClr val="99CC00"/>
                </a:gs>
                <a:gs pos="100000">
                  <a:srgbClr val="99CC00">
                    <a:gamma/>
                    <a:shade val="69804"/>
                    <a:invGamma/>
                  </a:srgbClr>
                </a:gs>
              </a:gsLst>
              <a:lin ang="2700000" scaled="1"/>
            </a:gradFill>
            <a:ln w="9525">
              <a:solidFill>
                <a:srgbClr val="808000"/>
              </a:solidFill>
              <a:round/>
              <a:headEnd/>
              <a:tailEnd/>
            </a:ln>
            <a:effectLst/>
          </p:spPr>
          <p:txBody>
            <a:bodyPr anchor="ctr"/>
            <a:lstStyle/>
            <a:p>
              <a:pPr algn="ctr" rtl="1"/>
              <a:r>
                <a:rPr lang="ar-SA" altLang="en-US" sz="2200">
                  <a:cs typeface="Mitra" pitchFamily="2" charset="-78"/>
                </a:rPr>
                <a:t>رشوه</a:t>
              </a:r>
              <a:endParaRPr lang="en-US" altLang="en-US" sz="2200">
                <a:cs typeface="Mitra" pitchFamily="2" charset="-78"/>
              </a:endParaRPr>
            </a:p>
          </p:txBody>
        </p:sp>
        <p:sp>
          <p:nvSpPr>
            <p:cNvPr id="256021" name="Oval 21"/>
            <p:cNvSpPr>
              <a:spLocks noChangeArrowheads="1"/>
            </p:cNvSpPr>
            <p:nvPr/>
          </p:nvSpPr>
          <p:spPr bwMode="auto">
            <a:xfrm>
              <a:off x="4032" y="3504"/>
              <a:ext cx="816" cy="385"/>
            </a:xfrm>
            <a:prstGeom prst="ellipse">
              <a:avLst/>
            </a:prstGeom>
            <a:gradFill rotWithShape="0">
              <a:gsLst>
                <a:gs pos="0">
                  <a:srgbClr val="99CC00">
                    <a:gamma/>
                    <a:shade val="69804"/>
                    <a:invGamma/>
                  </a:srgbClr>
                </a:gs>
                <a:gs pos="50000">
                  <a:srgbClr val="99CC00"/>
                </a:gs>
                <a:gs pos="100000">
                  <a:srgbClr val="99CC00">
                    <a:gamma/>
                    <a:shade val="69804"/>
                    <a:invGamma/>
                  </a:srgbClr>
                </a:gs>
              </a:gsLst>
              <a:lin ang="2700000" scaled="1"/>
            </a:gradFill>
            <a:ln w="9525">
              <a:solidFill>
                <a:srgbClr val="808000"/>
              </a:solidFill>
              <a:round/>
              <a:headEnd/>
              <a:tailEnd/>
            </a:ln>
            <a:effectLst/>
          </p:spPr>
          <p:txBody>
            <a:bodyPr anchor="ctr"/>
            <a:lstStyle/>
            <a:p>
              <a:pPr algn="ctr" rtl="1"/>
              <a:r>
                <a:rPr lang="ar-SA" altLang="en-US" sz="2200">
                  <a:cs typeface="Mitra" pitchFamily="2" charset="-78"/>
                </a:rPr>
                <a:t>رشوه</a:t>
              </a:r>
              <a:endParaRPr lang="en-US" altLang="en-US" sz="2200">
                <a:cs typeface="Mitra" pitchFamily="2" charset="-78"/>
              </a:endParaRPr>
            </a:p>
          </p:txBody>
        </p:sp>
        <p:sp>
          <p:nvSpPr>
            <p:cNvPr id="256022" name="Oval 22"/>
            <p:cNvSpPr>
              <a:spLocks noChangeArrowheads="1"/>
            </p:cNvSpPr>
            <p:nvPr/>
          </p:nvSpPr>
          <p:spPr bwMode="auto">
            <a:xfrm>
              <a:off x="1065" y="192"/>
              <a:ext cx="680" cy="544"/>
            </a:xfrm>
            <a:prstGeom prst="ellipse">
              <a:avLst/>
            </a:prstGeom>
            <a:gradFill rotWithShape="0">
              <a:gsLst>
                <a:gs pos="0">
                  <a:srgbClr val="99CC00">
                    <a:gamma/>
                    <a:shade val="69804"/>
                    <a:invGamma/>
                  </a:srgbClr>
                </a:gs>
                <a:gs pos="50000">
                  <a:srgbClr val="99CC00"/>
                </a:gs>
                <a:gs pos="100000">
                  <a:srgbClr val="99CC00">
                    <a:gamma/>
                    <a:shade val="69804"/>
                    <a:invGamma/>
                  </a:srgbClr>
                </a:gs>
              </a:gsLst>
              <a:lin ang="2700000" scaled="1"/>
            </a:gradFill>
            <a:ln w="9525">
              <a:solidFill>
                <a:srgbClr val="808000"/>
              </a:solidFill>
              <a:round/>
              <a:headEnd/>
              <a:tailEnd/>
            </a:ln>
            <a:effectLst/>
          </p:spPr>
          <p:txBody>
            <a:bodyPr anchor="ctr"/>
            <a:lstStyle/>
            <a:p>
              <a:pPr algn="ctr" rtl="1"/>
              <a:r>
                <a:rPr lang="ar-SA" altLang="en-US" sz="2200">
                  <a:cs typeface="Mitra" pitchFamily="2" charset="-78"/>
                </a:rPr>
                <a:t>نخبگان اداري</a:t>
              </a:r>
              <a:endParaRPr lang="en-US" altLang="en-US" sz="2200">
                <a:cs typeface="Mitra" pitchFamily="2" charset="-78"/>
              </a:endParaRPr>
            </a:p>
          </p:txBody>
        </p:sp>
        <p:sp>
          <p:nvSpPr>
            <p:cNvPr id="256023" name="Oval 23"/>
            <p:cNvSpPr>
              <a:spLocks noChangeArrowheads="1"/>
            </p:cNvSpPr>
            <p:nvPr/>
          </p:nvSpPr>
          <p:spPr bwMode="auto">
            <a:xfrm>
              <a:off x="1065" y="1152"/>
              <a:ext cx="680" cy="544"/>
            </a:xfrm>
            <a:prstGeom prst="ellipse">
              <a:avLst/>
            </a:prstGeom>
            <a:gradFill rotWithShape="0">
              <a:gsLst>
                <a:gs pos="0">
                  <a:srgbClr val="99CC00">
                    <a:gamma/>
                    <a:shade val="69804"/>
                    <a:invGamma/>
                  </a:srgbClr>
                </a:gs>
                <a:gs pos="50000">
                  <a:srgbClr val="99CC00"/>
                </a:gs>
                <a:gs pos="100000">
                  <a:srgbClr val="99CC00">
                    <a:gamma/>
                    <a:shade val="69804"/>
                    <a:invGamma/>
                  </a:srgbClr>
                </a:gs>
              </a:gsLst>
              <a:lin ang="2700000" scaled="1"/>
            </a:gradFill>
            <a:ln w="9525">
              <a:solidFill>
                <a:srgbClr val="808000"/>
              </a:solidFill>
              <a:round/>
              <a:headEnd/>
              <a:tailEnd/>
            </a:ln>
            <a:effectLst/>
          </p:spPr>
          <p:txBody>
            <a:bodyPr anchor="ctr"/>
            <a:lstStyle/>
            <a:p>
              <a:pPr algn="ctr" rtl="1"/>
              <a:r>
                <a:rPr lang="ar-SA" altLang="en-US" sz="2200">
                  <a:cs typeface="Mitra" pitchFamily="2" charset="-78"/>
                </a:rPr>
                <a:t>ساختار اداري</a:t>
              </a:r>
              <a:endParaRPr lang="en-US" altLang="en-US" sz="2200">
                <a:cs typeface="Mitra" pitchFamily="2" charset="-78"/>
              </a:endParaRPr>
            </a:p>
          </p:txBody>
        </p:sp>
        <p:sp>
          <p:nvSpPr>
            <p:cNvPr id="256024" name="Oval 24"/>
            <p:cNvSpPr>
              <a:spLocks noChangeArrowheads="1"/>
            </p:cNvSpPr>
            <p:nvPr/>
          </p:nvSpPr>
          <p:spPr bwMode="auto">
            <a:xfrm>
              <a:off x="1065" y="2112"/>
              <a:ext cx="680" cy="544"/>
            </a:xfrm>
            <a:prstGeom prst="ellipse">
              <a:avLst/>
            </a:prstGeom>
            <a:gradFill rotWithShape="0">
              <a:gsLst>
                <a:gs pos="0">
                  <a:srgbClr val="99CC00">
                    <a:gamma/>
                    <a:shade val="69804"/>
                    <a:invGamma/>
                  </a:srgbClr>
                </a:gs>
                <a:gs pos="50000">
                  <a:srgbClr val="99CC00"/>
                </a:gs>
                <a:gs pos="100000">
                  <a:srgbClr val="99CC00">
                    <a:gamma/>
                    <a:shade val="69804"/>
                    <a:invGamma/>
                  </a:srgbClr>
                </a:gs>
              </a:gsLst>
              <a:lin ang="2700000" scaled="1"/>
            </a:gradFill>
            <a:ln w="9525">
              <a:solidFill>
                <a:srgbClr val="808000"/>
              </a:solidFill>
              <a:round/>
              <a:headEnd/>
              <a:tailEnd/>
            </a:ln>
            <a:effectLst/>
          </p:spPr>
          <p:txBody>
            <a:bodyPr anchor="ctr"/>
            <a:lstStyle/>
            <a:p>
              <a:pPr algn="ctr" rtl="1"/>
              <a:r>
                <a:rPr lang="ar-SA" altLang="en-US" sz="2200">
                  <a:cs typeface="Mitra" pitchFamily="2" charset="-78"/>
                </a:rPr>
                <a:t>قوانين</a:t>
              </a:r>
              <a:endParaRPr lang="en-US" altLang="en-US" sz="2200">
                <a:cs typeface="Mitra" pitchFamily="2" charset="-78"/>
              </a:endParaRPr>
            </a:p>
          </p:txBody>
        </p:sp>
        <p:sp>
          <p:nvSpPr>
            <p:cNvPr id="256025" name="Oval 25"/>
            <p:cNvSpPr>
              <a:spLocks noChangeArrowheads="1"/>
            </p:cNvSpPr>
            <p:nvPr/>
          </p:nvSpPr>
          <p:spPr bwMode="auto">
            <a:xfrm>
              <a:off x="1065" y="2928"/>
              <a:ext cx="680" cy="544"/>
            </a:xfrm>
            <a:prstGeom prst="ellipse">
              <a:avLst/>
            </a:prstGeom>
            <a:gradFill rotWithShape="0">
              <a:gsLst>
                <a:gs pos="0">
                  <a:srgbClr val="99CC00">
                    <a:gamma/>
                    <a:shade val="69804"/>
                    <a:invGamma/>
                  </a:srgbClr>
                </a:gs>
                <a:gs pos="50000">
                  <a:srgbClr val="99CC00"/>
                </a:gs>
                <a:gs pos="100000">
                  <a:srgbClr val="99CC00">
                    <a:gamma/>
                    <a:shade val="69804"/>
                    <a:invGamma/>
                  </a:srgbClr>
                </a:gs>
              </a:gsLst>
              <a:lin ang="2700000" scaled="1"/>
            </a:gradFill>
            <a:ln w="9525">
              <a:solidFill>
                <a:srgbClr val="808000"/>
              </a:solidFill>
              <a:round/>
              <a:headEnd/>
              <a:tailEnd/>
            </a:ln>
            <a:effectLst/>
          </p:spPr>
          <p:txBody>
            <a:bodyPr wrap="none" anchor="ctr"/>
            <a:lstStyle/>
            <a:p>
              <a:pPr algn="ctr" rtl="1"/>
              <a:r>
                <a:rPr lang="ar-SA" altLang="en-US" sz="2200">
                  <a:cs typeface="Mitra" pitchFamily="2" charset="-78"/>
                </a:rPr>
                <a:t>كارمندان</a:t>
              </a:r>
              <a:endParaRPr lang="en-US" altLang="en-US" sz="2200">
                <a:cs typeface="Mitra" pitchFamily="2" charset="-78"/>
              </a:endParaRPr>
            </a:p>
          </p:txBody>
        </p:sp>
        <p:sp>
          <p:nvSpPr>
            <p:cNvPr id="256026" name="Oval 26"/>
            <p:cNvSpPr>
              <a:spLocks noChangeArrowheads="1"/>
            </p:cNvSpPr>
            <p:nvPr/>
          </p:nvSpPr>
          <p:spPr bwMode="auto">
            <a:xfrm>
              <a:off x="1065" y="3600"/>
              <a:ext cx="680" cy="544"/>
            </a:xfrm>
            <a:prstGeom prst="ellipse">
              <a:avLst/>
            </a:prstGeom>
            <a:gradFill rotWithShape="0">
              <a:gsLst>
                <a:gs pos="0">
                  <a:srgbClr val="99CC00">
                    <a:gamma/>
                    <a:shade val="69804"/>
                    <a:invGamma/>
                  </a:srgbClr>
                </a:gs>
                <a:gs pos="50000">
                  <a:srgbClr val="99CC00"/>
                </a:gs>
                <a:gs pos="100000">
                  <a:srgbClr val="99CC00">
                    <a:gamma/>
                    <a:shade val="69804"/>
                    <a:invGamma/>
                  </a:srgbClr>
                </a:gs>
              </a:gsLst>
              <a:lin ang="2700000" scaled="1"/>
            </a:gradFill>
            <a:ln w="9525">
              <a:solidFill>
                <a:srgbClr val="808000"/>
              </a:solidFill>
              <a:round/>
              <a:headEnd/>
              <a:tailEnd/>
            </a:ln>
            <a:effectLst/>
          </p:spPr>
          <p:txBody>
            <a:bodyPr anchor="ctr"/>
            <a:lstStyle/>
            <a:p>
              <a:pPr algn="ctr" rtl="1"/>
              <a:r>
                <a:rPr lang="ar-SA" altLang="en-US" sz="2200">
                  <a:cs typeface="Mitra" pitchFamily="2" charset="-78"/>
                </a:rPr>
                <a:t>ارباب رجوع</a:t>
              </a:r>
              <a:endParaRPr lang="en-US" altLang="en-US" sz="2200">
                <a:cs typeface="Mitra" pitchFamily="2" charset="-78"/>
              </a:endParaRPr>
            </a:p>
          </p:txBody>
        </p:sp>
        <p:sp>
          <p:nvSpPr>
            <p:cNvPr id="256027" name="Oval 27"/>
            <p:cNvSpPr>
              <a:spLocks noChangeArrowheads="1"/>
            </p:cNvSpPr>
            <p:nvPr/>
          </p:nvSpPr>
          <p:spPr bwMode="auto">
            <a:xfrm>
              <a:off x="5184" y="1776"/>
              <a:ext cx="409" cy="411"/>
            </a:xfrm>
            <a:prstGeom prst="ellipse">
              <a:avLst/>
            </a:prstGeom>
            <a:gradFill rotWithShape="0">
              <a:gsLst>
                <a:gs pos="0">
                  <a:srgbClr val="FFFF66"/>
                </a:gs>
                <a:gs pos="50000">
                  <a:srgbClr val="FFFF66">
                    <a:gamma/>
                    <a:shade val="78824"/>
                    <a:invGamma/>
                  </a:srgbClr>
                </a:gs>
                <a:gs pos="100000">
                  <a:srgbClr val="FFFF66"/>
                </a:gs>
              </a:gsLst>
              <a:lin ang="2700000" scaled="1"/>
            </a:gradFill>
            <a:ln w="9525">
              <a:solidFill>
                <a:schemeClr val="tx1"/>
              </a:solidFill>
              <a:round/>
              <a:headEnd/>
              <a:tailEnd/>
            </a:ln>
            <a:effectLst/>
          </p:spPr>
          <p:txBody>
            <a:bodyPr wrap="none" anchor="ctr"/>
            <a:lstStyle/>
            <a:p>
              <a:pPr algn="ctr" rtl="1"/>
              <a:r>
                <a:rPr lang="ar-SA" altLang="en-US" sz="3000">
                  <a:cs typeface="Mitra" pitchFamily="2" charset="-78"/>
                </a:rPr>
                <a:t>فساد</a:t>
              </a:r>
              <a:endParaRPr lang="en-US" altLang="en-US" sz="3000">
                <a:cs typeface="Mitra" pitchFamily="2" charset="-78"/>
              </a:endParaRPr>
            </a:p>
          </p:txBody>
        </p:sp>
        <p:sp>
          <p:nvSpPr>
            <p:cNvPr id="256028" name="Rectangle 28"/>
            <p:cNvSpPr>
              <a:spLocks noChangeArrowheads="1"/>
            </p:cNvSpPr>
            <p:nvPr/>
          </p:nvSpPr>
          <p:spPr bwMode="auto">
            <a:xfrm>
              <a:off x="0" y="1776"/>
              <a:ext cx="768" cy="240"/>
            </a:xfrm>
            <a:prstGeom prst="rect">
              <a:avLst/>
            </a:prstGeom>
            <a:gradFill rotWithShape="0">
              <a:gsLst>
                <a:gs pos="0">
                  <a:srgbClr val="FFFF66"/>
                </a:gs>
                <a:gs pos="50000">
                  <a:srgbClr val="FFFF66">
                    <a:gamma/>
                    <a:shade val="78824"/>
                    <a:invGamma/>
                  </a:srgbClr>
                </a:gs>
                <a:gs pos="100000">
                  <a:srgbClr val="FFFF66"/>
                </a:gs>
              </a:gsLst>
              <a:lin ang="2700000" scaled="1"/>
            </a:gradFill>
            <a:ln w="9525">
              <a:solidFill>
                <a:schemeClr val="tx1"/>
              </a:solidFill>
              <a:miter lim="800000"/>
              <a:headEnd/>
              <a:tailEnd/>
            </a:ln>
            <a:effectLst/>
          </p:spPr>
          <p:txBody>
            <a:bodyPr wrap="none" anchor="ctr"/>
            <a:lstStyle/>
            <a:p>
              <a:pPr algn="ctr" rtl="1"/>
              <a:r>
                <a:rPr lang="ar-SA" altLang="en-US" sz="2800">
                  <a:cs typeface="Mitra" pitchFamily="2" charset="-78"/>
                </a:rPr>
                <a:t>نظام اداري</a:t>
              </a:r>
              <a:endParaRPr lang="en-US" altLang="en-US" sz="3000">
                <a:cs typeface="Mitra" pitchFamily="2" charset="-78"/>
              </a:endParaRPr>
            </a:p>
          </p:txBody>
        </p:sp>
        <p:cxnSp>
          <p:nvCxnSpPr>
            <p:cNvPr id="256029" name="AutoShape 29"/>
            <p:cNvCxnSpPr>
              <a:cxnSpLocks noChangeShapeType="1"/>
              <a:stCxn id="256022" idx="2"/>
              <a:endCxn id="256026" idx="2"/>
            </p:cNvCxnSpPr>
            <p:nvPr/>
          </p:nvCxnSpPr>
          <p:spPr bwMode="auto">
            <a:xfrm rot="10800000" flipH="1" flipV="1">
              <a:off x="1065" y="464"/>
              <a:ext cx="1" cy="3408"/>
            </a:xfrm>
            <a:prstGeom prst="bentConnector3">
              <a:avLst>
                <a:gd name="adj1" fmla="val -14400000"/>
              </a:avLst>
            </a:prstGeom>
            <a:noFill/>
            <a:ln w="9525">
              <a:solidFill>
                <a:schemeClr val="tx1"/>
              </a:solidFill>
              <a:miter lim="800000"/>
              <a:headEnd type="triangle" w="med" len="med"/>
              <a:tailEnd type="triangle" w="med" len="med"/>
            </a:ln>
            <a:effectLst/>
          </p:spPr>
        </p:cxnSp>
        <p:sp>
          <p:nvSpPr>
            <p:cNvPr id="256030" name="Line 30"/>
            <p:cNvSpPr>
              <a:spLocks noChangeShapeType="1"/>
            </p:cNvSpPr>
            <p:nvPr/>
          </p:nvSpPr>
          <p:spPr bwMode="auto">
            <a:xfrm>
              <a:off x="768" y="1920"/>
              <a:ext cx="144"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31" name="Line 31"/>
            <p:cNvSpPr>
              <a:spLocks noChangeShapeType="1"/>
            </p:cNvSpPr>
            <p:nvPr/>
          </p:nvSpPr>
          <p:spPr bwMode="auto">
            <a:xfrm>
              <a:off x="912" y="1440"/>
              <a:ext cx="144"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32" name="Line 32"/>
            <p:cNvSpPr>
              <a:spLocks noChangeShapeType="1"/>
            </p:cNvSpPr>
            <p:nvPr/>
          </p:nvSpPr>
          <p:spPr bwMode="auto">
            <a:xfrm>
              <a:off x="912" y="2400"/>
              <a:ext cx="144"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33" name="Line 33"/>
            <p:cNvSpPr>
              <a:spLocks noChangeShapeType="1"/>
            </p:cNvSpPr>
            <p:nvPr/>
          </p:nvSpPr>
          <p:spPr bwMode="auto">
            <a:xfrm>
              <a:off x="912" y="3216"/>
              <a:ext cx="144" cy="0"/>
            </a:xfrm>
            <a:prstGeom prst="line">
              <a:avLst/>
            </a:prstGeom>
            <a:noFill/>
            <a:ln w="9525">
              <a:solidFill>
                <a:schemeClr val="tx1"/>
              </a:solidFill>
              <a:round/>
              <a:headEnd/>
              <a:tailEnd type="triangle" w="med" len="med"/>
            </a:ln>
            <a:effectLst/>
          </p:spPr>
          <p:txBody>
            <a:bodyPr wrap="none" anchor="ctr"/>
            <a:lstStyle/>
            <a:p>
              <a:endParaRPr lang="en-US"/>
            </a:p>
          </p:txBody>
        </p:sp>
        <p:cxnSp>
          <p:nvCxnSpPr>
            <p:cNvPr id="256034" name="AutoShape 34"/>
            <p:cNvCxnSpPr>
              <a:cxnSpLocks noChangeShapeType="1"/>
              <a:stCxn id="256014" idx="1"/>
              <a:endCxn id="256013" idx="1"/>
            </p:cNvCxnSpPr>
            <p:nvPr/>
          </p:nvCxnSpPr>
          <p:spPr bwMode="auto">
            <a:xfrm rot="10800000" flipH="1" flipV="1">
              <a:off x="2208" y="120"/>
              <a:ext cx="1" cy="672"/>
            </a:xfrm>
            <a:prstGeom prst="bentConnector3">
              <a:avLst>
                <a:gd name="adj1" fmla="val -14400000"/>
              </a:avLst>
            </a:prstGeom>
            <a:noFill/>
            <a:ln w="9525">
              <a:solidFill>
                <a:schemeClr val="tx1"/>
              </a:solidFill>
              <a:miter lim="800000"/>
              <a:headEnd type="triangle" w="med" len="med"/>
              <a:tailEnd type="triangle" w="med" len="med"/>
            </a:ln>
            <a:effectLst/>
          </p:spPr>
        </p:cxnSp>
        <p:cxnSp>
          <p:nvCxnSpPr>
            <p:cNvPr id="256035" name="AutoShape 35"/>
            <p:cNvCxnSpPr>
              <a:cxnSpLocks noChangeShapeType="1"/>
              <a:endCxn id="256005" idx="1"/>
            </p:cNvCxnSpPr>
            <p:nvPr/>
          </p:nvCxnSpPr>
          <p:spPr bwMode="auto">
            <a:xfrm rot="10800000" flipH="1" flipV="1">
              <a:off x="2208" y="1128"/>
              <a:ext cx="1" cy="672"/>
            </a:xfrm>
            <a:prstGeom prst="bentConnector3">
              <a:avLst>
                <a:gd name="adj1" fmla="val -14400000"/>
              </a:avLst>
            </a:prstGeom>
            <a:noFill/>
            <a:ln w="9525">
              <a:solidFill>
                <a:schemeClr val="tx1"/>
              </a:solidFill>
              <a:miter lim="800000"/>
              <a:headEnd type="triangle" w="med" len="med"/>
              <a:tailEnd type="triangle" w="med" len="med"/>
            </a:ln>
            <a:effectLst/>
          </p:spPr>
        </p:cxnSp>
        <p:cxnSp>
          <p:nvCxnSpPr>
            <p:cNvPr id="256036" name="AutoShape 36"/>
            <p:cNvCxnSpPr>
              <a:cxnSpLocks noChangeShapeType="1"/>
              <a:stCxn id="256007" idx="1"/>
              <a:endCxn id="256009" idx="1"/>
            </p:cNvCxnSpPr>
            <p:nvPr/>
          </p:nvCxnSpPr>
          <p:spPr bwMode="auto">
            <a:xfrm rot="10800000" flipH="1" flipV="1">
              <a:off x="2208" y="2136"/>
              <a:ext cx="1" cy="624"/>
            </a:xfrm>
            <a:prstGeom prst="bentConnector3">
              <a:avLst>
                <a:gd name="adj1" fmla="val -14400000"/>
              </a:avLst>
            </a:prstGeom>
            <a:noFill/>
            <a:ln w="9525">
              <a:solidFill>
                <a:schemeClr val="tx1"/>
              </a:solidFill>
              <a:miter lim="800000"/>
              <a:headEnd type="triangle" w="med" len="med"/>
              <a:tailEnd type="triangle" w="med" len="med"/>
            </a:ln>
            <a:effectLst/>
          </p:spPr>
        </p:cxnSp>
        <p:cxnSp>
          <p:nvCxnSpPr>
            <p:cNvPr id="256037" name="AutoShape 37"/>
            <p:cNvCxnSpPr>
              <a:cxnSpLocks noChangeShapeType="1"/>
              <a:stCxn id="256010" idx="1"/>
              <a:endCxn id="256011" idx="1"/>
            </p:cNvCxnSpPr>
            <p:nvPr/>
          </p:nvCxnSpPr>
          <p:spPr bwMode="auto">
            <a:xfrm rot="10800000" flipH="1" flipV="1">
              <a:off x="2208" y="3096"/>
              <a:ext cx="1" cy="336"/>
            </a:xfrm>
            <a:prstGeom prst="bentConnector3">
              <a:avLst>
                <a:gd name="adj1" fmla="val -14400000"/>
              </a:avLst>
            </a:prstGeom>
            <a:noFill/>
            <a:ln w="9525">
              <a:solidFill>
                <a:schemeClr val="tx1"/>
              </a:solidFill>
              <a:miter lim="800000"/>
              <a:headEnd type="triangle" w="med" len="med"/>
              <a:tailEnd type="triangle" w="med" len="med"/>
            </a:ln>
            <a:effectLst/>
          </p:spPr>
        </p:cxnSp>
        <p:cxnSp>
          <p:nvCxnSpPr>
            <p:cNvPr id="256038" name="AutoShape 38"/>
            <p:cNvCxnSpPr>
              <a:cxnSpLocks noChangeShapeType="1"/>
              <a:stCxn id="256012" idx="1"/>
              <a:endCxn id="256006" idx="1"/>
            </p:cNvCxnSpPr>
            <p:nvPr/>
          </p:nvCxnSpPr>
          <p:spPr bwMode="auto">
            <a:xfrm rot="10800000" flipH="1" flipV="1">
              <a:off x="2208" y="3720"/>
              <a:ext cx="1" cy="336"/>
            </a:xfrm>
            <a:prstGeom prst="bentConnector3">
              <a:avLst>
                <a:gd name="adj1" fmla="val -14400000"/>
              </a:avLst>
            </a:prstGeom>
            <a:noFill/>
            <a:ln w="9525">
              <a:solidFill>
                <a:schemeClr val="tx1"/>
              </a:solidFill>
              <a:miter lim="800000"/>
              <a:headEnd type="triangle" w="med" len="med"/>
              <a:tailEnd type="triangle" w="med" len="med"/>
            </a:ln>
            <a:effectLst/>
          </p:spPr>
        </p:cxnSp>
        <p:sp>
          <p:nvSpPr>
            <p:cNvPr id="256039" name="Line 39"/>
            <p:cNvSpPr>
              <a:spLocks noChangeShapeType="1"/>
            </p:cNvSpPr>
            <p:nvPr/>
          </p:nvSpPr>
          <p:spPr bwMode="auto">
            <a:xfrm>
              <a:off x="1728" y="480"/>
              <a:ext cx="48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40" name="Line 40"/>
            <p:cNvSpPr>
              <a:spLocks noChangeShapeType="1"/>
            </p:cNvSpPr>
            <p:nvPr/>
          </p:nvSpPr>
          <p:spPr bwMode="auto">
            <a:xfrm>
              <a:off x="1728" y="1440"/>
              <a:ext cx="48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41" name="Line 41"/>
            <p:cNvSpPr>
              <a:spLocks noChangeShapeType="1"/>
            </p:cNvSpPr>
            <p:nvPr/>
          </p:nvSpPr>
          <p:spPr bwMode="auto">
            <a:xfrm>
              <a:off x="1728" y="2448"/>
              <a:ext cx="48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42" name="Line 42"/>
            <p:cNvSpPr>
              <a:spLocks noChangeShapeType="1"/>
            </p:cNvSpPr>
            <p:nvPr/>
          </p:nvSpPr>
          <p:spPr bwMode="auto">
            <a:xfrm>
              <a:off x="1728" y="3216"/>
              <a:ext cx="336"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43" name="Line 43"/>
            <p:cNvSpPr>
              <a:spLocks noChangeShapeType="1"/>
            </p:cNvSpPr>
            <p:nvPr/>
          </p:nvSpPr>
          <p:spPr bwMode="auto">
            <a:xfrm>
              <a:off x="1728" y="3888"/>
              <a:ext cx="336"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44" name="Line 44"/>
            <p:cNvSpPr>
              <a:spLocks noChangeShapeType="1"/>
            </p:cNvSpPr>
            <p:nvPr/>
          </p:nvSpPr>
          <p:spPr bwMode="auto">
            <a:xfrm>
              <a:off x="3552" y="0"/>
              <a:ext cx="480" cy="144"/>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45" name="Line 45"/>
            <p:cNvSpPr>
              <a:spLocks noChangeShapeType="1"/>
            </p:cNvSpPr>
            <p:nvPr/>
          </p:nvSpPr>
          <p:spPr bwMode="auto">
            <a:xfrm flipV="1">
              <a:off x="3552" y="240"/>
              <a:ext cx="480" cy="240"/>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46" name="Line 46"/>
            <p:cNvSpPr>
              <a:spLocks noChangeShapeType="1"/>
            </p:cNvSpPr>
            <p:nvPr/>
          </p:nvSpPr>
          <p:spPr bwMode="auto">
            <a:xfrm>
              <a:off x="3552" y="768"/>
              <a:ext cx="528"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47" name="Line 47"/>
            <p:cNvSpPr>
              <a:spLocks noChangeShapeType="1"/>
            </p:cNvSpPr>
            <p:nvPr/>
          </p:nvSpPr>
          <p:spPr bwMode="auto">
            <a:xfrm>
              <a:off x="3552" y="1152"/>
              <a:ext cx="528"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48" name="Line 48"/>
            <p:cNvSpPr>
              <a:spLocks noChangeShapeType="1"/>
            </p:cNvSpPr>
            <p:nvPr/>
          </p:nvSpPr>
          <p:spPr bwMode="auto">
            <a:xfrm>
              <a:off x="3552" y="1440"/>
              <a:ext cx="480" cy="144"/>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49" name="Line 49"/>
            <p:cNvSpPr>
              <a:spLocks noChangeShapeType="1"/>
            </p:cNvSpPr>
            <p:nvPr/>
          </p:nvSpPr>
          <p:spPr bwMode="auto">
            <a:xfrm flipV="1">
              <a:off x="3552" y="1632"/>
              <a:ext cx="480" cy="192"/>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50" name="Line 50"/>
            <p:cNvSpPr>
              <a:spLocks noChangeShapeType="1"/>
            </p:cNvSpPr>
            <p:nvPr/>
          </p:nvSpPr>
          <p:spPr bwMode="auto">
            <a:xfrm>
              <a:off x="3552" y="2496"/>
              <a:ext cx="528"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51" name="Line 51"/>
            <p:cNvSpPr>
              <a:spLocks noChangeShapeType="1"/>
            </p:cNvSpPr>
            <p:nvPr/>
          </p:nvSpPr>
          <p:spPr bwMode="auto">
            <a:xfrm>
              <a:off x="3552" y="2112"/>
              <a:ext cx="480" cy="288"/>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52" name="Line 52"/>
            <p:cNvSpPr>
              <a:spLocks noChangeShapeType="1"/>
            </p:cNvSpPr>
            <p:nvPr/>
          </p:nvSpPr>
          <p:spPr bwMode="auto">
            <a:xfrm flipV="1">
              <a:off x="3552" y="2592"/>
              <a:ext cx="432" cy="192"/>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53" name="Line 53"/>
            <p:cNvSpPr>
              <a:spLocks noChangeShapeType="1"/>
            </p:cNvSpPr>
            <p:nvPr/>
          </p:nvSpPr>
          <p:spPr bwMode="auto">
            <a:xfrm>
              <a:off x="3552" y="3120"/>
              <a:ext cx="528"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54" name="Line 54"/>
            <p:cNvSpPr>
              <a:spLocks noChangeShapeType="1"/>
            </p:cNvSpPr>
            <p:nvPr/>
          </p:nvSpPr>
          <p:spPr bwMode="auto">
            <a:xfrm>
              <a:off x="3552" y="3696"/>
              <a:ext cx="48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56055" name="Line 55"/>
            <p:cNvSpPr>
              <a:spLocks noChangeShapeType="1"/>
            </p:cNvSpPr>
            <p:nvPr/>
          </p:nvSpPr>
          <p:spPr bwMode="auto">
            <a:xfrm>
              <a:off x="3552" y="4080"/>
              <a:ext cx="1584" cy="0"/>
            </a:xfrm>
            <a:prstGeom prst="line">
              <a:avLst/>
            </a:prstGeom>
            <a:noFill/>
            <a:ln w="9525">
              <a:solidFill>
                <a:schemeClr val="tx1"/>
              </a:solidFill>
              <a:round/>
              <a:headEnd/>
              <a:tailEnd/>
            </a:ln>
            <a:effectLst/>
          </p:spPr>
          <p:txBody>
            <a:bodyPr wrap="none" anchor="ctr"/>
            <a:lstStyle/>
            <a:p>
              <a:endParaRPr lang="en-US"/>
            </a:p>
          </p:txBody>
        </p:sp>
        <p:sp>
          <p:nvSpPr>
            <p:cNvPr id="256056" name="Line 56"/>
            <p:cNvSpPr>
              <a:spLocks noChangeShapeType="1"/>
            </p:cNvSpPr>
            <p:nvPr/>
          </p:nvSpPr>
          <p:spPr bwMode="auto">
            <a:xfrm>
              <a:off x="4848" y="3696"/>
              <a:ext cx="144" cy="0"/>
            </a:xfrm>
            <a:prstGeom prst="line">
              <a:avLst/>
            </a:prstGeom>
            <a:noFill/>
            <a:ln w="9525">
              <a:solidFill>
                <a:schemeClr val="tx1"/>
              </a:solidFill>
              <a:round/>
              <a:headEnd/>
              <a:tailEnd/>
            </a:ln>
            <a:effectLst/>
          </p:spPr>
          <p:txBody>
            <a:bodyPr wrap="none" anchor="ctr"/>
            <a:lstStyle/>
            <a:p>
              <a:endParaRPr lang="en-US"/>
            </a:p>
          </p:txBody>
        </p:sp>
        <p:sp>
          <p:nvSpPr>
            <p:cNvPr id="256057" name="Line 57"/>
            <p:cNvSpPr>
              <a:spLocks noChangeShapeType="1"/>
            </p:cNvSpPr>
            <p:nvPr/>
          </p:nvSpPr>
          <p:spPr bwMode="auto">
            <a:xfrm>
              <a:off x="3552" y="3408"/>
              <a:ext cx="1344" cy="0"/>
            </a:xfrm>
            <a:prstGeom prst="line">
              <a:avLst/>
            </a:prstGeom>
            <a:noFill/>
            <a:ln w="9525">
              <a:solidFill>
                <a:schemeClr val="tx1"/>
              </a:solidFill>
              <a:round/>
              <a:headEnd/>
              <a:tailEnd/>
            </a:ln>
            <a:effectLst/>
          </p:spPr>
          <p:txBody>
            <a:bodyPr wrap="none" anchor="ctr"/>
            <a:lstStyle/>
            <a:p>
              <a:endParaRPr lang="en-US"/>
            </a:p>
          </p:txBody>
        </p:sp>
        <p:sp>
          <p:nvSpPr>
            <p:cNvPr id="256058" name="Line 58"/>
            <p:cNvSpPr>
              <a:spLocks noChangeShapeType="1"/>
            </p:cNvSpPr>
            <p:nvPr/>
          </p:nvSpPr>
          <p:spPr bwMode="auto">
            <a:xfrm>
              <a:off x="4896" y="1632"/>
              <a:ext cx="288" cy="288"/>
            </a:xfrm>
            <a:prstGeom prst="line">
              <a:avLst/>
            </a:prstGeom>
            <a:noFill/>
            <a:ln w="9525">
              <a:solidFill>
                <a:schemeClr val="tx1"/>
              </a:solidFill>
              <a:round/>
              <a:headEnd/>
              <a:tailEnd/>
            </a:ln>
            <a:effectLst/>
          </p:spPr>
          <p:txBody>
            <a:bodyPr wrap="none" anchor="ctr"/>
            <a:lstStyle/>
            <a:p>
              <a:endParaRPr lang="en-US"/>
            </a:p>
          </p:txBody>
        </p:sp>
        <p:sp>
          <p:nvSpPr>
            <p:cNvPr id="256059" name="Line 59"/>
            <p:cNvSpPr>
              <a:spLocks noChangeShapeType="1"/>
            </p:cNvSpPr>
            <p:nvPr/>
          </p:nvSpPr>
          <p:spPr bwMode="auto">
            <a:xfrm>
              <a:off x="4896" y="1200"/>
              <a:ext cx="288" cy="720"/>
            </a:xfrm>
            <a:prstGeom prst="line">
              <a:avLst/>
            </a:prstGeom>
            <a:noFill/>
            <a:ln w="9525">
              <a:solidFill>
                <a:schemeClr val="tx1"/>
              </a:solidFill>
              <a:round/>
              <a:headEnd/>
              <a:tailEnd/>
            </a:ln>
            <a:effectLst/>
          </p:spPr>
          <p:txBody>
            <a:bodyPr wrap="none" anchor="ctr"/>
            <a:lstStyle/>
            <a:p>
              <a:endParaRPr lang="en-US"/>
            </a:p>
          </p:txBody>
        </p:sp>
        <p:sp>
          <p:nvSpPr>
            <p:cNvPr id="256060" name="Line 60"/>
            <p:cNvSpPr>
              <a:spLocks noChangeShapeType="1"/>
            </p:cNvSpPr>
            <p:nvPr/>
          </p:nvSpPr>
          <p:spPr bwMode="auto">
            <a:xfrm>
              <a:off x="4848" y="816"/>
              <a:ext cx="336" cy="1056"/>
            </a:xfrm>
            <a:prstGeom prst="line">
              <a:avLst/>
            </a:prstGeom>
            <a:noFill/>
            <a:ln w="9525">
              <a:solidFill>
                <a:schemeClr val="tx1"/>
              </a:solidFill>
              <a:round/>
              <a:headEnd/>
              <a:tailEnd/>
            </a:ln>
            <a:effectLst/>
          </p:spPr>
          <p:txBody>
            <a:bodyPr wrap="none" anchor="ctr"/>
            <a:lstStyle/>
            <a:p>
              <a:endParaRPr lang="en-US"/>
            </a:p>
          </p:txBody>
        </p:sp>
        <p:sp>
          <p:nvSpPr>
            <p:cNvPr id="256061" name="Line 61"/>
            <p:cNvSpPr>
              <a:spLocks noChangeShapeType="1"/>
            </p:cNvSpPr>
            <p:nvPr/>
          </p:nvSpPr>
          <p:spPr bwMode="auto">
            <a:xfrm>
              <a:off x="4896" y="192"/>
              <a:ext cx="288" cy="1680"/>
            </a:xfrm>
            <a:prstGeom prst="line">
              <a:avLst/>
            </a:prstGeom>
            <a:noFill/>
            <a:ln w="9525">
              <a:solidFill>
                <a:schemeClr val="tx1"/>
              </a:solidFill>
              <a:round/>
              <a:headEnd/>
              <a:tailEnd/>
            </a:ln>
            <a:effectLst/>
          </p:spPr>
          <p:txBody>
            <a:bodyPr wrap="none" anchor="ctr"/>
            <a:lstStyle/>
            <a:p>
              <a:endParaRPr lang="en-US"/>
            </a:p>
          </p:txBody>
        </p:sp>
        <p:sp>
          <p:nvSpPr>
            <p:cNvPr id="256062" name="Line 62"/>
            <p:cNvSpPr>
              <a:spLocks noChangeShapeType="1"/>
            </p:cNvSpPr>
            <p:nvPr/>
          </p:nvSpPr>
          <p:spPr bwMode="auto">
            <a:xfrm flipV="1">
              <a:off x="4848" y="2064"/>
              <a:ext cx="336" cy="432"/>
            </a:xfrm>
            <a:prstGeom prst="line">
              <a:avLst/>
            </a:prstGeom>
            <a:noFill/>
            <a:ln w="9525">
              <a:solidFill>
                <a:schemeClr val="tx1"/>
              </a:solidFill>
              <a:round/>
              <a:headEnd/>
              <a:tailEnd/>
            </a:ln>
            <a:effectLst/>
          </p:spPr>
          <p:txBody>
            <a:bodyPr wrap="none" anchor="ctr"/>
            <a:lstStyle/>
            <a:p>
              <a:endParaRPr lang="en-US"/>
            </a:p>
          </p:txBody>
        </p:sp>
        <p:sp>
          <p:nvSpPr>
            <p:cNvPr id="256063" name="Line 63"/>
            <p:cNvSpPr>
              <a:spLocks noChangeShapeType="1"/>
            </p:cNvSpPr>
            <p:nvPr/>
          </p:nvSpPr>
          <p:spPr bwMode="auto">
            <a:xfrm flipV="1">
              <a:off x="4848" y="2064"/>
              <a:ext cx="336" cy="1056"/>
            </a:xfrm>
            <a:prstGeom prst="line">
              <a:avLst/>
            </a:prstGeom>
            <a:noFill/>
            <a:ln w="9525">
              <a:solidFill>
                <a:schemeClr val="tx1"/>
              </a:solidFill>
              <a:round/>
              <a:headEnd/>
              <a:tailEnd/>
            </a:ln>
            <a:effectLst/>
          </p:spPr>
          <p:txBody>
            <a:bodyPr wrap="none" anchor="ctr"/>
            <a:lstStyle/>
            <a:p>
              <a:endParaRPr lang="en-US"/>
            </a:p>
          </p:txBody>
        </p:sp>
        <p:sp>
          <p:nvSpPr>
            <p:cNvPr id="256064" name="Line 64"/>
            <p:cNvSpPr>
              <a:spLocks noChangeShapeType="1"/>
            </p:cNvSpPr>
            <p:nvPr/>
          </p:nvSpPr>
          <p:spPr bwMode="auto">
            <a:xfrm flipV="1">
              <a:off x="4896" y="2064"/>
              <a:ext cx="288" cy="1344"/>
            </a:xfrm>
            <a:prstGeom prst="line">
              <a:avLst/>
            </a:prstGeom>
            <a:noFill/>
            <a:ln w="9525">
              <a:solidFill>
                <a:schemeClr val="tx1"/>
              </a:solidFill>
              <a:round/>
              <a:headEnd/>
              <a:tailEnd/>
            </a:ln>
            <a:effectLst/>
          </p:spPr>
          <p:txBody>
            <a:bodyPr wrap="none" anchor="ctr"/>
            <a:lstStyle/>
            <a:p>
              <a:endParaRPr lang="en-US"/>
            </a:p>
          </p:txBody>
        </p:sp>
        <p:sp>
          <p:nvSpPr>
            <p:cNvPr id="256065" name="Line 65"/>
            <p:cNvSpPr>
              <a:spLocks noChangeShapeType="1"/>
            </p:cNvSpPr>
            <p:nvPr/>
          </p:nvSpPr>
          <p:spPr bwMode="auto">
            <a:xfrm flipV="1">
              <a:off x="4992" y="2112"/>
              <a:ext cx="192" cy="1584"/>
            </a:xfrm>
            <a:prstGeom prst="line">
              <a:avLst/>
            </a:prstGeom>
            <a:noFill/>
            <a:ln w="9525">
              <a:solidFill>
                <a:schemeClr val="tx1"/>
              </a:solidFill>
              <a:round/>
              <a:headEnd/>
              <a:tailEnd/>
            </a:ln>
            <a:effectLst/>
          </p:spPr>
          <p:txBody>
            <a:bodyPr wrap="none" anchor="ctr"/>
            <a:lstStyle/>
            <a:p>
              <a:endParaRPr lang="en-US"/>
            </a:p>
          </p:txBody>
        </p:sp>
        <p:sp>
          <p:nvSpPr>
            <p:cNvPr id="256066" name="Line 66"/>
            <p:cNvSpPr>
              <a:spLocks noChangeShapeType="1"/>
            </p:cNvSpPr>
            <p:nvPr/>
          </p:nvSpPr>
          <p:spPr bwMode="auto">
            <a:xfrm flipV="1">
              <a:off x="5136" y="2112"/>
              <a:ext cx="48" cy="1968"/>
            </a:xfrm>
            <a:prstGeom prst="line">
              <a:avLst/>
            </a:prstGeom>
            <a:noFill/>
            <a:ln w="9525">
              <a:solidFill>
                <a:schemeClr val="tx1"/>
              </a:solidFill>
              <a:round/>
              <a:headEnd/>
              <a:tailEnd/>
            </a:ln>
            <a:effectLst/>
          </p:spPr>
          <p:txBody>
            <a:bodyPr wrap="none" anchor="ctr"/>
            <a:lstStyle/>
            <a:p>
              <a:endParaRPr lang="en-US"/>
            </a:p>
          </p:txBody>
        </p:sp>
      </p:grpSp>
      <p:sp>
        <p:nvSpPr>
          <p:cNvPr id="256068" name="AutoShape 68"/>
          <p:cNvSpPr>
            <a:spLocks noChangeArrowheads="1"/>
          </p:cNvSpPr>
          <p:nvPr/>
        </p:nvSpPr>
        <p:spPr bwMode="auto">
          <a:xfrm>
            <a:off x="3505200" y="2644775"/>
            <a:ext cx="2119313" cy="327025"/>
          </a:xfrm>
          <a:prstGeom prst="roundRect">
            <a:avLst>
              <a:gd name="adj" fmla="val 16667"/>
            </a:avLst>
          </a:prstGeom>
          <a:gradFill rotWithShape="0">
            <a:gsLst>
              <a:gs pos="0">
                <a:srgbClr val="FFFF66"/>
              </a:gs>
              <a:gs pos="50000">
                <a:srgbClr val="FFFF66">
                  <a:gamma/>
                  <a:shade val="78824"/>
                  <a:invGamma/>
                </a:srgbClr>
              </a:gs>
              <a:gs pos="100000">
                <a:srgbClr val="FFFF66"/>
              </a:gs>
            </a:gsLst>
            <a:lin ang="2700000" scaled="1"/>
          </a:gradFill>
          <a:ln w="12700">
            <a:solidFill>
              <a:schemeClr val="tx1"/>
            </a:solidFill>
            <a:round/>
            <a:headEnd/>
            <a:tailEnd/>
          </a:ln>
          <a:effectLst/>
        </p:spPr>
        <p:txBody>
          <a:bodyPr wrap="none" anchor="ctr"/>
          <a:lstStyle/>
          <a:p>
            <a:pPr algn="ctr" rtl="1"/>
            <a:r>
              <a:rPr lang="ar-SA" altLang="en-US" sz="2400">
                <a:cs typeface="Mitra" pitchFamily="2" charset="-78"/>
              </a:rPr>
              <a:t>پيچيدگي هاي زياد</a:t>
            </a:r>
            <a:endParaRPr lang="en-US" altLang="en-US" sz="2400">
              <a:cs typeface="Mitra" pitchFamily="2" charset="-78"/>
            </a:endParaRPr>
          </a:p>
        </p:txBody>
      </p:sp>
      <p:sp>
        <p:nvSpPr>
          <p:cNvPr id="256069" name="AutoShape 69"/>
          <p:cNvSpPr>
            <a:spLocks noChangeArrowheads="1"/>
          </p:cNvSpPr>
          <p:nvPr/>
        </p:nvSpPr>
        <p:spPr bwMode="auto">
          <a:xfrm>
            <a:off x="950913" y="152400"/>
            <a:ext cx="7150100" cy="990600"/>
          </a:xfrm>
          <a:prstGeom prst="ribbon2">
            <a:avLst>
              <a:gd name="adj1" fmla="val 12500"/>
              <a:gd name="adj2" fmla="val 50000"/>
            </a:avLst>
          </a:prstGeom>
          <a:solidFill>
            <a:schemeClr val="accent1"/>
          </a:solidFill>
          <a:ln w="9525">
            <a:solidFill>
              <a:schemeClr val="tx1"/>
            </a:solidFill>
            <a:round/>
            <a:headEnd/>
            <a:tailEnd/>
          </a:ln>
          <a:effectLst/>
        </p:spPr>
        <p:txBody>
          <a:bodyPr wrap="none" anchor="ctr"/>
          <a:lstStyle/>
          <a:p>
            <a:pPr algn="ctr"/>
            <a:endParaRPr lang="en-US" altLang="en-US">
              <a:solidFill>
                <a:schemeClr val="tx1"/>
              </a:solidFill>
              <a:cs typeface="Kamran" pitchFamily="2" charset="-78"/>
            </a:endParaRPr>
          </a:p>
        </p:txBody>
      </p:sp>
      <p:sp>
        <p:nvSpPr>
          <p:cNvPr id="256070" name="Text Box 70"/>
          <p:cNvSpPr txBox="1">
            <a:spLocks noChangeArrowheads="1"/>
          </p:cNvSpPr>
          <p:nvPr/>
        </p:nvSpPr>
        <p:spPr bwMode="auto">
          <a:xfrm>
            <a:off x="2555875" y="333375"/>
            <a:ext cx="3744913" cy="473075"/>
          </a:xfrm>
          <a:prstGeom prst="rect">
            <a:avLst/>
          </a:prstGeom>
          <a:noFill/>
          <a:ln w="9525">
            <a:noFill/>
            <a:miter lim="800000"/>
            <a:headEnd/>
            <a:tailEnd/>
          </a:ln>
          <a:effectLst/>
        </p:spPr>
        <p:txBody>
          <a:bodyPr>
            <a:spAutoFit/>
          </a:bodyPr>
          <a:lstStyle/>
          <a:p>
            <a:pPr rtl="1">
              <a:spcBef>
                <a:spcPct val="50000"/>
              </a:spcBef>
            </a:pPr>
            <a:r>
              <a:rPr lang="fa-IR"/>
              <a:t>عوامل و كانون‌هاي فساد اداري</a:t>
            </a:r>
            <a:endParaRPr lang="en-US"/>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56068"/>
                                        </p:tgtEl>
                                        <p:attrNameLst>
                                          <p:attrName>style.visibility</p:attrName>
                                        </p:attrNameLst>
                                      </p:cBhvr>
                                      <p:to>
                                        <p:strVal val="visible"/>
                                      </p:to>
                                    </p:set>
                                    <p:animEffect transition="in" filter="box(out)">
                                      <p:cBhvr>
                                        <p:cTn id="7" dur="500"/>
                                        <p:tgtEl>
                                          <p:spTgt spid="256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68"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9BF096C8-8438-43A8-ABC7-B36B2B5B2C69}" type="slidenum">
              <a:rPr lang="ar-SA" altLang="en-US"/>
              <a:pPr/>
              <a:t>21</a:t>
            </a:fld>
            <a:endParaRPr lang="en-US" altLang="en-US"/>
          </a:p>
        </p:txBody>
      </p:sp>
      <p:sp>
        <p:nvSpPr>
          <p:cNvPr id="225284" name="AutoShape 4"/>
          <p:cNvSpPr>
            <a:spLocks noChangeArrowheads="1"/>
          </p:cNvSpPr>
          <p:nvPr/>
        </p:nvSpPr>
        <p:spPr bwMode="auto">
          <a:xfrm>
            <a:off x="1066800" y="1981200"/>
            <a:ext cx="7239000" cy="3581400"/>
          </a:xfrm>
          <a:prstGeom prst="roundRect">
            <a:avLst>
              <a:gd name="adj" fmla="val 16667"/>
            </a:avLst>
          </a:prstGeom>
          <a:solidFill>
            <a:schemeClr val="accent1"/>
          </a:solidFill>
          <a:ln w="9525">
            <a:noFill/>
            <a:round/>
            <a:headEnd/>
            <a:tailEnd/>
          </a:ln>
          <a:effectLst>
            <a:outerShdw dist="107763" dir="2700000" algn="ctr" rotWithShape="0">
              <a:schemeClr val="bg2"/>
            </a:outerShdw>
          </a:effectLst>
        </p:spPr>
        <p:txBody>
          <a:bodyPr wrap="none" anchor="ctr"/>
          <a:lstStyle/>
          <a:p>
            <a:pPr rtl="1">
              <a:lnSpc>
                <a:spcPct val="240000"/>
              </a:lnSpc>
            </a:pPr>
            <a:r>
              <a:rPr lang="ar-SA" altLang="en-US" sz="2800">
                <a:solidFill>
                  <a:srgbClr val="000066"/>
                </a:solidFill>
                <a:latin typeface="Mitra" pitchFamily="2" charset="-78"/>
              </a:rPr>
              <a:t>هيدن هيمر</a:t>
            </a:r>
            <a:r>
              <a:rPr lang="en-US" altLang="en-US" sz="2800">
                <a:solidFill>
                  <a:srgbClr val="000066"/>
                </a:solidFill>
                <a:latin typeface="Mitra" pitchFamily="2" charset="-78"/>
              </a:rPr>
              <a:t>:</a:t>
            </a:r>
            <a:r>
              <a:rPr lang="en-US" altLang="en-US">
                <a:solidFill>
                  <a:schemeClr val="tx1"/>
                </a:solidFill>
                <a:latin typeface="Mitra" pitchFamily="2" charset="-78"/>
              </a:rPr>
              <a:t> </a:t>
            </a:r>
          </a:p>
          <a:p>
            <a:pPr rtl="1">
              <a:lnSpc>
                <a:spcPct val="240000"/>
              </a:lnSpc>
            </a:pPr>
            <a:r>
              <a:rPr lang="en-US" altLang="en-US">
                <a:solidFill>
                  <a:schemeClr val="tx1"/>
                </a:solidFill>
                <a:latin typeface="Mitra" pitchFamily="2" charset="-78"/>
              </a:rPr>
              <a:t>                          - </a:t>
            </a:r>
            <a:r>
              <a:rPr lang="ar-SA" altLang="en-US">
                <a:solidFill>
                  <a:srgbClr val="660066"/>
                </a:solidFill>
                <a:latin typeface="Mitra" pitchFamily="2" charset="-78"/>
              </a:rPr>
              <a:t>فساد اداري سياه</a:t>
            </a:r>
            <a:r>
              <a:rPr lang="en-US" altLang="en-US">
                <a:solidFill>
                  <a:srgbClr val="660066"/>
                </a:solidFill>
                <a:latin typeface="Mitra" pitchFamily="2" charset="-78"/>
              </a:rPr>
              <a:t> </a:t>
            </a:r>
            <a:r>
              <a:rPr lang="ar-SA" altLang="en-US">
                <a:solidFill>
                  <a:srgbClr val="660066"/>
                </a:solidFill>
              </a:rPr>
              <a:t>(</a:t>
            </a:r>
            <a:r>
              <a:rPr lang="ar-SA" altLang="en-US">
                <a:solidFill>
                  <a:srgbClr val="660066"/>
                </a:solidFill>
                <a:latin typeface="Mitra" pitchFamily="2" charset="-78"/>
              </a:rPr>
              <a:t>مذموم</a:t>
            </a:r>
            <a:r>
              <a:rPr lang="en-US" altLang="en-US" b="1">
                <a:solidFill>
                  <a:srgbClr val="660066"/>
                </a:solidFill>
                <a:latin typeface="Mitra" pitchFamily="2" charset="-78"/>
              </a:rPr>
              <a:t>(</a:t>
            </a:r>
          </a:p>
          <a:p>
            <a:pPr rtl="1">
              <a:lnSpc>
                <a:spcPct val="240000"/>
              </a:lnSpc>
            </a:pPr>
            <a:r>
              <a:rPr lang="en-US" altLang="en-US">
                <a:solidFill>
                  <a:srgbClr val="660066"/>
                </a:solidFill>
                <a:latin typeface="Mitra" pitchFamily="2" charset="-78"/>
              </a:rPr>
              <a:t>                          - </a:t>
            </a:r>
            <a:r>
              <a:rPr lang="ar-SA" altLang="en-US">
                <a:solidFill>
                  <a:srgbClr val="660066"/>
                </a:solidFill>
                <a:latin typeface="Mitra" pitchFamily="2" charset="-78"/>
              </a:rPr>
              <a:t>فساد اداري خاكستري</a:t>
            </a:r>
            <a:r>
              <a:rPr lang="en-US" altLang="en-US" b="1">
                <a:solidFill>
                  <a:srgbClr val="660066"/>
                </a:solidFill>
                <a:latin typeface="Mitra" pitchFamily="2" charset="-78"/>
              </a:rPr>
              <a:t>)</a:t>
            </a:r>
            <a:r>
              <a:rPr lang="ar-SA" altLang="en-US" b="1">
                <a:solidFill>
                  <a:srgbClr val="660066"/>
                </a:solidFill>
                <a:latin typeface="Mitra" pitchFamily="2" charset="-78"/>
              </a:rPr>
              <a:t>رايج</a:t>
            </a:r>
            <a:r>
              <a:rPr lang="en-US" altLang="en-US" b="1">
                <a:solidFill>
                  <a:srgbClr val="660066"/>
                </a:solidFill>
                <a:latin typeface="Mitra" pitchFamily="2" charset="-78"/>
              </a:rPr>
              <a:t>(</a:t>
            </a:r>
          </a:p>
          <a:p>
            <a:pPr rtl="1"/>
            <a:endParaRPr lang="en-US" altLang="en-US">
              <a:solidFill>
                <a:srgbClr val="660066"/>
              </a:solidFill>
              <a:latin typeface="Mitra" pitchFamily="2" charset="-78"/>
            </a:endParaRPr>
          </a:p>
          <a:p>
            <a:pPr rtl="1"/>
            <a:r>
              <a:rPr lang="en-US" altLang="en-US">
                <a:solidFill>
                  <a:srgbClr val="660066"/>
                </a:solidFill>
                <a:latin typeface="Mitra" pitchFamily="2" charset="-78"/>
              </a:rPr>
              <a:t>                         -</a:t>
            </a:r>
            <a:r>
              <a:rPr lang="ar-SA" altLang="en-US">
                <a:solidFill>
                  <a:srgbClr val="660066"/>
                </a:solidFill>
                <a:latin typeface="Mitra" pitchFamily="2" charset="-78"/>
              </a:rPr>
              <a:t>فساد اداري سفيد</a:t>
            </a:r>
            <a:r>
              <a:rPr lang="en-US" altLang="en-US" b="1">
                <a:solidFill>
                  <a:srgbClr val="660066"/>
                </a:solidFill>
                <a:latin typeface="Mitra" pitchFamily="2" charset="-78"/>
              </a:rPr>
              <a:t>)</a:t>
            </a:r>
            <a:r>
              <a:rPr lang="ar-SA" altLang="en-US">
                <a:solidFill>
                  <a:srgbClr val="660066"/>
                </a:solidFill>
                <a:latin typeface="Mitra" pitchFamily="2" charset="-78"/>
              </a:rPr>
              <a:t>منسو</a:t>
            </a:r>
            <a:r>
              <a:rPr lang="fa-IR" altLang="en-US">
                <a:solidFill>
                  <a:srgbClr val="660066"/>
                </a:solidFill>
                <a:latin typeface="Mitra" pitchFamily="2" charset="-78"/>
              </a:rPr>
              <a:t>خ</a:t>
            </a:r>
            <a:r>
              <a:rPr lang="en-US" altLang="en-US" b="1">
                <a:solidFill>
                  <a:srgbClr val="660066"/>
                </a:solidFill>
                <a:latin typeface="Mitra" pitchFamily="2" charset="-78"/>
              </a:rPr>
              <a:t>(</a:t>
            </a:r>
            <a:endParaRPr lang="en-US" altLang="en-US" sz="2000" b="1">
              <a:solidFill>
                <a:srgbClr val="660066"/>
              </a:solidFill>
              <a:latin typeface="Mitra" pitchFamily="2" charset="-78"/>
            </a:endParaRPr>
          </a:p>
        </p:txBody>
      </p:sp>
      <p:sp>
        <p:nvSpPr>
          <p:cNvPr id="225285" name="Rectangle 5"/>
          <p:cNvSpPr>
            <a:spLocks noChangeArrowheads="1"/>
          </p:cNvSpPr>
          <p:nvPr/>
        </p:nvSpPr>
        <p:spPr bwMode="auto">
          <a:xfrm>
            <a:off x="685800" y="457200"/>
            <a:ext cx="7772400" cy="1143000"/>
          </a:xfrm>
          <a:prstGeom prst="rect">
            <a:avLst/>
          </a:prstGeom>
          <a:noFill/>
          <a:ln w="9525">
            <a:noFill/>
            <a:miter lim="800000"/>
            <a:headEnd/>
            <a:tailEnd/>
          </a:ln>
          <a:effectLst/>
        </p:spPr>
        <p:txBody>
          <a:bodyPr anchor="ctr"/>
          <a:lstStyle/>
          <a:p>
            <a:pPr algn="ctr"/>
            <a:endParaRPr lang="en-US" altLang="en-US" sz="4400">
              <a:solidFill>
                <a:schemeClr val="tx2"/>
              </a:solidFill>
              <a:latin typeface="Mitra" pitchFamily="2" charset="-78"/>
              <a:cs typeface="Mitra" pitchFamily="2" charset="-78"/>
            </a:endParaRPr>
          </a:p>
        </p:txBody>
      </p:sp>
      <p:sp>
        <p:nvSpPr>
          <p:cNvPr id="225287" name="AutoShape 7"/>
          <p:cNvSpPr>
            <a:spLocks noChangeArrowheads="1"/>
          </p:cNvSpPr>
          <p:nvPr/>
        </p:nvSpPr>
        <p:spPr bwMode="auto">
          <a:xfrm>
            <a:off x="1524000" y="381000"/>
            <a:ext cx="6172200" cy="1295400"/>
          </a:xfrm>
          <a:prstGeom prst="star8">
            <a:avLst>
              <a:gd name="adj" fmla="val 26250"/>
            </a:avLst>
          </a:prstGeom>
          <a:solidFill>
            <a:schemeClr val="accent1"/>
          </a:solidFill>
          <a:ln w="9525">
            <a:miter lim="800000"/>
            <a:headEnd/>
            <a:tailEnd/>
          </a:ln>
          <a:effectLst/>
          <a:scene3d>
            <a:camera prst="legacyPerspectiveBottom"/>
            <a:lightRig rig="legacyFlat3" dir="t"/>
          </a:scene3d>
          <a:sp3d extrusionH="887400" prstMaterial="legacyMatte">
            <a:bevelT w="13500" h="13500" prst="angle"/>
            <a:bevelB w="13500" h="13500" prst="angle"/>
            <a:extrusionClr>
              <a:schemeClr val="accent1"/>
            </a:extrusionClr>
          </a:sp3d>
        </p:spPr>
        <p:txBody>
          <a:bodyPr wrap="none" anchor="ctr">
            <a:flatTx/>
          </a:bodyPr>
          <a:lstStyle/>
          <a:p>
            <a:pPr algn="ctr" rtl="1"/>
            <a:r>
              <a:rPr lang="ar-SA" altLang="en-US">
                <a:solidFill>
                  <a:srgbClr val="003366"/>
                </a:solidFill>
              </a:rPr>
              <a:t>انواع فساد اداري</a:t>
            </a:r>
            <a:endParaRPr lang="en-US" altLang="en-US"/>
          </a:p>
        </p:txBody>
      </p:sp>
    </p:spTree>
  </p:cSld>
  <p:clrMapOvr>
    <a:masterClrMapping/>
  </p:clrMapOvr>
  <p:transition>
    <p:zoom dir="in"/>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68B679C-2064-4767-BBAA-BDAF7F928C22}" type="slidenum">
              <a:rPr lang="ar-SA" altLang="en-US"/>
              <a:pPr/>
              <a:t>22</a:t>
            </a:fld>
            <a:endParaRPr lang="en-US" altLang="en-US"/>
          </a:p>
        </p:txBody>
      </p:sp>
      <p:sp>
        <p:nvSpPr>
          <p:cNvPr id="185347" name="AutoShape 3"/>
          <p:cNvSpPr>
            <a:spLocks noGrp="1" noChangeArrowheads="1"/>
          </p:cNvSpPr>
          <p:nvPr>
            <p:ph type="ctrTitle"/>
          </p:nvPr>
        </p:nvSpPr>
        <p:spPr>
          <a:xfrm>
            <a:off x="1981200" y="228600"/>
            <a:ext cx="4876800" cy="1143000"/>
          </a:xfrm>
          <a:prstGeom prst="roundRect">
            <a:avLst>
              <a:gd name="adj" fmla="val 16667"/>
            </a:avLst>
          </a:prstGeom>
          <a:gradFill rotWithShape="0">
            <a:gsLst>
              <a:gs pos="0">
                <a:srgbClr val="FFFF99">
                  <a:gamma/>
                  <a:tint val="0"/>
                  <a:invGamma/>
                </a:srgbClr>
              </a:gs>
              <a:gs pos="100000">
                <a:srgbClr val="FFFF99"/>
              </a:gs>
            </a:gsLst>
            <a:path path="shape">
              <a:fillToRect l="50000" t="50000" r="50000" b="50000"/>
            </a:path>
          </a:gradFill>
          <a:ln/>
          <a:effectLst>
            <a:prstShdw prst="shdw17" dist="17961" dir="2700000">
              <a:srgbClr val="FFFF99">
                <a:gamma/>
                <a:shade val="60000"/>
                <a:invGamma/>
              </a:srgbClr>
            </a:prstShdw>
          </a:effectLst>
        </p:spPr>
        <p:txBody>
          <a:bodyPr/>
          <a:lstStyle/>
          <a:p>
            <a:r>
              <a:rPr lang="ar-SA" altLang="en-US" sz="3200" b="1">
                <a:solidFill>
                  <a:srgbClr val="800000"/>
                </a:solidFill>
                <a:latin typeface="Times New Roman" pitchFamily="18" charset="0"/>
                <a:sym typeface="Symbol" pitchFamily="18" charset="2"/>
              </a:rPr>
              <a:t>پيامدهاي فساد اداري</a:t>
            </a:r>
            <a:endParaRPr lang="en-US" altLang="en-US" sz="3200">
              <a:solidFill>
                <a:srgbClr val="1C1C1C"/>
              </a:solidFill>
              <a:latin typeface="Times New Roman" pitchFamily="18" charset="0"/>
              <a:sym typeface="Symbol" pitchFamily="18" charset="2"/>
            </a:endParaRPr>
          </a:p>
        </p:txBody>
      </p:sp>
      <p:sp>
        <p:nvSpPr>
          <p:cNvPr id="185349" name="AutoShape 5"/>
          <p:cNvSpPr>
            <a:spLocks noGrp="1" noChangeArrowheads="1"/>
          </p:cNvSpPr>
          <p:nvPr>
            <p:ph type="subTitle" idx="1"/>
          </p:nvPr>
        </p:nvSpPr>
        <p:spPr>
          <a:xfrm>
            <a:off x="838200" y="1524000"/>
            <a:ext cx="7315200" cy="495300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a:scene3d>
            <a:camera prst="legacyPerspectiveBottom"/>
            <a:lightRig rig="legacyFlat3" dir="t"/>
          </a:scene3d>
          <a:sp3d extrusionH="887400" prstMaterial="legacyMatte">
            <a:bevelT w="13500" h="13500" prst="angle"/>
            <a:bevelB w="13500" h="13500" prst="angle"/>
            <a:extrusionClr>
              <a:srgbClr val="FFFF99"/>
            </a:extrusionClr>
          </a:sp3d>
        </p:spPr>
        <p:txBody>
          <a:bodyPr>
            <a:flatTx/>
          </a:bodyPr>
          <a:lstStyle/>
          <a:p>
            <a:pPr algn="just" rtl="1"/>
            <a:r>
              <a:rPr lang="ar-SA" altLang="en-US" sz="3000" b="1" i="1">
                <a:solidFill>
                  <a:srgbClr val="000066"/>
                </a:solidFill>
                <a:cs typeface="Yagut" pitchFamily="2" charset="-78"/>
              </a:rPr>
              <a:t>الف) پيامدهاي فردي فساد اداري</a:t>
            </a:r>
            <a:endParaRPr lang="ar-SA" altLang="en-US" sz="2500" b="1">
              <a:solidFill>
                <a:srgbClr val="000066"/>
              </a:solidFill>
              <a:cs typeface="Yagut" pitchFamily="2" charset="-78"/>
            </a:endParaRPr>
          </a:p>
          <a:p>
            <a:pPr algn="just" rtl="1"/>
            <a:r>
              <a:rPr lang="ar-SA" altLang="en-US" sz="2500">
                <a:solidFill>
                  <a:srgbClr val="660033"/>
                </a:solidFill>
                <a:cs typeface="Titr" pitchFamily="2" charset="-78"/>
              </a:rPr>
              <a:t>-خدشه‌دار شدن امنيت شغلي، اعتبار و حيثيت فرد و انگيزه‌كاري در كاركنان</a:t>
            </a:r>
          </a:p>
          <a:p>
            <a:pPr algn="just" rtl="1"/>
            <a:r>
              <a:rPr lang="ar-SA" altLang="en-US" sz="2500">
                <a:solidFill>
                  <a:srgbClr val="660033"/>
                </a:solidFill>
                <a:cs typeface="Titr" pitchFamily="2" charset="-78"/>
              </a:rPr>
              <a:t>- تقدم يافتن منافع فردي بر منافع سازماني و عدم هدايت مناسب استعدادهاي فردي</a:t>
            </a:r>
          </a:p>
          <a:p>
            <a:pPr algn="just" rtl="1"/>
            <a:r>
              <a:rPr lang="ar-SA" altLang="en-US" sz="2500">
                <a:solidFill>
                  <a:srgbClr val="660033"/>
                </a:solidFill>
                <a:cs typeface="Titr" pitchFamily="2" charset="-78"/>
              </a:rPr>
              <a:t>- بروز اختلافات خانوادگي و ناهنجاري</a:t>
            </a:r>
            <a:r>
              <a:rPr lang="fa-IR" altLang="en-US" sz="2500">
                <a:solidFill>
                  <a:srgbClr val="660033"/>
                </a:solidFill>
                <a:cs typeface="Titr" pitchFamily="2" charset="-78"/>
              </a:rPr>
              <a:t>‌</a:t>
            </a:r>
            <a:r>
              <a:rPr lang="ar-SA" altLang="en-US" sz="2500">
                <a:solidFill>
                  <a:srgbClr val="660033"/>
                </a:solidFill>
                <a:cs typeface="Titr" pitchFamily="2" charset="-78"/>
              </a:rPr>
              <a:t>هاي روحي و رواني و ايجادجو بي اعتمادي در مردم و افزايش هزينه زندگي </a:t>
            </a:r>
            <a:endParaRPr lang="ar-SA" altLang="en-US" sz="2000" b="1">
              <a:solidFill>
                <a:srgbClr val="CC0000"/>
              </a:solidFill>
              <a:latin typeface="Times New Roman" pitchFamily="18" charset="0"/>
              <a:cs typeface="Titr" pitchFamily="2" charset="-78"/>
              <a:sym typeface="Symbol" pitchFamily="18" charset="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85347"/>
                                        </p:tgtEl>
                                        <p:attrNameLst>
                                          <p:attrName>style.visibility</p:attrName>
                                        </p:attrNameLst>
                                      </p:cBhvr>
                                      <p:to>
                                        <p:strVal val="visible"/>
                                      </p:to>
                                    </p:set>
                                    <p:anim calcmode="lin" valueType="num">
                                      <p:cBhvr>
                                        <p:cTn id="7" dur="1000" fill="hold"/>
                                        <p:tgtEl>
                                          <p:spTgt spid="185347"/>
                                        </p:tgtEl>
                                        <p:attrNameLst>
                                          <p:attrName>ppt_w</p:attrName>
                                        </p:attrNameLst>
                                      </p:cBhvr>
                                      <p:tavLst>
                                        <p:tav tm="0">
                                          <p:val>
                                            <p:fltVal val="0"/>
                                          </p:val>
                                        </p:tav>
                                        <p:tav tm="100000">
                                          <p:val>
                                            <p:strVal val="#ppt_w"/>
                                          </p:val>
                                        </p:tav>
                                      </p:tavLst>
                                    </p:anim>
                                    <p:anim calcmode="lin" valueType="num">
                                      <p:cBhvr>
                                        <p:cTn id="8" dur="1000" fill="hold"/>
                                        <p:tgtEl>
                                          <p:spTgt spid="185347"/>
                                        </p:tgtEl>
                                        <p:attrNameLst>
                                          <p:attrName>ppt_h</p:attrName>
                                        </p:attrNameLst>
                                      </p:cBhvr>
                                      <p:tavLst>
                                        <p:tav tm="0">
                                          <p:val>
                                            <p:fltVal val="0"/>
                                          </p:val>
                                        </p:tav>
                                        <p:tav tm="100000">
                                          <p:val>
                                            <p:strVal val="#ppt_h"/>
                                          </p:val>
                                        </p:tav>
                                      </p:tavLst>
                                    </p:anim>
                                    <p:anim calcmode="lin" valueType="num">
                                      <p:cBhvr>
                                        <p:cTn id="9" dur="1000" fill="hold"/>
                                        <p:tgtEl>
                                          <p:spTgt spid="18534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85347"/>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4" presetClass="entr" presetSubtype="16" fill="hold" grpId="0" nodeType="afterEffect">
                                  <p:stCondLst>
                                    <p:cond delay="0"/>
                                  </p:stCondLst>
                                  <p:childTnLst>
                                    <p:set>
                                      <p:cBhvr>
                                        <p:cTn id="13" dur="1" fill="hold">
                                          <p:stCondLst>
                                            <p:cond delay="0"/>
                                          </p:stCondLst>
                                        </p:cTn>
                                        <p:tgtEl>
                                          <p:spTgt spid="185349"/>
                                        </p:tgtEl>
                                        <p:attrNameLst>
                                          <p:attrName>style.visibility</p:attrName>
                                        </p:attrNameLst>
                                      </p:cBhvr>
                                      <p:to>
                                        <p:strVal val="visible"/>
                                      </p:to>
                                    </p:set>
                                    <p:animEffect transition="in" filter="box(in)">
                                      <p:cBhvr>
                                        <p:cTn id="14" dur="500"/>
                                        <p:tgtEl>
                                          <p:spTgt spid="1853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animBg="1" autoUpdateAnimBg="0"/>
      <p:bldP spid="185349"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698065D8-89E1-4577-A399-8D5000DDC783}" type="slidenum">
              <a:rPr lang="ar-SA" altLang="en-US"/>
              <a:pPr/>
              <a:t>23</a:t>
            </a:fld>
            <a:endParaRPr lang="en-US" altLang="en-US"/>
          </a:p>
        </p:txBody>
      </p:sp>
      <p:sp>
        <p:nvSpPr>
          <p:cNvPr id="156677" name="AutoShape 5"/>
          <p:cNvSpPr>
            <a:spLocks noChangeArrowheads="1"/>
          </p:cNvSpPr>
          <p:nvPr/>
        </p:nvSpPr>
        <p:spPr bwMode="auto">
          <a:xfrm>
            <a:off x="838200" y="533400"/>
            <a:ext cx="7620000" cy="594360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rgbClr val="FFFF99"/>
            </a:extrusionClr>
          </a:sp3d>
        </p:spPr>
        <p:txBody>
          <a:bodyPr>
            <a:flatTx/>
          </a:bodyPr>
          <a:lstStyle/>
          <a:p>
            <a:pPr rtl="1">
              <a:spcBef>
                <a:spcPct val="20000"/>
              </a:spcBef>
            </a:pPr>
            <a:r>
              <a:rPr lang="ar-SA" altLang="en-US" sz="3000" b="1">
                <a:solidFill>
                  <a:srgbClr val="000066"/>
                </a:solidFill>
                <a:latin typeface="Mitra" pitchFamily="2" charset="-78"/>
                <a:cs typeface="Yagut" pitchFamily="2" charset="-78"/>
              </a:rPr>
              <a:t>ب) پيامدهاي سازماني فساد اداري</a:t>
            </a:r>
          </a:p>
          <a:p>
            <a:pPr algn="just" rtl="1">
              <a:spcBef>
                <a:spcPct val="20000"/>
              </a:spcBef>
            </a:pPr>
            <a:r>
              <a:rPr lang="ar-SA" altLang="en-US" sz="2300">
                <a:solidFill>
                  <a:srgbClr val="660033"/>
                </a:solidFill>
                <a:latin typeface="Mitra" pitchFamily="2" charset="-78"/>
              </a:rPr>
              <a:t>1- رشد انحصار گرايي دولتي، هدر رفتن سرمايه‌گذاري انجام شده روي منابع انساني و آسيب‌رساني به فرايند توسعه منابع انساني</a:t>
            </a:r>
          </a:p>
          <a:p>
            <a:pPr rtl="1">
              <a:spcBef>
                <a:spcPct val="20000"/>
              </a:spcBef>
            </a:pPr>
            <a:r>
              <a:rPr lang="ar-SA" altLang="en-US" sz="2300">
                <a:solidFill>
                  <a:srgbClr val="660033"/>
                </a:solidFill>
                <a:latin typeface="Mitra" pitchFamily="2" charset="-78"/>
              </a:rPr>
              <a:t>2- افزايش فرصت</a:t>
            </a:r>
            <a:r>
              <a:rPr lang="en-US" altLang="en-US" sz="2300">
                <a:solidFill>
                  <a:srgbClr val="660033"/>
                </a:solidFill>
                <a:latin typeface="Mitra" pitchFamily="2" charset="-78"/>
              </a:rPr>
              <a:t> </a:t>
            </a:r>
            <a:r>
              <a:rPr lang="ar-SA" altLang="en-US" sz="2300">
                <a:solidFill>
                  <a:srgbClr val="660033"/>
                </a:solidFill>
                <a:latin typeface="Mitra" pitchFamily="2" charset="-78"/>
              </a:rPr>
              <a:t>هاي ارتكاب فساد، پايدار سازي گسترش فساد از راه مقررات دست و پاگير.</a:t>
            </a:r>
          </a:p>
          <a:p>
            <a:pPr rtl="1">
              <a:spcBef>
                <a:spcPct val="20000"/>
              </a:spcBef>
            </a:pPr>
            <a:r>
              <a:rPr lang="ar-SA" altLang="en-US" sz="2300">
                <a:solidFill>
                  <a:srgbClr val="660033"/>
                </a:solidFill>
                <a:latin typeface="Mitra" pitchFamily="2" charset="-78"/>
              </a:rPr>
              <a:t>3- تضعيف نظام ارزيابي، عدم رعايت شايسته‌سالاري و قانونمند نبودن استخدام</a:t>
            </a:r>
            <a:r>
              <a:rPr lang="en-US" altLang="en-US" sz="2300">
                <a:solidFill>
                  <a:srgbClr val="660033"/>
                </a:solidFill>
                <a:latin typeface="Mitra" pitchFamily="2" charset="-78"/>
              </a:rPr>
              <a:t> </a:t>
            </a:r>
            <a:r>
              <a:rPr lang="ar-SA" altLang="en-US" sz="2300">
                <a:solidFill>
                  <a:srgbClr val="660033"/>
                </a:solidFill>
                <a:latin typeface="Mitra" pitchFamily="2" charset="-78"/>
              </a:rPr>
              <a:t>ها در محيط‌هاي دولتي و اثرگذاري بر كارايي سازمان</a:t>
            </a:r>
            <a:r>
              <a:rPr lang="en-US" altLang="en-US" sz="2300">
                <a:solidFill>
                  <a:srgbClr val="660033"/>
                </a:solidFill>
                <a:latin typeface="Mitra" pitchFamily="2" charset="-78"/>
              </a:rPr>
              <a:t> </a:t>
            </a:r>
            <a:r>
              <a:rPr lang="ar-SA" altLang="en-US" sz="2300">
                <a:solidFill>
                  <a:srgbClr val="660033"/>
                </a:solidFill>
                <a:latin typeface="Mitra" pitchFamily="2" charset="-78"/>
              </a:rPr>
              <a:t>ها و بخش خصوصي</a:t>
            </a:r>
            <a:endParaRPr lang="ar-SA" altLang="en-US" sz="2200" b="1">
              <a:latin typeface="Times New Roman" pitchFamily="18" charset="0"/>
              <a:sym typeface="Symbol" pitchFamily="18" charset="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56677"/>
                                        </p:tgtEl>
                                        <p:attrNameLst>
                                          <p:attrName>style.visibility</p:attrName>
                                        </p:attrNameLst>
                                      </p:cBhvr>
                                      <p:to>
                                        <p:strVal val="visible"/>
                                      </p:to>
                                    </p:set>
                                    <p:animEffect transition="in" filter="box(in)">
                                      <p:cBhvr>
                                        <p:cTn id="7" dur="500"/>
                                        <p:tgtEl>
                                          <p:spTgt spid="156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7"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CEBAEE7C-230E-4BF6-BD07-5F80BEEBB1FA}" type="slidenum">
              <a:rPr lang="ar-SA" altLang="en-US"/>
              <a:pPr/>
              <a:t>24</a:t>
            </a:fld>
            <a:endParaRPr lang="en-US" altLang="en-US"/>
          </a:p>
        </p:txBody>
      </p:sp>
      <p:sp>
        <p:nvSpPr>
          <p:cNvPr id="155652" name="AutoShape 4"/>
          <p:cNvSpPr>
            <a:spLocks noChangeArrowheads="1"/>
          </p:cNvSpPr>
          <p:nvPr/>
        </p:nvSpPr>
        <p:spPr bwMode="auto">
          <a:xfrm>
            <a:off x="838200" y="533400"/>
            <a:ext cx="7620000" cy="594360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rgbClr val="FFFF99"/>
            </a:extrusionClr>
          </a:sp3d>
        </p:spPr>
        <p:txBody>
          <a:bodyPr>
            <a:flatTx/>
          </a:bodyPr>
          <a:lstStyle/>
          <a:p>
            <a:pPr marL="285750" rtl="1">
              <a:lnSpc>
                <a:spcPct val="150000"/>
              </a:lnSpc>
              <a:spcBef>
                <a:spcPct val="20000"/>
              </a:spcBef>
            </a:pPr>
            <a:r>
              <a:rPr lang="ar-SA" altLang="en-US" sz="3000" b="1" i="1">
                <a:solidFill>
                  <a:srgbClr val="000066"/>
                </a:solidFill>
                <a:latin typeface="Mitra" pitchFamily="2" charset="-78"/>
                <a:cs typeface="Yagut" pitchFamily="2" charset="-78"/>
              </a:rPr>
              <a:t>ج) پيامدهاي اقتصادي – اجتماعي فساد اداري</a:t>
            </a:r>
          </a:p>
          <a:p>
            <a:pPr marL="285750" rtl="1">
              <a:lnSpc>
                <a:spcPct val="150000"/>
              </a:lnSpc>
              <a:spcBef>
                <a:spcPct val="20000"/>
              </a:spcBef>
            </a:pPr>
            <a:r>
              <a:rPr lang="ar-SA" altLang="en-US">
                <a:solidFill>
                  <a:srgbClr val="660033"/>
                </a:solidFill>
                <a:latin typeface="Mitra" pitchFamily="2" charset="-78"/>
              </a:rPr>
              <a:t>1- از بين رفتن شرايط رقابتي در اقتصاد</a:t>
            </a:r>
          </a:p>
          <a:p>
            <a:pPr marL="285750" rtl="1">
              <a:lnSpc>
                <a:spcPct val="150000"/>
              </a:lnSpc>
              <a:spcBef>
                <a:spcPct val="20000"/>
              </a:spcBef>
            </a:pPr>
            <a:r>
              <a:rPr lang="ar-SA" altLang="en-US">
                <a:solidFill>
                  <a:srgbClr val="660033"/>
                </a:solidFill>
                <a:latin typeface="Mitra" pitchFamily="2" charset="-78"/>
              </a:rPr>
              <a:t>2- افت كيفيت خدمات عمومي و زيربناها</a:t>
            </a:r>
          </a:p>
          <a:p>
            <a:pPr marL="285750" rtl="1">
              <a:lnSpc>
                <a:spcPct val="150000"/>
              </a:lnSpc>
              <a:spcBef>
                <a:spcPct val="20000"/>
              </a:spcBef>
            </a:pPr>
            <a:r>
              <a:rPr lang="ar-SA" altLang="en-US">
                <a:solidFill>
                  <a:srgbClr val="660033"/>
                </a:solidFill>
                <a:latin typeface="Mitra" pitchFamily="2" charset="-78"/>
              </a:rPr>
              <a:t>3- ممانعت از توسعه اقتصادي و اجتماعي</a:t>
            </a:r>
          </a:p>
          <a:p>
            <a:pPr marL="285750" rtl="1">
              <a:lnSpc>
                <a:spcPct val="150000"/>
              </a:lnSpc>
              <a:spcBef>
                <a:spcPct val="20000"/>
              </a:spcBef>
            </a:pPr>
            <a:r>
              <a:rPr lang="ar-SA" altLang="en-US">
                <a:solidFill>
                  <a:srgbClr val="660033"/>
                </a:solidFill>
                <a:latin typeface="Mitra" pitchFamily="2" charset="-78"/>
              </a:rPr>
              <a:t>4-افزايش هزينه‌ها و درآمدهاي نامشروع كاركنان و شهروندان</a:t>
            </a:r>
          </a:p>
          <a:p>
            <a:pPr marL="285750" algn="just" rtl="1">
              <a:lnSpc>
                <a:spcPct val="150000"/>
              </a:lnSpc>
              <a:spcBef>
                <a:spcPct val="20000"/>
              </a:spcBef>
            </a:pPr>
            <a:endParaRPr lang="ar-SA" altLang="en-US">
              <a:solidFill>
                <a:srgbClr val="660033"/>
              </a:solidFill>
              <a:latin typeface="Mitra" pitchFamily="2" charset="-78"/>
            </a:endParaRPr>
          </a:p>
          <a:p>
            <a:pPr marL="285750" algn="just" rtl="1">
              <a:lnSpc>
                <a:spcPct val="150000"/>
              </a:lnSpc>
              <a:spcBef>
                <a:spcPct val="20000"/>
              </a:spcBef>
            </a:pPr>
            <a:endParaRPr lang="ar-SA" altLang="en-US" sz="2300">
              <a:solidFill>
                <a:schemeClr val="tx1"/>
              </a:solidFill>
              <a:latin typeface="Mitra" pitchFamily="2" charset="-78"/>
            </a:endParaRPr>
          </a:p>
          <a:p>
            <a:pPr marL="285750" algn="ctr" rtl="1">
              <a:lnSpc>
                <a:spcPct val="150000"/>
              </a:lnSpc>
              <a:spcBef>
                <a:spcPct val="20000"/>
              </a:spcBef>
              <a:buFontTx/>
              <a:buChar char="-"/>
            </a:pPr>
            <a:endParaRPr lang="ar-SA" altLang="en-US" sz="2300" b="1">
              <a:solidFill>
                <a:srgbClr val="660033"/>
              </a:solidFill>
              <a:latin typeface="Mitra" pitchFamily="2" charset="-78"/>
            </a:endParaRPr>
          </a:p>
          <a:p>
            <a:pPr marL="285750" algn="ctr" rtl="1">
              <a:lnSpc>
                <a:spcPct val="150000"/>
              </a:lnSpc>
              <a:spcBef>
                <a:spcPct val="20000"/>
              </a:spcBef>
            </a:pPr>
            <a:endParaRPr lang="ar-SA" altLang="en-US" sz="2300" b="1">
              <a:latin typeface="Times New Roman" pitchFamily="18" charset="0"/>
              <a:sym typeface="Symbol" pitchFamily="18" charset="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55652"/>
                                        </p:tgtEl>
                                        <p:attrNameLst>
                                          <p:attrName>style.visibility</p:attrName>
                                        </p:attrNameLst>
                                      </p:cBhvr>
                                      <p:to>
                                        <p:strVal val="visible"/>
                                      </p:to>
                                    </p:set>
                                    <p:animEffect transition="in" filter="box(in)">
                                      <p:cBhvr>
                                        <p:cTn id="7" dur="500"/>
                                        <p:tgtEl>
                                          <p:spTgt spid="1556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2"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936C0A1-FEF5-4B13-A537-ED61D1D50B19}" type="slidenum">
              <a:rPr lang="ar-SA" altLang="en-US"/>
              <a:pPr/>
              <a:t>25</a:t>
            </a:fld>
            <a:endParaRPr lang="en-US" altLang="en-US"/>
          </a:p>
        </p:txBody>
      </p:sp>
      <p:sp>
        <p:nvSpPr>
          <p:cNvPr id="154630" name="AutoShape 6"/>
          <p:cNvSpPr>
            <a:spLocks noChangeArrowheads="1"/>
          </p:cNvSpPr>
          <p:nvPr/>
        </p:nvSpPr>
        <p:spPr bwMode="auto">
          <a:xfrm>
            <a:off x="1981200" y="0"/>
            <a:ext cx="4876800" cy="1143000"/>
          </a:xfrm>
          <a:prstGeom prst="roundRect">
            <a:avLst>
              <a:gd name="adj" fmla="val 16667"/>
            </a:avLst>
          </a:prstGeom>
          <a:gradFill rotWithShape="0">
            <a:gsLst>
              <a:gs pos="0">
                <a:srgbClr val="FFFF99">
                  <a:gamma/>
                  <a:tint val="0"/>
                  <a:invGamma/>
                </a:srgbClr>
              </a:gs>
              <a:gs pos="100000">
                <a:srgbClr val="FFFF99"/>
              </a:gs>
            </a:gsLst>
            <a:path path="shape">
              <a:fillToRect l="50000" t="50000" r="50000" b="50000"/>
            </a:path>
          </a:gradFill>
          <a:ln w="9525">
            <a:noFill/>
            <a:round/>
            <a:headEnd/>
            <a:tailEnd/>
          </a:ln>
          <a:effectLst>
            <a:prstShdw prst="shdw17" dist="17961" dir="2700000">
              <a:srgbClr val="FFFF99">
                <a:gamma/>
                <a:shade val="60000"/>
                <a:invGamma/>
              </a:srgbClr>
            </a:prstShdw>
          </a:effectLst>
        </p:spPr>
        <p:txBody>
          <a:bodyPr anchor="ctr"/>
          <a:lstStyle/>
          <a:p>
            <a:pPr algn="ctr"/>
            <a:r>
              <a:rPr lang="ar-SA" altLang="en-US" sz="3200" b="1">
                <a:solidFill>
                  <a:srgbClr val="800000"/>
                </a:solidFill>
                <a:latin typeface="Times New Roman" pitchFamily="18" charset="0"/>
                <a:cs typeface="Mitra" pitchFamily="2" charset="-78"/>
                <a:sym typeface="Symbol" pitchFamily="18" charset="2"/>
              </a:rPr>
              <a:t>رابطه عوامل مؤثر در فساد</a:t>
            </a:r>
            <a:endParaRPr lang="en-US" altLang="en-US" sz="3200">
              <a:solidFill>
                <a:srgbClr val="1C1C1C"/>
              </a:solidFill>
              <a:latin typeface="Times New Roman" pitchFamily="18" charset="0"/>
              <a:cs typeface="Mitra" pitchFamily="2" charset="-78"/>
              <a:sym typeface="Symbol" pitchFamily="18" charset="2"/>
            </a:endParaRPr>
          </a:p>
        </p:txBody>
      </p:sp>
      <p:sp>
        <p:nvSpPr>
          <p:cNvPr id="154632" name="AutoShape 8"/>
          <p:cNvSpPr>
            <a:spLocks noChangeArrowheads="1"/>
          </p:cNvSpPr>
          <p:nvPr/>
        </p:nvSpPr>
        <p:spPr bwMode="auto">
          <a:xfrm>
            <a:off x="609600" y="1371600"/>
            <a:ext cx="7696200" cy="4876800"/>
          </a:xfrm>
          <a:prstGeom prst="roundRect">
            <a:avLst>
              <a:gd name="adj" fmla="val 16667"/>
            </a:avLst>
          </a:prstGeom>
          <a:gradFill rotWithShape="0">
            <a:gsLst>
              <a:gs pos="0">
                <a:srgbClr val="FFFF99"/>
              </a:gs>
              <a:gs pos="100000">
                <a:srgbClr val="FFFFCC"/>
              </a:gs>
            </a:gsLst>
            <a:path path="shape">
              <a:fillToRect l="50000" t="50000" r="50000" b="50000"/>
            </a:path>
          </a:gradFill>
          <a:ln w="9525">
            <a:round/>
            <a:headEnd/>
            <a:tailEnd/>
          </a:ln>
          <a:effectLst/>
          <a:scene3d>
            <a:camera prst="legacyPerspectiveBottom"/>
            <a:lightRig rig="legacyFlat3" dir="t"/>
          </a:scene3d>
          <a:sp3d extrusionH="887400" prstMaterial="legacyMatte">
            <a:bevelT w="13500" h="13500" prst="angle"/>
            <a:bevelB w="13500" h="13500" prst="angle"/>
            <a:extrusionClr>
              <a:srgbClr val="FFFF99"/>
            </a:extrusionClr>
          </a:sp3d>
        </p:spPr>
        <p:txBody>
          <a:bodyPr wrap="none" anchor="ctr">
            <a:flatTx/>
          </a:bodyPr>
          <a:lstStyle/>
          <a:p>
            <a:pPr algn="just" rtl="1">
              <a:lnSpc>
                <a:spcPct val="90000"/>
              </a:lnSpc>
            </a:pPr>
            <a:r>
              <a:rPr lang="ar-SA" altLang="en-US" sz="2300">
                <a:solidFill>
                  <a:srgbClr val="990033"/>
                </a:solidFill>
                <a:latin typeface="Mitra" pitchFamily="2" charset="-78"/>
              </a:rPr>
              <a:t>مزاياي ناشي از ارتكاب فساد با فرمول زير قابل محاسبه است</a:t>
            </a:r>
            <a:r>
              <a:rPr lang="en-US" altLang="en-US" sz="2300">
                <a:solidFill>
                  <a:srgbClr val="990033"/>
                </a:solidFill>
                <a:latin typeface="Mitra" pitchFamily="2" charset="-78"/>
              </a:rPr>
              <a:t> </a:t>
            </a:r>
          </a:p>
          <a:p>
            <a:pPr algn="just">
              <a:lnSpc>
                <a:spcPct val="90000"/>
              </a:lnSpc>
            </a:pPr>
            <a:r>
              <a:rPr lang="en-US" altLang="ar-SA" sz="2300">
                <a:solidFill>
                  <a:srgbClr val="990033"/>
                </a:solidFill>
                <a:latin typeface="Mitra" pitchFamily="2" charset="-78"/>
              </a:rPr>
              <a:t>a= b- c-p(s+qf)-v</a:t>
            </a:r>
          </a:p>
          <a:p>
            <a:pPr algn="just" rtl="1">
              <a:lnSpc>
                <a:spcPct val="90000"/>
              </a:lnSpc>
            </a:pPr>
            <a:r>
              <a:rPr lang="ar-SA" altLang="en-US" sz="2300">
                <a:solidFill>
                  <a:srgbClr val="990033"/>
                </a:solidFill>
                <a:latin typeface="Mitra" pitchFamily="2" charset="-78"/>
              </a:rPr>
              <a:t>كه در آن</a:t>
            </a:r>
            <a:r>
              <a:rPr lang="en-US" altLang="en-US" sz="2300">
                <a:solidFill>
                  <a:srgbClr val="990033"/>
                </a:solidFill>
                <a:latin typeface="Mitra" pitchFamily="2" charset="-78"/>
              </a:rPr>
              <a:t>:</a:t>
            </a:r>
          </a:p>
          <a:p>
            <a:pPr algn="just" rtl="1">
              <a:lnSpc>
                <a:spcPct val="90000"/>
              </a:lnSpc>
            </a:pPr>
            <a:r>
              <a:rPr lang="en-US" altLang="en-US" sz="2300">
                <a:solidFill>
                  <a:srgbClr val="990033"/>
                </a:solidFill>
                <a:latin typeface="Mitra" pitchFamily="2" charset="-78"/>
              </a:rPr>
              <a:t>(</a:t>
            </a:r>
            <a:r>
              <a:rPr lang="en-US" altLang="ar-SA" sz="2300">
                <a:solidFill>
                  <a:srgbClr val="990033"/>
                </a:solidFill>
                <a:latin typeface="Mitra" pitchFamily="2" charset="-78"/>
              </a:rPr>
              <a:t>b)</a:t>
            </a:r>
            <a:r>
              <a:rPr lang="ar-SA" altLang="en-US" sz="2300">
                <a:solidFill>
                  <a:srgbClr val="990033"/>
                </a:solidFill>
                <a:latin typeface="Mitra" pitchFamily="2" charset="-78"/>
              </a:rPr>
              <a:t>ارزش نقدي مورد انتظار</a:t>
            </a:r>
            <a:r>
              <a:rPr lang="en-US" altLang="en-US" sz="2300">
                <a:solidFill>
                  <a:srgbClr val="990033"/>
                </a:solidFill>
                <a:latin typeface="Mitra" pitchFamily="2" charset="-78"/>
              </a:rPr>
              <a:t> </a:t>
            </a:r>
          </a:p>
          <a:p>
            <a:pPr algn="just" rtl="1">
              <a:lnSpc>
                <a:spcPct val="90000"/>
              </a:lnSpc>
            </a:pPr>
            <a:r>
              <a:rPr lang="en-US" altLang="en-US" sz="2300">
                <a:solidFill>
                  <a:srgbClr val="990033"/>
                </a:solidFill>
                <a:latin typeface="Mitra" pitchFamily="2" charset="-78"/>
              </a:rPr>
              <a:t>(‌</a:t>
            </a:r>
            <a:r>
              <a:rPr lang="en-US" altLang="ar-SA" sz="2300">
                <a:solidFill>
                  <a:srgbClr val="990033"/>
                </a:solidFill>
                <a:latin typeface="Mitra" pitchFamily="2" charset="-78"/>
              </a:rPr>
              <a:t>C)</a:t>
            </a:r>
            <a:r>
              <a:rPr lang="ar-SA" altLang="en-US" sz="2300">
                <a:solidFill>
                  <a:srgbClr val="990033"/>
                </a:solidFill>
                <a:latin typeface="Mitra" pitchFamily="2" charset="-78"/>
              </a:rPr>
              <a:t>هزينه مستقيم</a:t>
            </a:r>
            <a:r>
              <a:rPr lang="en-US" altLang="en-US" sz="2300">
                <a:solidFill>
                  <a:srgbClr val="990033"/>
                </a:solidFill>
                <a:latin typeface="Mitra" pitchFamily="2" charset="-78"/>
              </a:rPr>
              <a:t> </a:t>
            </a:r>
            <a:r>
              <a:rPr lang="ar-SA" altLang="en-US" sz="2300">
                <a:solidFill>
                  <a:srgbClr val="990033"/>
                </a:solidFill>
                <a:latin typeface="Mitra" pitchFamily="2" charset="-78"/>
              </a:rPr>
              <a:t>پرداختي بابت</a:t>
            </a:r>
            <a:r>
              <a:rPr lang="en-US" altLang="en-US" sz="2300">
                <a:solidFill>
                  <a:srgbClr val="990033"/>
                </a:solidFill>
                <a:latin typeface="Mitra" pitchFamily="2" charset="-78"/>
              </a:rPr>
              <a:t> </a:t>
            </a:r>
            <a:r>
              <a:rPr lang="ar-SA" altLang="en-US" sz="2300">
                <a:solidFill>
                  <a:srgbClr val="990033"/>
                </a:solidFill>
                <a:latin typeface="Mitra" pitchFamily="2" charset="-78"/>
              </a:rPr>
              <a:t>فساد</a:t>
            </a:r>
            <a:endParaRPr lang="en-US" altLang="en-US" sz="2300">
              <a:solidFill>
                <a:srgbClr val="990033"/>
              </a:solidFill>
              <a:latin typeface="Mitra" pitchFamily="2" charset="-78"/>
            </a:endParaRPr>
          </a:p>
          <a:p>
            <a:pPr algn="just" rtl="1">
              <a:lnSpc>
                <a:spcPct val="90000"/>
              </a:lnSpc>
            </a:pPr>
            <a:r>
              <a:rPr lang="en-US" altLang="en-US" sz="2300">
                <a:solidFill>
                  <a:srgbClr val="990033"/>
                </a:solidFill>
                <a:latin typeface="Mitra" pitchFamily="2" charset="-78"/>
              </a:rPr>
              <a:t>(</a:t>
            </a:r>
            <a:r>
              <a:rPr lang="en-US" altLang="ar-SA" sz="2300">
                <a:solidFill>
                  <a:srgbClr val="990033"/>
                </a:solidFill>
                <a:latin typeface="Mitra" pitchFamily="2" charset="-78"/>
              </a:rPr>
              <a:t>p) </a:t>
            </a:r>
            <a:r>
              <a:rPr lang="ar-SA" altLang="en-US" sz="2300">
                <a:solidFill>
                  <a:srgbClr val="990033"/>
                </a:solidFill>
                <a:latin typeface="Mitra" pitchFamily="2" charset="-78"/>
              </a:rPr>
              <a:t>احتمال كشف</a:t>
            </a:r>
            <a:endParaRPr lang="en-US" altLang="en-US" sz="2300">
              <a:solidFill>
                <a:srgbClr val="990033"/>
              </a:solidFill>
              <a:latin typeface="Mitra" pitchFamily="2" charset="-78"/>
            </a:endParaRPr>
          </a:p>
          <a:p>
            <a:pPr algn="just" rtl="1">
              <a:lnSpc>
                <a:spcPct val="90000"/>
              </a:lnSpc>
            </a:pPr>
            <a:r>
              <a:rPr lang="en-US" altLang="en-US" sz="2300">
                <a:solidFill>
                  <a:srgbClr val="990033"/>
                </a:solidFill>
                <a:latin typeface="Mitra" pitchFamily="2" charset="-78"/>
              </a:rPr>
              <a:t>(</a:t>
            </a:r>
            <a:r>
              <a:rPr lang="en-US" altLang="ar-SA" sz="2300">
                <a:solidFill>
                  <a:srgbClr val="990033"/>
                </a:solidFill>
                <a:latin typeface="Mitra" pitchFamily="2" charset="-78"/>
              </a:rPr>
              <a:t>S) </a:t>
            </a:r>
            <a:r>
              <a:rPr lang="ar-SA" altLang="en-US" sz="2300">
                <a:solidFill>
                  <a:srgbClr val="990033"/>
                </a:solidFill>
                <a:latin typeface="Mitra" pitchFamily="2" charset="-78"/>
              </a:rPr>
              <a:t>هزينه اجتماعي كشف</a:t>
            </a:r>
            <a:r>
              <a:rPr lang="fa-IR" altLang="en-US" sz="2300">
                <a:solidFill>
                  <a:srgbClr val="990033"/>
                </a:solidFill>
                <a:latin typeface="Mitra" pitchFamily="2" charset="-78"/>
              </a:rPr>
              <a:t> (</a:t>
            </a:r>
            <a:r>
              <a:rPr lang="ar-SA" altLang="en-US" sz="2300">
                <a:solidFill>
                  <a:srgbClr val="990033"/>
                </a:solidFill>
                <a:latin typeface="Mitra" pitchFamily="2" charset="-78"/>
              </a:rPr>
              <a:t>از دست دادن اعتبار اجتماعي</a:t>
            </a:r>
            <a:r>
              <a:rPr lang="fa-IR" altLang="en-US" sz="2300">
                <a:solidFill>
                  <a:srgbClr val="990033"/>
                </a:solidFill>
                <a:latin typeface="Mitra" pitchFamily="2" charset="-78"/>
              </a:rPr>
              <a:t>)</a:t>
            </a:r>
            <a:endParaRPr lang="en-US" altLang="en-US" sz="2300">
              <a:solidFill>
                <a:srgbClr val="990033"/>
              </a:solidFill>
              <a:latin typeface="Mitra" pitchFamily="2" charset="-78"/>
            </a:endParaRPr>
          </a:p>
          <a:p>
            <a:pPr algn="just" rtl="1">
              <a:lnSpc>
                <a:spcPct val="90000"/>
              </a:lnSpc>
            </a:pPr>
            <a:r>
              <a:rPr lang="en-US" altLang="en-US" sz="2300">
                <a:solidFill>
                  <a:srgbClr val="990033"/>
                </a:solidFill>
                <a:latin typeface="Mitra" pitchFamily="2" charset="-78"/>
              </a:rPr>
              <a:t>(</a:t>
            </a:r>
            <a:r>
              <a:rPr lang="en-US" altLang="ar-SA" sz="2300">
                <a:solidFill>
                  <a:srgbClr val="990033"/>
                </a:solidFill>
                <a:latin typeface="Mitra" pitchFamily="2" charset="-78"/>
              </a:rPr>
              <a:t>q) </a:t>
            </a:r>
            <a:r>
              <a:rPr lang="ar-SA" altLang="en-US" sz="2300">
                <a:solidFill>
                  <a:srgbClr val="990033"/>
                </a:solidFill>
                <a:latin typeface="Mitra" pitchFamily="2" charset="-78"/>
              </a:rPr>
              <a:t>احتمال كشف كه منجر به اقدامات كيفري مي شود</a:t>
            </a:r>
            <a:r>
              <a:rPr lang="en-US" altLang="en-US" sz="2300">
                <a:solidFill>
                  <a:srgbClr val="990033"/>
                </a:solidFill>
                <a:latin typeface="Mitra" pitchFamily="2" charset="-78"/>
              </a:rPr>
              <a:t>.</a:t>
            </a:r>
          </a:p>
          <a:p>
            <a:pPr algn="just" rtl="1">
              <a:lnSpc>
                <a:spcPct val="90000"/>
              </a:lnSpc>
            </a:pPr>
            <a:r>
              <a:rPr lang="en-US" altLang="en-US" sz="2300">
                <a:solidFill>
                  <a:srgbClr val="990033"/>
                </a:solidFill>
                <a:latin typeface="Mitra" pitchFamily="2" charset="-78"/>
              </a:rPr>
              <a:t>(</a:t>
            </a:r>
            <a:r>
              <a:rPr lang="en-US" altLang="ar-SA" sz="2300">
                <a:solidFill>
                  <a:srgbClr val="990033"/>
                </a:solidFill>
                <a:latin typeface="Mitra" pitchFamily="2" charset="-78"/>
              </a:rPr>
              <a:t>f) </a:t>
            </a:r>
            <a:r>
              <a:rPr lang="ar-SA" altLang="en-US" sz="2300">
                <a:solidFill>
                  <a:srgbClr val="990033"/>
                </a:solidFill>
                <a:latin typeface="Mitra" pitchFamily="2" charset="-78"/>
              </a:rPr>
              <a:t>هزينه مجازات</a:t>
            </a:r>
            <a:r>
              <a:rPr lang="en-US" altLang="en-US" sz="2300">
                <a:solidFill>
                  <a:srgbClr val="990033"/>
                </a:solidFill>
                <a:latin typeface="Mitra" pitchFamily="2" charset="-78"/>
              </a:rPr>
              <a:t> </a:t>
            </a:r>
            <a:r>
              <a:rPr lang="fa-IR" altLang="en-US" sz="2300">
                <a:solidFill>
                  <a:srgbClr val="990033"/>
                </a:solidFill>
                <a:latin typeface="Mitra" pitchFamily="2" charset="-78"/>
              </a:rPr>
              <a:t>(</a:t>
            </a:r>
            <a:r>
              <a:rPr lang="ar-SA" altLang="en-US" sz="2300">
                <a:solidFill>
                  <a:srgbClr val="990033"/>
                </a:solidFill>
                <a:latin typeface="Mitra" pitchFamily="2" charset="-78"/>
              </a:rPr>
              <a:t>بيكاري يا جريمه يا حبس احتمالي</a:t>
            </a:r>
            <a:r>
              <a:rPr lang="en-US" altLang="en-US" sz="2300">
                <a:solidFill>
                  <a:srgbClr val="990033"/>
                </a:solidFill>
                <a:latin typeface="Mitra" pitchFamily="2" charset="-78"/>
              </a:rPr>
              <a:t> </a:t>
            </a:r>
            <a:r>
              <a:rPr lang="fa-IR" altLang="en-US" sz="2300">
                <a:solidFill>
                  <a:srgbClr val="990033"/>
                </a:solidFill>
                <a:latin typeface="Mitra" pitchFamily="2" charset="-78"/>
              </a:rPr>
              <a:t>)</a:t>
            </a:r>
            <a:endParaRPr lang="en-US" altLang="en-US" sz="2300">
              <a:solidFill>
                <a:srgbClr val="990033"/>
              </a:solidFill>
              <a:latin typeface="Mitra" pitchFamily="2" charset="-78"/>
            </a:endParaRPr>
          </a:p>
          <a:p>
            <a:pPr algn="just" rtl="1">
              <a:lnSpc>
                <a:spcPct val="90000"/>
              </a:lnSpc>
            </a:pPr>
            <a:r>
              <a:rPr lang="en-US" altLang="en-US" sz="2300">
                <a:solidFill>
                  <a:srgbClr val="990033"/>
                </a:solidFill>
                <a:latin typeface="Mitra" pitchFamily="2" charset="-78"/>
              </a:rPr>
              <a:t>(</a:t>
            </a:r>
            <a:r>
              <a:rPr lang="en-US" altLang="ar-SA" sz="2300">
                <a:solidFill>
                  <a:srgbClr val="990033"/>
                </a:solidFill>
                <a:latin typeface="Mitra" pitchFamily="2" charset="-78"/>
              </a:rPr>
              <a:t>V) </a:t>
            </a:r>
            <a:r>
              <a:rPr lang="ar-SA" altLang="en-US" sz="2300">
                <a:solidFill>
                  <a:srgbClr val="990033"/>
                </a:solidFill>
                <a:latin typeface="Mitra" pitchFamily="2" charset="-78"/>
              </a:rPr>
              <a:t>ارزش نسبت داده شده به سلامت يا وجدان يا شرافت فردي</a:t>
            </a:r>
            <a:endParaRPr lang="en-US" altLang="en-US" sz="2300">
              <a:solidFill>
                <a:srgbClr val="990033"/>
              </a:solidFill>
              <a:latin typeface="Mitra" pitchFamily="2" charset="-78"/>
            </a:endParaRPr>
          </a:p>
          <a:p>
            <a:pPr algn="just" rtl="1">
              <a:lnSpc>
                <a:spcPct val="90000"/>
              </a:lnSpc>
            </a:pPr>
            <a:r>
              <a:rPr lang="fa-IR" altLang="en-US" sz="2300">
                <a:solidFill>
                  <a:srgbClr val="990033"/>
                </a:solidFill>
                <a:latin typeface="Mitra" pitchFamily="2" charset="-78"/>
              </a:rPr>
              <a:t>(</a:t>
            </a:r>
            <a:r>
              <a:rPr lang="en-US" altLang="en-US" sz="2300">
                <a:solidFill>
                  <a:srgbClr val="990033"/>
                </a:solidFill>
                <a:latin typeface="Mitra" pitchFamily="2" charset="-78"/>
              </a:rPr>
              <a:t>‌</a:t>
            </a:r>
            <a:r>
              <a:rPr lang="ar-SA" altLang="en-US" sz="2300">
                <a:solidFill>
                  <a:srgbClr val="990033"/>
                </a:solidFill>
                <a:latin typeface="Mitra" pitchFamily="2" charset="-78"/>
              </a:rPr>
              <a:t>ارزش</a:t>
            </a:r>
            <a:r>
              <a:rPr lang="en-US" altLang="en-US" sz="2300">
                <a:solidFill>
                  <a:srgbClr val="990033"/>
                </a:solidFill>
                <a:latin typeface="Mitra" pitchFamily="2" charset="-78"/>
              </a:rPr>
              <a:t> </a:t>
            </a:r>
            <a:r>
              <a:rPr lang="ar-SA" altLang="en-US" sz="2300">
                <a:solidFill>
                  <a:srgbClr val="990033"/>
                </a:solidFill>
                <a:latin typeface="Mitra" pitchFamily="2" charset="-78"/>
              </a:rPr>
              <a:t>فرد يا قيمت فرد</a:t>
            </a:r>
            <a:r>
              <a:rPr lang="fa-IR" altLang="en-US" sz="2300">
                <a:solidFill>
                  <a:srgbClr val="990033"/>
                </a:solidFill>
                <a:latin typeface="Mitra" pitchFamily="2" charset="-78"/>
              </a:rPr>
              <a:t>)</a:t>
            </a:r>
            <a:endParaRPr lang="en-US" altLang="en-US" sz="2300">
              <a:solidFill>
                <a:srgbClr val="990033"/>
              </a:solidFill>
              <a:latin typeface="Mitra" pitchFamily="2" charset="-78"/>
            </a:endParaRPr>
          </a:p>
          <a:p>
            <a:pPr algn="just" rtl="1">
              <a:lnSpc>
                <a:spcPct val="90000"/>
              </a:lnSpc>
            </a:pPr>
            <a:r>
              <a:rPr lang="ar-SA" altLang="en-US" sz="2300">
                <a:solidFill>
                  <a:srgbClr val="990033"/>
                </a:solidFill>
                <a:latin typeface="Mitra" pitchFamily="2" charset="-78"/>
              </a:rPr>
              <a:t>در فرمول فوق</a:t>
            </a:r>
            <a:r>
              <a:rPr lang="en-US" altLang="en-US" sz="2300">
                <a:solidFill>
                  <a:srgbClr val="990033"/>
                </a:solidFill>
                <a:latin typeface="Mitra" pitchFamily="2" charset="-78"/>
              </a:rPr>
              <a:t>، </a:t>
            </a:r>
            <a:r>
              <a:rPr lang="ar-SA" altLang="en-US" sz="2300">
                <a:solidFill>
                  <a:srgbClr val="990033"/>
                </a:solidFill>
                <a:latin typeface="Mitra" pitchFamily="2" charset="-78"/>
              </a:rPr>
              <a:t>اگر</a:t>
            </a:r>
            <a:r>
              <a:rPr lang="en-US" altLang="en-US" sz="2300">
                <a:solidFill>
                  <a:srgbClr val="990033"/>
                </a:solidFill>
                <a:latin typeface="Mitra" pitchFamily="2" charset="-78"/>
              </a:rPr>
              <a:t> (</a:t>
            </a:r>
            <a:r>
              <a:rPr lang="en-US" altLang="ar-SA" sz="2300">
                <a:solidFill>
                  <a:srgbClr val="990033"/>
                </a:solidFill>
                <a:latin typeface="Mitra" pitchFamily="2" charset="-78"/>
              </a:rPr>
              <a:t>a) </a:t>
            </a:r>
            <a:r>
              <a:rPr lang="ar-SA" altLang="en-US" sz="2300">
                <a:solidFill>
                  <a:srgbClr val="990033"/>
                </a:solidFill>
                <a:latin typeface="Mitra" pitchFamily="2" charset="-78"/>
              </a:rPr>
              <a:t>مثبت باشد فرد مرتكب فساد خواهد شد</a:t>
            </a:r>
            <a:r>
              <a:rPr lang="en-US" altLang="en-US" sz="2300">
                <a:solidFill>
                  <a:srgbClr val="990033"/>
                </a:solidFill>
                <a:latin typeface="Mitra" pitchFamily="2" charset="-78"/>
              </a:rPr>
              <a:t>.</a:t>
            </a:r>
          </a:p>
          <a:p>
            <a:pPr algn="just" rtl="1">
              <a:lnSpc>
                <a:spcPct val="90000"/>
              </a:lnSpc>
            </a:pPr>
            <a:r>
              <a:rPr lang="en-US" altLang="en-US" sz="2300">
                <a:solidFill>
                  <a:srgbClr val="990033"/>
                </a:solidFill>
                <a:latin typeface="Mitra" pitchFamily="2" charset="-78"/>
              </a:rPr>
              <a:t> </a:t>
            </a:r>
            <a:r>
              <a:rPr lang="ar-SA" altLang="en-US" sz="2300">
                <a:solidFill>
                  <a:srgbClr val="990033"/>
                </a:solidFill>
                <a:latin typeface="Mitra" pitchFamily="2" charset="-78"/>
              </a:rPr>
              <a:t>اين امر</a:t>
            </a:r>
            <a:r>
              <a:rPr lang="en-US" altLang="en-US" sz="2300">
                <a:solidFill>
                  <a:srgbClr val="990033"/>
                </a:solidFill>
                <a:latin typeface="Mitra" pitchFamily="2" charset="-78"/>
              </a:rPr>
              <a:t> </a:t>
            </a:r>
            <a:r>
              <a:rPr lang="ar-SA" altLang="en-US" sz="2300">
                <a:solidFill>
                  <a:srgbClr val="990033"/>
                </a:solidFill>
                <a:latin typeface="Mitra" pitchFamily="2" charset="-78"/>
              </a:rPr>
              <a:t>بيشتر از همه عوامل به مقدار متصور براي</a:t>
            </a:r>
            <a:r>
              <a:rPr lang="en-US" altLang="en-US" sz="2300">
                <a:solidFill>
                  <a:srgbClr val="990033"/>
                </a:solidFill>
                <a:latin typeface="Mitra" pitchFamily="2" charset="-78"/>
              </a:rPr>
              <a:t> (</a:t>
            </a:r>
            <a:r>
              <a:rPr lang="en-US" altLang="ar-SA" sz="2300">
                <a:solidFill>
                  <a:srgbClr val="990033"/>
                </a:solidFill>
                <a:latin typeface="Mitra" pitchFamily="2" charset="-78"/>
              </a:rPr>
              <a:t>v) </a:t>
            </a:r>
            <a:r>
              <a:rPr lang="ar-SA" altLang="en-US" sz="2300">
                <a:solidFill>
                  <a:srgbClr val="990033"/>
                </a:solidFill>
                <a:latin typeface="Mitra" pitchFamily="2" charset="-78"/>
              </a:rPr>
              <a:t>وابسته است</a:t>
            </a:r>
            <a:r>
              <a:rPr lang="en-US" altLang="en-US" sz="2300">
                <a:solidFill>
                  <a:srgbClr val="990033"/>
                </a:solidFill>
                <a:latin typeface="Mitra" pitchFamily="2" charset="-78"/>
              </a:rPr>
              <a:t> </a:t>
            </a:r>
          </a:p>
          <a:p>
            <a:pPr algn="just" rtl="1">
              <a:lnSpc>
                <a:spcPct val="90000"/>
              </a:lnSpc>
            </a:pPr>
            <a:r>
              <a:rPr lang="ar-SA" altLang="en-US" sz="2300">
                <a:solidFill>
                  <a:srgbClr val="990033"/>
                </a:solidFill>
                <a:latin typeface="Mitra" pitchFamily="2" charset="-78"/>
              </a:rPr>
              <a:t>كه به وضعيت اخلاق مربوط مي‌شود</a:t>
            </a:r>
            <a:r>
              <a:rPr lang="en-US" altLang="en-US" sz="2300">
                <a:solidFill>
                  <a:srgbClr val="990033"/>
                </a:solidFill>
                <a:latin typeface="Mitra" pitchFamily="2" charset="-78"/>
              </a:rPr>
              <a:t>.</a:t>
            </a:r>
          </a:p>
          <a:p>
            <a:pPr algn="just"/>
            <a:endParaRPr lang="en-US" altLang="en-US" sz="2300"/>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54630"/>
                                        </p:tgtEl>
                                        <p:attrNameLst>
                                          <p:attrName>style.visibility</p:attrName>
                                        </p:attrNameLst>
                                      </p:cBhvr>
                                      <p:to>
                                        <p:strVal val="visible"/>
                                      </p:to>
                                    </p:set>
                                    <p:anim calcmode="lin" valueType="num">
                                      <p:cBhvr>
                                        <p:cTn id="7" dur="1000" fill="hold"/>
                                        <p:tgtEl>
                                          <p:spTgt spid="154630"/>
                                        </p:tgtEl>
                                        <p:attrNameLst>
                                          <p:attrName>ppt_w</p:attrName>
                                        </p:attrNameLst>
                                      </p:cBhvr>
                                      <p:tavLst>
                                        <p:tav tm="0">
                                          <p:val>
                                            <p:fltVal val="0"/>
                                          </p:val>
                                        </p:tav>
                                        <p:tav tm="100000">
                                          <p:val>
                                            <p:strVal val="#ppt_w"/>
                                          </p:val>
                                        </p:tav>
                                      </p:tavLst>
                                    </p:anim>
                                    <p:anim calcmode="lin" valueType="num">
                                      <p:cBhvr>
                                        <p:cTn id="8" dur="1000" fill="hold"/>
                                        <p:tgtEl>
                                          <p:spTgt spid="154630"/>
                                        </p:tgtEl>
                                        <p:attrNameLst>
                                          <p:attrName>ppt_h</p:attrName>
                                        </p:attrNameLst>
                                      </p:cBhvr>
                                      <p:tavLst>
                                        <p:tav tm="0">
                                          <p:val>
                                            <p:fltVal val="0"/>
                                          </p:val>
                                        </p:tav>
                                        <p:tav tm="100000">
                                          <p:val>
                                            <p:strVal val="#ppt_h"/>
                                          </p:val>
                                        </p:tav>
                                      </p:tavLst>
                                    </p:anim>
                                    <p:anim calcmode="lin" valueType="num">
                                      <p:cBhvr>
                                        <p:cTn id="9" dur="1000" fill="hold"/>
                                        <p:tgtEl>
                                          <p:spTgt spid="15463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5463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30"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8B00316-62E3-40F1-8D89-8024347CDDF4}" type="slidenum">
              <a:rPr lang="ar-SA" altLang="en-US"/>
              <a:pPr/>
              <a:t>26</a:t>
            </a:fld>
            <a:endParaRPr lang="en-US" altLang="en-US"/>
          </a:p>
        </p:txBody>
      </p:sp>
      <p:sp>
        <p:nvSpPr>
          <p:cNvPr id="200706" name="AutoShape 2"/>
          <p:cNvSpPr>
            <a:spLocks noChangeArrowheads="1"/>
          </p:cNvSpPr>
          <p:nvPr/>
        </p:nvSpPr>
        <p:spPr bwMode="auto">
          <a:xfrm>
            <a:off x="1981200" y="228600"/>
            <a:ext cx="4876800" cy="1143000"/>
          </a:xfrm>
          <a:prstGeom prst="roundRect">
            <a:avLst>
              <a:gd name="adj" fmla="val 16667"/>
            </a:avLst>
          </a:prstGeom>
          <a:gradFill rotWithShape="0">
            <a:gsLst>
              <a:gs pos="0">
                <a:srgbClr val="FFFF99">
                  <a:gamma/>
                  <a:tint val="0"/>
                  <a:invGamma/>
                </a:srgbClr>
              </a:gs>
              <a:gs pos="100000">
                <a:srgbClr val="FFFF99"/>
              </a:gs>
            </a:gsLst>
            <a:path path="shape">
              <a:fillToRect l="50000" t="50000" r="50000" b="50000"/>
            </a:path>
          </a:gradFill>
          <a:ln w="9525">
            <a:noFill/>
            <a:round/>
            <a:headEnd/>
            <a:tailEnd/>
          </a:ln>
          <a:effectLst>
            <a:prstShdw prst="shdw17" dist="17961" dir="2700000">
              <a:srgbClr val="FFFF99">
                <a:gamma/>
                <a:shade val="60000"/>
                <a:invGamma/>
              </a:srgbClr>
            </a:prstShdw>
          </a:effectLst>
        </p:spPr>
        <p:txBody>
          <a:bodyPr anchor="ctr"/>
          <a:lstStyle/>
          <a:p>
            <a:pPr algn="ctr"/>
            <a:r>
              <a:rPr lang="ar-SA" altLang="en-US" sz="3200" b="1">
                <a:solidFill>
                  <a:srgbClr val="800000"/>
                </a:solidFill>
                <a:latin typeface="Times New Roman" pitchFamily="18" charset="0"/>
                <a:cs typeface="Mitra" pitchFamily="2" charset="-78"/>
                <a:sym typeface="Symbol" pitchFamily="18" charset="2"/>
              </a:rPr>
              <a:t>جمع‌بندي تجارب جهاني در خصوص مبارزه با فساد</a:t>
            </a:r>
            <a:endParaRPr lang="en-US" altLang="en-US" sz="3200">
              <a:solidFill>
                <a:srgbClr val="1C1C1C"/>
              </a:solidFill>
              <a:latin typeface="Times New Roman" pitchFamily="18" charset="0"/>
              <a:cs typeface="Mitra" pitchFamily="2" charset="-78"/>
              <a:sym typeface="Symbol" pitchFamily="18" charset="2"/>
            </a:endParaRPr>
          </a:p>
        </p:txBody>
      </p:sp>
      <p:sp>
        <p:nvSpPr>
          <p:cNvPr id="200707" name="AutoShape 3"/>
          <p:cNvSpPr>
            <a:spLocks noChangeArrowheads="1"/>
          </p:cNvSpPr>
          <p:nvPr/>
        </p:nvSpPr>
        <p:spPr bwMode="auto">
          <a:xfrm>
            <a:off x="838200" y="1524000"/>
            <a:ext cx="7315200" cy="495300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rgbClr val="FFFF99"/>
            </a:extrusionClr>
          </a:sp3d>
        </p:spPr>
        <p:txBody>
          <a:bodyPr>
            <a:flatTx/>
          </a:bodyPr>
          <a:lstStyle/>
          <a:p>
            <a:pPr marL="381000" indent="-190500" algn="just" rtl="1">
              <a:lnSpc>
                <a:spcPct val="90000"/>
              </a:lnSpc>
              <a:spcBef>
                <a:spcPct val="20000"/>
              </a:spcBef>
            </a:pPr>
            <a:r>
              <a:rPr lang="fa-IR" altLang="en-US" b="1">
                <a:latin typeface="Mitra" pitchFamily="2" charset="-78"/>
              </a:rPr>
              <a:t>     </a:t>
            </a:r>
            <a:r>
              <a:rPr lang="ar-SA" altLang="en-US" b="1">
                <a:latin typeface="Mitra" pitchFamily="2" charset="-78"/>
              </a:rPr>
              <a:t>1- ايجاد قابليت دسترسي آزادانه به اطلاعات و اطلاع‌رساني مناسب در زمينه نحوه ارايه خدمات دولتي</a:t>
            </a:r>
          </a:p>
          <a:p>
            <a:pPr marL="381000" indent="-190500" algn="just" rtl="1">
              <a:lnSpc>
                <a:spcPct val="90000"/>
              </a:lnSpc>
              <a:spcBef>
                <a:spcPct val="20000"/>
              </a:spcBef>
            </a:pPr>
            <a:r>
              <a:rPr lang="fa-IR" altLang="en-US" b="1">
                <a:latin typeface="Mitra" pitchFamily="2" charset="-78"/>
              </a:rPr>
              <a:t>    </a:t>
            </a:r>
            <a:r>
              <a:rPr lang="ar-SA" altLang="en-US" b="1">
                <a:latin typeface="Mitra" pitchFamily="2" charset="-78"/>
              </a:rPr>
              <a:t>2- ايجاد سازمان</a:t>
            </a:r>
            <a:r>
              <a:rPr lang="en-US" altLang="en-US" b="1">
                <a:latin typeface="Mitra" pitchFamily="2" charset="-78"/>
              </a:rPr>
              <a:t> </a:t>
            </a:r>
            <a:r>
              <a:rPr lang="ar-SA" altLang="en-US" b="1">
                <a:latin typeface="Mitra" pitchFamily="2" charset="-78"/>
              </a:rPr>
              <a:t>هاي قوي با اختيارات مناسب براي مبارزه با فساد</a:t>
            </a:r>
          </a:p>
          <a:p>
            <a:pPr marL="381000" indent="-190500" algn="just" rtl="1">
              <a:lnSpc>
                <a:spcPct val="90000"/>
              </a:lnSpc>
              <a:spcBef>
                <a:spcPct val="20000"/>
              </a:spcBef>
            </a:pPr>
            <a:r>
              <a:rPr lang="fa-IR" altLang="en-US" b="1">
                <a:latin typeface="Mitra" pitchFamily="2" charset="-78"/>
              </a:rPr>
              <a:t>    </a:t>
            </a:r>
            <a:r>
              <a:rPr lang="ar-SA" altLang="en-US" b="1">
                <a:latin typeface="Mitra" pitchFamily="2" charset="-78"/>
              </a:rPr>
              <a:t>3- تعيين مجازات مناسب براي انواع فساد</a:t>
            </a:r>
          </a:p>
          <a:p>
            <a:pPr marL="381000" indent="-190500" algn="just" rtl="1">
              <a:lnSpc>
                <a:spcPct val="90000"/>
              </a:lnSpc>
              <a:spcBef>
                <a:spcPct val="20000"/>
              </a:spcBef>
            </a:pPr>
            <a:r>
              <a:rPr lang="fa-IR" altLang="en-US" b="1">
                <a:latin typeface="Mitra" pitchFamily="2" charset="-78"/>
              </a:rPr>
              <a:t>     </a:t>
            </a:r>
            <a:r>
              <a:rPr lang="ar-SA" altLang="en-US" b="1">
                <a:latin typeface="Mitra" pitchFamily="2" charset="-78"/>
              </a:rPr>
              <a:t>4- تنظيم و تدوين قوانين لازم پيرامون مبارزه </a:t>
            </a:r>
            <a:r>
              <a:rPr lang="fa-IR" altLang="en-US" b="1">
                <a:latin typeface="Mitra" pitchFamily="2" charset="-78"/>
              </a:rPr>
              <a:t>   </a:t>
            </a:r>
            <a:r>
              <a:rPr lang="ar-SA" altLang="en-US" b="1">
                <a:latin typeface="Mitra" pitchFamily="2" charset="-78"/>
              </a:rPr>
              <a:t>با فساد</a:t>
            </a:r>
          </a:p>
          <a:p>
            <a:pPr marL="381000" indent="-190500" algn="ctr" rtl="1">
              <a:lnSpc>
                <a:spcPct val="90000"/>
              </a:lnSpc>
              <a:spcBef>
                <a:spcPct val="20000"/>
              </a:spcBef>
            </a:pPr>
            <a:r>
              <a:rPr lang="fa-IR" altLang="en-US" sz="2400" b="1">
                <a:latin typeface="Mitra" pitchFamily="2" charset="-78"/>
              </a:rPr>
              <a:t>5</a:t>
            </a:r>
            <a:r>
              <a:rPr lang="ar-SA" altLang="en-US" sz="2400" b="1">
                <a:latin typeface="Mitra" pitchFamily="2" charset="-78"/>
              </a:rPr>
              <a:t>- انجام اصلاحات لازم در نظام</a:t>
            </a:r>
            <a:r>
              <a:rPr lang="en-US" altLang="en-US" sz="2400" b="1">
                <a:latin typeface="Mitra" pitchFamily="2" charset="-78"/>
              </a:rPr>
              <a:t> </a:t>
            </a:r>
            <a:r>
              <a:rPr lang="ar-SA" altLang="en-US" sz="2400" b="1">
                <a:latin typeface="Mitra" pitchFamily="2" charset="-78"/>
              </a:rPr>
              <a:t>هاي اداري و مديريتي و روشها و رويه‌هاي انجام كار</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00706"/>
                                        </p:tgtEl>
                                        <p:attrNameLst>
                                          <p:attrName>style.visibility</p:attrName>
                                        </p:attrNameLst>
                                      </p:cBhvr>
                                      <p:to>
                                        <p:strVal val="visible"/>
                                      </p:to>
                                    </p:set>
                                    <p:anim calcmode="lin" valueType="num">
                                      <p:cBhvr>
                                        <p:cTn id="7" dur="1000" fill="hold"/>
                                        <p:tgtEl>
                                          <p:spTgt spid="200706"/>
                                        </p:tgtEl>
                                        <p:attrNameLst>
                                          <p:attrName>ppt_w</p:attrName>
                                        </p:attrNameLst>
                                      </p:cBhvr>
                                      <p:tavLst>
                                        <p:tav tm="0">
                                          <p:val>
                                            <p:fltVal val="0"/>
                                          </p:val>
                                        </p:tav>
                                        <p:tav tm="100000">
                                          <p:val>
                                            <p:strVal val="#ppt_w"/>
                                          </p:val>
                                        </p:tav>
                                      </p:tavLst>
                                    </p:anim>
                                    <p:anim calcmode="lin" valueType="num">
                                      <p:cBhvr>
                                        <p:cTn id="8" dur="1000" fill="hold"/>
                                        <p:tgtEl>
                                          <p:spTgt spid="200706"/>
                                        </p:tgtEl>
                                        <p:attrNameLst>
                                          <p:attrName>ppt_h</p:attrName>
                                        </p:attrNameLst>
                                      </p:cBhvr>
                                      <p:tavLst>
                                        <p:tav tm="0">
                                          <p:val>
                                            <p:fltVal val="0"/>
                                          </p:val>
                                        </p:tav>
                                        <p:tav tm="100000">
                                          <p:val>
                                            <p:strVal val="#ppt_h"/>
                                          </p:val>
                                        </p:tav>
                                      </p:tavLst>
                                    </p:anim>
                                    <p:anim calcmode="lin" valueType="num">
                                      <p:cBhvr>
                                        <p:cTn id="9" dur="1000" fill="hold"/>
                                        <p:tgtEl>
                                          <p:spTgt spid="20070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0706"/>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4" presetClass="entr" presetSubtype="16" fill="hold" grpId="0" nodeType="afterEffect">
                                  <p:stCondLst>
                                    <p:cond delay="0"/>
                                  </p:stCondLst>
                                  <p:childTnLst>
                                    <p:set>
                                      <p:cBhvr>
                                        <p:cTn id="13" dur="1" fill="hold">
                                          <p:stCondLst>
                                            <p:cond delay="0"/>
                                          </p:stCondLst>
                                        </p:cTn>
                                        <p:tgtEl>
                                          <p:spTgt spid="200707"/>
                                        </p:tgtEl>
                                        <p:attrNameLst>
                                          <p:attrName>style.visibility</p:attrName>
                                        </p:attrNameLst>
                                      </p:cBhvr>
                                      <p:to>
                                        <p:strVal val="visible"/>
                                      </p:to>
                                    </p:set>
                                    <p:animEffect transition="in" filter="box(in)">
                                      <p:cBhvr>
                                        <p:cTn id="14" dur="500"/>
                                        <p:tgtEl>
                                          <p:spTgt spid="2007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6" grpId="0" animBg="1" autoUpdateAnimBg="0"/>
      <p:bldP spid="200707"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8D8912D8-86B9-4E4B-B0DE-FFC1C2CF5CCE}" type="slidenum">
              <a:rPr lang="ar-SA" altLang="en-US"/>
              <a:pPr/>
              <a:t>27</a:t>
            </a:fld>
            <a:endParaRPr lang="en-US" altLang="en-US"/>
          </a:p>
        </p:txBody>
      </p:sp>
      <p:sp>
        <p:nvSpPr>
          <p:cNvPr id="201730" name="AutoShape 2"/>
          <p:cNvSpPr>
            <a:spLocks noChangeArrowheads="1"/>
          </p:cNvSpPr>
          <p:nvPr/>
        </p:nvSpPr>
        <p:spPr bwMode="auto">
          <a:xfrm>
            <a:off x="838200" y="533400"/>
            <a:ext cx="7620000" cy="594360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miter lim="800000"/>
            <a:headEnd/>
            <a:tailEnd/>
          </a:ln>
          <a:effectLst/>
          <a:scene3d>
            <a:camera prst="legacyPerspectiveBottom"/>
            <a:lightRig rig="legacyFlat3" dir="t"/>
          </a:scene3d>
          <a:sp3d extrusionH="887400" prstMaterial="legacyMatte">
            <a:bevelT w="13500" h="13500" prst="angle"/>
            <a:bevelB w="13500" h="13500" prst="angle"/>
            <a:extrusionClr>
              <a:srgbClr val="FFFF99"/>
            </a:extrusionClr>
          </a:sp3d>
        </p:spPr>
        <p:txBody>
          <a:bodyPr>
            <a:flatTx/>
          </a:bodyPr>
          <a:lstStyle/>
          <a:p>
            <a:pPr marL="285750" algn="just" rtl="1">
              <a:lnSpc>
                <a:spcPct val="90000"/>
              </a:lnSpc>
              <a:spcBef>
                <a:spcPct val="20000"/>
              </a:spcBef>
            </a:pPr>
            <a:r>
              <a:rPr lang="ar-SA" altLang="en-US" sz="2400" b="1">
                <a:latin typeface="Mitra" pitchFamily="2" charset="-78"/>
              </a:rPr>
              <a:t>6- بهره‌گيري از همكاري سازمان</a:t>
            </a:r>
            <a:r>
              <a:rPr lang="en-US" altLang="en-US" sz="2400" b="1">
                <a:latin typeface="Mitra" pitchFamily="2" charset="-78"/>
              </a:rPr>
              <a:t> </a:t>
            </a:r>
            <a:r>
              <a:rPr lang="ar-SA" altLang="en-US" sz="2400" b="1">
                <a:latin typeface="Mitra" pitchFamily="2" charset="-78"/>
              </a:rPr>
              <a:t>هاي بين‌المللي در امر مبارزه با فساد</a:t>
            </a:r>
          </a:p>
          <a:p>
            <a:pPr marL="285750" algn="just" rtl="1">
              <a:lnSpc>
                <a:spcPct val="90000"/>
              </a:lnSpc>
              <a:spcBef>
                <a:spcPct val="20000"/>
              </a:spcBef>
            </a:pPr>
            <a:r>
              <a:rPr lang="ar-SA" altLang="en-US" sz="2400" b="1">
                <a:latin typeface="Mitra" pitchFamily="2" charset="-78"/>
              </a:rPr>
              <a:t>7- توانمند سازي جامعه مدني براي نظارت عمومي بر نهاد قدرت</a:t>
            </a:r>
          </a:p>
          <a:p>
            <a:pPr marL="285750" algn="just" rtl="1">
              <a:lnSpc>
                <a:spcPct val="90000"/>
              </a:lnSpc>
              <a:spcBef>
                <a:spcPct val="20000"/>
              </a:spcBef>
            </a:pPr>
            <a:r>
              <a:rPr lang="ar-SA" altLang="en-US" sz="2400" b="1">
                <a:latin typeface="Mitra" pitchFamily="2" charset="-78"/>
              </a:rPr>
              <a:t>8- تقويت و توانمندسازي نهادهاي نظارتي براي اعمال نظارت</a:t>
            </a:r>
            <a:r>
              <a:rPr lang="en-US" altLang="en-US" sz="2400" b="1">
                <a:latin typeface="Mitra" pitchFamily="2" charset="-78"/>
              </a:rPr>
              <a:t> </a:t>
            </a:r>
            <a:r>
              <a:rPr lang="ar-SA" altLang="en-US" sz="2400" b="1">
                <a:latin typeface="Mitra" pitchFamily="2" charset="-78"/>
              </a:rPr>
              <a:t>هاي قانوني</a:t>
            </a:r>
          </a:p>
          <a:p>
            <a:pPr marL="285750" algn="just" rtl="1">
              <a:lnSpc>
                <a:spcPct val="90000"/>
              </a:lnSpc>
              <a:spcBef>
                <a:spcPct val="20000"/>
              </a:spcBef>
            </a:pPr>
            <a:r>
              <a:rPr lang="ar-SA" altLang="en-US" b="1">
                <a:latin typeface="Mitra" pitchFamily="2" charset="-78"/>
              </a:rPr>
              <a:t>10-استقرار نظام ارزيابي عملكرد در دستگاه</a:t>
            </a:r>
            <a:r>
              <a:rPr lang="en-US" altLang="en-US" b="1">
                <a:latin typeface="Mitra" pitchFamily="2" charset="-78"/>
              </a:rPr>
              <a:t> </a:t>
            </a:r>
            <a:r>
              <a:rPr lang="ar-SA" altLang="en-US" b="1">
                <a:latin typeface="Mitra" pitchFamily="2" charset="-78"/>
              </a:rPr>
              <a:t>هاي اجرايي </a:t>
            </a:r>
          </a:p>
          <a:p>
            <a:pPr marL="285750" algn="just" rtl="1">
              <a:lnSpc>
                <a:spcPct val="90000"/>
              </a:lnSpc>
              <a:spcBef>
                <a:spcPct val="20000"/>
              </a:spcBef>
            </a:pPr>
            <a:r>
              <a:rPr lang="ar-SA" altLang="en-US" b="1">
                <a:latin typeface="Mitra" pitchFamily="2" charset="-78"/>
              </a:rPr>
              <a:t>11-بررسي‌هاي ادواري پيرامون يكپارچگي و سلامت در نظام اداري و تجديدنظر در برنامه‌هاي مبارزه با فساد</a:t>
            </a:r>
            <a:endParaRPr lang="ar-SA" altLang="en-US" sz="2100">
              <a:solidFill>
                <a:schemeClr val="tx1"/>
              </a:solidFill>
              <a:latin typeface="Mitra" pitchFamily="2" charset="-78"/>
            </a:endParaRPr>
          </a:p>
          <a:p>
            <a:pPr marL="285750" algn="just" rtl="1">
              <a:lnSpc>
                <a:spcPct val="90000"/>
              </a:lnSpc>
              <a:spcBef>
                <a:spcPct val="20000"/>
              </a:spcBef>
            </a:pPr>
            <a:endParaRPr lang="ar-SA" altLang="en-US" sz="2100" b="1">
              <a:latin typeface="Times New Roman" pitchFamily="18" charset="0"/>
              <a:sym typeface="Symbol" pitchFamily="18" charset="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01730"/>
                                        </p:tgtEl>
                                        <p:attrNameLst>
                                          <p:attrName>style.visibility</p:attrName>
                                        </p:attrNameLst>
                                      </p:cBhvr>
                                      <p:to>
                                        <p:strVal val="visible"/>
                                      </p:to>
                                    </p:set>
                                    <p:animEffect transition="in" filter="box(in)">
                                      <p:cBhvr>
                                        <p:cTn id="7" dur="500"/>
                                        <p:tgtEl>
                                          <p:spTgt spid="201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0"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F499822-42F0-4ADD-A6CE-A7BFCD98392E}" type="slidenum">
              <a:rPr lang="ar-SA" altLang="en-US"/>
              <a:pPr/>
              <a:t>28</a:t>
            </a:fld>
            <a:endParaRPr lang="en-US" altLang="en-US"/>
          </a:p>
        </p:txBody>
      </p:sp>
      <p:sp>
        <p:nvSpPr>
          <p:cNvPr id="203779" name="AutoShape 3"/>
          <p:cNvSpPr>
            <a:spLocks noChangeArrowheads="1"/>
          </p:cNvSpPr>
          <p:nvPr/>
        </p:nvSpPr>
        <p:spPr bwMode="auto">
          <a:xfrm>
            <a:off x="1981200" y="0"/>
            <a:ext cx="4876800" cy="1143000"/>
          </a:xfrm>
          <a:prstGeom prst="roundRect">
            <a:avLst>
              <a:gd name="adj" fmla="val 16667"/>
            </a:avLst>
          </a:prstGeom>
          <a:gradFill rotWithShape="0">
            <a:gsLst>
              <a:gs pos="0">
                <a:srgbClr val="FFFF99">
                  <a:gamma/>
                  <a:tint val="0"/>
                  <a:invGamma/>
                </a:srgbClr>
              </a:gs>
              <a:gs pos="100000">
                <a:srgbClr val="FFFF99"/>
              </a:gs>
            </a:gsLst>
            <a:path path="shape">
              <a:fillToRect l="50000" t="50000" r="50000" b="50000"/>
            </a:path>
          </a:gradFill>
          <a:ln w="9525">
            <a:noFill/>
            <a:round/>
            <a:headEnd/>
            <a:tailEnd/>
          </a:ln>
          <a:effectLst>
            <a:prstShdw prst="shdw17" dist="17961" dir="2700000">
              <a:srgbClr val="FFFF99">
                <a:gamma/>
                <a:shade val="60000"/>
                <a:invGamma/>
              </a:srgbClr>
            </a:prstShdw>
          </a:effectLst>
        </p:spPr>
        <p:txBody>
          <a:bodyPr anchor="ctr"/>
          <a:lstStyle/>
          <a:p>
            <a:pPr algn="ctr"/>
            <a:r>
              <a:rPr lang="ar-SA" altLang="en-US" sz="3200" b="1">
                <a:solidFill>
                  <a:srgbClr val="800000"/>
                </a:solidFill>
                <a:latin typeface="Times New Roman" pitchFamily="18" charset="0"/>
                <a:cs typeface="Yagut" pitchFamily="2" charset="-78"/>
                <a:sym typeface="Symbol" pitchFamily="18" charset="2"/>
              </a:rPr>
              <a:t>وضعيت راهبردي نظام اداري كشور در خصوص فساد</a:t>
            </a:r>
            <a:endParaRPr lang="en-US" altLang="en-US" sz="3200">
              <a:solidFill>
                <a:srgbClr val="1C1C1C"/>
              </a:solidFill>
              <a:latin typeface="Times New Roman" pitchFamily="18" charset="0"/>
              <a:cs typeface="Mitra" pitchFamily="2" charset="-78"/>
              <a:sym typeface="Symbol" pitchFamily="18" charset="2"/>
            </a:endParaRPr>
          </a:p>
        </p:txBody>
      </p:sp>
      <p:sp>
        <p:nvSpPr>
          <p:cNvPr id="203780" name="AutoShape 4"/>
          <p:cNvSpPr>
            <a:spLocks noChangeArrowheads="1"/>
          </p:cNvSpPr>
          <p:nvPr/>
        </p:nvSpPr>
        <p:spPr bwMode="auto">
          <a:xfrm>
            <a:off x="609600" y="1371600"/>
            <a:ext cx="7696200" cy="4876800"/>
          </a:xfrm>
          <a:prstGeom prst="roundRect">
            <a:avLst>
              <a:gd name="adj" fmla="val 16667"/>
            </a:avLst>
          </a:prstGeom>
          <a:gradFill rotWithShape="0">
            <a:gsLst>
              <a:gs pos="0">
                <a:srgbClr val="FFFF99"/>
              </a:gs>
              <a:gs pos="100000">
                <a:srgbClr val="FFFFCC"/>
              </a:gs>
            </a:gsLst>
            <a:path path="shape">
              <a:fillToRect l="50000" t="50000" r="50000" b="50000"/>
            </a:path>
          </a:gradFill>
          <a:ln w="9525">
            <a:round/>
            <a:headEnd/>
            <a:tailEnd/>
          </a:ln>
          <a:effectLst/>
          <a:scene3d>
            <a:camera prst="legacyPerspectiveBottom"/>
            <a:lightRig rig="legacyFlat3" dir="t"/>
          </a:scene3d>
          <a:sp3d extrusionH="887400" prstMaterial="legacyMatte">
            <a:bevelT w="13500" h="13500" prst="angle"/>
            <a:bevelB w="13500" h="13500" prst="angle"/>
            <a:extrusionClr>
              <a:srgbClr val="FFFF99"/>
            </a:extrusionClr>
          </a:sp3d>
        </p:spPr>
        <p:txBody>
          <a:bodyPr wrap="none" anchor="ctr">
            <a:flatTx/>
          </a:bodyPr>
          <a:lstStyle/>
          <a:p>
            <a:pPr algn="just" rtl="1">
              <a:lnSpc>
                <a:spcPct val="150000"/>
              </a:lnSpc>
            </a:pPr>
            <a:r>
              <a:rPr lang="en-US" altLang="en-US" sz="2200" b="1" i="1">
                <a:solidFill>
                  <a:srgbClr val="660066"/>
                </a:solidFill>
                <a:latin typeface="Mitra" pitchFamily="2" charset="-78"/>
              </a:rPr>
              <a:t>  </a:t>
            </a:r>
            <a:r>
              <a:rPr lang="ar-SA" altLang="en-US" sz="2200" b="1" i="1">
                <a:solidFill>
                  <a:srgbClr val="660066"/>
                </a:solidFill>
                <a:latin typeface="Mitra" pitchFamily="2" charset="-78"/>
              </a:rPr>
              <a:t>نقاط قوت</a:t>
            </a:r>
            <a:endParaRPr lang="en-US" altLang="en-US" sz="2200">
              <a:solidFill>
                <a:srgbClr val="990033"/>
              </a:solidFill>
              <a:latin typeface="Mitra" pitchFamily="2" charset="-78"/>
            </a:endParaRPr>
          </a:p>
          <a:p>
            <a:pPr algn="just" rtl="1">
              <a:lnSpc>
                <a:spcPct val="150000"/>
              </a:lnSpc>
            </a:pPr>
            <a:r>
              <a:rPr lang="fa-IR" altLang="en-US" sz="2200" b="1">
                <a:solidFill>
                  <a:srgbClr val="000066"/>
                </a:solidFill>
                <a:latin typeface="Mitra" pitchFamily="2" charset="-78"/>
              </a:rPr>
              <a:t>1-</a:t>
            </a:r>
            <a:r>
              <a:rPr lang="en-US" altLang="en-US" sz="2200" b="1">
                <a:solidFill>
                  <a:srgbClr val="000066"/>
                </a:solidFill>
                <a:latin typeface="Mitra" pitchFamily="2" charset="-78"/>
              </a:rPr>
              <a:t> </a:t>
            </a:r>
            <a:r>
              <a:rPr lang="ar-SA" altLang="en-US" sz="2200" b="1">
                <a:solidFill>
                  <a:srgbClr val="000066"/>
                </a:solidFill>
                <a:latin typeface="Mitra" pitchFamily="2" charset="-78"/>
              </a:rPr>
              <a:t>اراده  و عزم جدي مسئولان عالي نظام</a:t>
            </a:r>
            <a:r>
              <a:rPr lang="en-US" altLang="en-US" sz="2200" b="1">
                <a:solidFill>
                  <a:srgbClr val="000066"/>
                </a:solidFill>
                <a:latin typeface="Mitra" pitchFamily="2" charset="-78"/>
              </a:rPr>
              <a:t> </a:t>
            </a:r>
            <a:r>
              <a:rPr lang="ar-SA" altLang="en-US" sz="2200" b="1">
                <a:solidFill>
                  <a:srgbClr val="000066"/>
                </a:solidFill>
                <a:latin typeface="Mitra" pitchFamily="2" charset="-78"/>
              </a:rPr>
              <a:t>براي</a:t>
            </a:r>
            <a:r>
              <a:rPr lang="en-US" altLang="en-US" sz="2200" b="1">
                <a:solidFill>
                  <a:srgbClr val="000066"/>
                </a:solidFill>
                <a:latin typeface="Mitra" pitchFamily="2" charset="-78"/>
              </a:rPr>
              <a:t>  </a:t>
            </a:r>
            <a:r>
              <a:rPr lang="ar-SA" altLang="en-US" sz="2200" b="1">
                <a:solidFill>
                  <a:srgbClr val="000066"/>
                </a:solidFill>
                <a:latin typeface="Mitra" pitchFamily="2" charset="-78"/>
              </a:rPr>
              <a:t>مبارزه و پيشگيري از فساد</a:t>
            </a:r>
            <a:endParaRPr lang="en-US" altLang="en-US" sz="2200" b="1">
              <a:solidFill>
                <a:srgbClr val="000066"/>
              </a:solidFill>
              <a:latin typeface="Mitra" pitchFamily="2" charset="-78"/>
            </a:endParaRPr>
          </a:p>
          <a:p>
            <a:pPr algn="just" rtl="1">
              <a:lnSpc>
                <a:spcPct val="150000"/>
              </a:lnSpc>
            </a:pPr>
            <a:r>
              <a:rPr lang="en-US" altLang="en-US" sz="2200" b="1">
                <a:solidFill>
                  <a:srgbClr val="000066"/>
                </a:solidFill>
                <a:latin typeface="Mitra" pitchFamily="2" charset="-78"/>
              </a:rPr>
              <a:t> </a:t>
            </a:r>
            <a:r>
              <a:rPr lang="ar-SA" altLang="en-US" sz="2200" b="1">
                <a:solidFill>
                  <a:srgbClr val="000066"/>
                </a:solidFill>
                <a:latin typeface="Mitra" pitchFamily="2" charset="-78"/>
              </a:rPr>
              <a:t>در نظام اداري</a:t>
            </a:r>
            <a:r>
              <a:rPr lang="en-US" altLang="en-US" sz="2200" b="1">
                <a:solidFill>
                  <a:srgbClr val="000066"/>
                </a:solidFill>
                <a:latin typeface="Mitra" pitchFamily="2" charset="-78"/>
              </a:rPr>
              <a:t> </a:t>
            </a:r>
          </a:p>
          <a:p>
            <a:pPr algn="just" rtl="1">
              <a:lnSpc>
                <a:spcPct val="150000"/>
              </a:lnSpc>
            </a:pPr>
            <a:r>
              <a:rPr lang="fa-IR" altLang="en-US" sz="2200" b="1">
                <a:solidFill>
                  <a:srgbClr val="000066"/>
                </a:solidFill>
                <a:latin typeface="Mitra" pitchFamily="2" charset="-78"/>
              </a:rPr>
              <a:t>2-</a:t>
            </a:r>
            <a:r>
              <a:rPr lang="en-US" altLang="en-US" sz="2200" b="1">
                <a:solidFill>
                  <a:srgbClr val="000066"/>
                </a:solidFill>
                <a:latin typeface="Mitra" pitchFamily="2" charset="-78"/>
              </a:rPr>
              <a:t> </a:t>
            </a:r>
            <a:r>
              <a:rPr lang="ar-SA" altLang="en-US" sz="2200" b="1">
                <a:solidFill>
                  <a:srgbClr val="000066"/>
                </a:solidFill>
                <a:latin typeface="Mitra" pitchFamily="2" charset="-78"/>
              </a:rPr>
              <a:t>وجود</a:t>
            </a:r>
            <a:r>
              <a:rPr lang="en-US" altLang="en-US" sz="2200" b="1">
                <a:solidFill>
                  <a:srgbClr val="000066"/>
                </a:solidFill>
                <a:latin typeface="Mitra" pitchFamily="2" charset="-78"/>
              </a:rPr>
              <a:t> </a:t>
            </a:r>
            <a:r>
              <a:rPr lang="ar-SA" altLang="en-US" sz="2200" b="1">
                <a:solidFill>
                  <a:srgbClr val="000066"/>
                </a:solidFill>
                <a:latin typeface="Mitra" pitchFamily="2" charset="-78"/>
              </a:rPr>
              <a:t>باورهاي ديني واعتقادي نسبتاً‌ قوي در نيروي انساني براي خودداري</a:t>
            </a:r>
            <a:endParaRPr lang="en-US" altLang="en-US" sz="2200" b="1">
              <a:solidFill>
                <a:srgbClr val="000066"/>
              </a:solidFill>
              <a:latin typeface="Mitra" pitchFamily="2" charset="-78"/>
            </a:endParaRPr>
          </a:p>
          <a:p>
            <a:pPr algn="just" rtl="1">
              <a:lnSpc>
                <a:spcPct val="150000"/>
              </a:lnSpc>
            </a:pPr>
            <a:r>
              <a:rPr lang="en-US" altLang="en-US" sz="2200" b="1">
                <a:solidFill>
                  <a:srgbClr val="000066"/>
                </a:solidFill>
                <a:latin typeface="Mitra" pitchFamily="2" charset="-78"/>
              </a:rPr>
              <a:t> </a:t>
            </a:r>
            <a:r>
              <a:rPr lang="ar-SA" altLang="en-US" sz="2200" b="1">
                <a:solidFill>
                  <a:srgbClr val="000066"/>
                </a:solidFill>
                <a:latin typeface="Mitra" pitchFamily="2" charset="-78"/>
              </a:rPr>
              <a:t>از ارتكاب فساد</a:t>
            </a:r>
            <a:endParaRPr lang="en-US" altLang="en-US" sz="2200" b="1">
              <a:solidFill>
                <a:srgbClr val="000066"/>
              </a:solidFill>
              <a:latin typeface="Mitra" pitchFamily="2" charset="-78"/>
            </a:endParaRPr>
          </a:p>
          <a:p>
            <a:pPr algn="just" rtl="1">
              <a:lnSpc>
                <a:spcPct val="150000"/>
              </a:lnSpc>
            </a:pPr>
            <a:r>
              <a:rPr lang="fa-IR" altLang="en-US" sz="2200" b="1">
                <a:solidFill>
                  <a:srgbClr val="000066"/>
                </a:solidFill>
                <a:latin typeface="Mitra" pitchFamily="2" charset="-78"/>
              </a:rPr>
              <a:t>3-</a:t>
            </a:r>
            <a:r>
              <a:rPr lang="ar-SA" altLang="en-US" sz="2200" b="1">
                <a:solidFill>
                  <a:srgbClr val="000066"/>
                </a:solidFill>
                <a:latin typeface="Mitra" pitchFamily="2" charset="-78"/>
              </a:rPr>
              <a:t>برنامه</a:t>
            </a:r>
            <a:r>
              <a:rPr lang="en-US" altLang="en-US" sz="2200" b="1">
                <a:solidFill>
                  <a:srgbClr val="000066"/>
                </a:solidFill>
                <a:latin typeface="Mitra" pitchFamily="2" charset="-78"/>
              </a:rPr>
              <a:t>‌</a:t>
            </a:r>
            <a:r>
              <a:rPr lang="ar-SA" altLang="en-US" sz="2200" b="1">
                <a:solidFill>
                  <a:srgbClr val="000066"/>
                </a:solidFill>
                <a:latin typeface="Mitra" pitchFamily="2" charset="-78"/>
              </a:rPr>
              <a:t>ريزي براي تحول نظام اداري و شروع انجام اصلاحات در نظام</a:t>
            </a:r>
            <a:r>
              <a:rPr lang="en-US" altLang="en-US" sz="2200" b="1">
                <a:solidFill>
                  <a:srgbClr val="000066"/>
                </a:solidFill>
                <a:latin typeface="Mitra" pitchFamily="2" charset="-78"/>
              </a:rPr>
              <a:t> </a:t>
            </a:r>
          </a:p>
          <a:p>
            <a:pPr algn="just" rtl="1">
              <a:lnSpc>
                <a:spcPct val="150000"/>
              </a:lnSpc>
            </a:pPr>
            <a:r>
              <a:rPr lang="ar-SA" altLang="en-US" sz="2200" b="1">
                <a:solidFill>
                  <a:srgbClr val="000066"/>
                </a:solidFill>
                <a:latin typeface="Mitra" pitchFamily="2" charset="-78"/>
              </a:rPr>
              <a:t>اداري و مديريتي</a:t>
            </a:r>
            <a:r>
              <a:rPr lang="en-US" altLang="en-US" sz="2200" b="1">
                <a:solidFill>
                  <a:srgbClr val="000066"/>
                </a:solidFill>
                <a:latin typeface="Mitra" pitchFamily="2" charset="-78"/>
              </a:rPr>
              <a:t> </a:t>
            </a:r>
            <a:r>
              <a:rPr lang="ar-SA" altLang="en-US" sz="2200" b="1">
                <a:solidFill>
                  <a:srgbClr val="000066"/>
                </a:solidFill>
                <a:latin typeface="Mitra" pitchFamily="2" charset="-78"/>
              </a:rPr>
              <a:t>كشور</a:t>
            </a:r>
            <a:endParaRPr lang="en-US" altLang="en-US" sz="2200" b="1">
              <a:solidFill>
                <a:srgbClr val="000066"/>
              </a:solidFill>
              <a:latin typeface="Mitra" pitchFamily="2" charset="-78"/>
            </a:endParaRPr>
          </a:p>
          <a:p>
            <a:pPr algn="just" rtl="1">
              <a:lnSpc>
                <a:spcPct val="150000"/>
              </a:lnSpc>
            </a:pPr>
            <a:endParaRPr lang="en-US" altLang="en-US" sz="2200" b="1">
              <a:solidFill>
                <a:srgbClr val="000066"/>
              </a:solidFill>
              <a:latin typeface="Mitra" pitchFamily="2" charset="-78"/>
              <a:cs typeface="Mitra"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p:cTn id="7" dur="1000" fill="hold"/>
                                        <p:tgtEl>
                                          <p:spTgt spid="203779"/>
                                        </p:tgtEl>
                                        <p:attrNameLst>
                                          <p:attrName>ppt_w</p:attrName>
                                        </p:attrNameLst>
                                      </p:cBhvr>
                                      <p:tavLst>
                                        <p:tav tm="0">
                                          <p:val>
                                            <p:fltVal val="0"/>
                                          </p:val>
                                        </p:tav>
                                        <p:tav tm="100000">
                                          <p:val>
                                            <p:strVal val="#ppt_w"/>
                                          </p:val>
                                        </p:tav>
                                      </p:tavLst>
                                    </p:anim>
                                    <p:anim calcmode="lin" valueType="num">
                                      <p:cBhvr>
                                        <p:cTn id="8" dur="1000" fill="hold"/>
                                        <p:tgtEl>
                                          <p:spTgt spid="203779"/>
                                        </p:tgtEl>
                                        <p:attrNameLst>
                                          <p:attrName>ppt_h</p:attrName>
                                        </p:attrNameLst>
                                      </p:cBhvr>
                                      <p:tavLst>
                                        <p:tav tm="0">
                                          <p:val>
                                            <p:fltVal val="0"/>
                                          </p:val>
                                        </p:tav>
                                        <p:tav tm="100000">
                                          <p:val>
                                            <p:strVal val="#ppt_h"/>
                                          </p:val>
                                        </p:tav>
                                      </p:tavLst>
                                    </p:anim>
                                    <p:anim calcmode="lin" valueType="num">
                                      <p:cBhvr>
                                        <p:cTn id="9" dur="1000" fill="hold"/>
                                        <p:tgtEl>
                                          <p:spTgt spid="20377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377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73DEEB6-6399-4ABC-8496-BD4CE5178723}" type="slidenum">
              <a:rPr lang="ar-SA" altLang="en-US"/>
              <a:pPr/>
              <a:t>29</a:t>
            </a:fld>
            <a:endParaRPr lang="en-US" altLang="en-US"/>
          </a:p>
        </p:txBody>
      </p:sp>
      <p:sp>
        <p:nvSpPr>
          <p:cNvPr id="206850" name="AutoShape 2"/>
          <p:cNvSpPr>
            <a:spLocks noChangeArrowheads="1"/>
          </p:cNvSpPr>
          <p:nvPr/>
        </p:nvSpPr>
        <p:spPr bwMode="auto">
          <a:xfrm>
            <a:off x="1981200" y="0"/>
            <a:ext cx="4876800" cy="1143000"/>
          </a:xfrm>
          <a:prstGeom prst="roundRect">
            <a:avLst>
              <a:gd name="adj" fmla="val 16667"/>
            </a:avLst>
          </a:prstGeom>
          <a:gradFill rotWithShape="0">
            <a:gsLst>
              <a:gs pos="0">
                <a:srgbClr val="FFFF99">
                  <a:gamma/>
                  <a:tint val="0"/>
                  <a:invGamma/>
                </a:srgbClr>
              </a:gs>
              <a:gs pos="100000">
                <a:srgbClr val="FFFF99"/>
              </a:gs>
            </a:gsLst>
            <a:path path="shape">
              <a:fillToRect l="50000" t="50000" r="50000" b="50000"/>
            </a:path>
          </a:gradFill>
          <a:ln w="9525">
            <a:noFill/>
            <a:round/>
            <a:headEnd/>
            <a:tailEnd/>
          </a:ln>
          <a:effectLst>
            <a:prstShdw prst="shdw17" dist="17961" dir="2700000">
              <a:srgbClr val="FFFF99">
                <a:gamma/>
                <a:shade val="60000"/>
                <a:invGamma/>
              </a:srgbClr>
            </a:prstShdw>
          </a:effectLst>
        </p:spPr>
        <p:txBody>
          <a:bodyPr anchor="ctr"/>
          <a:lstStyle/>
          <a:p>
            <a:pPr algn="ctr"/>
            <a:r>
              <a:rPr lang="ar-SA" altLang="en-US" sz="3200" b="1">
                <a:solidFill>
                  <a:srgbClr val="800000"/>
                </a:solidFill>
                <a:latin typeface="Times New Roman" pitchFamily="18" charset="0"/>
                <a:cs typeface="Yagut" pitchFamily="2" charset="-78"/>
                <a:sym typeface="Symbol" pitchFamily="18" charset="2"/>
              </a:rPr>
              <a:t>وضعيت راهبردي نظام اداري كشور در خصوص فساد</a:t>
            </a:r>
            <a:endParaRPr lang="en-US" altLang="en-US" sz="3200">
              <a:solidFill>
                <a:srgbClr val="1C1C1C"/>
              </a:solidFill>
              <a:latin typeface="Times New Roman" pitchFamily="18" charset="0"/>
              <a:cs typeface="Mitra" pitchFamily="2" charset="-78"/>
              <a:sym typeface="Symbol" pitchFamily="18" charset="2"/>
            </a:endParaRPr>
          </a:p>
        </p:txBody>
      </p:sp>
      <p:sp>
        <p:nvSpPr>
          <p:cNvPr id="206851" name="AutoShape 3"/>
          <p:cNvSpPr>
            <a:spLocks noChangeArrowheads="1"/>
          </p:cNvSpPr>
          <p:nvPr/>
        </p:nvSpPr>
        <p:spPr bwMode="auto">
          <a:xfrm>
            <a:off x="609600" y="1371600"/>
            <a:ext cx="7696200" cy="4876800"/>
          </a:xfrm>
          <a:prstGeom prst="roundRect">
            <a:avLst>
              <a:gd name="adj" fmla="val 16667"/>
            </a:avLst>
          </a:prstGeom>
          <a:gradFill rotWithShape="0">
            <a:gsLst>
              <a:gs pos="0">
                <a:srgbClr val="FFFF99"/>
              </a:gs>
              <a:gs pos="100000">
                <a:srgbClr val="FFFFCC"/>
              </a:gs>
            </a:gsLst>
            <a:path path="shape">
              <a:fillToRect l="50000" t="50000" r="50000" b="50000"/>
            </a:path>
          </a:gradFill>
          <a:ln w="9525">
            <a:noFill/>
            <a:round/>
            <a:headEnd/>
            <a:tailEnd/>
          </a:ln>
          <a:effectLst/>
          <a:scene3d>
            <a:camera prst="legacyPerspectiveBottom"/>
            <a:lightRig rig="legacyFlat3" dir="t"/>
          </a:scene3d>
          <a:sp3d extrusionH="887400" prstMaterial="legacyMatte">
            <a:bevelT w="13500" h="13500" prst="angle"/>
            <a:bevelB w="13500" h="13500" prst="angle"/>
            <a:extrusionClr>
              <a:srgbClr val="FFFF99"/>
            </a:extrusionClr>
          </a:sp3d>
        </p:spPr>
        <p:txBody>
          <a:bodyPr wrap="none" anchor="ctr">
            <a:flatTx/>
          </a:bodyPr>
          <a:lstStyle/>
          <a:p>
            <a:pPr algn="just" rtl="1">
              <a:lnSpc>
                <a:spcPct val="150000"/>
              </a:lnSpc>
            </a:pPr>
            <a:r>
              <a:rPr lang="en-US" altLang="en-US" sz="2200" b="1" i="1">
                <a:solidFill>
                  <a:srgbClr val="660066"/>
                </a:solidFill>
                <a:latin typeface="Mitra" pitchFamily="2" charset="-78"/>
              </a:rPr>
              <a:t>  </a:t>
            </a:r>
            <a:r>
              <a:rPr lang="ar-SA" altLang="en-US" sz="2200" b="1" i="1">
                <a:solidFill>
                  <a:srgbClr val="660066"/>
                </a:solidFill>
                <a:latin typeface="Mitra" pitchFamily="2" charset="-78"/>
              </a:rPr>
              <a:t>نقاط ضعف</a:t>
            </a:r>
            <a:endParaRPr lang="en-US" altLang="en-US" sz="2200" b="1">
              <a:solidFill>
                <a:srgbClr val="990033"/>
              </a:solidFill>
              <a:latin typeface="Mitra" pitchFamily="2" charset="-78"/>
            </a:endParaRPr>
          </a:p>
          <a:p>
            <a:pPr algn="just" rtl="1">
              <a:lnSpc>
                <a:spcPct val="150000"/>
              </a:lnSpc>
            </a:pPr>
            <a:r>
              <a:rPr lang="fa-IR" altLang="en-US" sz="2200" b="1">
                <a:solidFill>
                  <a:srgbClr val="000066"/>
                </a:solidFill>
                <a:latin typeface="Mitra" pitchFamily="2" charset="-78"/>
              </a:rPr>
              <a:t>1-</a:t>
            </a:r>
            <a:r>
              <a:rPr lang="en-US" altLang="en-US" sz="2200" b="1">
                <a:solidFill>
                  <a:schemeClr val="tx1"/>
                </a:solidFill>
                <a:latin typeface="Mitra" pitchFamily="2" charset="-78"/>
              </a:rPr>
              <a:t> </a:t>
            </a:r>
            <a:r>
              <a:rPr lang="ar-SA" altLang="en-US" sz="2200" b="1">
                <a:solidFill>
                  <a:srgbClr val="000066"/>
                </a:solidFill>
                <a:latin typeface="Mitra" pitchFamily="2" charset="-78"/>
              </a:rPr>
              <a:t>شفاف</a:t>
            </a:r>
            <a:r>
              <a:rPr lang="en-US" altLang="en-US" sz="2200" b="1">
                <a:solidFill>
                  <a:srgbClr val="000066"/>
                </a:solidFill>
                <a:latin typeface="Mitra" pitchFamily="2" charset="-78"/>
              </a:rPr>
              <a:t> </a:t>
            </a:r>
            <a:r>
              <a:rPr lang="ar-SA" altLang="en-US" sz="2200" b="1">
                <a:solidFill>
                  <a:srgbClr val="000066"/>
                </a:solidFill>
                <a:latin typeface="Mitra" pitchFamily="2" charset="-78"/>
              </a:rPr>
              <a:t>نبودن اهداف و وظايف سازمان</a:t>
            </a:r>
            <a:r>
              <a:rPr lang="en-US" altLang="en-US" sz="2200" b="1">
                <a:solidFill>
                  <a:srgbClr val="000066"/>
                </a:solidFill>
                <a:latin typeface="Mitra" pitchFamily="2" charset="-78"/>
              </a:rPr>
              <a:t> </a:t>
            </a:r>
            <a:r>
              <a:rPr lang="ar-SA" altLang="en-US" sz="2200" b="1">
                <a:solidFill>
                  <a:srgbClr val="000066"/>
                </a:solidFill>
                <a:latin typeface="Mitra" pitchFamily="2" charset="-78"/>
              </a:rPr>
              <a:t>هاي اداري</a:t>
            </a:r>
            <a:endParaRPr lang="en-US" altLang="en-US" sz="2200" b="1">
              <a:solidFill>
                <a:srgbClr val="000066"/>
              </a:solidFill>
              <a:latin typeface="Mitra" pitchFamily="2" charset="-78"/>
            </a:endParaRPr>
          </a:p>
          <a:p>
            <a:pPr algn="just" rtl="1">
              <a:lnSpc>
                <a:spcPct val="150000"/>
              </a:lnSpc>
            </a:pPr>
            <a:r>
              <a:rPr lang="fa-IR" altLang="en-US" sz="2200" b="1">
                <a:solidFill>
                  <a:srgbClr val="000066"/>
                </a:solidFill>
                <a:latin typeface="Mitra" pitchFamily="2" charset="-78"/>
              </a:rPr>
              <a:t>2- </a:t>
            </a:r>
            <a:r>
              <a:rPr lang="en-US" altLang="en-US" sz="2200" b="1">
                <a:solidFill>
                  <a:srgbClr val="000066"/>
                </a:solidFill>
                <a:latin typeface="Mitra" pitchFamily="2" charset="-78"/>
              </a:rPr>
              <a:t> </a:t>
            </a:r>
            <a:r>
              <a:rPr lang="ar-SA" altLang="en-US" sz="2200" b="1">
                <a:solidFill>
                  <a:srgbClr val="000066"/>
                </a:solidFill>
                <a:latin typeface="Mitra" pitchFamily="2" charset="-78"/>
              </a:rPr>
              <a:t>گستردگي</a:t>
            </a:r>
            <a:r>
              <a:rPr lang="en-US" altLang="en-US" sz="2200" b="1">
                <a:solidFill>
                  <a:srgbClr val="000066"/>
                </a:solidFill>
                <a:latin typeface="Mitra" pitchFamily="2" charset="-78"/>
              </a:rPr>
              <a:t> </a:t>
            </a:r>
            <a:r>
              <a:rPr lang="ar-SA" altLang="en-US" sz="2200" b="1">
                <a:solidFill>
                  <a:srgbClr val="000066"/>
                </a:solidFill>
                <a:latin typeface="Mitra" pitchFamily="2" charset="-78"/>
              </a:rPr>
              <a:t>و</a:t>
            </a:r>
            <a:r>
              <a:rPr lang="en-US" altLang="en-US" sz="2200" b="1">
                <a:solidFill>
                  <a:srgbClr val="000066"/>
                </a:solidFill>
                <a:latin typeface="Mitra" pitchFamily="2" charset="-78"/>
              </a:rPr>
              <a:t> </a:t>
            </a:r>
            <a:r>
              <a:rPr lang="ar-SA" altLang="en-US" sz="2200" b="1">
                <a:solidFill>
                  <a:srgbClr val="000066"/>
                </a:solidFill>
                <a:latin typeface="Mitra" pitchFamily="2" charset="-78"/>
              </a:rPr>
              <a:t>پراكندگي واحدهاي</a:t>
            </a:r>
            <a:r>
              <a:rPr lang="en-US" altLang="en-US" sz="2200" b="1">
                <a:solidFill>
                  <a:srgbClr val="000066"/>
                </a:solidFill>
                <a:latin typeface="Mitra" pitchFamily="2" charset="-78"/>
              </a:rPr>
              <a:t> </a:t>
            </a:r>
            <a:r>
              <a:rPr lang="ar-SA" altLang="en-US" sz="2200" b="1">
                <a:solidFill>
                  <a:srgbClr val="000066"/>
                </a:solidFill>
                <a:latin typeface="Mitra" pitchFamily="2" charset="-78"/>
              </a:rPr>
              <a:t>نظارتي</a:t>
            </a:r>
            <a:r>
              <a:rPr lang="en-US" altLang="en-US" sz="2200" b="1">
                <a:solidFill>
                  <a:srgbClr val="000066"/>
                </a:solidFill>
                <a:latin typeface="Mitra" pitchFamily="2" charset="-78"/>
              </a:rPr>
              <a:t> </a:t>
            </a:r>
            <a:r>
              <a:rPr lang="ar-SA" altLang="en-US" sz="2200" b="1">
                <a:solidFill>
                  <a:srgbClr val="000066"/>
                </a:solidFill>
                <a:latin typeface="Mitra" pitchFamily="2" charset="-78"/>
              </a:rPr>
              <a:t>از</a:t>
            </a:r>
            <a:r>
              <a:rPr lang="en-US" altLang="en-US" sz="2200" b="1">
                <a:solidFill>
                  <a:srgbClr val="000066"/>
                </a:solidFill>
                <a:latin typeface="Mitra" pitchFamily="2" charset="-78"/>
              </a:rPr>
              <a:t> </a:t>
            </a:r>
            <a:r>
              <a:rPr lang="ar-SA" altLang="en-US" sz="2200" b="1">
                <a:solidFill>
                  <a:srgbClr val="000066"/>
                </a:solidFill>
                <a:latin typeface="Mitra" pitchFamily="2" charset="-78"/>
              </a:rPr>
              <a:t>بعد</a:t>
            </a:r>
            <a:r>
              <a:rPr lang="en-US" altLang="en-US" sz="2200" b="1">
                <a:solidFill>
                  <a:srgbClr val="000066"/>
                </a:solidFill>
                <a:latin typeface="Mitra" pitchFamily="2" charset="-78"/>
              </a:rPr>
              <a:t> </a:t>
            </a:r>
            <a:r>
              <a:rPr lang="ar-SA" altLang="en-US" sz="2200" b="1">
                <a:solidFill>
                  <a:srgbClr val="000066"/>
                </a:solidFill>
                <a:latin typeface="Mitra" pitchFamily="2" charset="-78"/>
              </a:rPr>
              <a:t>ساختار</a:t>
            </a:r>
            <a:r>
              <a:rPr lang="en-US" altLang="en-US" sz="2200" b="1">
                <a:solidFill>
                  <a:srgbClr val="000066"/>
                </a:solidFill>
                <a:latin typeface="Mitra" pitchFamily="2" charset="-78"/>
              </a:rPr>
              <a:t> </a:t>
            </a:r>
            <a:r>
              <a:rPr lang="ar-SA" altLang="en-US" sz="2200" b="1">
                <a:solidFill>
                  <a:srgbClr val="000066"/>
                </a:solidFill>
                <a:latin typeface="Mitra" pitchFamily="2" charset="-78"/>
              </a:rPr>
              <a:t>و عدم</a:t>
            </a:r>
            <a:endParaRPr lang="en-US" altLang="en-US" sz="2200" b="1">
              <a:solidFill>
                <a:srgbClr val="000066"/>
              </a:solidFill>
              <a:latin typeface="Mitra" pitchFamily="2" charset="-78"/>
            </a:endParaRPr>
          </a:p>
          <a:p>
            <a:pPr algn="just" rtl="1">
              <a:lnSpc>
                <a:spcPct val="150000"/>
              </a:lnSpc>
            </a:pPr>
            <a:r>
              <a:rPr lang="en-US" altLang="en-US" sz="2200" b="1">
                <a:solidFill>
                  <a:srgbClr val="000066"/>
                </a:solidFill>
                <a:latin typeface="Mitra" pitchFamily="2" charset="-78"/>
              </a:rPr>
              <a:t> </a:t>
            </a:r>
            <a:r>
              <a:rPr lang="ar-SA" altLang="en-US" sz="2200" b="1">
                <a:solidFill>
                  <a:srgbClr val="000066"/>
                </a:solidFill>
                <a:latin typeface="Mitra" pitchFamily="2" charset="-78"/>
              </a:rPr>
              <a:t>سياستگزاري</a:t>
            </a:r>
            <a:r>
              <a:rPr lang="en-US" altLang="en-US" sz="2200" b="1">
                <a:solidFill>
                  <a:srgbClr val="000066"/>
                </a:solidFill>
                <a:latin typeface="Mitra" pitchFamily="2" charset="-78"/>
              </a:rPr>
              <a:t> </a:t>
            </a:r>
            <a:r>
              <a:rPr lang="ar-SA" altLang="en-US" sz="2200" b="1">
                <a:solidFill>
                  <a:srgbClr val="000066"/>
                </a:solidFill>
                <a:latin typeface="Mitra" pitchFamily="2" charset="-78"/>
              </a:rPr>
              <a:t>واحد در امر</a:t>
            </a:r>
            <a:r>
              <a:rPr lang="en-US" altLang="en-US" sz="2200" b="1">
                <a:solidFill>
                  <a:srgbClr val="000066"/>
                </a:solidFill>
                <a:latin typeface="Mitra" pitchFamily="2" charset="-78"/>
              </a:rPr>
              <a:t> </a:t>
            </a:r>
            <a:r>
              <a:rPr lang="ar-SA" altLang="en-US" sz="2200" b="1">
                <a:solidFill>
                  <a:srgbClr val="000066"/>
                </a:solidFill>
                <a:latin typeface="Mitra" pitchFamily="2" charset="-78"/>
              </a:rPr>
              <a:t>نظارت</a:t>
            </a:r>
            <a:endParaRPr lang="en-US" altLang="en-US" sz="2200" b="1">
              <a:solidFill>
                <a:srgbClr val="000066"/>
              </a:solidFill>
              <a:latin typeface="Mitra" pitchFamily="2" charset="-78"/>
            </a:endParaRPr>
          </a:p>
          <a:p>
            <a:pPr algn="just" rtl="1">
              <a:lnSpc>
                <a:spcPct val="150000"/>
              </a:lnSpc>
            </a:pPr>
            <a:r>
              <a:rPr lang="fa-IR" altLang="en-US" sz="2200" b="1">
                <a:solidFill>
                  <a:srgbClr val="000066"/>
                </a:solidFill>
                <a:latin typeface="Mitra" pitchFamily="2" charset="-78"/>
              </a:rPr>
              <a:t>3- </a:t>
            </a:r>
            <a:r>
              <a:rPr lang="en-US" altLang="en-US" sz="2200" b="1">
                <a:solidFill>
                  <a:srgbClr val="000066"/>
                </a:solidFill>
                <a:latin typeface="Mitra" pitchFamily="2" charset="-78"/>
              </a:rPr>
              <a:t> </a:t>
            </a:r>
            <a:r>
              <a:rPr lang="ar-SA" altLang="en-US" sz="2200" b="1">
                <a:solidFill>
                  <a:srgbClr val="000066"/>
                </a:solidFill>
                <a:latin typeface="Mitra" pitchFamily="2" charset="-78"/>
              </a:rPr>
              <a:t>تمركز‌ اداري و گستردگي حيطه تصدي دولت</a:t>
            </a:r>
            <a:endParaRPr lang="en-US" altLang="en-US" sz="2200" b="1">
              <a:solidFill>
                <a:srgbClr val="000066"/>
              </a:solidFill>
              <a:latin typeface="Mitra" pitchFamily="2" charset="-78"/>
            </a:endParaRPr>
          </a:p>
          <a:p>
            <a:pPr algn="just" rtl="1">
              <a:lnSpc>
                <a:spcPct val="150000"/>
              </a:lnSpc>
            </a:pPr>
            <a:r>
              <a:rPr lang="fa-IR" altLang="en-US" sz="2200" b="1">
                <a:solidFill>
                  <a:srgbClr val="000066"/>
                </a:solidFill>
                <a:latin typeface="Mitra" pitchFamily="2" charset="-78"/>
              </a:rPr>
              <a:t>4- </a:t>
            </a:r>
            <a:r>
              <a:rPr lang="en-US" altLang="en-US" sz="2200" b="1">
                <a:solidFill>
                  <a:srgbClr val="000066"/>
                </a:solidFill>
                <a:latin typeface="Mitra" pitchFamily="2" charset="-78"/>
              </a:rPr>
              <a:t> </a:t>
            </a:r>
            <a:r>
              <a:rPr lang="ar-SA" altLang="en-US" sz="2200" b="1">
                <a:solidFill>
                  <a:srgbClr val="000066"/>
                </a:solidFill>
                <a:latin typeface="Mitra" pitchFamily="2" charset="-78"/>
              </a:rPr>
              <a:t>عدم تأمين مناسب مالي و معيشتي كاركنان دولت</a:t>
            </a:r>
            <a:endParaRPr lang="en-US" altLang="en-US" sz="2200" b="1">
              <a:solidFill>
                <a:srgbClr val="000066"/>
              </a:solidFill>
              <a:latin typeface="Mitra" pitchFamily="2" charset="-78"/>
            </a:endParaRPr>
          </a:p>
          <a:p>
            <a:pPr algn="just" rtl="1">
              <a:lnSpc>
                <a:spcPct val="150000"/>
              </a:lnSpc>
            </a:pPr>
            <a:r>
              <a:rPr lang="fa-IR" altLang="en-US" sz="2200" b="1">
                <a:solidFill>
                  <a:srgbClr val="000066"/>
                </a:solidFill>
                <a:latin typeface="Mitra" pitchFamily="2" charset="-78"/>
              </a:rPr>
              <a:t>5- </a:t>
            </a:r>
            <a:r>
              <a:rPr lang="en-US" altLang="en-US" sz="2200" b="1">
                <a:solidFill>
                  <a:srgbClr val="000066"/>
                </a:solidFill>
                <a:latin typeface="Mitra" pitchFamily="2" charset="-78"/>
              </a:rPr>
              <a:t> </a:t>
            </a:r>
            <a:r>
              <a:rPr lang="ar-SA" altLang="en-US" sz="2200" b="1">
                <a:solidFill>
                  <a:srgbClr val="000066"/>
                </a:solidFill>
                <a:latin typeface="Mitra" pitchFamily="2" charset="-78"/>
              </a:rPr>
              <a:t>نارسايي قوانين موجود در زمينه پيشگيري و برخورد با فساد</a:t>
            </a:r>
            <a:r>
              <a:rPr lang="en-US" altLang="en-US" sz="2200" b="1">
                <a:solidFill>
                  <a:srgbClr val="000066"/>
                </a:solidFill>
                <a:latin typeface="Mitra" pitchFamily="2" charset="-78"/>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06850"/>
                                        </p:tgtEl>
                                        <p:attrNameLst>
                                          <p:attrName>style.visibility</p:attrName>
                                        </p:attrNameLst>
                                      </p:cBhvr>
                                      <p:to>
                                        <p:strVal val="visible"/>
                                      </p:to>
                                    </p:set>
                                    <p:anim calcmode="lin" valueType="num">
                                      <p:cBhvr>
                                        <p:cTn id="7" dur="1000" fill="hold"/>
                                        <p:tgtEl>
                                          <p:spTgt spid="206850"/>
                                        </p:tgtEl>
                                        <p:attrNameLst>
                                          <p:attrName>ppt_w</p:attrName>
                                        </p:attrNameLst>
                                      </p:cBhvr>
                                      <p:tavLst>
                                        <p:tav tm="0">
                                          <p:val>
                                            <p:fltVal val="0"/>
                                          </p:val>
                                        </p:tav>
                                        <p:tav tm="100000">
                                          <p:val>
                                            <p:strVal val="#ppt_w"/>
                                          </p:val>
                                        </p:tav>
                                      </p:tavLst>
                                    </p:anim>
                                    <p:anim calcmode="lin" valueType="num">
                                      <p:cBhvr>
                                        <p:cTn id="8" dur="1000" fill="hold"/>
                                        <p:tgtEl>
                                          <p:spTgt spid="206850"/>
                                        </p:tgtEl>
                                        <p:attrNameLst>
                                          <p:attrName>ppt_h</p:attrName>
                                        </p:attrNameLst>
                                      </p:cBhvr>
                                      <p:tavLst>
                                        <p:tav tm="0">
                                          <p:val>
                                            <p:fltVal val="0"/>
                                          </p:val>
                                        </p:tav>
                                        <p:tav tm="100000">
                                          <p:val>
                                            <p:strVal val="#ppt_h"/>
                                          </p:val>
                                        </p:tav>
                                      </p:tavLst>
                                    </p:anim>
                                    <p:anim calcmode="lin" valueType="num">
                                      <p:cBhvr>
                                        <p:cTn id="9" dur="1000" fill="hold"/>
                                        <p:tgtEl>
                                          <p:spTgt spid="20685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685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0"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920101C-E7C9-440A-84C4-8ABF1CCB3A9C}" type="slidenum">
              <a:rPr lang="ar-SA" altLang="en-US"/>
              <a:pPr/>
              <a:t>3</a:t>
            </a:fld>
            <a:endParaRPr lang="en-US" altLang="en-US"/>
          </a:p>
        </p:txBody>
      </p:sp>
      <p:sp>
        <p:nvSpPr>
          <p:cNvPr id="231426" name="AutoShape 2"/>
          <p:cNvSpPr>
            <a:spLocks noChangeArrowheads="1"/>
          </p:cNvSpPr>
          <p:nvPr/>
        </p:nvSpPr>
        <p:spPr bwMode="auto">
          <a:xfrm>
            <a:off x="533400" y="1371600"/>
            <a:ext cx="8229600" cy="5105400"/>
          </a:xfrm>
          <a:prstGeom prst="roundRect">
            <a:avLst>
              <a:gd name="adj" fmla="val 16667"/>
            </a:avLst>
          </a:prstGeom>
          <a:solidFill>
            <a:schemeClr val="accent1"/>
          </a:solidFill>
          <a:ln w="9525">
            <a:noFill/>
            <a:round/>
            <a:headEnd/>
            <a:tailEnd/>
          </a:ln>
          <a:effectLst/>
          <a:scene3d>
            <a:camera prst="legacyPerspectiveBottom"/>
            <a:lightRig rig="legacyFlat3" dir="t"/>
          </a:scene3d>
          <a:sp3d extrusionH="887400" prstMaterial="legacyMatte">
            <a:bevelT w="13500" h="13500" prst="angle"/>
            <a:bevelB w="13500" h="13500" prst="angle"/>
            <a:extrusionClr>
              <a:schemeClr val="accent1"/>
            </a:extrusionClr>
          </a:sp3d>
        </p:spPr>
        <p:txBody>
          <a:bodyPr wrap="none" anchor="ctr">
            <a:flatTx/>
          </a:bodyPr>
          <a:lstStyle/>
          <a:p>
            <a:endParaRPr lang="en-US"/>
          </a:p>
        </p:txBody>
      </p:sp>
      <p:sp>
        <p:nvSpPr>
          <p:cNvPr id="231427" name="AutoShape 3"/>
          <p:cNvSpPr>
            <a:spLocks noChangeArrowheads="1"/>
          </p:cNvSpPr>
          <p:nvPr/>
        </p:nvSpPr>
        <p:spPr bwMode="auto">
          <a:xfrm>
            <a:off x="914400" y="76200"/>
            <a:ext cx="7239000" cy="1295400"/>
          </a:xfrm>
          <a:prstGeom prst="ellipseRibbon2">
            <a:avLst>
              <a:gd name="adj1" fmla="val 25000"/>
              <a:gd name="adj2" fmla="val 50000"/>
              <a:gd name="adj3" fmla="val 12500"/>
            </a:avLst>
          </a:prstGeom>
          <a:solidFill>
            <a:schemeClr val="accent1"/>
          </a:solidFill>
          <a:ln w="9525">
            <a:noFill/>
            <a:round/>
            <a:headEnd/>
            <a:tailEnd/>
          </a:ln>
          <a:effectLst>
            <a:outerShdw dist="107763" dir="2700000" algn="ctr" rotWithShape="0">
              <a:schemeClr val="bg2"/>
            </a:outerShdw>
          </a:effectLst>
        </p:spPr>
        <p:txBody>
          <a:bodyPr wrap="none" anchor="ctr"/>
          <a:lstStyle/>
          <a:p>
            <a:endParaRPr lang="en-US"/>
          </a:p>
        </p:txBody>
      </p:sp>
      <p:sp>
        <p:nvSpPr>
          <p:cNvPr id="231428" name="Rectangle 4"/>
          <p:cNvSpPr>
            <a:spLocks noGrp="1" noChangeArrowheads="1"/>
          </p:cNvSpPr>
          <p:nvPr>
            <p:ph type="ctrTitle"/>
          </p:nvPr>
        </p:nvSpPr>
        <p:spPr>
          <a:xfrm>
            <a:off x="609600" y="457200"/>
            <a:ext cx="7772400" cy="685800"/>
          </a:xfrm>
        </p:spPr>
        <p:txBody>
          <a:bodyPr/>
          <a:lstStyle/>
          <a:p>
            <a:r>
              <a:rPr lang="ar-SA" altLang="en-US">
                <a:solidFill>
                  <a:schemeClr val="tx1"/>
                </a:solidFill>
                <a:cs typeface="Titr" pitchFamily="2" charset="-78"/>
              </a:rPr>
              <a:t>نگاهي اجمالي به</a:t>
            </a:r>
            <a:r>
              <a:rPr lang="en-US" altLang="en-US">
                <a:solidFill>
                  <a:schemeClr val="tx1"/>
                </a:solidFill>
                <a:cs typeface="Titr" pitchFamily="2" charset="-78"/>
              </a:rPr>
              <a:t> </a:t>
            </a:r>
            <a:br>
              <a:rPr lang="en-US" altLang="en-US">
                <a:solidFill>
                  <a:schemeClr val="tx1"/>
                </a:solidFill>
                <a:cs typeface="Titr" pitchFamily="2" charset="-78"/>
              </a:rPr>
            </a:br>
            <a:endParaRPr lang="en-US" altLang="en-US">
              <a:solidFill>
                <a:schemeClr val="tx1"/>
              </a:solidFill>
            </a:endParaRPr>
          </a:p>
        </p:txBody>
      </p:sp>
      <p:sp>
        <p:nvSpPr>
          <p:cNvPr id="231429" name="Rectangle 5"/>
          <p:cNvSpPr>
            <a:spLocks noGrp="1" noChangeArrowheads="1"/>
          </p:cNvSpPr>
          <p:nvPr>
            <p:ph type="subTitle" idx="1"/>
          </p:nvPr>
        </p:nvSpPr>
        <p:spPr>
          <a:xfrm>
            <a:off x="609600" y="838200"/>
            <a:ext cx="7467600" cy="5715000"/>
          </a:xfrm>
        </p:spPr>
        <p:txBody>
          <a:bodyPr/>
          <a:lstStyle/>
          <a:p>
            <a:pPr algn="just" rtl="1">
              <a:lnSpc>
                <a:spcPct val="40000"/>
              </a:lnSpc>
              <a:spcBef>
                <a:spcPct val="15000"/>
              </a:spcBef>
              <a:spcAft>
                <a:spcPct val="100000"/>
              </a:spcAft>
            </a:pPr>
            <a:endParaRPr lang="en-US" altLang="en-US" sz="3600">
              <a:cs typeface="Titr" pitchFamily="2" charset="-78"/>
            </a:endParaRPr>
          </a:p>
          <a:p>
            <a:pPr algn="just" rtl="1">
              <a:lnSpc>
                <a:spcPct val="40000"/>
              </a:lnSpc>
              <a:spcBef>
                <a:spcPct val="15000"/>
              </a:spcBef>
              <a:spcAft>
                <a:spcPct val="100000"/>
              </a:spcAft>
              <a:buFontTx/>
              <a:buChar char="•"/>
            </a:pPr>
            <a:r>
              <a:rPr lang="en-US" altLang="en-US" sz="3600">
                <a:cs typeface="Titr" pitchFamily="2" charset="-78"/>
              </a:rPr>
              <a:t> </a:t>
            </a:r>
            <a:r>
              <a:rPr lang="ar-SA" altLang="en-US" sz="3600">
                <a:cs typeface="Titr" pitchFamily="2" charset="-78"/>
              </a:rPr>
              <a:t>تعاريف فساد و تعريف گزيده</a:t>
            </a:r>
            <a:r>
              <a:rPr lang="en-US" altLang="en-US" sz="3600">
                <a:cs typeface="Titr" pitchFamily="2" charset="-78"/>
              </a:rPr>
              <a:t> </a:t>
            </a:r>
          </a:p>
          <a:p>
            <a:pPr algn="just" rtl="1">
              <a:lnSpc>
                <a:spcPct val="40000"/>
              </a:lnSpc>
              <a:spcBef>
                <a:spcPct val="15000"/>
              </a:spcBef>
              <a:spcAft>
                <a:spcPct val="100000"/>
              </a:spcAft>
              <a:buFontTx/>
              <a:buChar char="•"/>
            </a:pPr>
            <a:r>
              <a:rPr lang="en-US" altLang="en-US" sz="3600">
                <a:cs typeface="Titr" pitchFamily="2" charset="-78"/>
              </a:rPr>
              <a:t> </a:t>
            </a:r>
            <a:r>
              <a:rPr lang="ar-SA" altLang="en-US" sz="3600">
                <a:cs typeface="Titr" pitchFamily="2" charset="-78"/>
              </a:rPr>
              <a:t>مفاهيم اساسي در مبارزه با فساد اداري</a:t>
            </a:r>
            <a:endParaRPr lang="en-US" altLang="en-US" sz="3600">
              <a:cs typeface="Titr" pitchFamily="2" charset="-78"/>
            </a:endParaRPr>
          </a:p>
          <a:p>
            <a:pPr algn="just" rtl="1">
              <a:lnSpc>
                <a:spcPct val="40000"/>
              </a:lnSpc>
              <a:spcBef>
                <a:spcPct val="15000"/>
              </a:spcBef>
              <a:spcAft>
                <a:spcPct val="100000"/>
              </a:spcAft>
              <a:buFontTx/>
              <a:buChar char="•"/>
            </a:pPr>
            <a:r>
              <a:rPr lang="en-US" altLang="en-US" sz="3600">
                <a:cs typeface="Titr" pitchFamily="2" charset="-78"/>
              </a:rPr>
              <a:t> </a:t>
            </a:r>
            <a:r>
              <a:rPr lang="ar-SA" altLang="en-US" sz="3600">
                <a:cs typeface="Titr" pitchFamily="2" charset="-78"/>
              </a:rPr>
              <a:t>تفاوت</a:t>
            </a:r>
            <a:r>
              <a:rPr lang="en-US" altLang="en-US" sz="3600">
                <a:cs typeface="Titr" pitchFamily="2" charset="-78"/>
              </a:rPr>
              <a:t> </a:t>
            </a:r>
            <a:r>
              <a:rPr lang="ar-SA" altLang="en-US" sz="3600">
                <a:cs typeface="Titr" pitchFamily="2" charset="-78"/>
              </a:rPr>
              <a:t>تخلفات اداري و فساد اداري</a:t>
            </a:r>
            <a:r>
              <a:rPr lang="en-US" altLang="en-US" sz="3600">
                <a:cs typeface="Titr" pitchFamily="2" charset="-78"/>
              </a:rPr>
              <a:t> </a:t>
            </a:r>
          </a:p>
          <a:p>
            <a:pPr algn="just" rtl="1">
              <a:lnSpc>
                <a:spcPct val="40000"/>
              </a:lnSpc>
              <a:spcBef>
                <a:spcPct val="15000"/>
              </a:spcBef>
              <a:spcAft>
                <a:spcPct val="100000"/>
              </a:spcAft>
              <a:buFontTx/>
              <a:buChar char="•"/>
            </a:pPr>
            <a:r>
              <a:rPr lang="en-US" altLang="en-US" sz="3600">
                <a:cs typeface="Titr" pitchFamily="2" charset="-78"/>
              </a:rPr>
              <a:t> </a:t>
            </a:r>
            <a:r>
              <a:rPr lang="ar-SA" altLang="en-US" sz="3600">
                <a:cs typeface="Titr" pitchFamily="2" charset="-78"/>
              </a:rPr>
              <a:t>مصاديق حقوقي فساد</a:t>
            </a:r>
            <a:r>
              <a:rPr lang="en-US" altLang="en-US" sz="3600">
                <a:cs typeface="Titr" pitchFamily="2" charset="-78"/>
              </a:rPr>
              <a:t> </a:t>
            </a:r>
          </a:p>
          <a:p>
            <a:pPr algn="just" rtl="1">
              <a:lnSpc>
                <a:spcPct val="40000"/>
              </a:lnSpc>
              <a:spcBef>
                <a:spcPct val="15000"/>
              </a:spcBef>
              <a:spcAft>
                <a:spcPct val="100000"/>
              </a:spcAft>
              <a:buFontTx/>
              <a:buChar char="•"/>
            </a:pPr>
            <a:r>
              <a:rPr lang="en-US" altLang="en-US" sz="3600">
                <a:cs typeface="Titr" pitchFamily="2" charset="-78"/>
              </a:rPr>
              <a:t> </a:t>
            </a:r>
            <a:r>
              <a:rPr lang="ar-SA" altLang="en-US" sz="3600">
                <a:cs typeface="Titr" pitchFamily="2" charset="-78"/>
              </a:rPr>
              <a:t>انواع فساد</a:t>
            </a:r>
            <a:endParaRPr lang="en-US" altLang="en-US" sz="3600">
              <a:cs typeface="Titr" pitchFamily="2" charset="-78"/>
            </a:endParaRPr>
          </a:p>
          <a:p>
            <a:pPr algn="just" rtl="1">
              <a:lnSpc>
                <a:spcPct val="40000"/>
              </a:lnSpc>
              <a:spcBef>
                <a:spcPct val="15000"/>
              </a:spcBef>
              <a:spcAft>
                <a:spcPct val="100000"/>
              </a:spcAft>
            </a:pPr>
            <a:endParaRPr lang="en-US" altLang="en-US" sz="3600">
              <a:cs typeface="Titr" pitchFamily="2" charset="-78"/>
            </a:endParaRPr>
          </a:p>
          <a:p>
            <a:pPr algn="just" rtl="1">
              <a:lnSpc>
                <a:spcPct val="40000"/>
              </a:lnSpc>
              <a:spcBef>
                <a:spcPct val="15000"/>
              </a:spcBef>
              <a:spcAft>
                <a:spcPct val="100000"/>
              </a:spcAft>
            </a:pPr>
            <a:endParaRPr lang="en-US" altLang="en-US" sz="3600">
              <a:cs typeface="Titr" pitchFamily="2" charset="-78"/>
            </a:endParaRPr>
          </a:p>
          <a:p>
            <a:pPr>
              <a:lnSpc>
                <a:spcPct val="40000"/>
              </a:lnSpc>
              <a:spcBef>
                <a:spcPct val="15000"/>
              </a:spcBef>
              <a:spcAft>
                <a:spcPct val="100000"/>
              </a:spcAft>
            </a:pPr>
            <a:endParaRPr lang="en-US" altLang="en-US" sz="3600">
              <a:cs typeface="Titr" pitchFamily="2" charset="-78"/>
            </a:endParaRPr>
          </a:p>
        </p:txBody>
      </p:sp>
    </p:spTree>
  </p:cSld>
  <p:clrMapOvr>
    <a:masterClrMapping/>
  </p:clrMapOvr>
  <p:transition>
    <p:zoom dir="in"/>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929BF6F2-1C5B-4591-AADB-6182C5522CCE}" type="slidenum">
              <a:rPr lang="ar-SA" altLang="en-US"/>
              <a:pPr/>
              <a:t>30</a:t>
            </a:fld>
            <a:endParaRPr lang="en-US" altLang="en-US"/>
          </a:p>
        </p:txBody>
      </p:sp>
      <p:sp>
        <p:nvSpPr>
          <p:cNvPr id="207874" name="AutoShape 2"/>
          <p:cNvSpPr>
            <a:spLocks noChangeArrowheads="1"/>
          </p:cNvSpPr>
          <p:nvPr/>
        </p:nvSpPr>
        <p:spPr bwMode="auto">
          <a:xfrm>
            <a:off x="609600" y="381000"/>
            <a:ext cx="7696200" cy="6019800"/>
          </a:xfrm>
          <a:prstGeom prst="roundRect">
            <a:avLst>
              <a:gd name="adj" fmla="val 16667"/>
            </a:avLst>
          </a:prstGeom>
          <a:gradFill rotWithShape="0">
            <a:gsLst>
              <a:gs pos="0">
                <a:srgbClr val="FFFF99"/>
              </a:gs>
              <a:gs pos="100000">
                <a:srgbClr val="FFFFCC"/>
              </a:gs>
            </a:gsLst>
            <a:path path="shape">
              <a:fillToRect l="50000" t="50000" r="50000" b="50000"/>
            </a:path>
          </a:gradFill>
          <a:ln w="9525">
            <a:noFill/>
            <a:round/>
            <a:headEnd/>
            <a:tailEnd/>
          </a:ln>
          <a:effectLst/>
          <a:scene3d>
            <a:camera prst="legacyPerspectiveBottom"/>
            <a:lightRig rig="legacyFlat3" dir="t"/>
          </a:scene3d>
          <a:sp3d extrusionH="887400" prstMaterial="legacyMatte">
            <a:bevelT w="13500" h="13500" prst="angle"/>
            <a:bevelB w="13500" h="13500" prst="angle"/>
            <a:extrusionClr>
              <a:srgbClr val="FFFF99"/>
            </a:extrusionClr>
          </a:sp3d>
        </p:spPr>
        <p:txBody>
          <a:bodyPr wrap="none" anchor="ctr">
            <a:flatTx/>
          </a:bodyPr>
          <a:lstStyle/>
          <a:p>
            <a:pPr algn="just" rtl="1"/>
            <a:endParaRPr lang="en-US" altLang="en-US" sz="2200" b="1">
              <a:solidFill>
                <a:srgbClr val="000066"/>
              </a:solidFill>
              <a:latin typeface="Mitra" pitchFamily="2" charset="-78"/>
            </a:endParaRPr>
          </a:p>
          <a:p>
            <a:pPr algn="just" rtl="1">
              <a:lnSpc>
                <a:spcPct val="150000"/>
              </a:lnSpc>
            </a:pPr>
            <a:r>
              <a:rPr lang="fa-IR" altLang="en-US" sz="2200" b="1">
                <a:solidFill>
                  <a:srgbClr val="000066"/>
                </a:solidFill>
                <a:latin typeface="Mitra" pitchFamily="2" charset="-78"/>
              </a:rPr>
              <a:t>6-</a:t>
            </a:r>
            <a:r>
              <a:rPr lang="en-US" altLang="en-US" sz="2200" b="1">
                <a:solidFill>
                  <a:srgbClr val="000066"/>
                </a:solidFill>
                <a:latin typeface="Mitra" pitchFamily="2" charset="-78"/>
              </a:rPr>
              <a:t> </a:t>
            </a:r>
            <a:r>
              <a:rPr lang="ar-SA" altLang="en-US" sz="2200" b="1">
                <a:solidFill>
                  <a:srgbClr val="000066"/>
                </a:solidFill>
                <a:latin typeface="Mitra" pitchFamily="2" charset="-78"/>
              </a:rPr>
              <a:t>نارساييهاي اداري از جمله ضعف نظام جذب و استخدام، عدم وجود</a:t>
            </a:r>
            <a:r>
              <a:rPr lang="en-US" altLang="en-US" sz="2200" b="1">
                <a:solidFill>
                  <a:srgbClr val="000066"/>
                </a:solidFill>
                <a:latin typeface="Mitra" pitchFamily="2" charset="-78"/>
              </a:rPr>
              <a:t> </a:t>
            </a:r>
          </a:p>
          <a:p>
            <a:pPr algn="just" rtl="1">
              <a:lnSpc>
                <a:spcPct val="150000"/>
              </a:lnSpc>
            </a:pPr>
            <a:r>
              <a:rPr lang="ar-SA" altLang="en-US" sz="2200" b="1">
                <a:solidFill>
                  <a:srgbClr val="000066"/>
                </a:solidFill>
                <a:latin typeface="Mitra" pitchFamily="2" charset="-78"/>
              </a:rPr>
              <a:t>نظام</a:t>
            </a:r>
            <a:r>
              <a:rPr lang="en-US" altLang="en-US" sz="2200" b="1">
                <a:solidFill>
                  <a:srgbClr val="000066"/>
                </a:solidFill>
                <a:latin typeface="Mitra" pitchFamily="2" charset="-78"/>
              </a:rPr>
              <a:t> </a:t>
            </a:r>
            <a:r>
              <a:rPr lang="ar-SA" altLang="en-US" sz="2200" b="1">
                <a:solidFill>
                  <a:srgbClr val="000066"/>
                </a:solidFill>
                <a:latin typeface="Mitra" pitchFamily="2" charset="-78"/>
              </a:rPr>
              <a:t>ارزيابي عملكرد</a:t>
            </a:r>
            <a:endParaRPr lang="en-US" altLang="en-US" sz="2200" b="1">
              <a:solidFill>
                <a:srgbClr val="000066"/>
              </a:solidFill>
              <a:latin typeface="Mitra" pitchFamily="2" charset="-78"/>
            </a:endParaRPr>
          </a:p>
          <a:p>
            <a:pPr algn="just" rtl="1">
              <a:lnSpc>
                <a:spcPct val="150000"/>
              </a:lnSpc>
            </a:pPr>
            <a:r>
              <a:rPr lang="fa-IR" altLang="en-US" sz="2200" b="1">
                <a:solidFill>
                  <a:srgbClr val="000066"/>
                </a:solidFill>
                <a:latin typeface="Mitra" pitchFamily="2" charset="-78"/>
              </a:rPr>
              <a:t>7- </a:t>
            </a:r>
            <a:r>
              <a:rPr lang="ar-SA" altLang="en-US" sz="2200" b="1">
                <a:solidFill>
                  <a:srgbClr val="000066"/>
                </a:solidFill>
                <a:latin typeface="Mitra" pitchFamily="2" charset="-78"/>
              </a:rPr>
              <a:t>فقدان نظامهاي مناسب تشويق و تنبيه كاركنان در نظام اداري و</a:t>
            </a:r>
            <a:endParaRPr lang="en-US" altLang="en-US" sz="2200" b="1">
              <a:solidFill>
                <a:srgbClr val="000066"/>
              </a:solidFill>
              <a:latin typeface="Mitra" pitchFamily="2" charset="-78"/>
            </a:endParaRPr>
          </a:p>
          <a:p>
            <a:pPr algn="just" rtl="1">
              <a:lnSpc>
                <a:spcPct val="150000"/>
              </a:lnSpc>
            </a:pPr>
            <a:r>
              <a:rPr lang="en-US" altLang="en-US" sz="2200" b="1">
                <a:solidFill>
                  <a:srgbClr val="000066"/>
                </a:solidFill>
                <a:latin typeface="Mitra" pitchFamily="2" charset="-78"/>
              </a:rPr>
              <a:t> </a:t>
            </a:r>
            <a:r>
              <a:rPr lang="ar-SA" altLang="en-US" sz="2200" b="1">
                <a:solidFill>
                  <a:srgbClr val="000066"/>
                </a:solidFill>
                <a:latin typeface="Mitra" pitchFamily="2" charset="-78"/>
              </a:rPr>
              <a:t>بي‌انگيزه بودن آنها</a:t>
            </a:r>
            <a:endParaRPr lang="en-US" altLang="en-US" sz="2200" b="1">
              <a:solidFill>
                <a:srgbClr val="000066"/>
              </a:solidFill>
              <a:latin typeface="Mitra" pitchFamily="2" charset="-78"/>
            </a:endParaRPr>
          </a:p>
          <a:p>
            <a:pPr algn="just" rtl="1">
              <a:lnSpc>
                <a:spcPct val="150000"/>
              </a:lnSpc>
            </a:pPr>
            <a:r>
              <a:rPr lang="fa-IR" altLang="en-US" sz="2200" b="1">
                <a:solidFill>
                  <a:srgbClr val="000066"/>
                </a:solidFill>
                <a:latin typeface="Mitra" pitchFamily="2" charset="-78"/>
              </a:rPr>
              <a:t>8- </a:t>
            </a:r>
            <a:r>
              <a:rPr lang="en-US" altLang="en-US" sz="2200" b="1">
                <a:solidFill>
                  <a:srgbClr val="000066"/>
                </a:solidFill>
                <a:latin typeface="Mitra" pitchFamily="2" charset="-78"/>
              </a:rPr>
              <a:t> </a:t>
            </a:r>
            <a:r>
              <a:rPr lang="ar-SA" altLang="en-US" sz="2200" b="1">
                <a:solidFill>
                  <a:srgbClr val="000066"/>
                </a:solidFill>
                <a:latin typeface="Mitra" pitchFamily="2" charset="-78"/>
              </a:rPr>
              <a:t>تأثير</a:t>
            </a:r>
            <a:r>
              <a:rPr lang="en-US" altLang="en-US" sz="2200" b="1">
                <a:solidFill>
                  <a:srgbClr val="000066"/>
                </a:solidFill>
                <a:latin typeface="Mitra" pitchFamily="2" charset="-78"/>
              </a:rPr>
              <a:t> </a:t>
            </a:r>
            <a:r>
              <a:rPr lang="ar-SA" altLang="en-US" sz="2200" b="1">
                <a:solidFill>
                  <a:srgbClr val="000066"/>
                </a:solidFill>
                <a:latin typeface="Mitra" pitchFamily="2" charset="-78"/>
              </a:rPr>
              <a:t>پذيري نهادهاي نظارتي و قضايي كشور از جريانات سياسي در</a:t>
            </a:r>
            <a:endParaRPr lang="en-US" altLang="en-US" sz="2200" b="1">
              <a:solidFill>
                <a:srgbClr val="000066"/>
              </a:solidFill>
              <a:latin typeface="Mitra" pitchFamily="2" charset="-78"/>
            </a:endParaRPr>
          </a:p>
          <a:p>
            <a:pPr algn="just" rtl="1">
              <a:lnSpc>
                <a:spcPct val="150000"/>
              </a:lnSpc>
            </a:pPr>
            <a:r>
              <a:rPr lang="en-US" altLang="en-US" sz="2200" b="1">
                <a:solidFill>
                  <a:srgbClr val="000066"/>
                </a:solidFill>
                <a:latin typeface="Mitra" pitchFamily="2" charset="-78"/>
              </a:rPr>
              <a:t> </a:t>
            </a:r>
            <a:r>
              <a:rPr lang="ar-SA" altLang="en-US" sz="2200" b="1">
                <a:solidFill>
                  <a:srgbClr val="000066"/>
                </a:solidFill>
                <a:latin typeface="Mitra" pitchFamily="2" charset="-78"/>
              </a:rPr>
              <a:t>برخورد با تخلفات</a:t>
            </a:r>
            <a:endParaRPr lang="en-US" altLang="en-US" sz="2400">
              <a:solidFill>
                <a:schemeClr val="tx1"/>
              </a:solidFill>
              <a:latin typeface="Mitra" pitchFamily="2" charset="-78"/>
              <a:cs typeface="Mitra" pitchFamily="2" charset="-78"/>
            </a:endParaRPr>
          </a:p>
          <a:p>
            <a:pPr algn="just" rtl="1"/>
            <a:endParaRPr lang="en-US" altLang="en-US" sz="2200" b="1">
              <a:solidFill>
                <a:srgbClr val="000066"/>
              </a:solidFill>
              <a:latin typeface="Mitra" pitchFamily="2" charset="-78"/>
            </a:endParaRPr>
          </a:p>
        </p:txBody>
      </p:sp>
    </p:spTree>
  </p:cSld>
  <p:clrMapOvr>
    <a:masterClrMapping/>
  </p:clrMapOvr>
  <p:transition>
    <p:zoom dir="in"/>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40B34F1-89E1-42C1-9028-EA029145B3F4}" type="slidenum">
              <a:rPr lang="ar-SA" altLang="en-US"/>
              <a:pPr/>
              <a:t>31</a:t>
            </a:fld>
            <a:endParaRPr lang="en-US" altLang="en-US"/>
          </a:p>
        </p:txBody>
      </p:sp>
      <p:sp>
        <p:nvSpPr>
          <p:cNvPr id="204802" name="Rectangle 2"/>
          <p:cNvSpPr>
            <a:spLocks noChangeArrowheads="1"/>
          </p:cNvSpPr>
          <p:nvPr/>
        </p:nvSpPr>
        <p:spPr bwMode="auto">
          <a:xfrm>
            <a:off x="762000" y="1676400"/>
            <a:ext cx="7543800" cy="4419600"/>
          </a:xfrm>
          <a:prstGeom prst="rect">
            <a:avLst/>
          </a:prstGeom>
          <a:gradFill rotWithShape="0">
            <a:gsLst>
              <a:gs pos="0">
                <a:srgbClr val="FFFF99"/>
              </a:gs>
              <a:gs pos="100000">
                <a:srgbClr val="FFFFCC"/>
              </a:gs>
            </a:gsLst>
            <a:path path="shape">
              <a:fillToRect l="50000" t="50000" r="50000" b="50000"/>
            </a:path>
          </a:gradFill>
          <a:ln w="9525">
            <a:noFill/>
            <a:miter lim="800000"/>
            <a:headEnd/>
            <a:tailEnd/>
          </a:ln>
          <a:effectLst/>
          <a:scene3d>
            <a:camera prst="legacyPerspectiveBottom"/>
            <a:lightRig rig="legacyFlat3" dir="t"/>
          </a:scene3d>
          <a:sp3d extrusionH="887400" prstMaterial="legacyMatte">
            <a:bevelT w="13500" h="13500" prst="angle"/>
            <a:bevelB w="13500" h="13500" prst="angle"/>
            <a:extrusionClr>
              <a:srgbClr val="FFFF99"/>
            </a:extrusionClr>
          </a:sp3d>
        </p:spPr>
        <p:txBody>
          <a:bodyPr wrap="none" anchor="ctr">
            <a:flatTx/>
          </a:bodyPr>
          <a:lstStyle/>
          <a:p>
            <a:pPr algn="just" rtl="1"/>
            <a:r>
              <a:rPr lang="en-US" altLang="en-US" sz="2400" b="1" i="1">
                <a:solidFill>
                  <a:srgbClr val="003366"/>
                </a:solidFill>
                <a:effectLst>
                  <a:outerShdw blurRad="38100" dist="38100" dir="2700000" algn="tl">
                    <a:srgbClr val="000000"/>
                  </a:outerShdw>
                </a:effectLst>
                <a:latin typeface="Mitra" pitchFamily="2" charset="-78"/>
              </a:rPr>
              <a:t>   </a:t>
            </a:r>
            <a:r>
              <a:rPr lang="ar-SA" altLang="en-US" sz="2400" b="1" i="1">
                <a:solidFill>
                  <a:srgbClr val="003366"/>
                </a:solidFill>
                <a:effectLst>
                  <a:outerShdw blurRad="38100" dist="38100" dir="2700000" algn="tl">
                    <a:srgbClr val="000000"/>
                  </a:outerShdw>
                </a:effectLst>
                <a:latin typeface="Mitra" pitchFamily="2" charset="-78"/>
              </a:rPr>
              <a:t>فرصتها</a:t>
            </a:r>
            <a:r>
              <a:rPr lang="en-US" altLang="en-US" sz="2400" b="1">
                <a:solidFill>
                  <a:srgbClr val="660066"/>
                </a:solidFill>
                <a:latin typeface="Mitra" pitchFamily="2" charset="-78"/>
              </a:rPr>
              <a:t>:</a:t>
            </a:r>
          </a:p>
          <a:p>
            <a:pPr algn="just" rtl="1"/>
            <a:r>
              <a:rPr lang="fa-IR" altLang="en-US" sz="2400" b="1">
                <a:solidFill>
                  <a:srgbClr val="660066"/>
                </a:solidFill>
                <a:latin typeface="Mitra" pitchFamily="2" charset="-78"/>
              </a:rPr>
              <a:t>1-</a:t>
            </a:r>
            <a:r>
              <a:rPr lang="en-US" altLang="en-US" sz="2400" b="1">
                <a:solidFill>
                  <a:srgbClr val="660066"/>
                </a:solidFill>
                <a:latin typeface="Mitra" pitchFamily="2" charset="-78"/>
              </a:rPr>
              <a:t> </a:t>
            </a:r>
            <a:r>
              <a:rPr lang="ar-SA" altLang="en-US" sz="2400" b="1">
                <a:solidFill>
                  <a:srgbClr val="660066"/>
                </a:solidFill>
                <a:latin typeface="Mitra" pitchFamily="2" charset="-78"/>
              </a:rPr>
              <a:t>تأكيدات مقام معظم رهبري</a:t>
            </a:r>
            <a:r>
              <a:rPr lang="en-US" altLang="en-US" sz="2400" b="1">
                <a:solidFill>
                  <a:srgbClr val="660066"/>
                </a:solidFill>
                <a:latin typeface="Mitra" pitchFamily="2" charset="-78"/>
              </a:rPr>
              <a:t> </a:t>
            </a:r>
            <a:r>
              <a:rPr lang="ar-SA" altLang="en-US" sz="2400" b="1">
                <a:solidFill>
                  <a:srgbClr val="660066"/>
                </a:solidFill>
                <a:latin typeface="Mitra" pitchFamily="2" charset="-78"/>
              </a:rPr>
              <a:t>و</a:t>
            </a:r>
            <a:r>
              <a:rPr lang="en-US" altLang="en-US" sz="2400" b="1">
                <a:solidFill>
                  <a:srgbClr val="660066"/>
                </a:solidFill>
                <a:latin typeface="Mitra" pitchFamily="2" charset="-78"/>
              </a:rPr>
              <a:t> </a:t>
            </a:r>
            <a:r>
              <a:rPr lang="ar-SA" altLang="en-US" sz="2400" b="1">
                <a:solidFill>
                  <a:srgbClr val="660066"/>
                </a:solidFill>
                <a:latin typeface="Mitra" pitchFamily="2" charset="-78"/>
              </a:rPr>
              <a:t>رياست</a:t>
            </a:r>
            <a:r>
              <a:rPr lang="en-US" altLang="en-US" sz="2400" b="1">
                <a:solidFill>
                  <a:srgbClr val="660066"/>
                </a:solidFill>
                <a:latin typeface="Mitra" pitchFamily="2" charset="-78"/>
              </a:rPr>
              <a:t> </a:t>
            </a:r>
            <a:r>
              <a:rPr lang="ar-SA" altLang="en-US" sz="2400" b="1">
                <a:solidFill>
                  <a:srgbClr val="660066"/>
                </a:solidFill>
                <a:latin typeface="Mitra" pitchFamily="2" charset="-78"/>
              </a:rPr>
              <a:t>محترم جمهوري براي</a:t>
            </a:r>
            <a:r>
              <a:rPr lang="en-US" altLang="en-US" sz="2400" b="1">
                <a:solidFill>
                  <a:srgbClr val="660066"/>
                </a:solidFill>
                <a:latin typeface="Mitra" pitchFamily="2" charset="-78"/>
              </a:rPr>
              <a:t> </a:t>
            </a:r>
          </a:p>
          <a:p>
            <a:pPr algn="just" rtl="1"/>
            <a:r>
              <a:rPr lang="ar-SA" altLang="en-US" sz="2400" b="1">
                <a:solidFill>
                  <a:srgbClr val="660066"/>
                </a:solidFill>
                <a:latin typeface="Mitra" pitchFamily="2" charset="-78"/>
              </a:rPr>
              <a:t>مبارزه</a:t>
            </a:r>
            <a:r>
              <a:rPr lang="en-US" altLang="en-US" sz="2400" b="1">
                <a:solidFill>
                  <a:srgbClr val="660066"/>
                </a:solidFill>
                <a:latin typeface="Mitra" pitchFamily="2" charset="-78"/>
              </a:rPr>
              <a:t> </a:t>
            </a:r>
            <a:r>
              <a:rPr lang="ar-SA" altLang="en-US" sz="2400" b="1">
                <a:solidFill>
                  <a:srgbClr val="660066"/>
                </a:solidFill>
                <a:latin typeface="Mitra" pitchFamily="2" charset="-78"/>
              </a:rPr>
              <a:t>با فساد</a:t>
            </a:r>
            <a:endParaRPr lang="en-US" altLang="en-US" sz="2400" b="1">
              <a:solidFill>
                <a:srgbClr val="660066"/>
              </a:solidFill>
              <a:latin typeface="Mitra" pitchFamily="2" charset="-78"/>
            </a:endParaRPr>
          </a:p>
          <a:p>
            <a:pPr algn="just" rtl="1">
              <a:lnSpc>
                <a:spcPct val="150000"/>
              </a:lnSpc>
            </a:pPr>
            <a:r>
              <a:rPr lang="fa-IR" altLang="en-US" sz="2400" b="1">
                <a:solidFill>
                  <a:srgbClr val="660066"/>
                </a:solidFill>
                <a:latin typeface="Mitra" pitchFamily="2" charset="-78"/>
              </a:rPr>
              <a:t>2- </a:t>
            </a:r>
            <a:r>
              <a:rPr lang="ar-SA" altLang="en-US" sz="2400" b="1">
                <a:solidFill>
                  <a:srgbClr val="660066"/>
                </a:solidFill>
                <a:latin typeface="Mitra" pitchFamily="2" charset="-78"/>
              </a:rPr>
              <a:t>خواست عمومي براي مبارزه با جنبه‌هاي گوناگون فساد در كليه</a:t>
            </a:r>
            <a:endParaRPr lang="en-US" altLang="en-US" sz="2400" b="1">
              <a:solidFill>
                <a:srgbClr val="660066"/>
              </a:solidFill>
              <a:latin typeface="Mitra" pitchFamily="2" charset="-78"/>
            </a:endParaRPr>
          </a:p>
          <a:p>
            <a:pPr algn="just" rtl="1">
              <a:lnSpc>
                <a:spcPct val="150000"/>
              </a:lnSpc>
            </a:pPr>
            <a:r>
              <a:rPr lang="en-US" altLang="en-US" sz="2400" b="1">
                <a:solidFill>
                  <a:srgbClr val="660066"/>
                </a:solidFill>
                <a:latin typeface="Mitra" pitchFamily="2" charset="-78"/>
              </a:rPr>
              <a:t> </a:t>
            </a:r>
            <a:r>
              <a:rPr lang="ar-SA" altLang="en-US" sz="2400" b="1">
                <a:solidFill>
                  <a:srgbClr val="660066"/>
                </a:solidFill>
                <a:latin typeface="Mitra" pitchFamily="2" charset="-78"/>
              </a:rPr>
              <a:t>سطوح جامعه</a:t>
            </a:r>
            <a:endParaRPr lang="en-US" altLang="en-US" sz="2400" b="1">
              <a:solidFill>
                <a:srgbClr val="660066"/>
              </a:solidFill>
              <a:latin typeface="Mitra" pitchFamily="2" charset="-78"/>
            </a:endParaRPr>
          </a:p>
          <a:p>
            <a:pPr algn="just" rtl="1">
              <a:lnSpc>
                <a:spcPct val="150000"/>
              </a:lnSpc>
            </a:pPr>
            <a:r>
              <a:rPr lang="fa-IR" altLang="en-US" sz="2400" b="1">
                <a:solidFill>
                  <a:srgbClr val="660066"/>
                </a:solidFill>
                <a:latin typeface="Mitra" pitchFamily="2" charset="-78"/>
              </a:rPr>
              <a:t>3-</a:t>
            </a:r>
            <a:r>
              <a:rPr lang="en-US" altLang="en-US" sz="2400" b="1">
                <a:solidFill>
                  <a:srgbClr val="660066"/>
                </a:solidFill>
                <a:latin typeface="Mitra" pitchFamily="2" charset="-78"/>
              </a:rPr>
              <a:t> </a:t>
            </a:r>
            <a:r>
              <a:rPr lang="ar-SA" altLang="en-US" sz="2400" b="1">
                <a:solidFill>
                  <a:srgbClr val="660066"/>
                </a:solidFill>
                <a:latin typeface="Mitra" pitchFamily="2" charset="-78"/>
              </a:rPr>
              <a:t>توسعه</a:t>
            </a:r>
            <a:r>
              <a:rPr lang="en-US" altLang="en-US" sz="2400" b="1">
                <a:solidFill>
                  <a:srgbClr val="660066"/>
                </a:solidFill>
                <a:latin typeface="Mitra" pitchFamily="2" charset="-78"/>
              </a:rPr>
              <a:t> </a:t>
            </a:r>
            <a:r>
              <a:rPr lang="ar-SA" altLang="en-US" sz="2400" b="1">
                <a:solidFill>
                  <a:srgbClr val="660066"/>
                </a:solidFill>
                <a:latin typeface="Mitra" pitchFamily="2" charset="-78"/>
              </a:rPr>
              <a:t>نظارت عمومي</a:t>
            </a:r>
            <a:r>
              <a:rPr lang="en-US" altLang="en-US" sz="2400" b="1">
                <a:solidFill>
                  <a:srgbClr val="660066"/>
                </a:solidFill>
                <a:latin typeface="Mitra" pitchFamily="2" charset="-78"/>
              </a:rPr>
              <a:t> </a:t>
            </a:r>
            <a:r>
              <a:rPr lang="ar-SA" altLang="en-US" sz="2400" b="1">
                <a:solidFill>
                  <a:srgbClr val="660066"/>
                </a:solidFill>
                <a:latin typeface="Mitra" pitchFamily="2" charset="-78"/>
              </a:rPr>
              <a:t>مردم و نهادهاي مدني</a:t>
            </a:r>
            <a:r>
              <a:rPr lang="en-US" altLang="en-US" sz="2400" b="1">
                <a:solidFill>
                  <a:srgbClr val="660066"/>
                </a:solidFill>
                <a:latin typeface="Mitra" pitchFamily="2" charset="-78"/>
              </a:rPr>
              <a:t> </a:t>
            </a:r>
            <a:r>
              <a:rPr lang="ar-SA" altLang="en-US" sz="2400" b="1">
                <a:solidFill>
                  <a:srgbClr val="660066"/>
                </a:solidFill>
                <a:latin typeface="Mitra" pitchFamily="2" charset="-78"/>
              </a:rPr>
              <a:t>برنهاد قدرت و</a:t>
            </a:r>
            <a:r>
              <a:rPr lang="en-US" altLang="en-US" sz="2400" b="1">
                <a:solidFill>
                  <a:srgbClr val="660066"/>
                </a:solidFill>
                <a:latin typeface="Mitra" pitchFamily="2" charset="-78"/>
              </a:rPr>
              <a:t> </a:t>
            </a:r>
          </a:p>
          <a:p>
            <a:pPr algn="just" rtl="1">
              <a:lnSpc>
                <a:spcPct val="150000"/>
              </a:lnSpc>
            </a:pPr>
            <a:r>
              <a:rPr lang="ar-SA" altLang="en-US" sz="2400" b="1">
                <a:solidFill>
                  <a:srgbClr val="660066"/>
                </a:solidFill>
                <a:latin typeface="Mitra" pitchFamily="2" charset="-78"/>
              </a:rPr>
              <a:t>فعاليت</a:t>
            </a:r>
            <a:r>
              <a:rPr lang="en-US" altLang="en-US" sz="2400" b="1">
                <a:solidFill>
                  <a:srgbClr val="660066"/>
                </a:solidFill>
                <a:latin typeface="Mitra" pitchFamily="2" charset="-78"/>
              </a:rPr>
              <a:t> </a:t>
            </a:r>
            <a:r>
              <a:rPr lang="ar-SA" altLang="en-US" sz="2400" b="1">
                <a:solidFill>
                  <a:srgbClr val="660066"/>
                </a:solidFill>
                <a:latin typeface="Mitra" pitchFamily="2" charset="-78"/>
              </a:rPr>
              <a:t>هاي دستگاه</a:t>
            </a:r>
            <a:r>
              <a:rPr lang="en-US" altLang="en-US" sz="2400" b="1">
                <a:solidFill>
                  <a:srgbClr val="660066"/>
                </a:solidFill>
                <a:latin typeface="Mitra" pitchFamily="2" charset="-78"/>
              </a:rPr>
              <a:t> </a:t>
            </a:r>
            <a:r>
              <a:rPr lang="ar-SA" altLang="en-US" sz="2400" b="1">
                <a:solidFill>
                  <a:srgbClr val="660066"/>
                </a:solidFill>
                <a:latin typeface="Mitra" pitchFamily="2" charset="-78"/>
              </a:rPr>
              <a:t>هاي اجرايي</a:t>
            </a:r>
            <a:endParaRPr lang="en-US" altLang="en-US" sz="2400" b="1">
              <a:solidFill>
                <a:srgbClr val="660066"/>
              </a:solidFill>
              <a:latin typeface="Mitra" pitchFamily="2" charset="-78"/>
            </a:endParaRPr>
          </a:p>
          <a:p>
            <a:pPr algn="just" rtl="1">
              <a:lnSpc>
                <a:spcPct val="150000"/>
              </a:lnSpc>
            </a:pPr>
            <a:r>
              <a:rPr lang="fa-IR" altLang="en-US" sz="2400" b="1">
                <a:solidFill>
                  <a:srgbClr val="660066"/>
                </a:solidFill>
                <a:latin typeface="Mitra" pitchFamily="2" charset="-78"/>
              </a:rPr>
              <a:t>4-</a:t>
            </a:r>
            <a:r>
              <a:rPr lang="en-US" altLang="en-US" sz="2400" b="1">
                <a:solidFill>
                  <a:srgbClr val="660066"/>
                </a:solidFill>
                <a:latin typeface="Mitra" pitchFamily="2" charset="-78"/>
              </a:rPr>
              <a:t> </a:t>
            </a:r>
            <a:r>
              <a:rPr lang="ar-SA" altLang="en-US" sz="2400" b="1">
                <a:solidFill>
                  <a:srgbClr val="660066"/>
                </a:solidFill>
                <a:latin typeface="Mitra" pitchFamily="2" charset="-78"/>
              </a:rPr>
              <a:t>رشد كمي و كيفي مطبوعات و افزايش گفتمان بين دولت و مردم</a:t>
            </a:r>
            <a:endParaRPr lang="en-US" altLang="en-US" sz="2400" b="1">
              <a:solidFill>
                <a:srgbClr val="660066"/>
              </a:solidFill>
              <a:latin typeface="Mitra" pitchFamily="2" charset="-78"/>
            </a:endParaRPr>
          </a:p>
          <a:p>
            <a:pPr algn="just" rtl="1"/>
            <a:endParaRPr lang="en-US" altLang="en-US" sz="2400" b="1">
              <a:solidFill>
                <a:srgbClr val="660066"/>
              </a:solidFill>
              <a:latin typeface="Mitra" pitchFamily="2" charset="-78"/>
            </a:endParaRPr>
          </a:p>
        </p:txBody>
      </p:sp>
      <p:sp>
        <p:nvSpPr>
          <p:cNvPr id="204804" name="AutoShape 4"/>
          <p:cNvSpPr>
            <a:spLocks noChangeArrowheads="1"/>
          </p:cNvSpPr>
          <p:nvPr/>
        </p:nvSpPr>
        <p:spPr bwMode="auto">
          <a:xfrm>
            <a:off x="1981200" y="190500"/>
            <a:ext cx="4876800" cy="1143000"/>
          </a:xfrm>
          <a:prstGeom prst="roundRect">
            <a:avLst>
              <a:gd name="adj" fmla="val 16667"/>
            </a:avLst>
          </a:prstGeom>
          <a:gradFill rotWithShape="0">
            <a:gsLst>
              <a:gs pos="0">
                <a:srgbClr val="FFFF99">
                  <a:gamma/>
                  <a:tint val="0"/>
                  <a:invGamma/>
                </a:srgbClr>
              </a:gs>
              <a:gs pos="100000">
                <a:srgbClr val="FFFF99"/>
              </a:gs>
            </a:gsLst>
            <a:path path="shape">
              <a:fillToRect l="50000" t="50000" r="50000" b="50000"/>
            </a:path>
          </a:gradFill>
          <a:ln w="9525">
            <a:noFill/>
            <a:round/>
            <a:headEnd/>
            <a:tailEnd/>
          </a:ln>
          <a:effectLst>
            <a:prstShdw prst="shdw17" dist="17961" dir="2700000">
              <a:srgbClr val="FFFF99">
                <a:gamma/>
                <a:shade val="60000"/>
                <a:invGamma/>
              </a:srgbClr>
            </a:prstShdw>
          </a:effectLst>
        </p:spPr>
        <p:txBody>
          <a:bodyPr anchor="ctr"/>
          <a:lstStyle/>
          <a:p>
            <a:pPr algn="ctr"/>
            <a:r>
              <a:rPr lang="ar-SA" altLang="en-US" sz="3200" b="1">
                <a:solidFill>
                  <a:srgbClr val="800000"/>
                </a:solidFill>
                <a:latin typeface="Times New Roman" pitchFamily="18" charset="0"/>
                <a:cs typeface="Yagut" pitchFamily="2" charset="-78"/>
                <a:sym typeface="Symbol" pitchFamily="18" charset="2"/>
              </a:rPr>
              <a:t>وضعيت راهبردي نظام اداري كشور از نظر فساد</a:t>
            </a:r>
            <a:endParaRPr lang="en-US" altLang="en-US" sz="3200">
              <a:solidFill>
                <a:srgbClr val="1C1C1C"/>
              </a:solidFill>
              <a:latin typeface="Times New Roman" pitchFamily="18" charset="0"/>
              <a:cs typeface="Mitra" pitchFamily="2" charset="-78"/>
              <a:sym typeface="Symbol" pitchFamily="18" charset="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04804"/>
                                        </p:tgtEl>
                                        <p:attrNameLst>
                                          <p:attrName>style.visibility</p:attrName>
                                        </p:attrNameLst>
                                      </p:cBhvr>
                                      <p:to>
                                        <p:strVal val="visible"/>
                                      </p:to>
                                    </p:set>
                                    <p:anim calcmode="lin" valueType="num">
                                      <p:cBhvr>
                                        <p:cTn id="7" dur="1000" fill="hold"/>
                                        <p:tgtEl>
                                          <p:spTgt spid="204804"/>
                                        </p:tgtEl>
                                        <p:attrNameLst>
                                          <p:attrName>ppt_w</p:attrName>
                                        </p:attrNameLst>
                                      </p:cBhvr>
                                      <p:tavLst>
                                        <p:tav tm="0">
                                          <p:val>
                                            <p:fltVal val="0"/>
                                          </p:val>
                                        </p:tav>
                                        <p:tav tm="100000">
                                          <p:val>
                                            <p:strVal val="#ppt_w"/>
                                          </p:val>
                                        </p:tav>
                                      </p:tavLst>
                                    </p:anim>
                                    <p:anim calcmode="lin" valueType="num">
                                      <p:cBhvr>
                                        <p:cTn id="8" dur="1000" fill="hold"/>
                                        <p:tgtEl>
                                          <p:spTgt spid="204804"/>
                                        </p:tgtEl>
                                        <p:attrNameLst>
                                          <p:attrName>ppt_h</p:attrName>
                                        </p:attrNameLst>
                                      </p:cBhvr>
                                      <p:tavLst>
                                        <p:tav tm="0">
                                          <p:val>
                                            <p:fltVal val="0"/>
                                          </p:val>
                                        </p:tav>
                                        <p:tav tm="100000">
                                          <p:val>
                                            <p:strVal val="#ppt_h"/>
                                          </p:val>
                                        </p:tav>
                                      </p:tavLst>
                                    </p:anim>
                                    <p:anim calcmode="lin" valueType="num">
                                      <p:cBhvr>
                                        <p:cTn id="9" dur="1000" fill="hold"/>
                                        <p:tgtEl>
                                          <p:spTgt spid="20480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480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4"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6313E6A2-9962-496E-8909-EB05F59C5A90}" type="slidenum">
              <a:rPr lang="ar-SA" altLang="en-US"/>
              <a:pPr/>
              <a:t>32</a:t>
            </a:fld>
            <a:endParaRPr lang="en-US" altLang="en-US"/>
          </a:p>
        </p:txBody>
      </p:sp>
      <p:sp>
        <p:nvSpPr>
          <p:cNvPr id="205827" name="Rectangle 3"/>
          <p:cNvSpPr>
            <a:spLocks noChangeArrowheads="1"/>
          </p:cNvSpPr>
          <p:nvPr/>
        </p:nvSpPr>
        <p:spPr bwMode="auto">
          <a:xfrm>
            <a:off x="539750" y="442913"/>
            <a:ext cx="8147050" cy="5691187"/>
          </a:xfrm>
          <a:prstGeom prst="rect">
            <a:avLst/>
          </a:prstGeom>
          <a:gradFill rotWithShape="0">
            <a:gsLst>
              <a:gs pos="0">
                <a:srgbClr val="FFFF99"/>
              </a:gs>
              <a:gs pos="100000">
                <a:srgbClr val="FFFFCC"/>
              </a:gs>
            </a:gsLst>
            <a:path path="shape">
              <a:fillToRect l="50000" t="50000" r="50000" b="50000"/>
            </a:path>
          </a:gradFill>
          <a:ln w="9525">
            <a:noFill/>
            <a:miter lim="800000"/>
            <a:headEnd/>
            <a:tailEnd/>
          </a:ln>
          <a:effectLst/>
          <a:scene3d>
            <a:camera prst="legacyPerspectiveBottom"/>
            <a:lightRig rig="legacyFlat3" dir="t"/>
          </a:scene3d>
          <a:sp3d extrusionH="887400" prstMaterial="legacyMatte">
            <a:bevelT w="13500" h="13500" prst="angle"/>
            <a:bevelB w="13500" h="13500" prst="angle"/>
            <a:extrusionClr>
              <a:srgbClr val="FFFF99"/>
            </a:extrusionClr>
          </a:sp3d>
        </p:spPr>
        <p:txBody>
          <a:bodyPr wrap="none" anchor="ctr">
            <a:flatTx/>
          </a:bodyPr>
          <a:lstStyle/>
          <a:p>
            <a:pPr algn="just" rtl="1">
              <a:lnSpc>
                <a:spcPct val="175000"/>
              </a:lnSpc>
            </a:pPr>
            <a:r>
              <a:rPr lang="fa-IR" altLang="en-US" sz="2400">
                <a:solidFill>
                  <a:srgbClr val="660066"/>
                </a:solidFill>
                <a:latin typeface="Mitra" pitchFamily="2" charset="-78"/>
              </a:rPr>
              <a:t>5- </a:t>
            </a:r>
            <a:r>
              <a:rPr lang="en-US" altLang="en-US" sz="2400">
                <a:solidFill>
                  <a:srgbClr val="660066"/>
                </a:solidFill>
                <a:latin typeface="Mitra" pitchFamily="2" charset="-78"/>
              </a:rPr>
              <a:t> </a:t>
            </a:r>
            <a:r>
              <a:rPr lang="ar-SA" altLang="en-US" sz="2400">
                <a:solidFill>
                  <a:srgbClr val="660066"/>
                </a:solidFill>
                <a:latin typeface="Mitra" pitchFamily="2" charset="-78"/>
              </a:rPr>
              <a:t>اقدامات و</a:t>
            </a:r>
            <a:r>
              <a:rPr lang="en-US" altLang="en-US" sz="2400">
                <a:solidFill>
                  <a:srgbClr val="660066"/>
                </a:solidFill>
                <a:latin typeface="Mitra" pitchFamily="2" charset="-78"/>
              </a:rPr>
              <a:t> </a:t>
            </a:r>
            <a:r>
              <a:rPr lang="ar-SA" altLang="en-US" sz="2400">
                <a:solidFill>
                  <a:srgbClr val="660066"/>
                </a:solidFill>
                <a:latin typeface="Mitra" pitchFamily="2" charset="-78"/>
              </a:rPr>
              <a:t>حمايت</a:t>
            </a:r>
            <a:r>
              <a:rPr lang="en-US" altLang="en-US" sz="2400">
                <a:solidFill>
                  <a:srgbClr val="660066"/>
                </a:solidFill>
                <a:latin typeface="Mitra" pitchFamily="2" charset="-78"/>
              </a:rPr>
              <a:t> </a:t>
            </a:r>
            <a:r>
              <a:rPr lang="ar-SA" altLang="en-US" sz="2400">
                <a:solidFill>
                  <a:srgbClr val="660066"/>
                </a:solidFill>
                <a:latin typeface="Mitra" pitchFamily="2" charset="-78"/>
              </a:rPr>
              <a:t>هاي جهاني و سازمان شفافيت بين‌الملل براي مبارزه</a:t>
            </a:r>
            <a:endParaRPr lang="en-US" altLang="en-US" sz="2400">
              <a:solidFill>
                <a:srgbClr val="660066"/>
              </a:solidFill>
              <a:latin typeface="Mitra" pitchFamily="2" charset="-78"/>
            </a:endParaRPr>
          </a:p>
          <a:p>
            <a:pPr algn="just" rtl="1">
              <a:lnSpc>
                <a:spcPct val="175000"/>
              </a:lnSpc>
            </a:pPr>
            <a:r>
              <a:rPr lang="en-US" altLang="en-US" sz="2400">
                <a:solidFill>
                  <a:srgbClr val="660066"/>
                </a:solidFill>
                <a:latin typeface="Mitra" pitchFamily="2" charset="-78"/>
              </a:rPr>
              <a:t> </a:t>
            </a:r>
            <a:r>
              <a:rPr lang="ar-SA" altLang="en-US" sz="2400">
                <a:solidFill>
                  <a:srgbClr val="660066"/>
                </a:solidFill>
                <a:latin typeface="Mitra" pitchFamily="2" charset="-78"/>
              </a:rPr>
              <a:t>با فساد در كشورها</a:t>
            </a:r>
            <a:endParaRPr lang="en-US" altLang="en-US" sz="2400">
              <a:solidFill>
                <a:srgbClr val="660066"/>
              </a:solidFill>
              <a:latin typeface="Mitra" pitchFamily="2" charset="-78"/>
            </a:endParaRPr>
          </a:p>
          <a:p>
            <a:pPr algn="just" rtl="1">
              <a:lnSpc>
                <a:spcPct val="175000"/>
              </a:lnSpc>
            </a:pPr>
            <a:r>
              <a:rPr lang="fa-IR" altLang="en-US" sz="2400">
                <a:solidFill>
                  <a:srgbClr val="660066"/>
                </a:solidFill>
                <a:latin typeface="Mitra" pitchFamily="2" charset="-78"/>
              </a:rPr>
              <a:t>6- </a:t>
            </a:r>
            <a:r>
              <a:rPr lang="en-US" altLang="en-US" sz="2400">
                <a:solidFill>
                  <a:srgbClr val="660066"/>
                </a:solidFill>
                <a:latin typeface="Mitra" pitchFamily="2" charset="-78"/>
              </a:rPr>
              <a:t> </a:t>
            </a:r>
            <a:r>
              <a:rPr lang="ar-SA" altLang="en-US" sz="2400">
                <a:solidFill>
                  <a:srgbClr val="660066"/>
                </a:solidFill>
                <a:latin typeface="Mitra" pitchFamily="2" charset="-78"/>
              </a:rPr>
              <a:t>روند مثبت رشد روحيه قانون‌گرايي در جامعه در</a:t>
            </a:r>
            <a:r>
              <a:rPr lang="en-US" altLang="en-US" sz="2400">
                <a:solidFill>
                  <a:srgbClr val="660066"/>
                </a:solidFill>
                <a:latin typeface="Mitra" pitchFamily="2" charset="-78"/>
              </a:rPr>
              <a:t> </a:t>
            </a:r>
            <a:r>
              <a:rPr lang="ar-SA" altLang="en-US" sz="2400">
                <a:solidFill>
                  <a:srgbClr val="660066"/>
                </a:solidFill>
                <a:latin typeface="Mitra" pitchFamily="2" charset="-78"/>
              </a:rPr>
              <a:t>سال</a:t>
            </a:r>
            <a:r>
              <a:rPr lang="en-US" altLang="en-US" sz="2400">
                <a:solidFill>
                  <a:srgbClr val="660066"/>
                </a:solidFill>
                <a:latin typeface="Mitra" pitchFamily="2" charset="-78"/>
              </a:rPr>
              <a:t> </a:t>
            </a:r>
            <a:r>
              <a:rPr lang="ar-SA" altLang="en-US" sz="2400">
                <a:solidFill>
                  <a:srgbClr val="660066"/>
                </a:solidFill>
                <a:latin typeface="Mitra" pitchFamily="2" charset="-78"/>
              </a:rPr>
              <a:t>هاي اخير</a:t>
            </a:r>
            <a:endParaRPr lang="en-US" altLang="en-US" sz="2400">
              <a:solidFill>
                <a:srgbClr val="660066"/>
              </a:solidFill>
              <a:latin typeface="Mitra" pitchFamily="2" charset="-78"/>
            </a:endParaRPr>
          </a:p>
        </p:txBody>
      </p:sp>
    </p:spTree>
  </p:cSld>
  <p:clrMapOvr>
    <a:masterClrMapping/>
  </p:clrMapOvr>
  <p:transition>
    <p:zoom dir="in"/>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4E89B66-9B6B-4EB2-A4F9-63B6AE960AB3}" type="slidenum">
              <a:rPr lang="ar-SA" altLang="en-US"/>
              <a:pPr/>
              <a:t>33</a:t>
            </a:fld>
            <a:endParaRPr lang="en-US" altLang="en-US"/>
          </a:p>
        </p:txBody>
      </p:sp>
      <p:sp>
        <p:nvSpPr>
          <p:cNvPr id="209922" name="Text Box 2"/>
          <p:cNvSpPr txBox="1">
            <a:spLocks noChangeArrowheads="1"/>
          </p:cNvSpPr>
          <p:nvPr/>
        </p:nvSpPr>
        <p:spPr bwMode="auto">
          <a:xfrm>
            <a:off x="0" y="998538"/>
            <a:ext cx="9144000" cy="5484812"/>
          </a:xfrm>
          <a:prstGeom prst="rect">
            <a:avLst/>
          </a:prstGeom>
          <a:noFill/>
          <a:ln w="9525">
            <a:noFill/>
            <a:miter lim="800000"/>
            <a:headEnd/>
            <a:tailEnd/>
          </a:ln>
          <a:effectLst/>
        </p:spPr>
        <p:txBody>
          <a:bodyPr>
            <a:spAutoFit/>
          </a:bodyPr>
          <a:lstStyle/>
          <a:p>
            <a:pPr marL="190500" algn="just" rtl="1">
              <a:lnSpc>
                <a:spcPct val="140000"/>
              </a:lnSpc>
            </a:pPr>
            <a:r>
              <a:rPr lang="ar-SA" altLang="en-US" sz="2700" b="1" i="1">
                <a:solidFill>
                  <a:srgbClr val="003366"/>
                </a:solidFill>
                <a:effectLst>
                  <a:outerShdw blurRad="38100" dist="38100" dir="2700000" algn="tl">
                    <a:srgbClr val="000000"/>
                  </a:outerShdw>
                </a:effectLst>
                <a:latin typeface="Mitra" pitchFamily="2" charset="-78"/>
              </a:rPr>
              <a:t>تهديدها:</a:t>
            </a:r>
            <a:endParaRPr lang="ar-SA" altLang="en-US" sz="2700" b="1">
              <a:solidFill>
                <a:schemeClr val="tx1"/>
              </a:solidFill>
              <a:latin typeface="Mitra" pitchFamily="2" charset="-78"/>
              <a:cs typeface="Mitra" pitchFamily="2" charset="-78"/>
            </a:endParaRPr>
          </a:p>
          <a:p>
            <a:pPr marL="190500" algn="just" rtl="1">
              <a:lnSpc>
                <a:spcPct val="140000"/>
              </a:lnSpc>
            </a:pPr>
            <a:r>
              <a:rPr lang="ar-SA" altLang="en-US" sz="2700" b="1">
                <a:solidFill>
                  <a:srgbClr val="336699"/>
                </a:solidFill>
                <a:latin typeface="Mitra" pitchFamily="2" charset="-78"/>
              </a:rPr>
              <a:t>1-گستردگي و فراگيري پديده‌ خويشاوند‌گرايي به عنوان بارزترين الگوي فرهنگي در ايران كه يكي از عوامل مهم فساد در نظام اداري و تضييع حقوق عامه مردم به نفع خواص است.</a:t>
            </a:r>
          </a:p>
          <a:p>
            <a:pPr marL="190500" algn="just" rtl="1">
              <a:lnSpc>
                <a:spcPct val="140000"/>
              </a:lnSpc>
            </a:pPr>
            <a:r>
              <a:rPr lang="ar-SA" altLang="en-US" sz="2700" b="1">
                <a:solidFill>
                  <a:srgbClr val="336699"/>
                </a:solidFill>
                <a:latin typeface="Mitra" pitchFamily="2" charset="-78"/>
              </a:rPr>
              <a:t>2- نهادينه نشدن فعاليت‌ نهادهاي مدني و شفافيت در اطلاع‌رساني</a:t>
            </a:r>
            <a:endParaRPr lang="fa-IR" altLang="en-US" sz="2700" b="1">
              <a:solidFill>
                <a:srgbClr val="336699"/>
              </a:solidFill>
              <a:latin typeface="Mitra" pitchFamily="2" charset="-78"/>
            </a:endParaRPr>
          </a:p>
          <a:p>
            <a:pPr marL="190500" algn="just" rtl="1">
              <a:lnSpc>
                <a:spcPct val="140000"/>
              </a:lnSpc>
            </a:pPr>
            <a:r>
              <a:rPr lang="ar-SA" altLang="en-US" sz="2700" b="1">
                <a:solidFill>
                  <a:srgbClr val="336699"/>
                </a:solidFill>
                <a:latin typeface="Mitra" pitchFamily="2" charset="-78"/>
              </a:rPr>
              <a:t>3- تأثير وضعيت نامناسب اقتصادي در اخلاق جامعه كه به بي‌بند و باري و گسترش انواع فساد در ادارات دامن مي‌زند..</a:t>
            </a:r>
          </a:p>
          <a:p>
            <a:pPr marL="190500" algn="just" rtl="1">
              <a:lnSpc>
                <a:spcPct val="140000"/>
              </a:lnSpc>
            </a:pPr>
            <a:endParaRPr lang="ar-SA" altLang="en-US" sz="2700" b="1">
              <a:solidFill>
                <a:srgbClr val="336699"/>
              </a:solidFill>
              <a:latin typeface="Mitra" pitchFamily="2" charset="-78"/>
            </a:endParaRPr>
          </a:p>
          <a:p>
            <a:pPr marL="190500" algn="just" rtl="1">
              <a:lnSpc>
                <a:spcPct val="140000"/>
              </a:lnSpc>
              <a:spcBef>
                <a:spcPct val="50000"/>
              </a:spcBef>
            </a:pPr>
            <a:endParaRPr lang="en-US" altLang="en-US" sz="2700" b="1">
              <a:solidFill>
                <a:schemeClr val="tx1"/>
              </a:solidFill>
              <a:latin typeface="Times New Roman" pitchFamily="18" charset="0"/>
              <a:cs typeface="Mitra" pitchFamily="2" charset="-78"/>
            </a:endParaRPr>
          </a:p>
        </p:txBody>
      </p:sp>
      <p:sp>
        <p:nvSpPr>
          <p:cNvPr id="209923" name="AutoShape 3"/>
          <p:cNvSpPr>
            <a:spLocks noChangeArrowheads="1"/>
          </p:cNvSpPr>
          <p:nvPr/>
        </p:nvSpPr>
        <p:spPr bwMode="auto">
          <a:xfrm>
            <a:off x="1981200" y="160338"/>
            <a:ext cx="5254625" cy="906462"/>
          </a:xfrm>
          <a:prstGeom prst="roundRect">
            <a:avLst>
              <a:gd name="adj" fmla="val 16667"/>
            </a:avLst>
          </a:prstGeom>
          <a:gradFill rotWithShape="0">
            <a:gsLst>
              <a:gs pos="0">
                <a:srgbClr val="FFFF99">
                  <a:gamma/>
                  <a:tint val="0"/>
                  <a:invGamma/>
                </a:srgbClr>
              </a:gs>
              <a:gs pos="50000">
                <a:srgbClr val="FFFF99"/>
              </a:gs>
              <a:gs pos="100000">
                <a:srgbClr val="FFFF99">
                  <a:gamma/>
                  <a:tint val="0"/>
                  <a:invGamma/>
                </a:srgbClr>
              </a:gs>
            </a:gsLst>
            <a:lin ang="2700000" scaled="1"/>
          </a:gradFill>
          <a:ln w="9525">
            <a:noFill/>
            <a:round/>
            <a:headEnd/>
            <a:tailEnd/>
          </a:ln>
          <a:effectLst>
            <a:prstShdw prst="shdw17" dist="64758" dir="678596">
              <a:srgbClr val="FFFF99">
                <a:gamma/>
                <a:shade val="60000"/>
                <a:invGamma/>
              </a:srgbClr>
            </a:prstShdw>
          </a:effectLst>
        </p:spPr>
        <p:txBody>
          <a:bodyPr wrap="none" anchor="ctr"/>
          <a:lstStyle/>
          <a:p>
            <a:pPr algn="ctr" rtl="1"/>
            <a:r>
              <a:rPr lang="ar-SA" altLang="en-US" sz="3200" b="1">
                <a:solidFill>
                  <a:srgbClr val="800000"/>
                </a:solidFill>
                <a:latin typeface="Times New Roman" pitchFamily="18" charset="0"/>
                <a:cs typeface="Yagut" pitchFamily="2" charset="-78"/>
              </a:rPr>
              <a:t>وضعيت راهبردي نظام اداري كشور</a:t>
            </a:r>
          </a:p>
          <a:p>
            <a:pPr algn="ctr" rtl="1"/>
            <a:r>
              <a:rPr lang="ar-SA" altLang="en-US" sz="3200" b="1">
                <a:solidFill>
                  <a:srgbClr val="800000"/>
                </a:solidFill>
                <a:latin typeface="Times New Roman" pitchFamily="18" charset="0"/>
                <a:cs typeface="Yagut" pitchFamily="2" charset="-78"/>
              </a:rPr>
              <a:t> از نظر فساد</a:t>
            </a:r>
            <a:endParaRPr lang="en-US" altLang="en-US" sz="3000" b="1">
              <a:solidFill>
                <a:srgbClr val="800080"/>
              </a:solidFill>
              <a:latin typeface="Times New Roman" pitchFamily="18" charset="0"/>
              <a:cs typeface="Mitra"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09923"/>
                                        </p:tgtEl>
                                        <p:attrNameLst>
                                          <p:attrName>style.visibility</p:attrName>
                                        </p:attrNameLst>
                                      </p:cBhvr>
                                      <p:to>
                                        <p:strVal val="visible"/>
                                      </p:to>
                                    </p:set>
                                    <p:anim calcmode="lin" valueType="num">
                                      <p:cBhvr>
                                        <p:cTn id="7" dur="1000" fill="hold"/>
                                        <p:tgtEl>
                                          <p:spTgt spid="209923"/>
                                        </p:tgtEl>
                                        <p:attrNameLst>
                                          <p:attrName>ppt_w</p:attrName>
                                        </p:attrNameLst>
                                      </p:cBhvr>
                                      <p:tavLst>
                                        <p:tav tm="0">
                                          <p:val>
                                            <p:fltVal val="0"/>
                                          </p:val>
                                        </p:tav>
                                        <p:tav tm="100000">
                                          <p:val>
                                            <p:strVal val="#ppt_w"/>
                                          </p:val>
                                        </p:tav>
                                      </p:tavLst>
                                    </p:anim>
                                    <p:anim calcmode="lin" valueType="num">
                                      <p:cBhvr>
                                        <p:cTn id="8" dur="1000" fill="hold"/>
                                        <p:tgtEl>
                                          <p:spTgt spid="209923"/>
                                        </p:tgtEl>
                                        <p:attrNameLst>
                                          <p:attrName>ppt_h</p:attrName>
                                        </p:attrNameLst>
                                      </p:cBhvr>
                                      <p:tavLst>
                                        <p:tav tm="0">
                                          <p:val>
                                            <p:fltVal val="0"/>
                                          </p:val>
                                        </p:tav>
                                        <p:tav tm="100000">
                                          <p:val>
                                            <p:strVal val="#ppt_h"/>
                                          </p:val>
                                        </p:tav>
                                      </p:tavLst>
                                    </p:anim>
                                    <p:anim calcmode="lin" valueType="num">
                                      <p:cBhvr>
                                        <p:cTn id="9" dur="1000" fill="hold"/>
                                        <p:tgtEl>
                                          <p:spTgt spid="20992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9923"/>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3" presetClass="entr" presetSubtype="5" fill="hold" grpId="0" nodeType="afterEffect">
                                  <p:stCondLst>
                                    <p:cond delay="0"/>
                                  </p:stCondLst>
                                  <p:childTnLst>
                                    <p:set>
                                      <p:cBhvr>
                                        <p:cTn id="13" dur="1" fill="hold">
                                          <p:stCondLst>
                                            <p:cond delay="0"/>
                                          </p:stCondLst>
                                        </p:cTn>
                                        <p:tgtEl>
                                          <p:spTgt spid="209922"/>
                                        </p:tgtEl>
                                        <p:attrNameLst>
                                          <p:attrName>style.visibility</p:attrName>
                                        </p:attrNameLst>
                                      </p:cBhvr>
                                      <p:to>
                                        <p:strVal val="visible"/>
                                      </p:to>
                                    </p:set>
                                    <p:animEffect transition="in" filter="blinds(vertical)">
                                      <p:cBhvr>
                                        <p:cTn id="14" dur="500"/>
                                        <p:tgtEl>
                                          <p:spTgt spid="2099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2" grpId="0" autoUpdateAnimBg="0"/>
      <p:bldP spid="209923" grpId="0"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3"/>
          <p:cNvSpPr>
            <a:spLocks noGrp="1"/>
          </p:cNvSpPr>
          <p:nvPr>
            <p:ph type="sldNum" sz="quarter" idx="12"/>
          </p:nvPr>
        </p:nvSpPr>
        <p:spPr/>
        <p:txBody>
          <a:bodyPr/>
          <a:lstStyle/>
          <a:p>
            <a:fld id="{CEA31752-5C7F-494D-94EA-E3A25ABE2836}" type="slidenum">
              <a:rPr lang="ar-SA" altLang="en-US"/>
              <a:pPr/>
              <a:t>34</a:t>
            </a:fld>
            <a:endParaRPr lang="en-US" altLang="en-US"/>
          </a:p>
        </p:txBody>
      </p:sp>
      <p:grpSp>
        <p:nvGrpSpPr>
          <p:cNvPr id="226306" name="Group 2"/>
          <p:cNvGrpSpPr>
            <a:grpSpLocks/>
          </p:cNvGrpSpPr>
          <p:nvPr/>
        </p:nvGrpSpPr>
        <p:grpSpPr bwMode="auto">
          <a:xfrm>
            <a:off x="762000" y="457200"/>
            <a:ext cx="7620000" cy="5778500"/>
            <a:chOff x="480" y="288"/>
            <a:chExt cx="4800" cy="3640"/>
          </a:xfrm>
        </p:grpSpPr>
        <p:sp>
          <p:nvSpPr>
            <p:cNvPr id="226307" name="Oval 3"/>
            <p:cNvSpPr>
              <a:spLocks noChangeArrowheads="1"/>
            </p:cNvSpPr>
            <p:nvPr/>
          </p:nvSpPr>
          <p:spPr bwMode="auto">
            <a:xfrm>
              <a:off x="2448" y="2016"/>
              <a:ext cx="864" cy="816"/>
            </a:xfrm>
            <a:prstGeom prst="ellipse">
              <a:avLst/>
            </a:prstGeom>
            <a:gradFill rotWithShape="0">
              <a:gsLst>
                <a:gs pos="0">
                  <a:srgbClr val="FF6600">
                    <a:gamma/>
                    <a:tint val="0"/>
                    <a:invGamma/>
                  </a:srgbClr>
                </a:gs>
                <a:gs pos="100000">
                  <a:srgbClr val="FF6600"/>
                </a:gs>
              </a:gsLst>
              <a:path path="shape">
                <a:fillToRect l="50000" t="50000" r="50000" b="50000"/>
              </a:path>
            </a:gradFill>
            <a:ln w="9525">
              <a:solidFill>
                <a:srgbClr val="CC0000"/>
              </a:solidFill>
              <a:round/>
              <a:headEnd/>
              <a:tailEnd/>
            </a:ln>
            <a:effectLst/>
          </p:spPr>
          <p:txBody>
            <a:bodyPr anchor="ctr"/>
            <a:lstStyle/>
            <a:p>
              <a:pPr algn="ctr" rtl="1"/>
              <a:r>
                <a:rPr lang="ar-SA" altLang="en-US" sz="3000">
                  <a:solidFill>
                    <a:srgbClr val="660033"/>
                  </a:solidFill>
                  <a:cs typeface="Mitra" pitchFamily="2" charset="-78"/>
                </a:rPr>
                <a:t>فساد اداري</a:t>
              </a:r>
              <a:endParaRPr lang="en-US" altLang="en-US" sz="3000">
                <a:cs typeface="Mitra" pitchFamily="2" charset="-78"/>
              </a:endParaRPr>
            </a:p>
          </p:txBody>
        </p:sp>
        <p:sp>
          <p:nvSpPr>
            <p:cNvPr id="226308" name="Oval 4"/>
            <p:cNvSpPr>
              <a:spLocks noChangeArrowheads="1"/>
            </p:cNvSpPr>
            <p:nvPr/>
          </p:nvSpPr>
          <p:spPr bwMode="auto">
            <a:xfrm>
              <a:off x="2040" y="3456"/>
              <a:ext cx="1632" cy="472"/>
            </a:xfrm>
            <a:prstGeom prst="ellipse">
              <a:avLst/>
            </a:prstGeom>
            <a:gradFill rotWithShape="0">
              <a:gsLst>
                <a:gs pos="0">
                  <a:srgbClr val="FF6600"/>
                </a:gs>
                <a:gs pos="50000">
                  <a:srgbClr val="FF6600">
                    <a:gamma/>
                    <a:tint val="12157"/>
                    <a:invGamma/>
                  </a:srgbClr>
                </a:gs>
                <a:gs pos="100000">
                  <a:srgbClr val="FF6600"/>
                </a:gs>
              </a:gsLst>
              <a:lin ang="2700000" scaled="1"/>
            </a:gradFill>
            <a:ln w="9525">
              <a:solidFill>
                <a:srgbClr val="CC0000"/>
              </a:solidFill>
              <a:round/>
              <a:headEnd/>
              <a:tailEnd/>
            </a:ln>
            <a:effectLst/>
          </p:spPr>
          <p:txBody>
            <a:bodyPr wrap="none" anchor="ctr"/>
            <a:lstStyle/>
            <a:p>
              <a:pPr algn="ctr"/>
              <a:r>
                <a:rPr lang="ar-SA" altLang="en-US" sz="3000">
                  <a:cs typeface="Mitra" pitchFamily="2" charset="-78"/>
                </a:rPr>
                <a:t>عوامل فرهنگي</a:t>
              </a:r>
              <a:endParaRPr lang="en-US" altLang="en-US" sz="3000">
                <a:cs typeface="Mitra" pitchFamily="2" charset="-78"/>
              </a:endParaRPr>
            </a:p>
          </p:txBody>
        </p:sp>
        <p:sp>
          <p:nvSpPr>
            <p:cNvPr id="226309" name="Oval 5"/>
            <p:cNvSpPr>
              <a:spLocks noChangeArrowheads="1"/>
            </p:cNvSpPr>
            <p:nvPr/>
          </p:nvSpPr>
          <p:spPr bwMode="auto">
            <a:xfrm>
              <a:off x="3888" y="2256"/>
              <a:ext cx="1392" cy="472"/>
            </a:xfrm>
            <a:prstGeom prst="ellipse">
              <a:avLst/>
            </a:prstGeom>
            <a:gradFill rotWithShape="0">
              <a:gsLst>
                <a:gs pos="0">
                  <a:srgbClr val="FF6600"/>
                </a:gs>
                <a:gs pos="50000">
                  <a:srgbClr val="FF6600">
                    <a:gamma/>
                    <a:tint val="12157"/>
                    <a:invGamma/>
                  </a:srgbClr>
                </a:gs>
                <a:gs pos="100000">
                  <a:srgbClr val="FF6600"/>
                </a:gs>
              </a:gsLst>
              <a:lin ang="2700000" scaled="1"/>
            </a:gradFill>
            <a:ln w="9525">
              <a:solidFill>
                <a:srgbClr val="CC0000"/>
              </a:solidFill>
              <a:round/>
              <a:headEnd/>
              <a:tailEnd/>
            </a:ln>
            <a:effectLst/>
          </p:spPr>
          <p:txBody>
            <a:bodyPr wrap="none" anchor="ctr"/>
            <a:lstStyle/>
            <a:p>
              <a:pPr algn="ctr"/>
              <a:r>
                <a:rPr lang="ar-SA" altLang="en-US" sz="3000">
                  <a:cs typeface="Mitra" pitchFamily="2" charset="-78"/>
                </a:rPr>
                <a:t>عوامل سياسي</a:t>
              </a:r>
              <a:endParaRPr lang="en-US" altLang="en-US" sz="3000">
                <a:cs typeface="Mitra" pitchFamily="2" charset="-78"/>
              </a:endParaRPr>
            </a:p>
          </p:txBody>
        </p:sp>
        <p:sp>
          <p:nvSpPr>
            <p:cNvPr id="226310" name="Oval 6"/>
            <p:cNvSpPr>
              <a:spLocks noChangeArrowheads="1"/>
            </p:cNvSpPr>
            <p:nvPr/>
          </p:nvSpPr>
          <p:spPr bwMode="auto">
            <a:xfrm>
              <a:off x="480" y="2256"/>
              <a:ext cx="1392" cy="472"/>
            </a:xfrm>
            <a:prstGeom prst="ellipse">
              <a:avLst/>
            </a:prstGeom>
            <a:gradFill rotWithShape="0">
              <a:gsLst>
                <a:gs pos="0">
                  <a:srgbClr val="FF6600"/>
                </a:gs>
                <a:gs pos="50000">
                  <a:srgbClr val="FF6600">
                    <a:gamma/>
                    <a:tint val="12157"/>
                    <a:invGamma/>
                  </a:srgbClr>
                </a:gs>
                <a:gs pos="100000">
                  <a:srgbClr val="FF6600"/>
                </a:gs>
              </a:gsLst>
              <a:lin ang="2700000" scaled="1"/>
            </a:gradFill>
            <a:ln w="9525">
              <a:solidFill>
                <a:srgbClr val="CC0000"/>
              </a:solidFill>
              <a:round/>
              <a:headEnd/>
              <a:tailEnd/>
            </a:ln>
            <a:effectLst/>
          </p:spPr>
          <p:txBody>
            <a:bodyPr wrap="none" anchor="ctr"/>
            <a:lstStyle/>
            <a:p>
              <a:pPr algn="ctr" rtl="1"/>
              <a:r>
                <a:rPr lang="ar-SA" altLang="en-US" sz="3000">
                  <a:cs typeface="Mitra" pitchFamily="2" charset="-78"/>
                </a:rPr>
                <a:t>عوامل اقتصادي</a:t>
              </a:r>
              <a:endParaRPr lang="en-US" altLang="en-US" sz="3000">
                <a:cs typeface="Mitra" pitchFamily="2" charset="-78"/>
              </a:endParaRPr>
            </a:p>
          </p:txBody>
        </p:sp>
        <p:sp>
          <p:nvSpPr>
            <p:cNvPr id="226311" name="Line 7"/>
            <p:cNvSpPr>
              <a:spLocks noChangeShapeType="1"/>
            </p:cNvSpPr>
            <p:nvPr/>
          </p:nvSpPr>
          <p:spPr bwMode="auto">
            <a:xfrm flipH="1">
              <a:off x="2976" y="2736"/>
              <a:ext cx="1632" cy="720"/>
            </a:xfrm>
            <a:prstGeom prst="line">
              <a:avLst/>
            </a:prstGeom>
            <a:noFill/>
            <a:ln w="28575">
              <a:solidFill>
                <a:srgbClr val="CC0000"/>
              </a:solidFill>
              <a:round/>
              <a:headEnd/>
              <a:tailEnd type="triangle" w="med" len="med"/>
            </a:ln>
            <a:effectLst/>
          </p:spPr>
          <p:txBody>
            <a:bodyPr wrap="none" anchor="ctr"/>
            <a:lstStyle/>
            <a:p>
              <a:endParaRPr lang="en-US"/>
            </a:p>
          </p:txBody>
        </p:sp>
        <p:sp>
          <p:nvSpPr>
            <p:cNvPr id="226312" name="Line 8"/>
            <p:cNvSpPr>
              <a:spLocks noChangeShapeType="1"/>
            </p:cNvSpPr>
            <p:nvPr/>
          </p:nvSpPr>
          <p:spPr bwMode="auto">
            <a:xfrm>
              <a:off x="1200" y="2736"/>
              <a:ext cx="1584" cy="720"/>
            </a:xfrm>
            <a:prstGeom prst="line">
              <a:avLst/>
            </a:prstGeom>
            <a:noFill/>
            <a:ln w="28575">
              <a:solidFill>
                <a:srgbClr val="CC0000"/>
              </a:solidFill>
              <a:round/>
              <a:headEnd/>
              <a:tailEnd type="triangle" w="med" len="med"/>
            </a:ln>
            <a:effectLst/>
          </p:spPr>
          <p:txBody>
            <a:bodyPr wrap="none" anchor="ctr"/>
            <a:lstStyle/>
            <a:p>
              <a:endParaRPr lang="en-US"/>
            </a:p>
          </p:txBody>
        </p:sp>
        <p:sp>
          <p:nvSpPr>
            <p:cNvPr id="226313" name="Line 9"/>
            <p:cNvSpPr>
              <a:spLocks noChangeShapeType="1"/>
            </p:cNvSpPr>
            <p:nvPr/>
          </p:nvSpPr>
          <p:spPr bwMode="auto">
            <a:xfrm>
              <a:off x="2976" y="1536"/>
              <a:ext cx="1536" cy="720"/>
            </a:xfrm>
            <a:prstGeom prst="line">
              <a:avLst/>
            </a:prstGeom>
            <a:noFill/>
            <a:ln w="28575">
              <a:solidFill>
                <a:srgbClr val="CC0000"/>
              </a:solidFill>
              <a:round/>
              <a:headEnd/>
              <a:tailEnd type="triangle" w="med" len="med"/>
            </a:ln>
            <a:effectLst/>
          </p:spPr>
          <p:txBody>
            <a:bodyPr wrap="none" anchor="ctr"/>
            <a:lstStyle/>
            <a:p>
              <a:endParaRPr lang="en-US"/>
            </a:p>
          </p:txBody>
        </p:sp>
        <p:sp>
          <p:nvSpPr>
            <p:cNvPr id="226314" name="Line 10"/>
            <p:cNvSpPr>
              <a:spLocks noChangeShapeType="1"/>
            </p:cNvSpPr>
            <p:nvPr/>
          </p:nvSpPr>
          <p:spPr bwMode="auto">
            <a:xfrm flipH="1">
              <a:off x="1152" y="1536"/>
              <a:ext cx="1632" cy="720"/>
            </a:xfrm>
            <a:prstGeom prst="line">
              <a:avLst/>
            </a:prstGeom>
            <a:noFill/>
            <a:ln w="28575">
              <a:solidFill>
                <a:srgbClr val="CC0000"/>
              </a:solidFill>
              <a:round/>
              <a:headEnd/>
              <a:tailEnd type="triangle" w="med" len="med"/>
            </a:ln>
            <a:effectLst/>
          </p:spPr>
          <p:txBody>
            <a:bodyPr wrap="none" anchor="ctr"/>
            <a:lstStyle/>
            <a:p>
              <a:endParaRPr lang="en-US"/>
            </a:p>
          </p:txBody>
        </p:sp>
        <p:cxnSp>
          <p:nvCxnSpPr>
            <p:cNvPr id="226315" name="AutoShape 11"/>
            <p:cNvCxnSpPr>
              <a:cxnSpLocks noChangeShapeType="1"/>
            </p:cNvCxnSpPr>
            <p:nvPr/>
          </p:nvCxnSpPr>
          <p:spPr bwMode="auto">
            <a:xfrm>
              <a:off x="2880" y="1584"/>
              <a:ext cx="0" cy="384"/>
            </a:xfrm>
            <a:prstGeom prst="straightConnector1">
              <a:avLst/>
            </a:prstGeom>
            <a:noFill/>
            <a:ln w="57150">
              <a:solidFill>
                <a:srgbClr val="CC0000"/>
              </a:solidFill>
              <a:round/>
              <a:headEnd type="triangle" w="med" len="med"/>
              <a:tailEnd type="triangle" w="med" len="med"/>
            </a:ln>
            <a:effectLst/>
          </p:spPr>
        </p:cxnSp>
        <p:cxnSp>
          <p:nvCxnSpPr>
            <p:cNvPr id="226316" name="AutoShape 12"/>
            <p:cNvCxnSpPr>
              <a:cxnSpLocks noChangeShapeType="1"/>
            </p:cNvCxnSpPr>
            <p:nvPr/>
          </p:nvCxnSpPr>
          <p:spPr bwMode="auto">
            <a:xfrm>
              <a:off x="2880" y="2880"/>
              <a:ext cx="0" cy="528"/>
            </a:xfrm>
            <a:prstGeom prst="straightConnector1">
              <a:avLst/>
            </a:prstGeom>
            <a:noFill/>
            <a:ln w="57150">
              <a:solidFill>
                <a:srgbClr val="CC0000"/>
              </a:solidFill>
              <a:round/>
              <a:headEnd type="triangle" w="med" len="med"/>
              <a:tailEnd type="triangle" w="med" len="med"/>
            </a:ln>
            <a:effectLst/>
          </p:spPr>
        </p:cxnSp>
        <p:cxnSp>
          <p:nvCxnSpPr>
            <p:cNvPr id="226317" name="AutoShape 13"/>
            <p:cNvCxnSpPr>
              <a:cxnSpLocks noChangeShapeType="1"/>
            </p:cNvCxnSpPr>
            <p:nvPr/>
          </p:nvCxnSpPr>
          <p:spPr bwMode="auto">
            <a:xfrm>
              <a:off x="1920" y="2496"/>
              <a:ext cx="480" cy="5"/>
            </a:xfrm>
            <a:prstGeom prst="straightConnector1">
              <a:avLst/>
            </a:prstGeom>
            <a:noFill/>
            <a:ln w="57150">
              <a:solidFill>
                <a:srgbClr val="CC0000"/>
              </a:solidFill>
              <a:round/>
              <a:headEnd type="triangle" w="med" len="med"/>
              <a:tailEnd type="triangle" w="med" len="med"/>
            </a:ln>
            <a:effectLst/>
          </p:spPr>
        </p:cxnSp>
        <p:cxnSp>
          <p:nvCxnSpPr>
            <p:cNvPr id="226318" name="AutoShape 14"/>
            <p:cNvCxnSpPr>
              <a:cxnSpLocks noChangeShapeType="1"/>
            </p:cNvCxnSpPr>
            <p:nvPr/>
          </p:nvCxnSpPr>
          <p:spPr bwMode="auto">
            <a:xfrm flipH="1">
              <a:off x="3360" y="2496"/>
              <a:ext cx="480" cy="4"/>
            </a:xfrm>
            <a:prstGeom prst="straightConnector1">
              <a:avLst/>
            </a:prstGeom>
            <a:noFill/>
            <a:ln w="57150">
              <a:solidFill>
                <a:srgbClr val="CC0000"/>
              </a:solidFill>
              <a:round/>
              <a:headEnd type="triangle" w="med" len="med"/>
              <a:tailEnd type="triangle" w="med" len="med"/>
            </a:ln>
            <a:effectLst/>
          </p:spPr>
        </p:cxnSp>
        <p:sp>
          <p:nvSpPr>
            <p:cNvPr id="226319" name="WordArt 15"/>
            <p:cNvSpPr>
              <a:spLocks noChangeArrowheads="1" noChangeShapeType="1" noTextEdit="1"/>
            </p:cNvSpPr>
            <p:nvPr/>
          </p:nvSpPr>
          <p:spPr bwMode="auto">
            <a:xfrm>
              <a:off x="816" y="288"/>
              <a:ext cx="3840" cy="510"/>
            </a:xfrm>
            <a:prstGeom prst="rect">
              <a:avLst/>
            </a:prstGeom>
          </p:spPr>
          <p:txBody>
            <a:bodyPr wrap="none" fromWordArt="1">
              <a:prstTxWarp prst="textPlain">
                <a:avLst>
                  <a:gd name="adj" fmla="val 50000"/>
                </a:avLst>
              </a:prstTxWarp>
            </a:bodyPr>
            <a:lstStyle/>
            <a:p>
              <a:pPr algn="ctr" rtl="1"/>
              <a:r>
                <a:rPr lang="fa-IR" sz="3600" kern="10">
                  <a:ln w="9525">
                    <a:solidFill>
                      <a:srgbClr val="000000"/>
                    </a:solidFill>
                    <a:round/>
                    <a:headEnd/>
                    <a:tailEnd/>
                  </a:ln>
                  <a:solidFill>
                    <a:srgbClr val="FF0000"/>
                  </a:solidFill>
                  <a:effectLst>
                    <a:prstShdw prst="shdw13" dist="53882" dir="13500000">
                      <a:schemeClr val="accent2"/>
                    </a:prstShdw>
                  </a:effectLst>
                  <a:latin typeface="Titr"/>
                  <a:cs typeface="Titr"/>
                </a:rPr>
                <a:t>عوامل ايجاد كننده فساد اداري</a:t>
              </a:r>
              <a:endParaRPr lang="en-US" sz="3600" kern="10">
                <a:ln w="9525">
                  <a:solidFill>
                    <a:srgbClr val="000000"/>
                  </a:solidFill>
                  <a:round/>
                  <a:headEnd/>
                  <a:tailEnd/>
                </a:ln>
                <a:solidFill>
                  <a:srgbClr val="FF0000"/>
                </a:solidFill>
                <a:effectLst>
                  <a:prstShdw prst="shdw13" dist="53882" dir="13500000">
                    <a:schemeClr val="accent2"/>
                  </a:prstShdw>
                </a:effectLst>
                <a:latin typeface="Titr"/>
                <a:cs typeface="Titr"/>
              </a:endParaRPr>
            </a:p>
          </p:txBody>
        </p:sp>
      </p:grpSp>
      <p:sp>
        <p:nvSpPr>
          <p:cNvPr id="226320" name="Oval 16"/>
          <p:cNvSpPr>
            <a:spLocks noChangeArrowheads="1"/>
          </p:cNvSpPr>
          <p:nvPr/>
        </p:nvSpPr>
        <p:spPr bwMode="auto">
          <a:xfrm>
            <a:off x="3238500" y="1676400"/>
            <a:ext cx="2590800" cy="749300"/>
          </a:xfrm>
          <a:prstGeom prst="ellipse">
            <a:avLst/>
          </a:prstGeom>
          <a:gradFill rotWithShape="0">
            <a:gsLst>
              <a:gs pos="0">
                <a:srgbClr val="FF6600"/>
              </a:gs>
              <a:gs pos="50000">
                <a:srgbClr val="FF6600">
                  <a:gamma/>
                  <a:tint val="12157"/>
                  <a:invGamma/>
                </a:srgbClr>
              </a:gs>
              <a:gs pos="100000">
                <a:srgbClr val="FF6600"/>
              </a:gs>
            </a:gsLst>
            <a:lin ang="2700000" scaled="1"/>
          </a:gradFill>
          <a:ln w="9525">
            <a:solidFill>
              <a:srgbClr val="CC0000"/>
            </a:solidFill>
            <a:round/>
            <a:headEnd/>
            <a:tailEnd/>
          </a:ln>
          <a:effectLst/>
        </p:spPr>
        <p:txBody>
          <a:bodyPr wrap="none" anchor="ctr"/>
          <a:lstStyle/>
          <a:p>
            <a:pPr algn="ctr"/>
            <a:r>
              <a:rPr lang="ar-SA" altLang="en-US" sz="3000">
                <a:cs typeface="Mitra" pitchFamily="2" charset="-78"/>
              </a:rPr>
              <a:t>عوامل اداري و مديريتي</a:t>
            </a:r>
            <a:endParaRPr lang="en-US" altLang="en-US" sz="3000">
              <a:cs typeface="Mitra"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26320"/>
                                        </p:tgtEl>
                                        <p:attrNameLst>
                                          <p:attrName>style.visibility</p:attrName>
                                        </p:attrNameLst>
                                      </p:cBhvr>
                                      <p:to>
                                        <p:strVal val="visible"/>
                                      </p:to>
                                    </p:set>
                                    <p:anim calcmode="lin" valueType="num">
                                      <p:cBhvr>
                                        <p:cTn id="7" dur="1000" fill="hold"/>
                                        <p:tgtEl>
                                          <p:spTgt spid="226320"/>
                                        </p:tgtEl>
                                        <p:attrNameLst>
                                          <p:attrName>ppt_w</p:attrName>
                                        </p:attrNameLst>
                                      </p:cBhvr>
                                      <p:tavLst>
                                        <p:tav tm="0">
                                          <p:val>
                                            <p:fltVal val="0"/>
                                          </p:val>
                                        </p:tav>
                                        <p:tav tm="100000">
                                          <p:val>
                                            <p:strVal val="#ppt_w"/>
                                          </p:val>
                                        </p:tav>
                                      </p:tavLst>
                                    </p:anim>
                                    <p:anim calcmode="lin" valueType="num">
                                      <p:cBhvr>
                                        <p:cTn id="8" dur="1000" fill="hold"/>
                                        <p:tgtEl>
                                          <p:spTgt spid="226320"/>
                                        </p:tgtEl>
                                        <p:attrNameLst>
                                          <p:attrName>ppt_h</p:attrName>
                                        </p:attrNameLst>
                                      </p:cBhvr>
                                      <p:tavLst>
                                        <p:tav tm="0">
                                          <p:val>
                                            <p:fltVal val="0"/>
                                          </p:val>
                                        </p:tav>
                                        <p:tav tm="100000">
                                          <p:val>
                                            <p:strVal val="#ppt_h"/>
                                          </p:val>
                                        </p:tav>
                                      </p:tavLst>
                                    </p:anim>
                                    <p:anim calcmode="lin" valueType="num">
                                      <p:cBhvr>
                                        <p:cTn id="9" dur="1000" fill="hold"/>
                                        <p:tgtEl>
                                          <p:spTgt spid="22632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2632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20" grpId="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8E34B2EA-CAD8-4E1B-948B-51791716F477}" type="slidenum">
              <a:rPr lang="ar-SA" altLang="en-US"/>
              <a:pPr/>
              <a:t>35</a:t>
            </a:fld>
            <a:endParaRPr lang="en-US" altLang="en-US"/>
          </a:p>
        </p:txBody>
      </p:sp>
      <p:grpSp>
        <p:nvGrpSpPr>
          <p:cNvPr id="227330" name="Group 2"/>
          <p:cNvGrpSpPr>
            <a:grpSpLocks/>
          </p:cNvGrpSpPr>
          <p:nvPr/>
        </p:nvGrpSpPr>
        <p:grpSpPr bwMode="auto">
          <a:xfrm>
            <a:off x="228600" y="981075"/>
            <a:ext cx="8686800" cy="3590925"/>
            <a:chOff x="144" y="618"/>
            <a:chExt cx="5472" cy="2262"/>
          </a:xfrm>
        </p:grpSpPr>
        <p:sp>
          <p:nvSpPr>
            <p:cNvPr id="227331" name="WordArt 3"/>
            <p:cNvSpPr>
              <a:spLocks noChangeArrowheads="1" noChangeShapeType="1" noTextEdit="1"/>
            </p:cNvSpPr>
            <p:nvPr/>
          </p:nvSpPr>
          <p:spPr bwMode="auto">
            <a:xfrm>
              <a:off x="1200" y="618"/>
              <a:ext cx="3129" cy="474"/>
            </a:xfrm>
            <a:prstGeom prst="rect">
              <a:avLst/>
            </a:prstGeom>
          </p:spPr>
          <p:txBody>
            <a:bodyPr spcFirstLastPara="1" wrap="none" fromWordArt="1">
              <a:prstTxWarp prst="textArchUp">
                <a:avLst>
                  <a:gd name="adj" fmla="val 10800000"/>
                </a:avLst>
              </a:prstTxWarp>
            </a:bodyPr>
            <a:lstStyle/>
            <a:p>
              <a:pPr algn="ctr" rtl="1"/>
              <a:r>
                <a:rPr lang="fa-IR" sz="3600" kern="10">
                  <a:ln w="9525">
                    <a:solidFill>
                      <a:srgbClr val="000000"/>
                    </a:solidFill>
                    <a:round/>
                    <a:headEnd/>
                    <a:tailEnd/>
                  </a:ln>
                  <a:solidFill>
                    <a:srgbClr val="990033"/>
                  </a:solidFill>
                  <a:effectLst>
                    <a:prstShdw prst="shdw13" dist="53882" dir="13500000">
                      <a:srgbClr val="868686"/>
                    </a:prstShdw>
                  </a:effectLst>
                  <a:latin typeface="Titr"/>
                  <a:cs typeface="Titr"/>
                </a:rPr>
                <a:t>راهكارهاي مبارزه با فساد</a:t>
              </a:r>
              <a:endParaRPr lang="en-US" sz="3600" kern="10">
                <a:ln w="9525">
                  <a:solidFill>
                    <a:srgbClr val="000000"/>
                  </a:solidFill>
                  <a:round/>
                  <a:headEnd/>
                  <a:tailEnd/>
                </a:ln>
                <a:solidFill>
                  <a:srgbClr val="990033"/>
                </a:solidFill>
                <a:effectLst>
                  <a:prstShdw prst="shdw13" dist="53882" dir="13500000">
                    <a:srgbClr val="868686"/>
                  </a:prstShdw>
                </a:effectLst>
                <a:latin typeface="Titr"/>
                <a:cs typeface="Titr"/>
              </a:endParaRPr>
            </a:p>
          </p:txBody>
        </p:sp>
        <p:sp>
          <p:nvSpPr>
            <p:cNvPr id="227332" name="Oval 4"/>
            <p:cNvSpPr>
              <a:spLocks noChangeArrowheads="1"/>
            </p:cNvSpPr>
            <p:nvPr/>
          </p:nvSpPr>
          <p:spPr bwMode="auto">
            <a:xfrm>
              <a:off x="2448" y="1866"/>
              <a:ext cx="864" cy="816"/>
            </a:xfrm>
            <a:prstGeom prst="ellipse">
              <a:avLst/>
            </a:prstGeom>
            <a:gradFill rotWithShape="0">
              <a:gsLst>
                <a:gs pos="0">
                  <a:srgbClr val="FFCC00">
                    <a:gamma/>
                    <a:tint val="18039"/>
                    <a:invGamma/>
                  </a:srgbClr>
                </a:gs>
                <a:gs pos="100000">
                  <a:srgbClr val="FFCC00"/>
                </a:gs>
              </a:gsLst>
              <a:path path="shape">
                <a:fillToRect l="50000" t="50000" r="50000" b="50000"/>
              </a:path>
            </a:gradFill>
            <a:ln w="9525">
              <a:noFill/>
              <a:round/>
              <a:headEnd/>
              <a:tailEnd/>
            </a:ln>
            <a:effectLst>
              <a:prstShdw prst="shdw17" dist="40161" dir="4293903">
                <a:srgbClr val="FFCC00">
                  <a:gamma/>
                  <a:shade val="60000"/>
                  <a:invGamma/>
                </a:srgbClr>
              </a:prstShdw>
            </a:effectLst>
          </p:spPr>
          <p:txBody>
            <a:bodyPr anchor="ctr"/>
            <a:lstStyle/>
            <a:p>
              <a:pPr algn="ctr" rtl="1"/>
              <a:r>
                <a:rPr lang="ar-SA" altLang="en-US" sz="3000">
                  <a:solidFill>
                    <a:srgbClr val="660033"/>
                  </a:solidFill>
                  <a:cs typeface="Mitra" pitchFamily="2" charset="-78"/>
                </a:rPr>
                <a:t>فساد اداري</a:t>
              </a:r>
              <a:endParaRPr lang="en-US" altLang="en-US" sz="3000">
                <a:cs typeface="Mitra" pitchFamily="2" charset="-78"/>
              </a:endParaRPr>
            </a:p>
          </p:txBody>
        </p:sp>
        <p:sp>
          <p:nvSpPr>
            <p:cNvPr id="227333" name="AutoShape 5"/>
            <p:cNvSpPr>
              <a:spLocks noChangeArrowheads="1"/>
            </p:cNvSpPr>
            <p:nvPr/>
          </p:nvSpPr>
          <p:spPr bwMode="auto">
            <a:xfrm>
              <a:off x="3600" y="1482"/>
              <a:ext cx="2016" cy="1350"/>
            </a:xfrm>
            <a:prstGeom prst="roundRect">
              <a:avLst>
                <a:gd name="adj" fmla="val 16667"/>
              </a:avLst>
            </a:prstGeom>
            <a:gradFill rotWithShape="0">
              <a:gsLst>
                <a:gs pos="0">
                  <a:srgbClr val="FFCC00">
                    <a:gamma/>
                    <a:tint val="18039"/>
                    <a:invGamma/>
                  </a:srgbClr>
                </a:gs>
                <a:gs pos="100000">
                  <a:srgbClr val="FFCC00"/>
                </a:gs>
              </a:gsLst>
              <a:path path="shape">
                <a:fillToRect l="50000" t="50000" r="50000" b="50000"/>
              </a:path>
            </a:gradFill>
            <a:ln w="9525">
              <a:noFill/>
              <a:round/>
              <a:headEnd/>
              <a:tailEnd/>
            </a:ln>
            <a:effectLst>
              <a:prstShdw prst="shdw17" dist="64758" dir="678596">
                <a:srgbClr val="FFCC00">
                  <a:gamma/>
                  <a:shade val="60000"/>
                  <a:invGamma/>
                </a:srgbClr>
              </a:prstShdw>
            </a:effectLst>
          </p:spPr>
          <p:txBody>
            <a:bodyPr wrap="none" anchor="ctr"/>
            <a:lstStyle/>
            <a:p>
              <a:pPr rtl="1">
                <a:buFont typeface="Wingdings" pitchFamily="2" charset="2"/>
                <a:buChar char="§"/>
              </a:pPr>
              <a:r>
                <a:rPr lang="ar-SA" altLang="en-US" sz="2800">
                  <a:cs typeface="Mitra" pitchFamily="2" charset="-78"/>
                </a:rPr>
                <a:t>عوامل اداري و مديريتي</a:t>
              </a:r>
              <a:endParaRPr lang="en-US" altLang="en-US" sz="2800">
                <a:cs typeface="Mitra" pitchFamily="2" charset="-78"/>
              </a:endParaRPr>
            </a:p>
            <a:p>
              <a:pPr rtl="1">
                <a:buFont typeface="Wingdings" pitchFamily="2" charset="2"/>
                <a:buChar char="§"/>
              </a:pPr>
              <a:r>
                <a:rPr lang="ar-SA" altLang="en-US" sz="2800">
                  <a:cs typeface="Mitra" pitchFamily="2" charset="-78"/>
                </a:rPr>
                <a:t>عوامل فرهنگي واجتماعي</a:t>
              </a:r>
              <a:endParaRPr lang="en-US" altLang="en-US" sz="2800">
                <a:cs typeface="Mitra" pitchFamily="2" charset="-78"/>
              </a:endParaRPr>
            </a:p>
            <a:p>
              <a:pPr rtl="1">
                <a:buFont typeface="Wingdings" pitchFamily="2" charset="2"/>
                <a:buChar char="§"/>
              </a:pPr>
              <a:r>
                <a:rPr lang="ar-SA" altLang="en-US" sz="2800">
                  <a:cs typeface="Mitra" pitchFamily="2" charset="-78"/>
                </a:rPr>
                <a:t>عوامل اقتصادي</a:t>
              </a:r>
              <a:endParaRPr lang="en-US" altLang="en-US" sz="2800">
                <a:cs typeface="Mitra" pitchFamily="2" charset="-78"/>
              </a:endParaRPr>
            </a:p>
            <a:p>
              <a:pPr rtl="1">
                <a:buFont typeface="Wingdings" pitchFamily="2" charset="2"/>
                <a:buChar char="§"/>
              </a:pPr>
              <a:r>
                <a:rPr lang="ar-SA" altLang="en-US" sz="2800">
                  <a:cs typeface="Mitra" pitchFamily="2" charset="-78"/>
                </a:rPr>
                <a:t>عوامل سياسي</a:t>
              </a:r>
              <a:endParaRPr lang="en-US" altLang="en-US" sz="2800">
                <a:cs typeface="Mitra" pitchFamily="2" charset="-78"/>
              </a:endParaRPr>
            </a:p>
          </p:txBody>
        </p:sp>
        <p:sp>
          <p:nvSpPr>
            <p:cNvPr id="227334" name="AutoShape 6"/>
            <p:cNvSpPr>
              <a:spLocks noChangeArrowheads="1"/>
            </p:cNvSpPr>
            <p:nvPr/>
          </p:nvSpPr>
          <p:spPr bwMode="auto">
            <a:xfrm>
              <a:off x="144" y="1530"/>
              <a:ext cx="2016" cy="1350"/>
            </a:xfrm>
            <a:prstGeom prst="roundRect">
              <a:avLst>
                <a:gd name="adj" fmla="val 16667"/>
              </a:avLst>
            </a:prstGeom>
            <a:gradFill rotWithShape="0">
              <a:gsLst>
                <a:gs pos="0">
                  <a:srgbClr val="FFCC00">
                    <a:gamma/>
                    <a:tint val="18039"/>
                    <a:invGamma/>
                  </a:srgbClr>
                </a:gs>
                <a:gs pos="100000">
                  <a:srgbClr val="FFCC00"/>
                </a:gs>
              </a:gsLst>
              <a:path path="shape">
                <a:fillToRect l="50000" t="50000" r="50000" b="50000"/>
              </a:path>
            </a:gradFill>
            <a:ln w="9525">
              <a:noFill/>
              <a:round/>
              <a:headEnd/>
              <a:tailEnd/>
            </a:ln>
            <a:effectLst>
              <a:prstShdw prst="shdw17" dist="64758" dir="678596">
                <a:srgbClr val="FFCC00">
                  <a:gamma/>
                  <a:shade val="60000"/>
                  <a:invGamma/>
                </a:srgbClr>
              </a:prstShdw>
            </a:effectLst>
          </p:spPr>
          <p:txBody>
            <a:bodyPr wrap="none" anchor="ctr"/>
            <a:lstStyle/>
            <a:p>
              <a:pPr rtl="1">
                <a:buFont typeface="Wingdings" pitchFamily="2" charset="2"/>
                <a:buChar char="§"/>
              </a:pPr>
              <a:r>
                <a:rPr lang="ar-SA" altLang="en-US" sz="2800">
                  <a:cs typeface="Mitra" pitchFamily="2" charset="-78"/>
                </a:rPr>
                <a:t>راهكارهاي اداري و مديريتي</a:t>
              </a:r>
              <a:r>
                <a:rPr lang="en-US" altLang="en-US" sz="2800">
                  <a:cs typeface="Mitra" pitchFamily="2" charset="-78"/>
                </a:rPr>
                <a:t> </a:t>
              </a:r>
            </a:p>
            <a:p>
              <a:pPr rtl="1">
                <a:buFont typeface="Wingdings" pitchFamily="2" charset="2"/>
                <a:buChar char="§"/>
              </a:pPr>
              <a:r>
                <a:rPr lang="ar-SA" altLang="en-US" sz="2800">
                  <a:cs typeface="Mitra" pitchFamily="2" charset="-78"/>
                </a:rPr>
                <a:t>راهكارهاي فرهنگي واجتماعي</a:t>
              </a:r>
              <a:endParaRPr lang="en-US" altLang="en-US" sz="2800">
                <a:cs typeface="Mitra" pitchFamily="2" charset="-78"/>
              </a:endParaRPr>
            </a:p>
            <a:p>
              <a:pPr rtl="1">
                <a:buFont typeface="Wingdings" pitchFamily="2" charset="2"/>
                <a:buChar char="§"/>
              </a:pPr>
              <a:r>
                <a:rPr lang="ar-SA" altLang="en-US" sz="2800">
                  <a:cs typeface="Mitra" pitchFamily="2" charset="-78"/>
                </a:rPr>
                <a:t>راهكارهاي اقتصادي</a:t>
              </a:r>
              <a:endParaRPr lang="en-US" altLang="en-US" sz="2800">
                <a:cs typeface="Mitra" pitchFamily="2" charset="-78"/>
              </a:endParaRPr>
            </a:p>
            <a:p>
              <a:pPr rtl="1">
                <a:buFont typeface="Wingdings" pitchFamily="2" charset="2"/>
                <a:buChar char="§"/>
              </a:pPr>
              <a:r>
                <a:rPr lang="ar-SA" altLang="en-US" sz="2800">
                  <a:cs typeface="Mitra" pitchFamily="2" charset="-78"/>
                </a:rPr>
                <a:t>راهكارهاي سياسي</a:t>
              </a:r>
              <a:endParaRPr lang="en-US" altLang="en-US" sz="2800">
                <a:cs typeface="Mitra" pitchFamily="2" charset="-78"/>
              </a:endParaRPr>
            </a:p>
          </p:txBody>
        </p:sp>
        <p:sp>
          <p:nvSpPr>
            <p:cNvPr id="227335" name="Line 7"/>
            <p:cNvSpPr>
              <a:spLocks noChangeShapeType="1"/>
            </p:cNvSpPr>
            <p:nvPr/>
          </p:nvSpPr>
          <p:spPr bwMode="auto">
            <a:xfrm flipH="1">
              <a:off x="3334" y="2253"/>
              <a:ext cx="192" cy="0"/>
            </a:xfrm>
            <a:prstGeom prst="line">
              <a:avLst/>
            </a:prstGeom>
            <a:noFill/>
            <a:ln w="28575">
              <a:solidFill>
                <a:srgbClr val="CC0000"/>
              </a:solidFill>
              <a:round/>
              <a:headEnd/>
              <a:tailEnd type="triangle" w="med" len="med"/>
            </a:ln>
            <a:effectLst/>
          </p:spPr>
          <p:txBody>
            <a:bodyPr wrap="none" anchor="ctr"/>
            <a:lstStyle/>
            <a:p>
              <a:endParaRPr lang="en-US"/>
            </a:p>
          </p:txBody>
        </p:sp>
        <p:sp>
          <p:nvSpPr>
            <p:cNvPr id="227336" name="Line 8"/>
            <p:cNvSpPr>
              <a:spLocks noChangeShapeType="1"/>
            </p:cNvSpPr>
            <p:nvPr/>
          </p:nvSpPr>
          <p:spPr bwMode="auto">
            <a:xfrm>
              <a:off x="2208" y="2253"/>
              <a:ext cx="240" cy="0"/>
            </a:xfrm>
            <a:prstGeom prst="line">
              <a:avLst/>
            </a:prstGeom>
            <a:noFill/>
            <a:ln w="28575">
              <a:solidFill>
                <a:srgbClr val="CC0000"/>
              </a:solidFill>
              <a:round/>
              <a:headEnd/>
              <a:tailEnd type="triangle" w="med" len="med"/>
            </a:ln>
            <a:effectLst/>
          </p:spPr>
          <p:txBody>
            <a:bodyPr wrap="none" anchor="ctr"/>
            <a:lstStyle/>
            <a:p>
              <a:endParaRPr lang="en-US"/>
            </a:p>
          </p:txBody>
        </p:sp>
      </p:grpSp>
    </p:spTree>
  </p:cSld>
  <p:clrMapOvr>
    <a:masterClrMapping/>
  </p:clrMapOvr>
  <p:transition>
    <p:zoom dir="in"/>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2DAC0F9-5CEB-42E3-8B05-3B0EF8BBB606}" type="slidenum">
              <a:rPr lang="ar-SA" altLang="en-US"/>
              <a:pPr/>
              <a:t>36</a:t>
            </a:fld>
            <a:endParaRPr lang="en-US" altLang="en-US"/>
          </a:p>
        </p:txBody>
      </p:sp>
      <p:sp>
        <p:nvSpPr>
          <p:cNvPr id="212994" name="AutoShape 2"/>
          <p:cNvSpPr>
            <a:spLocks noChangeArrowheads="1"/>
          </p:cNvSpPr>
          <p:nvPr/>
        </p:nvSpPr>
        <p:spPr bwMode="auto">
          <a:xfrm>
            <a:off x="1981200" y="152400"/>
            <a:ext cx="4876800" cy="1143000"/>
          </a:xfrm>
          <a:prstGeom prst="roundRect">
            <a:avLst>
              <a:gd name="adj" fmla="val 16667"/>
            </a:avLst>
          </a:prstGeom>
          <a:gradFill rotWithShape="0">
            <a:gsLst>
              <a:gs pos="0">
                <a:srgbClr val="FFFF99">
                  <a:gamma/>
                  <a:tint val="0"/>
                  <a:invGamma/>
                </a:srgbClr>
              </a:gs>
              <a:gs pos="100000">
                <a:srgbClr val="FFFF99"/>
              </a:gs>
            </a:gsLst>
            <a:path path="shape">
              <a:fillToRect l="50000" t="50000" r="50000" b="50000"/>
            </a:path>
          </a:gradFill>
          <a:ln w="9525">
            <a:noFill/>
            <a:round/>
            <a:headEnd/>
            <a:tailEnd/>
          </a:ln>
          <a:effectLst>
            <a:prstShdw prst="shdw17" dist="17961" dir="2700000">
              <a:srgbClr val="FFFF99">
                <a:gamma/>
                <a:shade val="60000"/>
                <a:invGamma/>
              </a:srgbClr>
            </a:prstShdw>
          </a:effectLst>
        </p:spPr>
        <p:txBody>
          <a:bodyPr anchor="ctr"/>
          <a:lstStyle/>
          <a:p>
            <a:pPr algn="ctr"/>
            <a:r>
              <a:rPr lang="ar-SA" altLang="en-US" sz="3200" b="1">
                <a:solidFill>
                  <a:srgbClr val="800000"/>
                </a:solidFill>
                <a:latin typeface="Times New Roman" pitchFamily="18" charset="0"/>
                <a:cs typeface="Mitra" pitchFamily="2" charset="-78"/>
                <a:sym typeface="Symbol" pitchFamily="18" charset="2"/>
              </a:rPr>
              <a:t>عوامل ايجاد كننده فساد اداري و راهكارهاي آن</a:t>
            </a:r>
            <a:endParaRPr lang="en-US" altLang="en-US" sz="3200">
              <a:solidFill>
                <a:srgbClr val="1C1C1C"/>
              </a:solidFill>
              <a:latin typeface="Times New Roman" pitchFamily="18" charset="0"/>
              <a:cs typeface="Mitra" pitchFamily="2" charset="-78"/>
              <a:sym typeface="Symbol" pitchFamily="18" charset="2"/>
            </a:endParaRPr>
          </a:p>
        </p:txBody>
      </p:sp>
      <p:sp>
        <p:nvSpPr>
          <p:cNvPr id="212995" name="AutoShape 3"/>
          <p:cNvSpPr>
            <a:spLocks noChangeArrowheads="1"/>
          </p:cNvSpPr>
          <p:nvPr/>
        </p:nvSpPr>
        <p:spPr bwMode="auto">
          <a:xfrm>
            <a:off x="838200" y="1524000"/>
            <a:ext cx="7315200" cy="4953000"/>
          </a:xfrm>
          <a:prstGeom prst="octagon">
            <a:avLst>
              <a:gd name="adj" fmla="val 29287"/>
            </a:avLst>
          </a:prstGeom>
          <a:solidFill>
            <a:srgbClr val="FFFFCC"/>
          </a:solidFill>
          <a:ln w="9525">
            <a:noFill/>
            <a:miter lim="800000"/>
            <a:headEnd/>
            <a:tailEnd/>
          </a:ln>
          <a:effectLst>
            <a:outerShdw dist="107763" dir="2700000" algn="ctr" rotWithShape="0">
              <a:srgbClr val="808080"/>
            </a:outerShdw>
          </a:effectLst>
        </p:spPr>
        <p:txBody>
          <a:bodyPr/>
          <a:lstStyle/>
          <a:p>
            <a:pPr marL="666750" indent="-285750" algn="just" rtl="1">
              <a:spcBef>
                <a:spcPct val="20000"/>
              </a:spcBef>
            </a:pPr>
            <a:r>
              <a:rPr lang="ar-SA" altLang="en-US" sz="2800" b="1" i="1">
                <a:solidFill>
                  <a:srgbClr val="000066"/>
                </a:solidFill>
                <a:effectLst>
                  <a:outerShdw blurRad="38100" dist="38100" dir="2700000" algn="tl">
                    <a:srgbClr val="000000"/>
                  </a:outerShdw>
                </a:effectLst>
                <a:latin typeface="Mitra" pitchFamily="2" charset="-78"/>
                <a:cs typeface="Yagut" pitchFamily="2" charset="-78"/>
              </a:rPr>
              <a:t>عوامل اداري و مديريتي بروز فساد</a:t>
            </a:r>
            <a:r>
              <a:rPr lang="ar-SA" altLang="en-US" sz="2400">
                <a:solidFill>
                  <a:srgbClr val="660066"/>
                </a:solidFill>
                <a:latin typeface="Mitra" pitchFamily="2" charset="-78"/>
              </a:rPr>
              <a:t>:</a:t>
            </a:r>
          </a:p>
          <a:p>
            <a:pPr marL="666750" indent="-285750" algn="just" rtl="1">
              <a:spcBef>
                <a:spcPct val="20000"/>
              </a:spcBef>
            </a:pPr>
            <a:r>
              <a:rPr lang="ar-SA" altLang="en-US" sz="2400">
                <a:solidFill>
                  <a:srgbClr val="660066"/>
                </a:solidFill>
                <a:latin typeface="Mitra" pitchFamily="2" charset="-78"/>
              </a:rPr>
              <a:t>-پيچيدگي و ناكارآمدي ساختار قوانين و مقررات و نظام بوروكراسي </a:t>
            </a:r>
          </a:p>
          <a:p>
            <a:pPr marL="666750" indent="-285750" algn="just" rtl="1">
              <a:spcBef>
                <a:spcPct val="20000"/>
              </a:spcBef>
            </a:pPr>
            <a:r>
              <a:rPr lang="ar-SA" altLang="en-US" sz="2400">
                <a:solidFill>
                  <a:srgbClr val="660066"/>
                </a:solidFill>
                <a:latin typeface="Mitra" pitchFamily="2" charset="-78"/>
              </a:rPr>
              <a:t>-ناكارآمدي نظام نظارت و بازرسي</a:t>
            </a:r>
          </a:p>
          <a:p>
            <a:pPr marL="666750" indent="-285750" algn="just" rtl="1">
              <a:spcBef>
                <a:spcPct val="20000"/>
              </a:spcBef>
            </a:pPr>
            <a:r>
              <a:rPr lang="ar-SA" altLang="en-US" sz="2400">
                <a:solidFill>
                  <a:srgbClr val="660066"/>
                </a:solidFill>
                <a:latin typeface="Mitra" pitchFamily="2" charset="-78"/>
              </a:rPr>
              <a:t>-ناكارآمدي نظام پرداخت و ساير نظامهاي مديريت منابع انساني</a:t>
            </a:r>
          </a:p>
          <a:p>
            <a:pPr marL="666750" indent="-285750" algn="just" rtl="1">
              <a:spcBef>
                <a:spcPct val="20000"/>
              </a:spcBef>
            </a:pPr>
            <a:r>
              <a:rPr lang="ar-SA" altLang="en-US" sz="2400">
                <a:solidFill>
                  <a:srgbClr val="660066"/>
                </a:solidFill>
                <a:latin typeface="Mitra" pitchFamily="2" charset="-78"/>
              </a:rPr>
              <a:t>-ناكارآمدي نظام انتخاب و انتصاب مديران</a:t>
            </a:r>
          </a:p>
          <a:p>
            <a:pPr marL="666750" indent="-285750" rtl="1">
              <a:spcBef>
                <a:spcPct val="20000"/>
              </a:spcBef>
            </a:pPr>
            <a:r>
              <a:rPr lang="en-US" altLang="en-US" sz="2400">
                <a:solidFill>
                  <a:srgbClr val="660066"/>
                </a:solidFill>
                <a:latin typeface="Mitra" pitchFamily="2" charset="-78"/>
              </a:rPr>
              <a:t>- </a:t>
            </a:r>
            <a:r>
              <a:rPr lang="ar-SA" altLang="en-US" sz="2400">
                <a:solidFill>
                  <a:srgbClr val="660066"/>
                </a:solidFill>
                <a:latin typeface="Mitra" pitchFamily="2" charset="-78"/>
              </a:rPr>
              <a:t>فقدان نظام</a:t>
            </a:r>
            <a:r>
              <a:rPr lang="en-US" altLang="en-US" sz="2400">
                <a:solidFill>
                  <a:srgbClr val="660066"/>
                </a:solidFill>
                <a:latin typeface="Mitra" pitchFamily="2" charset="-78"/>
              </a:rPr>
              <a:t> </a:t>
            </a:r>
            <a:r>
              <a:rPr lang="ar-SA" altLang="en-US" sz="2400">
                <a:solidFill>
                  <a:srgbClr val="660066"/>
                </a:solidFill>
                <a:latin typeface="Mitra" pitchFamily="2" charset="-78"/>
              </a:rPr>
              <a:t>هاي مناسب اطلاع‌رساني خدمات و اقدامات بخش عمومي</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12994"/>
                                        </p:tgtEl>
                                        <p:attrNameLst>
                                          <p:attrName>style.visibility</p:attrName>
                                        </p:attrNameLst>
                                      </p:cBhvr>
                                      <p:to>
                                        <p:strVal val="visible"/>
                                      </p:to>
                                    </p:set>
                                    <p:anim calcmode="lin" valueType="num">
                                      <p:cBhvr>
                                        <p:cTn id="7" dur="1000" fill="hold"/>
                                        <p:tgtEl>
                                          <p:spTgt spid="212994"/>
                                        </p:tgtEl>
                                        <p:attrNameLst>
                                          <p:attrName>ppt_w</p:attrName>
                                        </p:attrNameLst>
                                      </p:cBhvr>
                                      <p:tavLst>
                                        <p:tav tm="0">
                                          <p:val>
                                            <p:fltVal val="0"/>
                                          </p:val>
                                        </p:tav>
                                        <p:tav tm="100000">
                                          <p:val>
                                            <p:strVal val="#ppt_w"/>
                                          </p:val>
                                        </p:tav>
                                      </p:tavLst>
                                    </p:anim>
                                    <p:anim calcmode="lin" valueType="num">
                                      <p:cBhvr>
                                        <p:cTn id="8" dur="1000" fill="hold"/>
                                        <p:tgtEl>
                                          <p:spTgt spid="212994"/>
                                        </p:tgtEl>
                                        <p:attrNameLst>
                                          <p:attrName>ppt_h</p:attrName>
                                        </p:attrNameLst>
                                      </p:cBhvr>
                                      <p:tavLst>
                                        <p:tav tm="0">
                                          <p:val>
                                            <p:fltVal val="0"/>
                                          </p:val>
                                        </p:tav>
                                        <p:tav tm="100000">
                                          <p:val>
                                            <p:strVal val="#ppt_h"/>
                                          </p:val>
                                        </p:tav>
                                      </p:tavLst>
                                    </p:anim>
                                    <p:anim calcmode="lin" valueType="num">
                                      <p:cBhvr>
                                        <p:cTn id="9" dur="1000" fill="hold"/>
                                        <p:tgtEl>
                                          <p:spTgt spid="21299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12994"/>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4" presetClass="entr" presetSubtype="16" fill="hold" grpId="0" nodeType="afterEffect">
                                  <p:stCondLst>
                                    <p:cond delay="0"/>
                                  </p:stCondLst>
                                  <p:childTnLst>
                                    <p:set>
                                      <p:cBhvr>
                                        <p:cTn id="13" dur="1" fill="hold">
                                          <p:stCondLst>
                                            <p:cond delay="0"/>
                                          </p:stCondLst>
                                        </p:cTn>
                                        <p:tgtEl>
                                          <p:spTgt spid="212995"/>
                                        </p:tgtEl>
                                        <p:attrNameLst>
                                          <p:attrName>style.visibility</p:attrName>
                                        </p:attrNameLst>
                                      </p:cBhvr>
                                      <p:to>
                                        <p:strVal val="visible"/>
                                      </p:to>
                                    </p:set>
                                    <p:animEffect transition="in" filter="box(in)">
                                      <p:cBhvr>
                                        <p:cTn id="14" dur="500"/>
                                        <p:tgtEl>
                                          <p:spTgt spid="2129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4" grpId="0" animBg="1" autoUpdateAnimBg="0"/>
      <p:bldP spid="212995" grpId="0" animBg="1"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837524DF-1D7A-4105-87A0-58228DB86949}" type="slidenum">
              <a:rPr lang="ar-SA" altLang="en-US"/>
              <a:pPr/>
              <a:t>37</a:t>
            </a:fld>
            <a:endParaRPr lang="en-US" altLang="en-US"/>
          </a:p>
        </p:txBody>
      </p:sp>
      <p:sp>
        <p:nvSpPr>
          <p:cNvPr id="214018" name="AutoShape 2"/>
          <p:cNvSpPr>
            <a:spLocks noChangeArrowheads="1"/>
          </p:cNvSpPr>
          <p:nvPr/>
        </p:nvSpPr>
        <p:spPr bwMode="auto">
          <a:xfrm>
            <a:off x="684213" y="533400"/>
            <a:ext cx="7920037" cy="594360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noFill/>
            <a:miter lim="800000"/>
            <a:headEnd/>
            <a:tailEnd/>
          </a:ln>
          <a:effectLst>
            <a:outerShdw dist="107763" dir="2700000" algn="ctr" rotWithShape="0">
              <a:srgbClr val="808080"/>
            </a:outerShdw>
          </a:effectLst>
        </p:spPr>
        <p:txBody>
          <a:bodyPr/>
          <a:lstStyle/>
          <a:p>
            <a:pPr marL="285750" algn="ctr" rtl="1">
              <a:lnSpc>
                <a:spcPct val="95000"/>
              </a:lnSpc>
              <a:spcBef>
                <a:spcPct val="20000"/>
              </a:spcBef>
            </a:pPr>
            <a:r>
              <a:rPr lang="ar-SA" altLang="en-US" sz="2800" b="1" i="1">
                <a:solidFill>
                  <a:srgbClr val="000066"/>
                </a:solidFill>
                <a:effectLst>
                  <a:outerShdw blurRad="38100" dist="38100" dir="2700000" algn="tl">
                    <a:srgbClr val="000000"/>
                  </a:outerShdw>
                </a:effectLst>
                <a:latin typeface="Mitra" pitchFamily="2" charset="-78"/>
                <a:cs typeface="Yagut" pitchFamily="2" charset="-78"/>
              </a:rPr>
              <a:t>برخي راهكارهاي اداري و مديريتي ارتقاي سلامت نظام اداري</a:t>
            </a:r>
            <a:endParaRPr lang="ar-SA" altLang="en-US" sz="2400" b="1">
              <a:solidFill>
                <a:srgbClr val="660066"/>
              </a:solidFill>
              <a:latin typeface="Mitra" pitchFamily="2" charset="-78"/>
            </a:endParaRPr>
          </a:p>
          <a:p>
            <a:pPr marL="285750" algn="just" rtl="1">
              <a:lnSpc>
                <a:spcPct val="95000"/>
              </a:lnSpc>
              <a:spcBef>
                <a:spcPct val="20000"/>
              </a:spcBef>
            </a:pPr>
            <a:r>
              <a:rPr lang="ar-SA" altLang="en-US" sz="2400" b="1">
                <a:solidFill>
                  <a:srgbClr val="660066"/>
                </a:solidFill>
                <a:latin typeface="Mitra" pitchFamily="2" charset="-78"/>
              </a:rPr>
              <a:t>1- استقرار نظام انتخاب و انتصاب مديران براساس شايستگي</a:t>
            </a:r>
          </a:p>
          <a:p>
            <a:pPr marL="285750" algn="just" rtl="1">
              <a:lnSpc>
                <a:spcPct val="95000"/>
              </a:lnSpc>
              <a:spcBef>
                <a:spcPct val="20000"/>
              </a:spcBef>
            </a:pPr>
            <a:r>
              <a:rPr lang="ar-SA" altLang="en-US" sz="2400" b="1">
                <a:solidFill>
                  <a:srgbClr val="660066"/>
                </a:solidFill>
                <a:latin typeface="Mitra" pitchFamily="2" charset="-78"/>
              </a:rPr>
              <a:t>2- تمركززدايي و حركت به سمت توزيع منطقي اختيارات</a:t>
            </a:r>
          </a:p>
          <a:p>
            <a:pPr marL="285750" algn="just" rtl="1">
              <a:lnSpc>
                <a:spcPct val="95000"/>
              </a:lnSpc>
              <a:spcBef>
                <a:spcPct val="20000"/>
              </a:spcBef>
            </a:pPr>
            <a:r>
              <a:rPr lang="ar-SA" altLang="en-US" sz="2400" b="1">
                <a:solidFill>
                  <a:srgbClr val="660066"/>
                </a:solidFill>
                <a:latin typeface="Mitra" pitchFamily="2" charset="-78"/>
              </a:rPr>
              <a:t>3- ارتقاي پاسخگويي و شفافيت درنظام اداري</a:t>
            </a:r>
            <a:r>
              <a:rPr lang="ar-SA" altLang="en-US" sz="2300" b="1">
                <a:solidFill>
                  <a:schemeClr val="tx1"/>
                </a:solidFill>
                <a:latin typeface="Mitra" pitchFamily="2" charset="-78"/>
              </a:rPr>
              <a:t> </a:t>
            </a:r>
          </a:p>
          <a:p>
            <a:pPr marL="285750" algn="just" rtl="1">
              <a:lnSpc>
                <a:spcPct val="95000"/>
              </a:lnSpc>
              <a:spcBef>
                <a:spcPct val="20000"/>
              </a:spcBef>
            </a:pPr>
            <a:r>
              <a:rPr lang="ar-SA" altLang="en-US" sz="2400" b="1">
                <a:solidFill>
                  <a:srgbClr val="660066"/>
                </a:solidFill>
                <a:latin typeface="Mitra" pitchFamily="2" charset="-78"/>
              </a:rPr>
              <a:t>4- انجام اصلاحات در ساختار قوانين و مقررات با هدف تحقق يكپارچگي دراين ساختارها</a:t>
            </a:r>
          </a:p>
          <a:p>
            <a:pPr marL="285750" algn="just" rtl="1">
              <a:lnSpc>
                <a:spcPct val="95000"/>
              </a:lnSpc>
              <a:spcBef>
                <a:spcPct val="20000"/>
              </a:spcBef>
            </a:pPr>
            <a:r>
              <a:rPr lang="ar-SA" altLang="en-US" sz="2400" b="1">
                <a:solidFill>
                  <a:srgbClr val="660066"/>
                </a:solidFill>
                <a:latin typeface="Mitra" pitchFamily="2" charset="-78"/>
              </a:rPr>
              <a:t>5- بهبود وضعيت معيشتي كاركنان و مديران</a:t>
            </a:r>
          </a:p>
          <a:p>
            <a:pPr marL="285750" algn="just" rtl="1">
              <a:lnSpc>
                <a:spcPct val="95000"/>
              </a:lnSpc>
              <a:spcBef>
                <a:spcPct val="20000"/>
              </a:spcBef>
            </a:pPr>
            <a:r>
              <a:rPr lang="ar-SA" altLang="en-US" sz="2400" b="1">
                <a:solidFill>
                  <a:srgbClr val="660066"/>
                </a:solidFill>
                <a:latin typeface="Mitra" pitchFamily="2" charset="-78"/>
              </a:rPr>
              <a:t>6- اصلاح روشها، رويه‌ها و فرايندهاي انجام كار</a:t>
            </a:r>
            <a:endParaRPr lang="fa-IR" altLang="en-US" sz="2400" b="1">
              <a:solidFill>
                <a:srgbClr val="660066"/>
              </a:solidFill>
              <a:latin typeface="Mitra" pitchFamily="2" charset="-78"/>
            </a:endParaRPr>
          </a:p>
          <a:p>
            <a:pPr marL="285750" algn="just" rtl="1">
              <a:lnSpc>
                <a:spcPct val="95000"/>
              </a:lnSpc>
              <a:spcBef>
                <a:spcPct val="20000"/>
              </a:spcBef>
            </a:pPr>
            <a:r>
              <a:rPr lang="fa-IR" altLang="en-US" sz="2400" b="1">
                <a:solidFill>
                  <a:srgbClr val="660066"/>
                </a:solidFill>
                <a:latin typeface="Mitra" pitchFamily="2" charset="-78"/>
              </a:rPr>
              <a:t>      </a:t>
            </a:r>
            <a:r>
              <a:rPr lang="ar-SA" altLang="en-US" sz="2400" b="1">
                <a:solidFill>
                  <a:srgbClr val="660066"/>
                </a:solidFill>
                <a:latin typeface="Mitra" pitchFamily="2" charset="-78"/>
              </a:rPr>
              <a:t> و ساده‌سازي آنها( مقررات زدايي)</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14018"/>
                                        </p:tgtEl>
                                        <p:attrNameLst>
                                          <p:attrName>style.visibility</p:attrName>
                                        </p:attrNameLst>
                                      </p:cBhvr>
                                      <p:to>
                                        <p:strVal val="visible"/>
                                      </p:to>
                                    </p:set>
                                    <p:animEffect transition="in" filter="box(in)">
                                      <p:cBhvr>
                                        <p:cTn id="7" dur="500"/>
                                        <p:tgtEl>
                                          <p:spTgt spid="2140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8" grpId="0" animBg="1"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6B14CBC4-C0A9-4C99-A0A0-8C1077C25FA5}" type="slidenum">
              <a:rPr lang="ar-SA" altLang="en-US"/>
              <a:pPr/>
              <a:t>38</a:t>
            </a:fld>
            <a:endParaRPr lang="en-US" altLang="en-US"/>
          </a:p>
        </p:txBody>
      </p:sp>
      <p:sp>
        <p:nvSpPr>
          <p:cNvPr id="215042" name="AutoShape 2"/>
          <p:cNvSpPr>
            <a:spLocks noChangeArrowheads="1"/>
          </p:cNvSpPr>
          <p:nvPr/>
        </p:nvSpPr>
        <p:spPr bwMode="auto">
          <a:xfrm>
            <a:off x="838200" y="533400"/>
            <a:ext cx="7620000" cy="594360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noFill/>
            <a:miter lim="800000"/>
            <a:headEnd/>
            <a:tailEnd/>
          </a:ln>
          <a:effectLst>
            <a:outerShdw dist="107763" dir="2700000" algn="ctr" rotWithShape="0">
              <a:srgbClr val="808080"/>
            </a:outerShdw>
          </a:effectLst>
        </p:spPr>
        <p:txBody>
          <a:bodyPr/>
          <a:lstStyle/>
          <a:p>
            <a:pPr marL="476250" indent="-190500" algn="ctr" rtl="1">
              <a:lnSpc>
                <a:spcPct val="110000"/>
              </a:lnSpc>
              <a:spcBef>
                <a:spcPct val="20000"/>
              </a:spcBef>
            </a:pPr>
            <a:r>
              <a:rPr lang="ar-SA" altLang="en-US" sz="2800" b="1" i="1">
                <a:solidFill>
                  <a:srgbClr val="000066"/>
                </a:solidFill>
                <a:effectLst>
                  <a:outerShdw blurRad="38100" dist="38100" dir="2700000" algn="tl">
                    <a:srgbClr val="000000"/>
                  </a:outerShdw>
                </a:effectLst>
                <a:latin typeface="Mitra" pitchFamily="2" charset="-78"/>
                <a:cs typeface="Yagut" pitchFamily="2" charset="-78"/>
              </a:rPr>
              <a:t>عوامل اقتصادي بروز فساد اداري</a:t>
            </a:r>
            <a:endParaRPr lang="ar-SA" altLang="en-US" sz="2400" b="1">
              <a:solidFill>
                <a:srgbClr val="660066"/>
              </a:solidFill>
              <a:latin typeface="Mitra" pitchFamily="2" charset="-78"/>
            </a:endParaRPr>
          </a:p>
          <a:p>
            <a:pPr marL="476250" indent="-190500" algn="just" rtl="1">
              <a:lnSpc>
                <a:spcPct val="110000"/>
              </a:lnSpc>
              <a:spcBef>
                <a:spcPct val="20000"/>
              </a:spcBef>
            </a:pPr>
            <a:r>
              <a:rPr lang="ar-SA" altLang="en-US" sz="2400" b="1">
                <a:solidFill>
                  <a:srgbClr val="660066"/>
                </a:solidFill>
                <a:latin typeface="Mitra" pitchFamily="2" charset="-78"/>
              </a:rPr>
              <a:t>1- ميزان بالاي مداخله دولت در ارايه خدمات و كالاها</a:t>
            </a:r>
          </a:p>
          <a:p>
            <a:pPr marL="476250" indent="-190500" algn="just" rtl="1">
              <a:lnSpc>
                <a:spcPct val="110000"/>
              </a:lnSpc>
              <a:spcBef>
                <a:spcPct val="20000"/>
              </a:spcBef>
            </a:pPr>
            <a:r>
              <a:rPr lang="ar-SA" altLang="en-US" sz="2400" b="1">
                <a:solidFill>
                  <a:srgbClr val="660066"/>
                </a:solidFill>
                <a:latin typeface="Mitra" pitchFamily="2" charset="-78"/>
              </a:rPr>
              <a:t>2- وجود انحصارات دولتي و غيردولتي ( امكان استفاده از رانت انحصار)</a:t>
            </a:r>
          </a:p>
          <a:p>
            <a:pPr marL="476250" indent="-190500" algn="just" rtl="1">
              <a:lnSpc>
                <a:spcPct val="110000"/>
              </a:lnSpc>
              <a:spcBef>
                <a:spcPct val="20000"/>
              </a:spcBef>
            </a:pPr>
            <a:r>
              <a:rPr lang="ar-SA" altLang="en-US" sz="2400" b="1">
                <a:solidFill>
                  <a:srgbClr val="660066"/>
                </a:solidFill>
                <a:latin typeface="Mitra" pitchFamily="2" charset="-78"/>
              </a:rPr>
              <a:t>3-مشكلات اقتصادي كاركنان و كارگزاران حكومت</a:t>
            </a:r>
          </a:p>
          <a:p>
            <a:pPr marL="476250" indent="-190500" algn="just" rtl="1">
              <a:lnSpc>
                <a:spcPct val="110000"/>
              </a:lnSpc>
              <a:spcBef>
                <a:spcPct val="20000"/>
              </a:spcBef>
            </a:pPr>
            <a:r>
              <a:rPr lang="ar-SA" altLang="en-US" sz="2400" b="1">
                <a:solidFill>
                  <a:srgbClr val="660066"/>
                </a:solidFill>
                <a:latin typeface="Mitra" pitchFamily="2" charset="-78"/>
              </a:rPr>
              <a:t>4- ميزان رقابتي بودن فعاليت</a:t>
            </a:r>
            <a:r>
              <a:rPr lang="en-US" altLang="en-US" sz="2400" b="1">
                <a:solidFill>
                  <a:srgbClr val="660066"/>
                </a:solidFill>
                <a:latin typeface="Mitra" pitchFamily="2" charset="-78"/>
              </a:rPr>
              <a:t> </a:t>
            </a:r>
            <a:r>
              <a:rPr lang="ar-SA" altLang="en-US" sz="2400" b="1">
                <a:solidFill>
                  <a:srgbClr val="660066"/>
                </a:solidFill>
                <a:latin typeface="Mitra" pitchFamily="2" charset="-78"/>
              </a:rPr>
              <a:t>هاي اقتصادي</a:t>
            </a:r>
          </a:p>
          <a:p>
            <a:pPr marL="476250" indent="-190500" algn="just" rtl="1">
              <a:lnSpc>
                <a:spcPct val="110000"/>
              </a:lnSpc>
              <a:spcBef>
                <a:spcPct val="20000"/>
              </a:spcBef>
            </a:pPr>
            <a:r>
              <a:rPr lang="ar-SA" altLang="en-US" sz="2400" b="1">
                <a:solidFill>
                  <a:srgbClr val="660066"/>
                </a:solidFill>
                <a:latin typeface="Mitra" pitchFamily="2" charset="-78"/>
              </a:rPr>
              <a:t>5-ناكارآمدي مقررات مالي و عدم رعايت تشريفات قانوني درمعاملات دولتي</a:t>
            </a:r>
            <a:r>
              <a:rPr lang="ar-SA" altLang="en-US" sz="2400" b="1">
                <a:solidFill>
                  <a:schemeClr val="tx1"/>
                </a:solidFill>
                <a:latin typeface="Mitra" pitchFamily="2" charset="-78"/>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15042"/>
                                        </p:tgtEl>
                                        <p:attrNameLst>
                                          <p:attrName>style.visibility</p:attrName>
                                        </p:attrNameLst>
                                      </p:cBhvr>
                                      <p:to>
                                        <p:strVal val="visible"/>
                                      </p:to>
                                    </p:set>
                                    <p:animEffect transition="in" filter="box(in)">
                                      <p:cBhvr>
                                        <p:cTn id="7" dur="500"/>
                                        <p:tgtEl>
                                          <p:spTgt spid="2150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2" grpId="0"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DFC9C7EE-CE4C-4CF6-AB7F-348E3F791EE0}" type="slidenum">
              <a:rPr lang="ar-SA" altLang="en-US"/>
              <a:pPr/>
              <a:t>39</a:t>
            </a:fld>
            <a:endParaRPr lang="en-US" altLang="en-US"/>
          </a:p>
        </p:txBody>
      </p:sp>
      <p:sp>
        <p:nvSpPr>
          <p:cNvPr id="211970" name="AutoShape 2"/>
          <p:cNvSpPr>
            <a:spLocks noChangeArrowheads="1"/>
          </p:cNvSpPr>
          <p:nvPr/>
        </p:nvSpPr>
        <p:spPr bwMode="auto">
          <a:xfrm>
            <a:off x="838200" y="533400"/>
            <a:ext cx="7620000" cy="594360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noFill/>
            <a:miter lim="800000"/>
            <a:headEnd/>
            <a:tailEnd/>
          </a:ln>
          <a:effectLst>
            <a:outerShdw dist="107763" dir="2700000" algn="ctr" rotWithShape="0">
              <a:srgbClr val="808080"/>
            </a:outerShdw>
          </a:effectLst>
        </p:spPr>
        <p:txBody>
          <a:bodyPr/>
          <a:lstStyle/>
          <a:p>
            <a:pPr marL="476250" indent="-190500" algn="ctr" rtl="1">
              <a:spcBef>
                <a:spcPct val="20000"/>
              </a:spcBef>
            </a:pPr>
            <a:r>
              <a:rPr lang="ar-SA" altLang="en-US" sz="2800" b="1" i="1">
                <a:solidFill>
                  <a:srgbClr val="000066"/>
                </a:solidFill>
                <a:effectLst>
                  <a:outerShdw blurRad="38100" dist="38100" dir="2700000" algn="tl">
                    <a:srgbClr val="000000"/>
                  </a:outerShdw>
                </a:effectLst>
                <a:latin typeface="Mitra" pitchFamily="2" charset="-78"/>
                <a:cs typeface="Yagut" pitchFamily="2" charset="-78"/>
              </a:rPr>
              <a:t>برخي راهكارهاي اقتصادي ارتقاي سلامت در نظام اداري</a:t>
            </a:r>
            <a:r>
              <a:rPr lang="ar-SA" altLang="en-US" sz="2300">
                <a:solidFill>
                  <a:schemeClr val="tx1"/>
                </a:solidFill>
                <a:latin typeface="Mitra" pitchFamily="2" charset="-78"/>
              </a:rPr>
              <a:t> </a:t>
            </a:r>
          </a:p>
          <a:p>
            <a:pPr marL="476250" indent="-190500" algn="just" rtl="1">
              <a:spcBef>
                <a:spcPct val="20000"/>
              </a:spcBef>
            </a:pPr>
            <a:r>
              <a:rPr lang="ar-SA" altLang="en-US" sz="2400" b="1">
                <a:solidFill>
                  <a:srgbClr val="660066"/>
                </a:solidFill>
                <a:latin typeface="Mitra" pitchFamily="2" charset="-78"/>
              </a:rPr>
              <a:t>1- رسيدگي به وضعيت معيشتي كارگزاران دولتي</a:t>
            </a:r>
          </a:p>
          <a:p>
            <a:pPr marL="476250" indent="-190500" algn="just" rtl="1">
              <a:spcBef>
                <a:spcPct val="20000"/>
              </a:spcBef>
            </a:pPr>
            <a:r>
              <a:rPr lang="ar-SA" altLang="en-US" sz="2400" b="1">
                <a:solidFill>
                  <a:srgbClr val="660066"/>
                </a:solidFill>
                <a:latin typeface="Mitra" pitchFamily="2" charset="-78"/>
              </a:rPr>
              <a:t>2- رقابتي نمودن فعاليت</a:t>
            </a:r>
            <a:r>
              <a:rPr lang="fa-IR" altLang="en-US" sz="2400" b="1">
                <a:solidFill>
                  <a:srgbClr val="660066"/>
                </a:solidFill>
                <a:latin typeface="Mitra" pitchFamily="2" charset="-78"/>
              </a:rPr>
              <a:t>‌</a:t>
            </a:r>
            <a:r>
              <a:rPr lang="ar-SA" altLang="en-US" sz="2400" b="1">
                <a:solidFill>
                  <a:srgbClr val="660066"/>
                </a:solidFill>
                <a:latin typeface="Mitra" pitchFamily="2" charset="-78"/>
              </a:rPr>
              <a:t>هاي اقتصادي</a:t>
            </a:r>
          </a:p>
          <a:p>
            <a:pPr marL="476250" indent="-190500" algn="just" rtl="1">
              <a:spcBef>
                <a:spcPct val="20000"/>
              </a:spcBef>
            </a:pPr>
            <a:r>
              <a:rPr lang="ar-SA" altLang="en-US" sz="2400" b="1">
                <a:solidFill>
                  <a:srgbClr val="660066"/>
                </a:solidFill>
                <a:latin typeface="Mitra" pitchFamily="2" charset="-78"/>
              </a:rPr>
              <a:t>3- فراهم نمودن امكان دسترسي عموم مردم و نهادهاي مدني به جزئيات معاملات و قراردادهاي دستگاه</a:t>
            </a:r>
            <a:r>
              <a:rPr lang="fa-IR" altLang="en-US" sz="2400" b="1">
                <a:solidFill>
                  <a:srgbClr val="660066"/>
                </a:solidFill>
                <a:latin typeface="Mitra" pitchFamily="2" charset="-78"/>
              </a:rPr>
              <a:t>‌</a:t>
            </a:r>
            <a:r>
              <a:rPr lang="ar-SA" altLang="en-US" sz="2400" b="1">
                <a:solidFill>
                  <a:srgbClr val="660066"/>
                </a:solidFill>
                <a:latin typeface="Mitra" pitchFamily="2" charset="-78"/>
              </a:rPr>
              <a:t>هاي اجرايي</a:t>
            </a:r>
          </a:p>
          <a:p>
            <a:pPr marL="476250" indent="-190500" algn="just" rtl="1">
              <a:spcBef>
                <a:spcPct val="20000"/>
              </a:spcBef>
            </a:pPr>
            <a:r>
              <a:rPr lang="ar-SA" altLang="en-US" sz="2400" b="1">
                <a:solidFill>
                  <a:srgbClr val="660066"/>
                </a:solidFill>
                <a:latin typeface="Mitra" pitchFamily="2" charset="-78"/>
              </a:rPr>
              <a:t>4-اصلاح و رعايت تشريفات قانوني در انجام معاملات دولتي</a:t>
            </a:r>
          </a:p>
          <a:p>
            <a:pPr marL="476250" indent="-190500" rtl="1">
              <a:spcBef>
                <a:spcPct val="20000"/>
              </a:spcBef>
            </a:pPr>
            <a:r>
              <a:rPr lang="ar-SA" altLang="en-US" sz="2400" b="1">
                <a:solidFill>
                  <a:srgbClr val="660066"/>
                </a:solidFill>
                <a:latin typeface="Mitra" pitchFamily="2" charset="-78"/>
              </a:rPr>
              <a:t>5- اصلاح قوانين و مقررات ايجاد كننده انحصار و حذف رانت‌هاي اقتصادي</a:t>
            </a:r>
            <a:r>
              <a:rPr lang="ar-SA" altLang="en-US" sz="2300">
                <a:solidFill>
                  <a:schemeClr val="tx1"/>
                </a:solidFill>
                <a:latin typeface="Mitra" pitchFamily="2" charset="-78"/>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11970"/>
                                        </p:tgtEl>
                                        <p:attrNameLst>
                                          <p:attrName>style.visibility</p:attrName>
                                        </p:attrNameLst>
                                      </p:cBhvr>
                                      <p:to>
                                        <p:strVal val="visible"/>
                                      </p:to>
                                    </p:set>
                                    <p:animEffect transition="in" filter="box(in)">
                                      <p:cBhvr>
                                        <p:cTn id="7" dur="500"/>
                                        <p:tgtEl>
                                          <p:spTgt spid="2119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0"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3DCB09A-A22B-4466-9753-7570DB9322C1}" type="slidenum">
              <a:rPr lang="ar-SA" altLang="en-US"/>
              <a:pPr/>
              <a:t>4</a:t>
            </a:fld>
            <a:endParaRPr lang="en-US" altLang="en-US"/>
          </a:p>
        </p:txBody>
      </p:sp>
      <p:sp>
        <p:nvSpPr>
          <p:cNvPr id="232450" name="AutoShape 2"/>
          <p:cNvSpPr>
            <a:spLocks noChangeArrowheads="1"/>
          </p:cNvSpPr>
          <p:nvPr/>
        </p:nvSpPr>
        <p:spPr bwMode="auto">
          <a:xfrm>
            <a:off x="381000" y="533400"/>
            <a:ext cx="8382000" cy="5715000"/>
          </a:xfrm>
          <a:prstGeom prst="roundRect">
            <a:avLst>
              <a:gd name="adj" fmla="val 16667"/>
            </a:avLst>
          </a:prstGeom>
          <a:solidFill>
            <a:schemeClr val="accent1"/>
          </a:solidFill>
          <a:ln w="9525">
            <a:noFill/>
            <a:round/>
            <a:headEnd/>
            <a:tailEnd/>
          </a:ln>
          <a:effectLst/>
          <a:scene3d>
            <a:camera prst="legacyPerspectiveBottom"/>
            <a:lightRig rig="legacyFlat3" dir="t"/>
          </a:scene3d>
          <a:sp3d extrusionH="887400" prstMaterial="legacyMatte">
            <a:bevelT w="13500" h="13500" prst="angle"/>
            <a:bevelB w="13500" h="13500" prst="angle"/>
            <a:extrusionClr>
              <a:schemeClr val="accent1"/>
            </a:extrusionClr>
          </a:sp3d>
        </p:spPr>
        <p:txBody>
          <a:bodyPr wrap="none" anchor="ctr">
            <a:flatTx/>
          </a:bodyPr>
          <a:lstStyle/>
          <a:p>
            <a:endParaRPr lang="en-US"/>
          </a:p>
        </p:txBody>
      </p:sp>
      <p:sp>
        <p:nvSpPr>
          <p:cNvPr id="232451" name="Rectangle 3"/>
          <p:cNvSpPr>
            <a:spLocks noGrp="1" noChangeArrowheads="1"/>
          </p:cNvSpPr>
          <p:nvPr>
            <p:ph type="subTitle" idx="1"/>
          </p:nvPr>
        </p:nvSpPr>
        <p:spPr>
          <a:xfrm>
            <a:off x="457200" y="685800"/>
            <a:ext cx="8153400" cy="4876800"/>
          </a:xfrm>
          <a:noFill/>
          <a:ln/>
        </p:spPr>
        <p:txBody>
          <a:bodyPr/>
          <a:lstStyle/>
          <a:p>
            <a:pPr algn="just" rtl="1">
              <a:lnSpc>
                <a:spcPct val="75000"/>
              </a:lnSpc>
              <a:spcBef>
                <a:spcPct val="0"/>
              </a:spcBef>
              <a:spcAft>
                <a:spcPct val="100000"/>
              </a:spcAft>
              <a:buFontTx/>
              <a:buChar char="•"/>
            </a:pPr>
            <a:r>
              <a:rPr lang="ar-SA" altLang="en-US">
                <a:cs typeface="Titr" pitchFamily="2" charset="-78"/>
              </a:rPr>
              <a:t>كانونها و عوامل فساد اداري</a:t>
            </a:r>
            <a:endParaRPr lang="en-US" altLang="en-US">
              <a:cs typeface="Titr" pitchFamily="2" charset="-78"/>
            </a:endParaRPr>
          </a:p>
          <a:p>
            <a:pPr algn="just" rtl="1">
              <a:lnSpc>
                <a:spcPct val="75000"/>
              </a:lnSpc>
              <a:spcBef>
                <a:spcPct val="0"/>
              </a:spcBef>
              <a:spcAft>
                <a:spcPct val="100000"/>
              </a:spcAft>
              <a:buFontTx/>
              <a:buChar char="•"/>
            </a:pPr>
            <a:r>
              <a:rPr lang="en-US" altLang="en-US">
                <a:cs typeface="Titr" pitchFamily="2" charset="-78"/>
              </a:rPr>
              <a:t> </a:t>
            </a:r>
            <a:r>
              <a:rPr lang="ar-SA" altLang="en-US">
                <a:cs typeface="Titr" pitchFamily="2" charset="-78"/>
              </a:rPr>
              <a:t>پيامدهاي فساد اداري</a:t>
            </a:r>
            <a:endParaRPr lang="en-US" altLang="en-US">
              <a:cs typeface="Titr" pitchFamily="2" charset="-78"/>
            </a:endParaRPr>
          </a:p>
          <a:p>
            <a:pPr algn="just" rtl="1">
              <a:lnSpc>
                <a:spcPct val="75000"/>
              </a:lnSpc>
              <a:spcBef>
                <a:spcPct val="0"/>
              </a:spcBef>
              <a:spcAft>
                <a:spcPct val="100000"/>
              </a:spcAft>
              <a:buFontTx/>
              <a:buChar char="•"/>
            </a:pPr>
            <a:r>
              <a:rPr lang="en-US" altLang="en-US">
                <a:cs typeface="Titr" pitchFamily="2" charset="-78"/>
              </a:rPr>
              <a:t> </a:t>
            </a:r>
            <a:r>
              <a:rPr lang="ar-SA" altLang="en-US">
                <a:cs typeface="Titr" pitchFamily="2" charset="-78"/>
              </a:rPr>
              <a:t>رابطه عوامل مؤثر بر فساد</a:t>
            </a:r>
            <a:endParaRPr lang="en-US" altLang="en-US">
              <a:cs typeface="Titr" pitchFamily="2" charset="-78"/>
            </a:endParaRPr>
          </a:p>
          <a:p>
            <a:pPr algn="just" rtl="1">
              <a:lnSpc>
                <a:spcPct val="75000"/>
              </a:lnSpc>
              <a:spcBef>
                <a:spcPct val="0"/>
              </a:spcBef>
              <a:spcAft>
                <a:spcPct val="100000"/>
              </a:spcAft>
              <a:buFontTx/>
              <a:buChar char="•"/>
            </a:pPr>
            <a:r>
              <a:rPr lang="ar-SA" altLang="en-US">
                <a:cs typeface="Titr" pitchFamily="2" charset="-78"/>
              </a:rPr>
              <a:t>تجارب جهاني در خصوص</a:t>
            </a:r>
            <a:r>
              <a:rPr lang="en-US" altLang="en-US">
                <a:cs typeface="Titr" pitchFamily="2" charset="-78"/>
              </a:rPr>
              <a:t> </a:t>
            </a:r>
            <a:r>
              <a:rPr lang="ar-SA" altLang="en-US">
                <a:cs typeface="Titr" pitchFamily="2" charset="-78"/>
              </a:rPr>
              <a:t>پيشگيري و مبارزه</a:t>
            </a:r>
            <a:r>
              <a:rPr lang="en-US" altLang="en-US">
                <a:cs typeface="Titr" pitchFamily="2" charset="-78"/>
              </a:rPr>
              <a:t> </a:t>
            </a:r>
            <a:r>
              <a:rPr lang="ar-SA" altLang="en-US">
                <a:cs typeface="Titr" pitchFamily="2" charset="-78"/>
              </a:rPr>
              <a:t>با فساد اداري</a:t>
            </a:r>
            <a:r>
              <a:rPr lang="en-US" altLang="en-US">
                <a:cs typeface="Titr" pitchFamily="2" charset="-78"/>
              </a:rPr>
              <a:t> </a:t>
            </a:r>
          </a:p>
          <a:p>
            <a:pPr algn="just" rtl="1">
              <a:lnSpc>
                <a:spcPct val="75000"/>
              </a:lnSpc>
              <a:spcBef>
                <a:spcPct val="0"/>
              </a:spcBef>
              <a:spcAft>
                <a:spcPct val="100000"/>
              </a:spcAft>
              <a:buFontTx/>
              <a:buChar char="•"/>
            </a:pPr>
            <a:r>
              <a:rPr lang="en-US" altLang="en-US">
                <a:cs typeface="Titr" pitchFamily="2" charset="-78"/>
              </a:rPr>
              <a:t> </a:t>
            </a:r>
            <a:r>
              <a:rPr lang="ar-SA" altLang="en-US">
                <a:cs typeface="Titr" pitchFamily="2" charset="-78"/>
              </a:rPr>
              <a:t>وضعيت راهبردي نظام اداري</a:t>
            </a:r>
            <a:r>
              <a:rPr lang="en-US" altLang="en-US">
                <a:cs typeface="Titr" pitchFamily="2" charset="-78"/>
              </a:rPr>
              <a:t> </a:t>
            </a:r>
            <a:r>
              <a:rPr lang="ar-SA" altLang="en-US">
                <a:cs typeface="Titr" pitchFamily="2" charset="-78"/>
              </a:rPr>
              <a:t>از نظر فساد</a:t>
            </a:r>
            <a:endParaRPr lang="en-US" altLang="en-US">
              <a:cs typeface="Titr" pitchFamily="2" charset="-78"/>
            </a:endParaRPr>
          </a:p>
          <a:p>
            <a:pPr algn="just" rtl="1">
              <a:lnSpc>
                <a:spcPct val="75000"/>
              </a:lnSpc>
              <a:spcBef>
                <a:spcPct val="0"/>
              </a:spcBef>
              <a:spcAft>
                <a:spcPct val="100000"/>
              </a:spcAft>
              <a:buFontTx/>
              <a:buChar char="•"/>
            </a:pPr>
            <a:r>
              <a:rPr lang="en-US" altLang="en-US">
                <a:cs typeface="Titr" pitchFamily="2" charset="-78"/>
              </a:rPr>
              <a:t> </a:t>
            </a:r>
            <a:r>
              <a:rPr lang="ar-SA" altLang="en-US">
                <a:cs typeface="Titr" pitchFamily="2" charset="-78"/>
              </a:rPr>
              <a:t>عوامل ايجاد كننده فساد اداري و برخي راهكارهاي آن</a:t>
            </a:r>
            <a:endParaRPr lang="en-US" altLang="en-US">
              <a:cs typeface="Titr" pitchFamily="2" charset="-78"/>
            </a:endParaRPr>
          </a:p>
          <a:p>
            <a:pPr algn="just" rtl="1">
              <a:lnSpc>
                <a:spcPct val="75000"/>
              </a:lnSpc>
              <a:spcBef>
                <a:spcPct val="25000"/>
              </a:spcBef>
              <a:spcAft>
                <a:spcPct val="100000"/>
              </a:spcAft>
            </a:pPr>
            <a:r>
              <a:rPr lang="en-US" altLang="en-US">
                <a:cs typeface="Titr" pitchFamily="2" charset="-78"/>
              </a:rPr>
              <a:t> </a:t>
            </a:r>
          </a:p>
          <a:p>
            <a:pPr algn="just" rtl="1">
              <a:lnSpc>
                <a:spcPct val="80000"/>
              </a:lnSpc>
              <a:spcBef>
                <a:spcPct val="0"/>
              </a:spcBef>
              <a:spcAft>
                <a:spcPct val="85000"/>
              </a:spcAft>
            </a:pPr>
            <a:endParaRPr lang="en-US" altLang="en-US">
              <a:cs typeface="Titr" pitchFamily="2" charset="-78"/>
            </a:endParaRPr>
          </a:p>
          <a:p>
            <a:pPr algn="just" rtl="1">
              <a:lnSpc>
                <a:spcPct val="80000"/>
              </a:lnSpc>
              <a:spcBef>
                <a:spcPct val="0"/>
              </a:spcBef>
              <a:spcAft>
                <a:spcPct val="85000"/>
              </a:spcAft>
            </a:pPr>
            <a:endParaRPr lang="en-US" altLang="en-US">
              <a:cs typeface="Titr" pitchFamily="2" charset="-78"/>
            </a:endParaRPr>
          </a:p>
          <a:p>
            <a:pPr algn="just" rtl="1">
              <a:lnSpc>
                <a:spcPct val="80000"/>
              </a:lnSpc>
              <a:spcBef>
                <a:spcPct val="0"/>
              </a:spcBef>
              <a:spcAft>
                <a:spcPct val="85000"/>
              </a:spcAft>
            </a:pPr>
            <a:endParaRPr lang="en-US" altLang="en-US">
              <a:cs typeface="Titr" pitchFamily="2" charset="-78"/>
            </a:endParaRPr>
          </a:p>
          <a:p>
            <a:pPr>
              <a:lnSpc>
                <a:spcPct val="80000"/>
              </a:lnSpc>
              <a:spcBef>
                <a:spcPct val="0"/>
              </a:spcBef>
              <a:spcAft>
                <a:spcPct val="85000"/>
              </a:spcAft>
            </a:pPr>
            <a:endParaRPr lang="en-US" altLang="en-US">
              <a:cs typeface="Titr" pitchFamily="2" charset="-78"/>
            </a:endParaRPr>
          </a:p>
        </p:txBody>
      </p:sp>
    </p:spTree>
  </p:cSld>
  <p:clrMapOvr>
    <a:masterClrMapping/>
  </p:clrMapOvr>
  <p:transition>
    <p:zoom dir="in"/>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B1418642-03D4-40CD-9081-5EE18AA1464D}" type="slidenum">
              <a:rPr lang="ar-SA" altLang="en-US"/>
              <a:pPr/>
              <a:t>40</a:t>
            </a:fld>
            <a:endParaRPr lang="en-US" altLang="en-US"/>
          </a:p>
        </p:txBody>
      </p:sp>
      <p:sp>
        <p:nvSpPr>
          <p:cNvPr id="216066" name="AutoShape 2"/>
          <p:cNvSpPr>
            <a:spLocks noChangeArrowheads="1"/>
          </p:cNvSpPr>
          <p:nvPr/>
        </p:nvSpPr>
        <p:spPr bwMode="auto">
          <a:xfrm>
            <a:off x="838200" y="533400"/>
            <a:ext cx="7620000" cy="594360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noFill/>
            <a:miter lim="800000"/>
            <a:headEnd/>
            <a:tailEnd/>
          </a:ln>
          <a:effectLst>
            <a:outerShdw dist="107763" dir="2700000" algn="ctr" rotWithShape="0">
              <a:srgbClr val="808080"/>
            </a:outerShdw>
          </a:effectLst>
        </p:spPr>
        <p:txBody>
          <a:bodyPr/>
          <a:lstStyle/>
          <a:p>
            <a:pPr marL="476250" indent="-190500" algn="ctr" rtl="1">
              <a:lnSpc>
                <a:spcPct val="140000"/>
              </a:lnSpc>
              <a:spcBef>
                <a:spcPct val="20000"/>
              </a:spcBef>
            </a:pPr>
            <a:r>
              <a:rPr lang="ar-SA" altLang="en-US" sz="2800" b="1" i="1">
                <a:solidFill>
                  <a:srgbClr val="000066"/>
                </a:solidFill>
                <a:effectLst>
                  <a:outerShdw blurRad="38100" dist="38100" dir="2700000" algn="tl">
                    <a:srgbClr val="000000"/>
                  </a:outerShdw>
                </a:effectLst>
                <a:latin typeface="Mitra" pitchFamily="2" charset="-78"/>
                <a:cs typeface="Yagut" pitchFamily="2" charset="-78"/>
              </a:rPr>
              <a:t>عوامل سياسي بروز فساد اداري</a:t>
            </a:r>
            <a:r>
              <a:rPr lang="ar-SA" altLang="en-US" sz="2300">
                <a:solidFill>
                  <a:schemeClr val="tx1"/>
                </a:solidFill>
                <a:latin typeface="Mitra" pitchFamily="2" charset="-78"/>
              </a:rPr>
              <a:t>:</a:t>
            </a:r>
          </a:p>
          <a:p>
            <a:pPr marL="476250" indent="-190500" algn="just" rtl="1">
              <a:lnSpc>
                <a:spcPct val="140000"/>
              </a:lnSpc>
              <a:spcBef>
                <a:spcPct val="20000"/>
              </a:spcBef>
            </a:pPr>
            <a:r>
              <a:rPr lang="ar-SA" altLang="en-US" sz="2400" b="1">
                <a:solidFill>
                  <a:srgbClr val="660066"/>
                </a:solidFill>
                <a:latin typeface="Mitra" pitchFamily="2" charset="-78"/>
              </a:rPr>
              <a:t>1- ساختار قدرت در كشور و چگونگي توزيع قدرت سياسي</a:t>
            </a:r>
          </a:p>
          <a:p>
            <a:pPr marL="476250" indent="-190500" algn="just" rtl="1">
              <a:lnSpc>
                <a:spcPct val="140000"/>
              </a:lnSpc>
              <a:spcBef>
                <a:spcPct val="20000"/>
              </a:spcBef>
            </a:pPr>
            <a:r>
              <a:rPr lang="ar-SA" altLang="en-US" sz="2400" b="1">
                <a:solidFill>
                  <a:srgbClr val="660066"/>
                </a:solidFill>
                <a:latin typeface="Mitra" pitchFamily="2" charset="-78"/>
              </a:rPr>
              <a:t>2- وضعيت فعاليت احزاب و گروه</a:t>
            </a:r>
            <a:r>
              <a:rPr lang="fa-IR" altLang="en-US" sz="2400" b="1">
                <a:solidFill>
                  <a:srgbClr val="660066"/>
                </a:solidFill>
                <a:latin typeface="Mitra" pitchFamily="2" charset="-78"/>
              </a:rPr>
              <a:t>‌</a:t>
            </a:r>
            <a:r>
              <a:rPr lang="ar-SA" altLang="en-US" sz="2400" b="1">
                <a:solidFill>
                  <a:srgbClr val="660066"/>
                </a:solidFill>
                <a:latin typeface="Mitra" pitchFamily="2" charset="-78"/>
              </a:rPr>
              <a:t>هاي سياسي و ميزان توسعه يافتگي آنها</a:t>
            </a:r>
          </a:p>
          <a:p>
            <a:pPr marL="476250" indent="-190500" algn="just" rtl="1">
              <a:lnSpc>
                <a:spcPct val="140000"/>
              </a:lnSpc>
              <a:spcBef>
                <a:spcPct val="20000"/>
              </a:spcBef>
            </a:pPr>
            <a:r>
              <a:rPr lang="ar-SA" altLang="en-US" sz="2400" b="1">
                <a:solidFill>
                  <a:srgbClr val="660066"/>
                </a:solidFill>
                <a:latin typeface="Mitra" pitchFamily="2" charset="-78"/>
              </a:rPr>
              <a:t>3- چگونگي نظارت و اختيارات نظارتي نهادهاي مدني بر نهادهاي قدرت و مديريت</a:t>
            </a:r>
            <a:r>
              <a:rPr lang="en-US" altLang="en-US" sz="2400" b="1">
                <a:solidFill>
                  <a:srgbClr val="660066"/>
                </a:solidFill>
                <a:latin typeface="Mitra" pitchFamily="2" charset="-78"/>
              </a:rPr>
              <a:t> </a:t>
            </a:r>
            <a:r>
              <a:rPr lang="ar-SA" altLang="en-US" sz="2400" b="1">
                <a:solidFill>
                  <a:srgbClr val="660066"/>
                </a:solidFill>
                <a:latin typeface="Mitra" pitchFamily="2" charset="-78"/>
              </a:rPr>
              <a:t>هاي اجرايي</a:t>
            </a:r>
            <a:endParaRPr lang="ar-SA" altLang="en-US" sz="2300" b="1">
              <a:solidFill>
                <a:schemeClr val="tx1"/>
              </a:solidFill>
              <a:latin typeface="Mitra"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16066"/>
                                        </p:tgtEl>
                                        <p:attrNameLst>
                                          <p:attrName>style.visibility</p:attrName>
                                        </p:attrNameLst>
                                      </p:cBhvr>
                                      <p:to>
                                        <p:strVal val="visible"/>
                                      </p:to>
                                    </p:set>
                                    <p:animEffect transition="in" filter="box(in)">
                                      <p:cBhvr>
                                        <p:cTn id="7" dur="500"/>
                                        <p:tgtEl>
                                          <p:spTgt spid="216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6" grpId="0"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B16A8F28-E398-4285-9BA5-CFEAF062CFF1}" type="slidenum">
              <a:rPr lang="ar-SA" altLang="en-US"/>
              <a:pPr/>
              <a:t>41</a:t>
            </a:fld>
            <a:endParaRPr lang="en-US" altLang="en-US"/>
          </a:p>
        </p:txBody>
      </p:sp>
      <p:sp>
        <p:nvSpPr>
          <p:cNvPr id="217090" name="AutoShape 2"/>
          <p:cNvSpPr>
            <a:spLocks noChangeArrowheads="1"/>
          </p:cNvSpPr>
          <p:nvPr/>
        </p:nvSpPr>
        <p:spPr bwMode="auto">
          <a:xfrm>
            <a:off x="838200" y="533400"/>
            <a:ext cx="7620000" cy="594360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noFill/>
            <a:miter lim="800000"/>
            <a:headEnd/>
            <a:tailEnd/>
          </a:ln>
          <a:effectLst>
            <a:outerShdw dist="107763" dir="2700000" algn="ctr" rotWithShape="0">
              <a:srgbClr val="808080"/>
            </a:outerShdw>
          </a:effectLst>
        </p:spPr>
        <p:txBody>
          <a:bodyPr/>
          <a:lstStyle/>
          <a:p>
            <a:pPr marL="285750" indent="-95250" algn="ctr" rtl="1">
              <a:lnSpc>
                <a:spcPct val="120000"/>
              </a:lnSpc>
              <a:spcBef>
                <a:spcPct val="20000"/>
              </a:spcBef>
            </a:pPr>
            <a:r>
              <a:rPr lang="ar-SA" altLang="en-US" sz="2800" b="1" i="1">
                <a:solidFill>
                  <a:srgbClr val="000066"/>
                </a:solidFill>
                <a:effectLst>
                  <a:outerShdw blurRad="38100" dist="38100" dir="2700000" algn="tl">
                    <a:srgbClr val="000000"/>
                  </a:outerShdw>
                </a:effectLst>
                <a:latin typeface="Mitra" pitchFamily="2" charset="-78"/>
                <a:cs typeface="Yagut" pitchFamily="2" charset="-78"/>
              </a:rPr>
              <a:t>برخي راهكارهاي سياسي ارتقاي سلامت نظام اداري</a:t>
            </a:r>
            <a:r>
              <a:rPr lang="ar-SA" altLang="en-US" sz="2300">
                <a:solidFill>
                  <a:schemeClr val="tx1"/>
                </a:solidFill>
                <a:latin typeface="Mitra" pitchFamily="2" charset="-78"/>
              </a:rPr>
              <a:t>:</a:t>
            </a:r>
          </a:p>
          <a:p>
            <a:pPr marL="285750" indent="-95250" algn="just" rtl="1">
              <a:lnSpc>
                <a:spcPct val="120000"/>
              </a:lnSpc>
            </a:pPr>
            <a:r>
              <a:rPr lang="ar-SA" altLang="en-US" sz="2300" b="1">
                <a:solidFill>
                  <a:srgbClr val="660066"/>
                </a:solidFill>
                <a:latin typeface="Mitra" pitchFamily="2" charset="-78"/>
              </a:rPr>
              <a:t>1- تقويت نقش و جايگاه نهادهاي مدني در نظارت بر نهادهاي قدرت و مديريت</a:t>
            </a:r>
            <a:r>
              <a:rPr lang="en-US" altLang="en-US" sz="2300" b="1">
                <a:solidFill>
                  <a:srgbClr val="660066"/>
                </a:solidFill>
                <a:latin typeface="Mitra" pitchFamily="2" charset="-78"/>
              </a:rPr>
              <a:t> </a:t>
            </a:r>
            <a:r>
              <a:rPr lang="ar-SA" altLang="en-US" sz="2300" b="1">
                <a:solidFill>
                  <a:srgbClr val="660066"/>
                </a:solidFill>
                <a:latin typeface="Mitra" pitchFamily="2" charset="-78"/>
              </a:rPr>
              <a:t>هاي اجرايي</a:t>
            </a:r>
          </a:p>
          <a:p>
            <a:pPr marL="285750" indent="-95250" algn="just" rtl="1">
              <a:lnSpc>
                <a:spcPct val="120000"/>
              </a:lnSpc>
            </a:pPr>
            <a:r>
              <a:rPr lang="ar-SA" altLang="en-US" sz="2300" b="1">
                <a:solidFill>
                  <a:srgbClr val="660066"/>
                </a:solidFill>
                <a:latin typeface="Mitra" pitchFamily="2" charset="-78"/>
              </a:rPr>
              <a:t>2-غيرسياسي شدن انتخاب و انتصاب مديريت</a:t>
            </a:r>
            <a:r>
              <a:rPr lang="en-US" altLang="en-US" sz="2300" b="1">
                <a:solidFill>
                  <a:srgbClr val="660066"/>
                </a:solidFill>
                <a:latin typeface="Mitra" pitchFamily="2" charset="-78"/>
              </a:rPr>
              <a:t> </a:t>
            </a:r>
            <a:r>
              <a:rPr lang="ar-SA" altLang="en-US" sz="2300" b="1">
                <a:solidFill>
                  <a:srgbClr val="660066"/>
                </a:solidFill>
                <a:latin typeface="Mitra" pitchFamily="2" charset="-78"/>
              </a:rPr>
              <a:t>هاي اجرايي و اقتصادي و تثبيت مديريت‌هاي اجرايي</a:t>
            </a:r>
          </a:p>
          <a:p>
            <a:pPr marL="285750" indent="-95250" algn="just" rtl="1">
              <a:lnSpc>
                <a:spcPct val="120000"/>
              </a:lnSpc>
            </a:pPr>
            <a:r>
              <a:rPr lang="ar-SA" altLang="en-US" sz="2300" b="1">
                <a:solidFill>
                  <a:srgbClr val="660066"/>
                </a:solidFill>
                <a:latin typeface="Mitra" pitchFamily="2" charset="-78"/>
              </a:rPr>
              <a:t>3- ارتقاي پاسخگويي نظام اداري</a:t>
            </a:r>
          </a:p>
          <a:p>
            <a:pPr marL="285750" indent="-95250" algn="just" rtl="1">
              <a:lnSpc>
                <a:spcPct val="120000"/>
              </a:lnSpc>
            </a:pPr>
            <a:r>
              <a:rPr lang="ar-SA" altLang="en-US" sz="2300" b="1">
                <a:solidFill>
                  <a:srgbClr val="660066"/>
                </a:solidFill>
                <a:latin typeface="Mitra" pitchFamily="2" charset="-78"/>
              </a:rPr>
              <a:t>4- توسعه موزون و منطقي سياسي ( جامعه،‌احزاب و گروه</a:t>
            </a:r>
            <a:r>
              <a:rPr lang="fa-IR" altLang="en-US" sz="2300" b="1">
                <a:solidFill>
                  <a:srgbClr val="660066"/>
                </a:solidFill>
                <a:latin typeface="Mitra" pitchFamily="2" charset="-78"/>
              </a:rPr>
              <a:t>‌</a:t>
            </a:r>
            <a:r>
              <a:rPr lang="ar-SA" altLang="en-US" sz="2300" b="1">
                <a:solidFill>
                  <a:srgbClr val="660066"/>
                </a:solidFill>
                <a:latin typeface="Mitra" pitchFamily="2" charset="-78"/>
              </a:rPr>
              <a:t>هاي سياسي)</a:t>
            </a:r>
          </a:p>
          <a:p>
            <a:pPr marL="285750" indent="-95250" algn="just" rtl="1">
              <a:lnSpc>
                <a:spcPct val="120000"/>
              </a:lnSpc>
            </a:pPr>
            <a:r>
              <a:rPr lang="ar-SA" altLang="en-US" sz="2300" b="1">
                <a:solidFill>
                  <a:srgbClr val="660066"/>
                </a:solidFill>
                <a:latin typeface="Mitra" pitchFamily="2" charset="-78"/>
              </a:rPr>
              <a:t>5- اصلاح ساختار نظارتي كشور </a:t>
            </a:r>
            <a:endParaRPr lang="ar-SA" altLang="en-US" sz="2300">
              <a:solidFill>
                <a:schemeClr val="tx1"/>
              </a:solidFill>
              <a:latin typeface="Mitra"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17090"/>
                                        </p:tgtEl>
                                        <p:attrNameLst>
                                          <p:attrName>style.visibility</p:attrName>
                                        </p:attrNameLst>
                                      </p:cBhvr>
                                      <p:to>
                                        <p:strVal val="visible"/>
                                      </p:to>
                                    </p:set>
                                    <p:animEffect transition="in" filter="box(in)">
                                      <p:cBhvr>
                                        <p:cTn id="7" dur="500"/>
                                        <p:tgtEl>
                                          <p:spTgt spid="217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0" grpId="0"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89E9A525-E6F7-4DCD-88FD-D72D3963F4AF}" type="slidenum">
              <a:rPr lang="ar-SA" altLang="en-US"/>
              <a:pPr/>
              <a:t>42</a:t>
            </a:fld>
            <a:endParaRPr lang="en-US" altLang="en-US"/>
          </a:p>
        </p:txBody>
      </p:sp>
      <p:sp>
        <p:nvSpPr>
          <p:cNvPr id="218114" name="AutoShape 2"/>
          <p:cNvSpPr>
            <a:spLocks noChangeArrowheads="1"/>
          </p:cNvSpPr>
          <p:nvPr/>
        </p:nvSpPr>
        <p:spPr bwMode="auto">
          <a:xfrm>
            <a:off x="838200" y="533400"/>
            <a:ext cx="7620000" cy="594360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noFill/>
            <a:miter lim="800000"/>
            <a:headEnd/>
            <a:tailEnd/>
          </a:ln>
          <a:effectLst>
            <a:outerShdw dist="107763" dir="2700000" algn="ctr" rotWithShape="0">
              <a:srgbClr val="808080"/>
            </a:outerShdw>
          </a:effectLst>
        </p:spPr>
        <p:txBody>
          <a:bodyPr/>
          <a:lstStyle/>
          <a:p>
            <a:pPr marL="476250" indent="-190500" algn="ctr" rtl="1">
              <a:spcBef>
                <a:spcPct val="20000"/>
              </a:spcBef>
            </a:pPr>
            <a:r>
              <a:rPr lang="ar-SA" altLang="en-US" sz="2800" b="1" i="1">
                <a:solidFill>
                  <a:srgbClr val="000066"/>
                </a:solidFill>
                <a:effectLst>
                  <a:outerShdw blurRad="38100" dist="38100" dir="2700000" algn="tl">
                    <a:srgbClr val="000000"/>
                  </a:outerShdw>
                </a:effectLst>
                <a:latin typeface="Mitra" pitchFamily="2" charset="-78"/>
                <a:cs typeface="Yagut" pitchFamily="2" charset="-78"/>
              </a:rPr>
              <a:t>عوامل فرهنگي و اجتماعي بروز فساد</a:t>
            </a:r>
            <a:r>
              <a:rPr lang="ar-SA" altLang="en-US" sz="2300">
                <a:solidFill>
                  <a:schemeClr val="tx1"/>
                </a:solidFill>
                <a:latin typeface="Mitra" pitchFamily="2" charset="-78"/>
              </a:rPr>
              <a:t>:</a:t>
            </a:r>
          </a:p>
          <a:p>
            <a:pPr marL="476250" indent="-190500" algn="just" rtl="1">
              <a:spcBef>
                <a:spcPct val="20000"/>
              </a:spcBef>
            </a:pPr>
            <a:r>
              <a:rPr lang="ar-SA" altLang="en-US" sz="2400" b="1">
                <a:solidFill>
                  <a:srgbClr val="660066"/>
                </a:solidFill>
                <a:latin typeface="Mitra" pitchFamily="2" charset="-78"/>
              </a:rPr>
              <a:t>1- سطح اخلاق عمومي و ميزان پايبندي به مباني ارزشي</a:t>
            </a:r>
          </a:p>
          <a:p>
            <a:pPr marL="476250" indent="-190500" algn="just" rtl="1">
              <a:spcBef>
                <a:spcPct val="20000"/>
              </a:spcBef>
            </a:pPr>
            <a:r>
              <a:rPr lang="ar-SA" altLang="en-US" sz="2400" b="1">
                <a:solidFill>
                  <a:srgbClr val="660066"/>
                </a:solidFill>
                <a:latin typeface="Mitra" pitchFamily="2" charset="-78"/>
              </a:rPr>
              <a:t>2- شدت تعهدات و علايق قومي،‌خانوادگي و خويشاوندي</a:t>
            </a:r>
          </a:p>
          <a:p>
            <a:pPr marL="476250" indent="-190500" algn="just" rtl="1">
              <a:spcBef>
                <a:spcPct val="20000"/>
              </a:spcBef>
            </a:pPr>
            <a:r>
              <a:rPr lang="ar-SA" altLang="en-US" sz="2400" b="1">
                <a:solidFill>
                  <a:srgbClr val="660066"/>
                </a:solidFill>
                <a:latin typeface="Mitra" pitchFamily="2" charset="-78"/>
              </a:rPr>
              <a:t>3- شدت تعهدات و علايق سازماني</a:t>
            </a:r>
          </a:p>
          <a:p>
            <a:pPr marL="476250" indent="-190500" algn="just" rtl="1">
              <a:spcBef>
                <a:spcPct val="20000"/>
              </a:spcBef>
            </a:pPr>
            <a:r>
              <a:rPr lang="ar-SA" altLang="en-US" sz="2400" b="1">
                <a:solidFill>
                  <a:srgbClr val="660066"/>
                </a:solidFill>
                <a:latin typeface="Mitra" pitchFamily="2" charset="-78"/>
              </a:rPr>
              <a:t>4- سطح وجدان كاري و انضباط اجتماعي</a:t>
            </a:r>
          </a:p>
          <a:p>
            <a:pPr marL="476250" indent="-190500" algn="just" rtl="1">
              <a:spcBef>
                <a:spcPct val="20000"/>
              </a:spcBef>
            </a:pPr>
            <a:r>
              <a:rPr lang="ar-SA" altLang="en-US" sz="2400" b="1">
                <a:solidFill>
                  <a:srgbClr val="660066"/>
                </a:solidFill>
                <a:latin typeface="Mitra" pitchFamily="2" charset="-78"/>
              </a:rPr>
              <a:t>5- ميزان حساسيت عمومي (‌جامعه) در زمينه تخلفات و فساد كارگزاران</a:t>
            </a:r>
          </a:p>
          <a:p>
            <a:pPr marL="476250" indent="-190500" rtl="1">
              <a:spcBef>
                <a:spcPct val="20000"/>
              </a:spcBef>
            </a:pPr>
            <a:endParaRPr lang="ar-SA" altLang="en-US" sz="2300">
              <a:solidFill>
                <a:schemeClr val="tx1"/>
              </a:solidFill>
              <a:latin typeface="Mitra"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18114"/>
                                        </p:tgtEl>
                                        <p:attrNameLst>
                                          <p:attrName>style.visibility</p:attrName>
                                        </p:attrNameLst>
                                      </p:cBhvr>
                                      <p:to>
                                        <p:strVal val="visible"/>
                                      </p:to>
                                    </p:set>
                                    <p:animEffect transition="in" filter="box(in)">
                                      <p:cBhvr>
                                        <p:cTn id="7" dur="500"/>
                                        <p:tgtEl>
                                          <p:spTgt spid="218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4" grpId="0" animBg="1"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30AF30C3-6D9F-4B58-A4AF-84BCCA66033E}" type="slidenum">
              <a:rPr lang="ar-SA" altLang="en-US"/>
              <a:pPr/>
              <a:t>43</a:t>
            </a:fld>
            <a:endParaRPr lang="en-US" altLang="en-US"/>
          </a:p>
        </p:txBody>
      </p:sp>
      <p:sp>
        <p:nvSpPr>
          <p:cNvPr id="220163" name="AutoShape 3"/>
          <p:cNvSpPr>
            <a:spLocks noChangeArrowheads="1"/>
          </p:cNvSpPr>
          <p:nvPr/>
        </p:nvSpPr>
        <p:spPr bwMode="auto">
          <a:xfrm>
            <a:off x="838200" y="533400"/>
            <a:ext cx="7620000" cy="594360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noFill/>
            <a:miter lim="800000"/>
            <a:headEnd/>
            <a:tailEnd/>
          </a:ln>
          <a:effectLst>
            <a:outerShdw dist="107763" dir="2700000" algn="ctr" rotWithShape="0">
              <a:srgbClr val="808080"/>
            </a:outerShdw>
          </a:effectLst>
        </p:spPr>
        <p:txBody>
          <a:bodyPr/>
          <a:lstStyle/>
          <a:p>
            <a:pPr marL="476250" indent="-190500" algn="ctr" rtl="1">
              <a:lnSpc>
                <a:spcPct val="90000"/>
              </a:lnSpc>
              <a:spcBef>
                <a:spcPct val="20000"/>
              </a:spcBef>
            </a:pPr>
            <a:r>
              <a:rPr lang="ar-SA" altLang="en-US" sz="2800" b="1" i="1">
                <a:solidFill>
                  <a:srgbClr val="000066"/>
                </a:solidFill>
                <a:effectLst>
                  <a:outerShdw blurRad="38100" dist="38100" dir="2700000" algn="tl">
                    <a:srgbClr val="000000"/>
                  </a:outerShdw>
                </a:effectLst>
                <a:latin typeface="Mitra" pitchFamily="2" charset="-78"/>
                <a:cs typeface="Yagut" pitchFamily="2" charset="-78"/>
              </a:rPr>
              <a:t>برخي راهكارهاي فرهنگي و اجتماعي ارتقاي سلامت نظام اداري</a:t>
            </a:r>
            <a:endParaRPr lang="ar-SA" altLang="en-US" sz="2300">
              <a:solidFill>
                <a:schemeClr val="tx1"/>
              </a:solidFill>
              <a:latin typeface="Mitra" pitchFamily="2" charset="-78"/>
            </a:endParaRPr>
          </a:p>
          <a:p>
            <a:pPr marL="476250" indent="-190500" algn="just" rtl="1">
              <a:lnSpc>
                <a:spcPct val="90000"/>
              </a:lnSpc>
              <a:spcBef>
                <a:spcPct val="20000"/>
              </a:spcBef>
            </a:pPr>
            <a:r>
              <a:rPr lang="ar-SA" altLang="en-US" sz="2400" b="1">
                <a:solidFill>
                  <a:srgbClr val="660066"/>
                </a:solidFill>
                <a:latin typeface="Mitra" pitchFamily="2" charset="-78"/>
              </a:rPr>
              <a:t>- ترغيب و آگاهي مردم در زمينه مبارزه با فساد و ايحاد عزم عمومي در اين زمينه</a:t>
            </a:r>
          </a:p>
          <a:p>
            <a:pPr marL="476250" indent="-190500" algn="just" rtl="1">
              <a:lnSpc>
                <a:spcPct val="90000"/>
              </a:lnSpc>
              <a:spcBef>
                <a:spcPct val="20000"/>
              </a:spcBef>
            </a:pPr>
            <a:r>
              <a:rPr lang="ar-SA" altLang="en-US" sz="2400" b="1">
                <a:solidFill>
                  <a:srgbClr val="660066"/>
                </a:solidFill>
                <a:latin typeface="Mitra" pitchFamily="2" charset="-78"/>
              </a:rPr>
              <a:t>- تقويت فضاي فرهنگي- اجتماعي در خصوص عدم تحمل فساد</a:t>
            </a:r>
          </a:p>
          <a:p>
            <a:pPr marL="476250" indent="-190500" algn="just" rtl="1">
              <a:lnSpc>
                <a:spcPct val="90000"/>
              </a:lnSpc>
              <a:spcBef>
                <a:spcPct val="20000"/>
              </a:spcBef>
            </a:pPr>
            <a:r>
              <a:rPr lang="ar-SA" altLang="en-US" sz="2400" b="1">
                <a:solidFill>
                  <a:srgbClr val="660066"/>
                </a:solidFill>
                <a:latin typeface="Mitra" pitchFamily="2" charset="-78"/>
              </a:rPr>
              <a:t>- اصلاح در رفتار و اخلاقيات كارگزاران حكومت</a:t>
            </a:r>
          </a:p>
          <a:p>
            <a:pPr marL="476250" indent="-190500" algn="just" rtl="1">
              <a:lnSpc>
                <a:spcPct val="90000"/>
              </a:lnSpc>
              <a:spcBef>
                <a:spcPct val="20000"/>
              </a:spcBef>
            </a:pPr>
            <a:r>
              <a:rPr lang="ar-SA" altLang="en-US" sz="2400" b="1">
                <a:solidFill>
                  <a:srgbClr val="660066"/>
                </a:solidFill>
                <a:latin typeface="Mitra" pitchFamily="2" charset="-78"/>
              </a:rPr>
              <a:t>-تقويت امكان نظارت عمومي( مردم، نهادهاي مدني و مطبوعات) بر فعاليت دستگاه</a:t>
            </a:r>
            <a:r>
              <a:rPr lang="en-US" altLang="en-US" sz="2400" b="1">
                <a:solidFill>
                  <a:srgbClr val="660066"/>
                </a:solidFill>
                <a:latin typeface="Mitra" pitchFamily="2" charset="-78"/>
              </a:rPr>
              <a:t> </a:t>
            </a:r>
            <a:r>
              <a:rPr lang="ar-SA" altLang="en-US" sz="2400" b="1">
                <a:solidFill>
                  <a:srgbClr val="660066"/>
                </a:solidFill>
                <a:latin typeface="Mitra" pitchFamily="2" charset="-78"/>
              </a:rPr>
              <a:t>هاي اجرايي و مديران دولتي</a:t>
            </a:r>
          </a:p>
          <a:p>
            <a:pPr marL="476250" indent="-190500" rtl="1">
              <a:lnSpc>
                <a:spcPct val="90000"/>
              </a:lnSpc>
              <a:spcBef>
                <a:spcPct val="20000"/>
              </a:spcBef>
            </a:pPr>
            <a:r>
              <a:rPr lang="ar-SA" altLang="en-US" sz="2400" b="1">
                <a:solidFill>
                  <a:srgbClr val="660066"/>
                </a:solidFill>
                <a:latin typeface="Mitra" pitchFamily="2" charset="-78"/>
              </a:rPr>
              <a:t>- افزايش سطح اطلاع‌رساني و پاسخگويي به مردم و ارتقاء</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20163"/>
                                        </p:tgtEl>
                                        <p:attrNameLst>
                                          <p:attrName>style.visibility</p:attrName>
                                        </p:attrNameLst>
                                      </p:cBhvr>
                                      <p:to>
                                        <p:strVal val="visible"/>
                                      </p:to>
                                    </p:set>
                                    <p:animEffect transition="in" filter="box(in)">
                                      <p:cBhvr>
                                        <p:cTn id="7" dur="500"/>
                                        <p:tgtEl>
                                          <p:spTgt spid="220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3" grpId="0" animBg="1"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7F6AC8F-1AF5-4C72-A2F0-AA61A76BA2E8}" type="slidenum">
              <a:rPr lang="ar-SA" altLang="en-US"/>
              <a:pPr/>
              <a:t>44</a:t>
            </a:fld>
            <a:endParaRPr lang="en-US" altLang="en-US"/>
          </a:p>
        </p:txBody>
      </p:sp>
      <p:sp>
        <p:nvSpPr>
          <p:cNvPr id="221187" name="Rectangle 3"/>
          <p:cNvSpPr>
            <a:spLocks noChangeArrowheads="1"/>
          </p:cNvSpPr>
          <p:nvPr/>
        </p:nvSpPr>
        <p:spPr bwMode="auto">
          <a:xfrm>
            <a:off x="762000" y="1676400"/>
            <a:ext cx="7543800" cy="4419600"/>
          </a:xfrm>
          <a:prstGeom prst="rect">
            <a:avLst/>
          </a:prstGeom>
          <a:gradFill rotWithShape="0">
            <a:gsLst>
              <a:gs pos="0">
                <a:srgbClr val="FFFF99"/>
              </a:gs>
              <a:gs pos="100000">
                <a:srgbClr val="FFFFCC"/>
              </a:gs>
            </a:gsLst>
            <a:path path="shape">
              <a:fillToRect l="50000" t="50000" r="50000" b="50000"/>
            </a:path>
          </a:gradFill>
          <a:ln w="9525">
            <a:noFill/>
            <a:miter lim="800000"/>
            <a:headEnd/>
            <a:tailEnd/>
          </a:ln>
          <a:effectLst/>
          <a:scene3d>
            <a:camera prst="legacyPerspectiveBottom"/>
            <a:lightRig rig="legacyFlat3" dir="t"/>
          </a:scene3d>
          <a:sp3d extrusionH="887400" prstMaterial="legacyMatte">
            <a:bevelT w="13500" h="13500" prst="angle"/>
            <a:bevelB w="13500" h="13500" prst="angle"/>
            <a:extrusionClr>
              <a:srgbClr val="FFFF99"/>
            </a:extrusionClr>
          </a:sp3d>
        </p:spPr>
        <p:txBody>
          <a:bodyPr wrap="none" anchor="ctr">
            <a:flatTx/>
          </a:bodyPr>
          <a:lstStyle/>
          <a:p>
            <a:pPr algn="just" rtl="1">
              <a:lnSpc>
                <a:spcPct val="192000"/>
              </a:lnSpc>
            </a:pPr>
            <a:r>
              <a:rPr lang="fa-IR" altLang="en-US" b="1">
                <a:solidFill>
                  <a:srgbClr val="006666"/>
                </a:solidFill>
                <a:latin typeface="Mitra" pitchFamily="2" charset="-78"/>
              </a:rPr>
              <a:t>1</a:t>
            </a:r>
            <a:r>
              <a:rPr lang="en-US" altLang="en-US" sz="2700" b="1">
                <a:solidFill>
                  <a:srgbClr val="006666"/>
                </a:solidFill>
                <a:latin typeface="Mitra" pitchFamily="2" charset="-78"/>
              </a:rPr>
              <a:t>-</a:t>
            </a:r>
            <a:r>
              <a:rPr lang="ar-SA" altLang="en-US" sz="2700" b="1">
                <a:solidFill>
                  <a:srgbClr val="003D3C"/>
                </a:solidFill>
                <a:latin typeface="Mitra" pitchFamily="2" charset="-78"/>
              </a:rPr>
              <a:t>انجام مطالعه طرح جامعي با عنوان </a:t>
            </a:r>
            <a:r>
              <a:rPr lang="fa-IR" altLang="en-US" sz="2700" b="1">
                <a:solidFill>
                  <a:srgbClr val="003D3C"/>
                </a:solidFill>
                <a:latin typeface="Mitra" pitchFamily="2" charset="-78"/>
              </a:rPr>
              <a:t>« </a:t>
            </a:r>
            <a:r>
              <a:rPr lang="ar-SA" altLang="en-US" sz="2700" b="1">
                <a:solidFill>
                  <a:srgbClr val="003D3C"/>
                </a:solidFill>
                <a:latin typeface="Mitra" pitchFamily="2" charset="-78"/>
              </a:rPr>
              <a:t>طرح مبارزه با فساد و</a:t>
            </a:r>
            <a:r>
              <a:rPr lang="en-US" altLang="en-US" sz="2700" b="1">
                <a:solidFill>
                  <a:srgbClr val="003D3C"/>
                </a:solidFill>
                <a:latin typeface="Mitra" pitchFamily="2" charset="-78"/>
              </a:rPr>
              <a:t> </a:t>
            </a:r>
          </a:p>
          <a:p>
            <a:pPr algn="just" rtl="1">
              <a:lnSpc>
                <a:spcPct val="192000"/>
              </a:lnSpc>
            </a:pPr>
            <a:r>
              <a:rPr lang="ar-SA" altLang="en-US" sz="2700" b="1">
                <a:solidFill>
                  <a:srgbClr val="003D3C"/>
                </a:solidFill>
                <a:latin typeface="Mitra" pitchFamily="2" charset="-78"/>
              </a:rPr>
              <a:t>ارتقاي سلامت نظام اداري</a:t>
            </a:r>
            <a:r>
              <a:rPr lang="fa-IR" altLang="en-US" sz="2700" b="1">
                <a:solidFill>
                  <a:srgbClr val="003D3C"/>
                </a:solidFill>
                <a:latin typeface="Mitra" pitchFamily="2" charset="-78"/>
              </a:rPr>
              <a:t>»</a:t>
            </a:r>
            <a:r>
              <a:rPr lang="ar-SA" altLang="en-US" sz="2700" b="1">
                <a:solidFill>
                  <a:srgbClr val="003D3C"/>
                </a:solidFill>
                <a:latin typeface="Mitra" pitchFamily="2" charset="-78"/>
              </a:rPr>
              <a:t> درسه پروژه</a:t>
            </a:r>
            <a:r>
              <a:rPr lang="en-US" altLang="en-US" sz="2700" b="1">
                <a:solidFill>
                  <a:srgbClr val="003D3C"/>
                </a:solidFill>
                <a:latin typeface="Mitra" pitchFamily="2" charset="-78"/>
              </a:rPr>
              <a:t>:</a:t>
            </a:r>
            <a:endParaRPr lang="en-US" altLang="en-US" b="1">
              <a:solidFill>
                <a:schemeClr val="tx1"/>
              </a:solidFill>
              <a:latin typeface="Mitra" pitchFamily="2" charset="-78"/>
            </a:endParaRPr>
          </a:p>
          <a:p>
            <a:pPr algn="just" rtl="1">
              <a:lnSpc>
                <a:spcPct val="192000"/>
              </a:lnSpc>
            </a:pPr>
            <a:r>
              <a:rPr lang="en-US" altLang="en-US" b="1">
                <a:solidFill>
                  <a:schemeClr val="tx1"/>
                </a:solidFill>
                <a:latin typeface="Mitra" pitchFamily="2" charset="-78"/>
              </a:rPr>
              <a:t>    - </a:t>
            </a:r>
            <a:r>
              <a:rPr lang="ar-SA" altLang="en-US" b="1">
                <a:solidFill>
                  <a:srgbClr val="006666"/>
                </a:solidFill>
                <a:latin typeface="Mitra" pitchFamily="2" charset="-78"/>
              </a:rPr>
              <a:t>پروژه اول: تبيين ادبيات موضوعي فساد</a:t>
            </a:r>
            <a:r>
              <a:rPr lang="en-US" altLang="en-US" b="1">
                <a:solidFill>
                  <a:srgbClr val="006666"/>
                </a:solidFill>
                <a:latin typeface="Mitra" pitchFamily="2" charset="-78"/>
              </a:rPr>
              <a:t> </a:t>
            </a:r>
          </a:p>
          <a:p>
            <a:pPr algn="just" rtl="1">
              <a:lnSpc>
                <a:spcPct val="192000"/>
              </a:lnSpc>
            </a:pPr>
            <a:r>
              <a:rPr lang="en-US" altLang="en-US" b="1">
                <a:solidFill>
                  <a:srgbClr val="006666"/>
                </a:solidFill>
                <a:latin typeface="Mitra" pitchFamily="2" charset="-78"/>
              </a:rPr>
              <a:t>     - </a:t>
            </a:r>
            <a:r>
              <a:rPr lang="ar-SA" altLang="en-US" b="1">
                <a:solidFill>
                  <a:srgbClr val="006666"/>
                </a:solidFill>
                <a:latin typeface="Mitra" pitchFamily="2" charset="-78"/>
              </a:rPr>
              <a:t>پروژه دوم</a:t>
            </a:r>
            <a:r>
              <a:rPr lang="en-US" altLang="en-US" b="1">
                <a:solidFill>
                  <a:srgbClr val="006666"/>
                </a:solidFill>
                <a:latin typeface="Mitra" pitchFamily="2" charset="-78"/>
              </a:rPr>
              <a:t>: </a:t>
            </a:r>
            <a:r>
              <a:rPr lang="ar-SA" altLang="en-US" b="1">
                <a:solidFill>
                  <a:srgbClr val="006666"/>
                </a:solidFill>
                <a:latin typeface="Mitra" pitchFamily="2" charset="-78"/>
              </a:rPr>
              <a:t>بررسي وضع موجود فساد درنظام اداري</a:t>
            </a:r>
            <a:r>
              <a:rPr lang="en-US" altLang="en-US" b="1">
                <a:solidFill>
                  <a:srgbClr val="006666"/>
                </a:solidFill>
                <a:latin typeface="Mitra" pitchFamily="2" charset="-78"/>
              </a:rPr>
              <a:t> </a:t>
            </a:r>
          </a:p>
          <a:p>
            <a:pPr algn="just" rtl="1">
              <a:lnSpc>
                <a:spcPct val="192000"/>
              </a:lnSpc>
            </a:pPr>
            <a:r>
              <a:rPr lang="en-US" altLang="en-US" b="1">
                <a:solidFill>
                  <a:srgbClr val="006666"/>
                </a:solidFill>
                <a:latin typeface="Mitra" pitchFamily="2" charset="-78"/>
              </a:rPr>
              <a:t>    - </a:t>
            </a:r>
            <a:r>
              <a:rPr lang="ar-SA" altLang="en-US" b="1">
                <a:solidFill>
                  <a:srgbClr val="006666"/>
                </a:solidFill>
                <a:latin typeface="Mitra" pitchFamily="2" charset="-78"/>
              </a:rPr>
              <a:t>پروژه سوم</a:t>
            </a:r>
            <a:r>
              <a:rPr lang="en-US" altLang="en-US" b="1">
                <a:solidFill>
                  <a:srgbClr val="006666"/>
                </a:solidFill>
                <a:latin typeface="Mitra" pitchFamily="2" charset="-78"/>
              </a:rPr>
              <a:t>: </a:t>
            </a:r>
            <a:r>
              <a:rPr lang="ar-SA" altLang="en-US" b="1">
                <a:solidFill>
                  <a:srgbClr val="006666"/>
                </a:solidFill>
                <a:latin typeface="Mitra" pitchFamily="2" charset="-78"/>
              </a:rPr>
              <a:t>ارايه راهكارهاي مبارزه با فساد</a:t>
            </a:r>
            <a:endParaRPr lang="en-US" altLang="en-US" b="1">
              <a:solidFill>
                <a:schemeClr val="tx1"/>
              </a:solidFill>
              <a:latin typeface="Mitra" pitchFamily="2" charset="-78"/>
            </a:endParaRPr>
          </a:p>
        </p:txBody>
      </p:sp>
      <p:sp>
        <p:nvSpPr>
          <p:cNvPr id="221188" name="AutoShape 4"/>
          <p:cNvSpPr>
            <a:spLocks noChangeArrowheads="1"/>
          </p:cNvSpPr>
          <p:nvPr/>
        </p:nvSpPr>
        <p:spPr bwMode="auto">
          <a:xfrm>
            <a:off x="1981200" y="190500"/>
            <a:ext cx="4876800" cy="1143000"/>
          </a:xfrm>
          <a:prstGeom prst="roundRect">
            <a:avLst>
              <a:gd name="adj" fmla="val 16667"/>
            </a:avLst>
          </a:prstGeom>
          <a:gradFill rotWithShape="0">
            <a:gsLst>
              <a:gs pos="0">
                <a:srgbClr val="FFFF99">
                  <a:gamma/>
                  <a:tint val="0"/>
                  <a:invGamma/>
                </a:srgbClr>
              </a:gs>
              <a:gs pos="100000">
                <a:srgbClr val="FFFF99"/>
              </a:gs>
            </a:gsLst>
            <a:path path="shape">
              <a:fillToRect l="50000" t="50000" r="50000" b="50000"/>
            </a:path>
          </a:gradFill>
          <a:ln w="9525">
            <a:noFill/>
            <a:round/>
            <a:headEnd/>
            <a:tailEnd/>
          </a:ln>
          <a:effectLst>
            <a:prstShdw prst="shdw17" dist="17961" dir="2700000">
              <a:srgbClr val="FFFF99">
                <a:gamma/>
                <a:shade val="60000"/>
                <a:invGamma/>
              </a:srgbClr>
            </a:prstShdw>
          </a:effectLst>
        </p:spPr>
        <p:txBody>
          <a:bodyPr anchor="ctr"/>
          <a:lstStyle/>
          <a:p>
            <a:pPr algn="ctr"/>
            <a:r>
              <a:rPr lang="ar-SA" altLang="en-US" sz="3200" b="1">
                <a:solidFill>
                  <a:srgbClr val="800000"/>
                </a:solidFill>
                <a:latin typeface="Times New Roman" pitchFamily="18" charset="0"/>
                <a:cs typeface="Yagut" pitchFamily="2" charset="-78"/>
                <a:sym typeface="Symbol" pitchFamily="18" charset="2"/>
              </a:rPr>
              <a:t>مطالعات و اقدامات صورت گرفته براي تدوين لايحه</a:t>
            </a:r>
            <a:endParaRPr lang="en-US" altLang="en-US" sz="3200">
              <a:solidFill>
                <a:srgbClr val="1C1C1C"/>
              </a:solidFill>
              <a:latin typeface="Times New Roman" pitchFamily="18" charset="0"/>
              <a:cs typeface="Mitra" pitchFamily="2" charset="-78"/>
              <a:sym typeface="Symbol" pitchFamily="18" charset="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21188"/>
                                        </p:tgtEl>
                                        <p:attrNameLst>
                                          <p:attrName>style.visibility</p:attrName>
                                        </p:attrNameLst>
                                      </p:cBhvr>
                                      <p:to>
                                        <p:strVal val="visible"/>
                                      </p:to>
                                    </p:set>
                                    <p:anim calcmode="lin" valueType="num">
                                      <p:cBhvr>
                                        <p:cTn id="7" dur="1000" fill="hold"/>
                                        <p:tgtEl>
                                          <p:spTgt spid="221188"/>
                                        </p:tgtEl>
                                        <p:attrNameLst>
                                          <p:attrName>ppt_w</p:attrName>
                                        </p:attrNameLst>
                                      </p:cBhvr>
                                      <p:tavLst>
                                        <p:tav tm="0">
                                          <p:val>
                                            <p:fltVal val="0"/>
                                          </p:val>
                                        </p:tav>
                                        <p:tav tm="100000">
                                          <p:val>
                                            <p:strVal val="#ppt_w"/>
                                          </p:val>
                                        </p:tav>
                                      </p:tavLst>
                                    </p:anim>
                                    <p:anim calcmode="lin" valueType="num">
                                      <p:cBhvr>
                                        <p:cTn id="8" dur="1000" fill="hold"/>
                                        <p:tgtEl>
                                          <p:spTgt spid="221188"/>
                                        </p:tgtEl>
                                        <p:attrNameLst>
                                          <p:attrName>ppt_h</p:attrName>
                                        </p:attrNameLst>
                                      </p:cBhvr>
                                      <p:tavLst>
                                        <p:tav tm="0">
                                          <p:val>
                                            <p:fltVal val="0"/>
                                          </p:val>
                                        </p:tav>
                                        <p:tav tm="100000">
                                          <p:val>
                                            <p:strVal val="#ppt_h"/>
                                          </p:val>
                                        </p:tav>
                                      </p:tavLst>
                                    </p:anim>
                                    <p:anim calcmode="lin" valueType="num">
                                      <p:cBhvr>
                                        <p:cTn id="9" dur="1000" fill="hold"/>
                                        <p:tgtEl>
                                          <p:spTgt spid="22118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2118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8" grpId="0" animBg="1"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27713375-53F1-41BD-98C8-B8CF221DD255}" type="slidenum">
              <a:rPr lang="ar-SA" altLang="en-US"/>
              <a:pPr/>
              <a:t>45</a:t>
            </a:fld>
            <a:endParaRPr lang="en-US" altLang="en-US"/>
          </a:p>
        </p:txBody>
      </p:sp>
      <p:sp>
        <p:nvSpPr>
          <p:cNvPr id="222210" name="Rectangle 2"/>
          <p:cNvSpPr>
            <a:spLocks noChangeArrowheads="1"/>
          </p:cNvSpPr>
          <p:nvPr/>
        </p:nvSpPr>
        <p:spPr bwMode="auto">
          <a:xfrm>
            <a:off x="533400" y="533400"/>
            <a:ext cx="8286750" cy="5562600"/>
          </a:xfrm>
          <a:prstGeom prst="rect">
            <a:avLst/>
          </a:prstGeom>
          <a:gradFill rotWithShape="0">
            <a:gsLst>
              <a:gs pos="0">
                <a:srgbClr val="FFFF99"/>
              </a:gs>
              <a:gs pos="100000">
                <a:srgbClr val="FFFFCC"/>
              </a:gs>
            </a:gsLst>
            <a:path path="shape">
              <a:fillToRect l="50000" t="50000" r="50000" b="50000"/>
            </a:path>
          </a:gradFill>
          <a:ln w="9525">
            <a:noFill/>
            <a:miter lim="800000"/>
            <a:headEnd/>
            <a:tailEnd/>
          </a:ln>
          <a:effectLst/>
          <a:scene3d>
            <a:camera prst="legacyPerspectiveBottom"/>
            <a:lightRig rig="legacyFlat3" dir="t"/>
          </a:scene3d>
          <a:sp3d extrusionH="887400" prstMaterial="legacyMatte">
            <a:bevelT w="13500" h="13500" prst="angle"/>
            <a:bevelB w="13500" h="13500" prst="angle"/>
            <a:extrusionClr>
              <a:srgbClr val="FFFF99"/>
            </a:extrusionClr>
          </a:sp3d>
        </p:spPr>
        <p:txBody>
          <a:bodyPr wrap="none" anchor="ctr">
            <a:flatTx/>
          </a:bodyPr>
          <a:lstStyle/>
          <a:p>
            <a:pPr algn="just" rtl="1">
              <a:lnSpc>
                <a:spcPct val="192000"/>
              </a:lnSpc>
            </a:pPr>
            <a:r>
              <a:rPr lang="fa-IR" altLang="en-US" sz="2700" b="1">
                <a:solidFill>
                  <a:srgbClr val="003D3C"/>
                </a:solidFill>
                <a:latin typeface="Mitra" pitchFamily="2" charset="-78"/>
              </a:rPr>
              <a:t>2-</a:t>
            </a:r>
            <a:r>
              <a:rPr lang="en-US" altLang="en-US" sz="2700" b="1">
                <a:solidFill>
                  <a:srgbClr val="003D3C"/>
                </a:solidFill>
                <a:latin typeface="Mitra" pitchFamily="2" charset="-78"/>
              </a:rPr>
              <a:t> </a:t>
            </a:r>
            <a:r>
              <a:rPr lang="ar-SA" altLang="en-US" sz="2700" b="1">
                <a:solidFill>
                  <a:srgbClr val="003D3C"/>
                </a:solidFill>
                <a:latin typeface="Mitra" pitchFamily="2" charset="-78"/>
              </a:rPr>
              <a:t>انجام مطالعه جامعي با عنوان </a:t>
            </a:r>
            <a:r>
              <a:rPr lang="fa-IR" altLang="en-US" sz="2700" b="1">
                <a:solidFill>
                  <a:srgbClr val="003D3C"/>
                </a:solidFill>
                <a:latin typeface="Mitra" pitchFamily="2" charset="-78"/>
              </a:rPr>
              <a:t>« </a:t>
            </a:r>
            <a:r>
              <a:rPr lang="ar-SA" altLang="en-US" sz="2700" b="1">
                <a:solidFill>
                  <a:srgbClr val="003D3C"/>
                </a:solidFill>
                <a:latin typeface="Mitra" pitchFamily="2" charset="-78"/>
              </a:rPr>
              <a:t>سير تطور قوانين و مقررات</a:t>
            </a:r>
            <a:endParaRPr lang="en-US" altLang="en-US" sz="2700" b="1">
              <a:solidFill>
                <a:srgbClr val="003D3C"/>
              </a:solidFill>
              <a:latin typeface="Mitra" pitchFamily="2" charset="-78"/>
            </a:endParaRPr>
          </a:p>
          <a:p>
            <a:pPr algn="just" rtl="1">
              <a:lnSpc>
                <a:spcPct val="192000"/>
              </a:lnSpc>
            </a:pPr>
            <a:r>
              <a:rPr lang="en-US" altLang="en-US" sz="2700" b="1">
                <a:solidFill>
                  <a:srgbClr val="003D3C"/>
                </a:solidFill>
                <a:latin typeface="Mitra" pitchFamily="2" charset="-78"/>
              </a:rPr>
              <a:t> </a:t>
            </a:r>
            <a:r>
              <a:rPr lang="ar-SA" altLang="en-US" sz="2700" b="1">
                <a:solidFill>
                  <a:srgbClr val="003D3C"/>
                </a:solidFill>
                <a:latin typeface="Mitra" pitchFamily="2" charset="-78"/>
              </a:rPr>
              <a:t>مرتبط با فساد در ايران</a:t>
            </a:r>
            <a:r>
              <a:rPr lang="fa-IR" altLang="en-US" sz="2700" b="1">
                <a:solidFill>
                  <a:srgbClr val="003D3C"/>
                </a:solidFill>
                <a:latin typeface="Mitra" pitchFamily="2" charset="-78"/>
              </a:rPr>
              <a:t>»</a:t>
            </a:r>
            <a:endParaRPr lang="en-US" altLang="en-US" sz="2700" b="1">
              <a:solidFill>
                <a:srgbClr val="003D3C"/>
              </a:solidFill>
              <a:latin typeface="Mitra" pitchFamily="2" charset="-78"/>
            </a:endParaRPr>
          </a:p>
          <a:p>
            <a:pPr algn="just" rtl="1">
              <a:lnSpc>
                <a:spcPct val="192000"/>
              </a:lnSpc>
            </a:pPr>
            <a:r>
              <a:rPr lang="fa-IR" altLang="en-US" sz="2700" b="1">
                <a:solidFill>
                  <a:srgbClr val="003D3C"/>
                </a:solidFill>
                <a:latin typeface="Mitra" pitchFamily="2" charset="-78"/>
              </a:rPr>
              <a:t>3-</a:t>
            </a:r>
            <a:r>
              <a:rPr lang="en-US" altLang="en-US" sz="2700" b="1">
                <a:solidFill>
                  <a:srgbClr val="003D3C"/>
                </a:solidFill>
                <a:latin typeface="Mitra" pitchFamily="2" charset="-78"/>
              </a:rPr>
              <a:t> </a:t>
            </a:r>
            <a:r>
              <a:rPr lang="ar-SA" altLang="en-US" sz="2700" b="1">
                <a:solidFill>
                  <a:srgbClr val="003D3C"/>
                </a:solidFill>
                <a:latin typeface="Mitra" pitchFamily="2" charset="-78"/>
              </a:rPr>
              <a:t>مطالعه طرح جامعي با عنوان </a:t>
            </a:r>
            <a:r>
              <a:rPr lang="fa-IR" altLang="en-US" sz="2700" b="1">
                <a:solidFill>
                  <a:srgbClr val="003D3C"/>
                </a:solidFill>
                <a:latin typeface="Mitra" pitchFamily="2" charset="-78"/>
              </a:rPr>
              <a:t>« </a:t>
            </a:r>
            <a:r>
              <a:rPr lang="ar-SA" altLang="en-US" sz="2700" b="1">
                <a:solidFill>
                  <a:srgbClr val="003D3C"/>
                </a:solidFill>
                <a:latin typeface="Mitra" pitchFamily="2" charset="-78"/>
              </a:rPr>
              <a:t>طراحي و تدوين نظام پاسخگويي</a:t>
            </a:r>
            <a:r>
              <a:rPr lang="en-US" altLang="en-US" sz="2300" b="1">
                <a:solidFill>
                  <a:srgbClr val="003D3C"/>
                </a:solidFill>
                <a:latin typeface="Mitra" pitchFamily="2" charset="-78"/>
              </a:rPr>
              <a:t> </a:t>
            </a:r>
          </a:p>
          <a:p>
            <a:pPr algn="just" rtl="1">
              <a:lnSpc>
                <a:spcPct val="192000"/>
              </a:lnSpc>
            </a:pPr>
            <a:r>
              <a:rPr lang="ar-SA" altLang="en-US" sz="2300" b="1">
                <a:solidFill>
                  <a:srgbClr val="003D3C"/>
                </a:solidFill>
                <a:latin typeface="Mitra" pitchFamily="2" charset="-78"/>
              </a:rPr>
              <a:t>دولت در مقابل شهروندان و احقاق حقوق ارباب رجوع</a:t>
            </a:r>
            <a:r>
              <a:rPr lang="fa-IR" altLang="en-US" sz="2300" b="1">
                <a:solidFill>
                  <a:srgbClr val="003D3C"/>
                </a:solidFill>
                <a:latin typeface="Mitra" pitchFamily="2" charset="-78"/>
              </a:rPr>
              <a:t>» </a:t>
            </a:r>
            <a:r>
              <a:rPr lang="ar-SA" altLang="en-US" sz="2300" b="1">
                <a:solidFill>
                  <a:srgbClr val="003D3C"/>
                </a:solidFill>
                <a:latin typeface="Mitra" pitchFamily="2" charset="-78"/>
              </a:rPr>
              <a:t> </a:t>
            </a:r>
            <a:r>
              <a:rPr lang="en-US" altLang="en-US" sz="2300" b="1">
                <a:solidFill>
                  <a:srgbClr val="003D3C"/>
                </a:solidFill>
                <a:latin typeface="Mitra" pitchFamily="2" charset="-78"/>
              </a:rPr>
              <a:t>)</a:t>
            </a:r>
            <a:r>
              <a:rPr lang="ar-SA" altLang="en-US" sz="2300" b="1">
                <a:solidFill>
                  <a:srgbClr val="003D3C"/>
                </a:solidFill>
                <a:latin typeface="Mitra" pitchFamily="2" charset="-78"/>
              </a:rPr>
              <a:t>در 6 جلد</a:t>
            </a:r>
            <a:r>
              <a:rPr lang="en-US" altLang="en-US" sz="2300" b="1">
                <a:solidFill>
                  <a:srgbClr val="003D3C"/>
                </a:solidFill>
                <a:latin typeface="Mitra" pitchFamily="2" charset="-78"/>
              </a:rPr>
              <a:t>(</a:t>
            </a:r>
          </a:p>
          <a:p>
            <a:pPr algn="just" rtl="1">
              <a:lnSpc>
                <a:spcPct val="192000"/>
              </a:lnSpc>
            </a:pPr>
            <a:r>
              <a:rPr lang="en-US" altLang="en-US" sz="2300" b="1">
                <a:solidFill>
                  <a:srgbClr val="003D3C"/>
                </a:solidFill>
                <a:latin typeface="Mitra" pitchFamily="2" charset="-78"/>
              </a:rPr>
              <a:t>   </a:t>
            </a:r>
            <a:r>
              <a:rPr lang="en-US" altLang="en-US" b="1">
                <a:solidFill>
                  <a:srgbClr val="006666"/>
                </a:solidFill>
                <a:latin typeface="Mitra" pitchFamily="2" charset="-78"/>
              </a:rPr>
              <a:t>-</a:t>
            </a:r>
            <a:r>
              <a:rPr lang="ar-SA" altLang="en-US" b="1">
                <a:solidFill>
                  <a:srgbClr val="006666"/>
                </a:solidFill>
                <a:latin typeface="Mitra" pitchFamily="2" charset="-78"/>
              </a:rPr>
              <a:t>ترجمه</a:t>
            </a:r>
            <a:r>
              <a:rPr lang="fa-IR" altLang="en-US" b="1">
                <a:solidFill>
                  <a:srgbClr val="006666"/>
                </a:solidFill>
                <a:latin typeface="Mitra" pitchFamily="2" charset="-78"/>
              </a:rPr>
              <a:t>  «</a:t>
            </a:r>
            <a:r>
              <a:rPr lang="en-US" altLang="en-US" b="1">
                <a:solidFill>
                  <a:srgbClr val="006666"/>
                </a:solidFill>
                <a:latin typeface="Mitra" pitchFamily="2" charset="-78"/>
              </a:rPr>
              <a:t> </a:t>
            </a:r>
            <a:r>
              <a:rPr lang="ar-SA" altLang="en-US" b="1">
                <a:solidFill>
                  <a:srgbClr val="006666"/>
                </a:solidFill>
                <a:latin typeface="Mitra" pitchFamily="2" charset="-78"/>
              </a:rPr>
              <a:t>گزارش جامع جهاني فساد 2001</a:t>
            </a:r>
            <a:r>
              <a:rPr lang="en-US" altLang="en-US" b="1">
                <a:solidFill>
                  <a:srgbClr val="006666"/>
                </a:solidFill>
                <a:latin typeface="Mitra" pitchFamily="2" charset="-78"/>
              </a:rPr>
              <a:t>، </a:t>
            </a:r>
            <a:r>
              <a:rPr lang="ar-SA" altLang="en-US" b="1">
                <a:solidFill>
                  <a:srgbClr val="006666"/>
                </a:solidFill>
                <a:latin typeface="Mitra" pitchFamily="2" charset="-78"/>
              </a:rPr>
              <a:t>سازمان شفافيت</a:t>
            </a:r>
            <a:r>
              <a:rPr lang="en-US" altLang="en-US" b="1">
                <a:solidFill>
                  <a:srgbClr val="006666"/>
                </a:solidFill>
                <a:latin typeface="Mitra" pitchFamily="2" charset="-78"/>
              </a:rPr>
              <a:t> </a:t>
            </a:r>
          </a:p>
          <a:p>
            <a:pPr algn="just" rtl="1">
              <a:lnSpc>
                <a:spcPct val="192000"/>
              </a:lnSpc>
            </a:pPr>
            <a:r>
              <a:rPr lang="en-US" altLang="en-US" b="1">
                <a:solidFill>
                  <a:srgbClr val="006666"/>
                </a:solidFill>
                <a:latin typeface="Mitra" pitchFamily="2" charset="-78"/>
              </a:rPr>
              <a:t>      </a:t>
            </a:r>
            <a:r>
              <a:rPr lang="ar-SA" altLang="en-US" b="1">
                <a:solidFill>
                  <a:srgbClr val="006666"/>
                </a:solidFill>
                <a:latin typeface="Mitra" pitchFamily="2" charset="-78"/>
              </a:rPr>
              <a:t>بين‌الملل</a:t>
            </a:r>
            <a:r>
              <a:rPr lang="fa-IR" altLang="en-US" b="1">
                <a:solidFill>
                  <a:srgbClr val="006666"/>
                </a:solidFill>
                <a:latin typeface="Mitra" pitchFamily="2" charset="-78"/>
              </a:rPr>
              <a:t>»</a:t>
            </a:r>
            <a:r>
              <a:rPr lang="en-US" altLang="en-US" b="1">
                <a:solidFill>
                  <a:srgbClr val="006666"/>
                </a:solidFill>
                <a:latin typeface="Mitra" pitchFamily="2" charset="-78"/>
              </a:rPr>
              <a:t> (</a:t>
            </a:r>
            <a:r>
              <a:rPr lang="en-US" altLang="ar-SA" b="1">
                <a:solidFill>
                  <a:srgbClr val="006666"/>
                </a:solidFill>
                <a:latin typeface="Mitra" pitchFamily="2" charset="-78"/>
              </a:rPr>
              <a:t>TI)  </a:t>
            </a:r>
          </a:p>
          <a:p>
            <a:pPr algn="just" rtl="1">
              <a:lnSpc>
                <a:spcPct val="192000"/>
              </a:lnSpc>
            </a:pPr>
            <a:r>
              <a:rPr lang="en-US" altLang="en-US" b="1">
                <a:solidFill>
                  <a:srgbClr val="006666"/>
                </a:solidFill>
                <a:latin typeface="Mitra" pitchFamily="2" charset="-78"/>
              </a:rPr>
              <a:t>    </a:t>
            </a:r>
            <a:endParaRPr lang="en-US" altLang="en-US" sz="2300" b="1">
              <a:solidFill>
                <a:schemeClr val="tx1"/>
              </a:solidFill>
              <a:latin typeface="Mitra" pitchFamily="2" charset="-78"/>
            </a:endParaRPr>
          </a:p>
        </p:txBody>
      </p:sp>
    </p:spTree>
  </p:cSld>
  <p:clrMapOvr>
    <a:masterClrMapping/>
  </p:clrMapOvr>
  <p:transition>
    <p:zoom dir="in"/>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8C018AEA-B08D-4BB9-89E2-54CCD4C2E463}" type="slidenum">
              <a:rPr lang="ar-SA" altLang="en-US"/>
              <a:pPr/>
              <a:t>46</a:t>
            </a:fld>
            <a:endParaRPr lang="en-US" altLang="en-US"/>
          </a:p>
        </p:txBody>
      </p:sp>
      <p:sp>
        <p:nvSpPr>
          <p:cNvPr id="223234" name="Rectangle 2"/>
          <p:cNvSpPr>
            <a:spLocks noChangeArrowheads="1"/>
          </p:cNvSpPr>
          <p:nvPr/>
        </p:nvSpPr>
        <p:spPr bwMode="auto">
          <a:xfrm>
            <a:off x="684213" y="476250"/>
            <a:ext cx="7924800" cy="5775325"/>
          </a:xfrm>
          <a:prstGeom prst="rect">
            <a:avLst/>
          </a:prstGeom>
          <a:gradFill rotWithShape="0">
            <a:gsLst>
              <a:gs pos="0">
                <a:srgbClr val="FFFF99"/>
              </a:gs>
              <a:gs pos="100000">
                <a:srgbClr val="FFFFCC"/>
              </a:gs>
            </a:gsLst>
            <a:path path="shape">
              <a:fillToRect l="50000" t="50000" r="50000" b="50000"/>
            </a:path>
          </a:gradFill>
          <a:ln w="9525">
            <a:noFill/>
            <a:miter lim="800000"/>
            <a:headEnd/>
            <a:tailEnd/>
          </a:ln>
          <a:effectLst/>
          <a:scene3d>
            <a:camera prst="legacyPerspectiveBottom"/>
            <a:lightRig rig="legacyFlat3" dir="t"/>
          </a:scene3d>
          <a:sp3d extrusionH="887400" prstMaterial="legacyMatte">
            <a:bevelT w="13500" h="13500" prst="angle"/>
            <a:bevelB w="13500" h="13500" prst="angle"/>
            <a:extrusionClr>
              <a:srgbClr val="FFFF99"/>
            </a:extrusionClr>
          </a:sp3d>
        </p:spPr>
        <p:txBody>
          <a:bodyPr wrap="none" anchor="ctr">
            <a:flatTx/>
          </a:bodyPr>
          <a:lstStyle/>
          <a:p>
            <a:pPr algn="just" rtl="1">
              <a:lnSpc>
                <a:spcPct val="192000"/>
              </a:lnSpc>
            </a:pPr>
            <a:r>
              <a:rPr lang="fa-IR" altLang="en-US" b="1">
                <a:solidFill>
                  <a:srgbClr val="006666"/>
                </a:solidFill>
                <a:latin typeface="Mitra"/>
              </a:rPr>
              <a:t>«</a:t>
            </a:r>
            <a:r>
              <a:rPr lang="ar-SA" altLang="en-US" b="1">
                <a:solidFill>
                  <a:srgbClr val="006666"/>
                </a:solidFill>
              </a:rPr>
              <a:t>انجام مطالعات تطبيقي تحت عن</a:t>
            </a:r>
            <a:r>
              <a:rPr lang="fa-IR" altLang="en-US" b="1">
                <a:solidFill>
                  <a:srgbClr val="006666"/>
                </a:solidFill>
              </a:rPr>
              <a:t>ا</a:t>
            </a:r>
            <a:r>
              <a:rPr lang="ar-SA" altLang="en-US" b="1">
                <a:solidFill>
                  <a:srgbClr val="006666"/>
                </a:solidFill>
              </a:rPr>
              <a:t>و</a:t>
            </a:r>
            <a:r>
              <a:rPr lang="fa-IR" altLang="en-US" b="1">
                <a:solidFill>
                  <a:srgbClr val="006666"/>
                </a:solidFill>
              </a:rPr>
              <a:t>ي</a:t>
            </a:r>
            <a:r>
              <a:rPr lang="ar-SA" altLang="en-US" b="1">
                <a:solidFill>
                  <a:srgbClr val="006666"/>
                </a:solidFill>
              </a:rPr>
              <a:t>ن</a:t>
            </a:r>
            <a:r>
              <a:rPr lang="fa-IR" altLang="en-US" b="1">
                <a:solidFill>
                  <a:srgbClr val="006666"/>
                </a:solidFill>
                <a:latin typeface="Mitra"/>
              </a:rPr>
              <a:t>»</a:t>
            </a:r>
            <a:endParaRPr lang="en-US" altLang="en-US" b="1">
              <a:solidFill>
                <a:srgbClr val="006666"/>
              </a:solidFill>
            </a:endParaRPr>
          </a:p>
          <a:p>
            <a:pPr algn="just" rtl="1">
              <a:lnSpc>
                <a:spcPct val="192000"/>
              </a:lnSpc>
            </a:pPr>
            <a:r>
              <a:rPr lang="fa-IR" altLang="en-US" b="1">
                <a:solidFill>
                  <a:srgbClr val="006666"/>
                </a:solidFill>
                <a:latin typeface="Mitra" pitchFamily="2" charset="-78"/>
              </a:rPr>
              <a:t>1-</a:t>
            </a:r>
            <a:r>
              <a:rPr lang="en-US" altLang="en-US" b="1">
                <a:solidFill>
                  <a:srgbClr val="006666"/>
                </a:solidFill>
                <a:latin typeface="Mitra" pitchFamily="2" charset="-78"/>
              </a:rPr>
              <a:t> </a:t>
            </a:r>
            <a:r>
              <a:rPr lang="ar-SA" altLang="en-US" b="1">
                <a:solidFill>
                  <a:srgbClr val="006666"/>
                </a:solidFill>
                <a:latin typeface="Mitra" pitchFamily="2" charset="-78"/>
              </a:rPr>
              <a:t>برنامه مبارزه با فساد</a:t>
            </a:r>
            <a:endParaRPr lang="en-US" altLang="en-US" b="1">
              <a:solidFill>
                <a:srgbClr val="006666"/>
              </a:solidFill>
              <a:latin typeface="Mitra" pitchFamily="2" charset="-78"/>
            </a:endParaRPr>
          </a:p>
          <a:p>
            <a:pPr algn="just" rtl="1">
              <a:lnSpc>
                <a:spcPct val="192000"/>
              </a:lnSpc>
            </a:pPr>
            <a:r>
              <a:rPr lang="fa-IR" altLang="en-US" b="1">
                <a:solidFill>
                  <a:srgbClr val="006666"/>
                </a:solidFill>
                <a:latin typeface="Mitra" pitchFamily="2" charset="-78"/>
              </a:rPr>
              <a:t>2- </a:t>
            </a:r>
            <a:r>
              <a:rPr lang="ar-SA" altLang="en-US" b="1">
                <a:solidFill>
                  <a:srgbClr val="006666"/>
                </a:solidFill>
                <a:latin typeface="Mitra" pitchFamily="2" charset="-78"/>
              </a:rPr>
              <a:t>قانون مبارزه با فساد وارتشاء در مالزي- هنگ كنگ</a:t>
            </a:r>
            <a:r>
              <a:rPr lang="en-US" altLang="en-US" b="1">
                <a:solidFill>
                  <a:srgbClr val="006666"/>
                </a:solidFill>
                <a:latin typeface="Mitra" pitchFamily="2" charset="-78"/>
              </a:rPr>
              <a:t>- </a:t>
            </a:r>
            <a:r>
              <a:rPr lang="ar-SA" altLang="en-US" b="1">
                <a:solidFill>
                  <a:srgbClr val="006666"/>
                </a:solidFill>
                <a:latin typeface="Mitra" pitchFamily="2" charset="-78"/>
              </a:rPr>
              <a:t>ژاپن</a:t>
            </a:r>
            <a:r>
              <a:rPr lang="en-US" altLang="en-US" b="1">
                <a:solidFill>
                  <a:srgbClr val="006666"/>
                </a:solidFill>
                <a:latin typeface="Mitra" pitchFamily="2" charset="-78"/>
              </a:rPr>
              <a:t> - </a:t>
            </a:r>
          </a:p>
          <a:p>
            <a:pPr algn="just" rtl="1">
              <a:lnSpc>
                <a:spcPct val="192000"/>
              </a:lnSpc>
            </a:pPr>
            <a:r>
              <a:rPr lang="ar-SA" altLang="en-US" b="1">
                <a:solidFill>
                  <a:srgbClr val="006666"/>
                </a:solidFill>
                <a:latin typeface="Mitra" pitchFamily="2" charset="-78"/>
              </a:rPr>
              <a:t>كره جنوبي</a:t>
            </a:r>
            <a:r>
              <a:rPr lang="fa-IR" altLang="en-US" b="1">
                <a:solidFill>
                  <a:srgbClr val="006666"/>
                </a:solidFill>
                <a:latin typeface="Mitra" pitchFamily="2" charset="-78"/>
              </a:rPr>
              <a:t>-</a:t>
            </a:r>
            <a:r>
              <a:rPr lang="ar-SA" altLang="en-US" b="1">
                <a:solidFill>
                  <a:srgbClr val="006666"/>
                </a:solidFill>
                <a:latin typeface="Mitra" pitchFamily="2" charset="-78"/>
              </a:rPr>
              <a:t> تايلند</a:t>
            </a:r>
            <a:r>
              <a:rPr lang="en-US" altLang="en-US" b="1">
                <a:solidFill>
                  <a:srgbClr val="006666"/>
                </a:solidFill>
                <a:latin typeface="Mitra" pitchFamily="2" charset="-78"/>
              </a:rPr>
              <a:t> - </a:t>
            </a:r>
            <a:r>
              <a:rPr lang="ar-SA" altLang="en-US" b="1">
                <a:solidFill>
                  <a:srgbClr val="006666"/>
                </a:solidFill>
                <a:latin typeface="Mitra" pitchFamily="2" charset="-78"/>
              </a:rPr>
              <a:t>سنگاپور</a:t>
            </a:r>
            <a:endParaRPr lang="en-US" altLang="en-US" b="1">
              <a:solidFill>
                <a:srgbClr val="006666"/>
              </a:solidFill>
              <a:latin typeface="Mitra" pitchFamily="2" charset="-78"/>
            </a:endParaRPr>
          </a:p>
          <a:p>
            <a:pPr algn="just" rtl="1">
              <a:lnSpc>
                <a:spcPct val="192000"/>
              </a:lnSpc>
            </a:pPr>
            <a:r>
              <a:rPr lang="fa-IR" altLang="en-US" b="1">
                <a:solidFill>
                  <a:srgbClr val="006666"/>
                </a:solidFill>
                <a:latin typeface="Mitra" pitchFamily="2" charset="-78"/>
              </a:rPr>
              <a:t>3- </a:t>
            </a:r>
            <a:r>
              <a:rPr lang="ar-SA" altLang="en-US" b="1">
                <a:solidFill>
                  <a:srgbClr val="006666"/>
                </a:solidFill>
                <a:latin typeface="Mitra" pitchFamily="2" charset="-78"/>
              </a:rPr>
              <a:t>مبارزه با فساد در اتحاديه اروپا</a:t>
            </a:r>
            <a:endParaRPr lang="en-US" altLang="en-US" sz="2400">
              <a:solidFill>
                <a:schemeClr val="tx1"/>
              </a:solidFill>
              <a:latin typeface="Mitra" pitchFamily="2" charset="-78"/>
              <a:cs typeface="Mitra" pitchFamily="2" charset="-78"/>
            </a:endParaRPr>
          </a:p>
          <a:p>
            <a:pPr algn="just" rtl="1">
              <a:lnSpc>
                <a:spcPct val="192000"/>
              </a:lnSpc>
            </a:pPr>
            <a:r>
              <a:rPr lang="fa-IR" altLang="en-US" b="1">
                <a:solidFill>
                  <a:srgbClr val="006666"/>
                </a:solidFill>
                <a:latin typeface="Mitra" pitchFamily="2" charset="-78"/>
              </a:rPr>
              <a:t>4-</a:t>
            </a:r>
            <a:r>
              <a:rPr lang="en-US" altLang="en-US" sz="2400">
                <a:solidFill>
                  <a:schemeClr val="tx1"/>
                </a:solidFill>
                <a:latin typeface="Mitra" pitchFamily="2" charset="-78"/>
                <a:cs typeface="Mitra" pitchFamily="2" charset="-78"/>
              </a:rPr>
              <a:t> </a:t>
            </a:r>
            <a:r>
              <a:rPr lang="ar-SA" altLang="en-US" b="1">
                <a:solidFill>
                  <a:srgbClr val="006666"/>
                </a:solidFill>
                <a:latin typeface="Mitra" pitchFamily="2" charset="-78"/>
              </a:rPr>
              <a:t>همكاري</a:t>
            </a:r>
            <a:r>
              <a:rPr lang="en-US" altLang="en-US" b="1">
                <a:solidFill>
                  <a:srgbClr val="006666"/>
                </a:solidFill>
                <a:latin typeface="Mitra" pitchFamily="2" charset="-78"/>
              </a:rPr>
              <a:t>‌</a:t>
            </a:r>
            <a:r>
              <a:rPr lang="ar-SA" altLang="en-US" b="1">
                <a:solidFill>
                  <a:srgbClr val="006666"/>
                </a:solidFill>
                <a:latin typeface="Mitra" pitchFamily="2" charset="-78"/>
              </a:rPr>
              <a:t>هاي بين‌المللي مبارزه با فساد</a:t>
            </a:r>
            <a:endParaRPr lang="en-US" altLang="en-US" b="1">
              <a:solidFill>
                <a:srgbClr val="006666"/>
              </a:solidFill>
              <a:latin typeface="Mitra" pitchFamily="2" charset="-78"/>
            </a:endParaRPr>
          </a:p>
          <a:p>
            <a:pPr algn="just" rtl="1">
              <a:lnSpc>
                <a:spcPct val="192000"/>
              </a:lnSpc>
            </a:pPr>
            <a:r>
              <a:rPr lang="en-US" altLang="en-US" b="1">
                <a:solidFill>
                  <a:srgbClr val="006666"/>
                </a:solidFill>
                <a:latin typeface="Mitra" pitchFamily="2" charset="-78"/>
              </a:rPr>
              <a:t> </a:t>
            </a:r>
            <a:r>
              <a:rPr lang="fa-IR" altLang="en-US" b="1">
                <a:solidFill>
                  <a:srgbClr val="006666"/>
                </a:solidFill>
                <a:latin typeface="Mitra" pitchFamily="2" charset="-78"/>
              </a:rPr>
              <a:t>5- </a:t>
            </a:r>
            <a:r>
              <a:rPr lang="ar-SA" altLang="en-US" b="1">
                <a:solidFill>
                  <a:srgbClr val="006666"/>
                </a:solidFill>
                <a:latin typeface="Mitra" pitchFamily="2" charset="-78"/>
              </a:rPr>
              <a:t>كنترل فساد در كشور اكوادور</a:t>
            </a:r>
            <a:endParaRPr lang="en-US" altLang="en-US" b="1">
              <a:solidFill>
                <a:srgbClr val="006666"/>
              </a:solidFill>
              <a:latin typeface="Mitra" pitchFamily="2" charset="-78"/>
            </a:endParaRPr>
          </a:p>
          <a:p>
            <a:pPr algn="just" rtl="1">
              <a:lnSpc>
                <a:spcPct val="192000"/>
              </a:lnSpc>
            </a:pPr>
            <a:r>
              <a:rPr lang="en-US" altLang="en-US" b="1">
                <a:solidFill>
                  <a:srgbClr val="006666"/>
                </a:solidFill>
                <a:latin typeface="Mitra" pitchFamily="2" charset="-78"/>
              </a:rPr>
              <a:t>  </a:t>
            </a:r>
            <a:r>
              <a:rPr lang="fa-IR" altLang="en-US" b="1">
                <a:solidFill>
                  <a:srgbClr val="006666"/>
                </a:solidFill>
                <a:latin typeface="Mitra" pitchFamily="2" charset="-78"/>
              </a:rPr>
              <a:t>6- </a:t>
            </a:r>
            <a:r>
              <a:rPr lang="ar-SA" altLang="en-US" b="1">
                <a:solidFill>
                  <a:srgbClr val="006666"/>
                </a:solidFill>
                <a:latin typeface="Mitra" pitchFamily="2" charset="-78"/>
              </a:rPr>
              <a:t>كمك‌هاي آمريكا براي مبارزه با فساد</a:t>
            </a:r>
            <a:endParaRPr lang="en-US" altLang="en-US" b="1">
              <a:solidFill>
                <a:srgbClr val="006666"/>
              </a:solidFill>
              <a:latin typeface="Mitra" pitchFamily="2" charset="-78"/>
            </a:endParaRPr>
          </a:p>
        </p:txBody>
      </p:sp>
    </p:spTree>
  </p:cSld>
  <p:clrMapOvr>
    <a:masterClrMapping/>
  </p:clrMapOvr>
  <p:transition>
    <p:zoom dir="in"/>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2DBDC96A-6BC9-4047-91BF-86B29CC9FE44}" type="slidenum">
              <a:rPr lang="ar-SA" altLang="en-US"/>
              <a:pPr/>
              <a:t>47</a:t>
            </a:fld>
            <a:endParaRPr lang="en-US" altLang="en-US"/>
          </a:p>
        </p:txBody>
      </p:sp>
      <p:sp>
        <p:nvSpPr>
          <p:cNvPr id="284674" name="AutoShape 2"/>
          <p:cNvSpPr>
            <a:spLocks noChangeArrowheads="1"/>
          </p:cNvSpPr>
          <p:nvPr/>
        </p:nvSpPr>
        <p:spPr bwMode="auto">
          <a:xfrm>
            <a:off x="685800" y="838200"/>
            <a:ext cx="7924800" cy="5029200"/>
          </a:xfrm>
          <a:prstGeom prst="star8">
            <a:avLst>
              <a:gd name="adj" fmla="val 38250"/>
            </a:avLst>
          </a:prstGeom>
          <a:gradFill rotWithShape="0">
            <a:gsLst>
              <a:gs pos="0">
                <a:srgbClr val="CC3300">
                  <a:gamma/>
                  <a:tint val="0"/>
                  <a:invGamma/>
                </a:srgbClr>
              </a:gs>
              <a:gs pos="100000">
                <a:srgbClr val="CC3300"/>
              </a:gs>
            </a:gsLst>
            <a:path path="shape">
              <a:fillToRect l="50000" t="50000" r="50000" b="50000"/>
            </a:path>
          </a:gradFill>
          <a:ln w="9525">
            <a:noFill/>
            <a:miter lim="800000"/>
            <a:headEnd/>
            <a:tailEnd/>
          </a:ln>
          <a:effectLst/>
          <a:scene3d>
            <a:camera prst="legacyPerspectiveTopRight"/>
            <a:lightRig rig="legacyNormal2" dir="b"/>
          </a:scene3d>
          <a:sp3d extrusionH="430200" prstMaterial="legacyMatte">
            <a:bevelT w="13500" h="13500" prst="angle"/>
            <a:bevelB w="13500" h="13500" prst="angle"/>
            <a:extrusionClr>
              <a:srgbClr val="CC3300"/>
            </a:extrusionClr>
          </a:sp3d>
        </p:spPr>
        <p:txBody>
          <a:bodyPr wrap="none" anchor="ctr">
            <a:flatTx/>
          </a:bodyPr>
          <a:lstStyle/>
          <a:p>
            <a:pPr algn="ctr" rtl="1"/>
            <a:r>
              <a:rPr lang="ar-SA" altLang="en-US" sz="3600" b="1">
                <a:solidFill>
                  <a:srgbClr val="660033"/>
                </a:solidFill>
                <a:effectLst>
                  <a:outerShdw blurRad="38100" dist="38100" dir="2700000" algn="tl">
                    <a:srgbClr val="000000"/>
                  </a:outerShdw>
                </a:effectLst>
                <a:latin typeface="Lucida Console" pitchFamily="49" charset="0"/>
                <a:cs typeface="Yagut" pitchFamily="2" charset="-78"/>
              </a:rPr>
              <a:t>لايحه </a:t>
            </a:r>
            <a:r>
              <a:rPr lang="fa-IR" altLang="en-US" sz="3600" b="1">
                <a:solidFill>
                  <a:srgbClr val="660033"/>
                </a:solidFill>
                <a:effectLst>
                  <a:outerShdw blurRad="38100" dist="38100" dir="2700000" algn="tl">
                    <a:srgbClr val="000000"/>
                  </a:outerShdw>
                </a:effectLst>
                <a:latin typeface="Lucida Console" pitchFamily="49" charset="0"/>
                <a:cs typeface="Yagut" pitchFamily="2" charset="-78"/>
              </a:rPr>
              <a:t>« </a:t>
            </a:r>
            <a:r>
              <a:rPr lang="ar-SA" altLang="en-US" sz="3600" b="1">
                <a:solidFill>
                  <a:srgbClr val="660033"/>
                </a:solidFill>
                <a:effectLst>
                  <a:outerShdw blurRad="38100" dist="38100" dir="2700000" algn="tl">
                    <a:srgbClr val="000000"/>
                  </a:outerShdw>
                </a:effectLst>
                <a:latin typeface="Lucida Console" pitchFamily="49" charset="0"/>
                <a:cs typeface="Yagut" pitchFamily="2" charset="-78"/>
              </a:rPr>
              <a:t>پيشگيري و مبارزه با فساد اداري</a:t>
            </a:r>
            <a:r>
              <a:rPr lang="fa-IR" altLang="en-US" sz="3600" b="1">
                <a:solidFill>
                  <a:srgbClr val="660033"/>
                </a:solidFill>
                <a:effectLst>
                  <a:outerShdw blurRad="38100" dist="38100" dir="2700000" algn="tl">
                    <a:srgbClr val="000000"/>
                  </a:outerShdw>
                </a:effectLst>
                <a:latin typeface="Lucida Console" pitchFamily="49" charset="0"/>
                <a:cs typeface="Yagut" pitchFamily="2" charset="-78"/>
              </a:rPr>
              <a:t>»</a:t>
            </a:r>
            <a:r>
              <a:rPr lang="en-US" altLang="en-US" sz="3600" b="1">
                <a:solidFill>
                  <a:srgbClr val="660033"/>
                </a:solidFill>
                <a:effectLst>
                  <a:outerShdw blurRad="38100" dist="38100" dir="2700000" algn="tl">
                    <a:srgbClr val="000000"/>
                  </a:outerShdw>
                </a:effectLst>
                <a:latin typeface="Lucida Console" pitchFamily="49" charset="0"/>
                <a:cs typeface="Yagut" pitchFamily="2" charset="-78"/>
              </a:rPr>
              <a:t> </a:t>
            </a:r>
          </a:p>
          <a:p>
            <a:pPr algn="ctr" rtl="1"/>
            <a:r>
              <a:rPr lang="fa-IR" altLang="en-US" sz="3600" b="1">
                <a:solidFill>
                  <a:srgbClr val="660033"/>
                </a:solidFill>
                <a:effectLst>
                  <a:outerShdw blurRad="38100" dist="38100" dir="2700000" algn="tl">
                    <a:srgbClr val="000000"/>
                  </a:outerShdw>
                </a:effectLst>
                <a:latin typeface="Lucida Console" pitchFamily="49" charset="0"/>
                <a:cs typeface="Yagut" pitchFamily="2" charset="-78"/>
              </a:rPr>
              <a:t>«</a:t>
            </a:r>
            <a:r>
              <a:rPr lang="ar-SA" altLang="en-US" sz="3600" b="1">
                <a:solidFill>
                  <a:srgbClr val="660033"/>
                </a:solidFill>
                <a:effectLst>
                  <a:outerShdw blurRad="38100" dist="38100" dir="2700000" algn="tl">
                    <a:srgbClr val="000000"/>
                  </a:outerShdw>
                </a:effectLst>
                <a:latin typeface="Lucida Console" pitchFamily="49" charset="0"/>
                <a:cs typeface="Yagut" pitchFamily="2" charset="-78"/>
              </a:rPr>
              <a:t>پيش نويس</a:t>
            </a:r>
            <a:r>
              <a:rPr lang="fa-IR" altLang="en-US" sz="3600" b="1">
                <a:solidFill>
                  <a:srgbClr val="660033"/>
                </a:solidFill>
                <a:effectLst>
                  <a:outerShdw blurRad="38100" dist="38100" dir="2700000" algn="tl">
                    <a:srgbClr val="000000"/>
                  </a:outerShdw>
                </a:effectLst>
                <a:latin typeface="Lucida Console" pitchFamily="49" charset="0"/>
                <a:cs typeface="Yagut" pitchFamily="2" charset="-78"/>
              </a:rPr>
              <a:t>»</a:t>
            </a:r>
            <a:endParaRPr lang="en-US" altLang="en-US" sz="2600">
              <a:latin typeface="Lucida Console" pitchFamily="49" charset="0"/>
              <a:cs typeface="Mitra"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84674"/>
                                        </p:tgtEl>
                                        <p:attrNameLst>
                                          <p:attrName>style.visibility</p:attrName>
                                        </p:attrNameLst>
                                      </p:cBhvr>
                                      <p:to>
                                        <p:strVal val="visible"/>
                                      </p:to>
                                    </p:set>
                                    <p:anim calcmode="lin" valueType="num">
                                      <p:cBhvr>
                                        <p:cTn id="7" dur="1000" fill="hold"/>
                                        <p:tgtEl>
                                          <p:spTgt spid="284674"/>
                                        </p:tgtEl>
                                        <p:attrNameLst>
                                          <p:attrName>ppt_w</p:attrName>
                                        </p:attrNameLst>
                                      </p:cBhvr>
                                      <p:tavLst>
                                        <p:tav tm="0">
                                          <p:val>
                                            <p:fltVal val="0"/>
                                          </p:val>
                                        </p:tav>
                                        <p:tav tm="100000">
                                          <p:val>
                                            <p:strVal val="#ppt_w"/>
                                          </p:val>
                                        </p:tav>
                                      </p:tavLst>
                                    </p:anim>
                                    <p:anim calcmode="lin" valueType="num">
                                      <p:cBhvr>
                                        <p:cTn id="8" dur="1000" fill="hold"/>
                                        <p:tgtEl>
                                          <p:spTgt spid="284674"/>
                                        </p:tgtEl>
                                        <p:attrNameLst>
                                          <p:attrName>ppt_h</p:attrName>
                                        </p:attrNameLst>
                                      </p:cBhvr>
                                      <p:tavLst>
                                        <p:tav tm="0">
                                          <p:val>
                                            <p:fltVal val="0"/>
                                          </p:val>
                                        </p:tav>
                                        <p:tav tm="100000">
                                          <p:val>
                                            <p:strVal val="#ppt_h"/>
                                          </p:val>
                                        </p:tav>
                                      </p:tavLst>
                                    </p:anim>
                                    <p:anim calcmode="lin" valueType="num">
                                      <p:cBhvr>
                                        <p:cTn id="9" dur="1000" fill="hold"/>
                                        <p:tgtEl>
                                          <p:spTgt spid="28467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8467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4" grpId="0" animBg="1"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E3270A6-4C4F-4E83-AC96-20ABA43832AC}" type="slidenum">
              <a:rPr lang="ar-SA" altLang="en-US"/>
              <a:pPr/>
              <a:t>48</a:t>
            </a:fld>
            <a:endParaRPr lang="en-US" altLang="en-US"/>
          </a:p>
        </p:txBody>
      </p:sp>
      <p:sp>
        <p:nvSpPr>
          <p:cNvPr id="286722" name="AutoShape 2"/>
          <p:cNvSpPr>
            <a:spLocks noChangeArrowheads="1"/>
          </p:cNvSpPr>
          <p:nvPr/>
        </p:nvSpPr>
        <p:spPr bwMode="auto">
          <a:xfrm>
            <a:off x="2771775" y="188913"/>
            <a:ext cx="4114800" cy="1600200"/>
          </a:xfrm>
          <a:prstGeom prst="ellipseRibbon2">
            <a:avLst>
              <a:gd name="adj1" fmla="val 25000"/>
              <a:gd name="adj2" fmla="val 50000"/>
              <a:gd name="adj3" fmla="val 12500"/>
            </a:avLst>
          </a:prstGeom>
          <a:gradFill rotWithShape="0">
            <a:gsLst>
              <a:gs pos="0">
                <a:srgbClr val="CC3300">
                  <a:gamma/>
                  <a:tint val="0"/>
                  <a:invGamma/>
                </a:srgbClr>
              </a:gs>
              <a:gs pos="100000">
                <a:srgbClr val="CC3300"/>
              </a:gs>
            </a:gsLst>
            <a:path path="rect">
              <a:fillToRect l="50000" t="50000" r="50000" b="50000"/>
            </a:path>
          </a:gradFill>
          <a:ln w="9525">
            <a:solidFill>
              <a:srgbClr val="990033"/>
            </a:solidFill>
            <a:round/>
            <a:headEnd/>
            <a:tailEnd/>
          </a:ln>
          <a:effectLst/>
        </p:spPr>
        <p:txBody>
          <a:bodyPr wrap="none" anchor="ctr"/>
          <a:lstStyle/>
          <a:p>
            <a:pPr algn="ctr" rtl="1"/>
            <a:r>
              <a:rPr lang="ar-SA" altLang="en-US" sz="4800" b="1">
                <a:solidFill>
                  <a:srgbClr val="660033"/>
                </a:solidFill>
                <a:effectLst>
                  <a:outerShdw blurRad="38100" dist="38100" dir="2700000" algn="tl">
                    <a:srgbClr val="000000"/>
                  </a:outerShdw>
                </a:effectLst>
                <a:cs typeface="Mitra" pitchFamily="2" charset="-78"/>
              </a:rPr>
              <a:t>هدف</a:t>
            </a:r>
            <a:endParaRPr lang="en-US" altLang="en-US" sz="2600" b="1">
              <a:effectLst>
                <a:outerShdw blurRad="38100" dist="38100" dir="2700000" algn="tl">
                  <a:srgbClr val="000000"/>
                </a:outerShdw>
              </a:effectLst>
              <a:cs typeface="Mitra" pitchFamily="2" charset="-78"/>
            </a:endParaRPr>
          </a:p>
        </p:txBody>
      </p:sp>
      <p:sp>
        <p:nvSpPr>
          <p:cNvPr id="286723" name="Text Box 3"/>
          <p:cNvSpPr txBox="1">
            <a:spLocks noChangeArrowheads="1"/>
          </p:cNvSpPr>
          <p:nvPr/>
        </p:nvSpPr>
        <p:spPr bwMode="auto">
          <a:xfrm>
            <a:off x="0" y="1828800"/>
            <a:ext cx="9144000" cy="4648200"/>
          </a:xfrm>
          <a:prstGeom prst="rect">
            <a:avLst/>
          </a:prstGeom>
          <a:noFill/>
          <a:ln w="9525">
            <a:noFill/>
            <a:miter lim="800000"/>
            <a:headEnd/>
            <a:tailEnd/>
          </a:ln>
          <a:effectLst/>
        </p:spPr>
        <p:txBody>
          <a:bodyPr/>
          <a:lstStyle/>
          <a:p>
            <a:pPr algn="just" rtl="1">
              <a:spcBef>
                <a:spcPct val="50000"/>
              </a:spcBef>
            </a:pPr>
            <a:r>
              <a:rPr lang="en-US" altLang="en-US" sz="3000" b="1">
                <a:solidFill>
                  <a:srgbClr val="800000"/>
                </a:solidFill>
                <a:cs typeface="Mitra" pitchFamily="2" charset="-78"/>
                <a:sym typeface="Monotype Sorts" pitchFamily="2" charset="2"/>
              </a:rPr>
              <a:t></a:t>
            </a:r>
            <a:r>
              <a:rPr lang="en-US" altLang="en-US" sz="3000" b="1">
                <a:solidFill>
                  <a:srgbClr val="800000"/>
                </a:solidFill>
                <a:cs typeface="Mitra" pitchFamily="2" charset="-78"/>
              </a:rPr>
              <a:t> </a:t>
            </a:r>
            <a:r>
              <a:rPr lang="ar-SA" altLang="en-US" sz="3000" b="1">
                <a:solidFill>
                  <a:srgbClr val="800000"/>
                </a:solidFill>
                <a:cs typeface="Mitra" pitchFamily="2" charset="-78"/>
              </a:rPr>
              <a:t>ارتقاء سلامت نظام اداري از طريق افزايش شفافيت و پاسخگويي</a:t>
            </a:r>
            <a:endParaRPr lang="en-US" altLang="en-US" sz="3000" b="1">
              <a:solidFill>
                <a:srgbClr val="800000"/>
              </a:solidFill>
              <a:cs typeface="Mitra" pitchFamily="2" charset="-78"/>
            </a:endParaRPr>
          </a:p>
          <a:p>
            <a:pPr algn="just" rtl="1">
              <a:spcBef>
                <a:spcPct val="50000"/>
              </a:spcBef>
            </a:pPr>
            <a:r>
              <a:rPr lang="en-US" altLang="en-US" sz="3000" b="1">
                <a:solidFill>
                  <a:srgbClr val="800000"/>
                </a:solidFill>
                <a:cs typeface="Mitra" pitchFamily="2" charset="-78"/>
                <a:sym typeface="Monotype Sorts" pitchFamily="2" charset="2"/>
              </a:rPr>
              <a:t></a:t>
            </a:r>
            <a:r>
              <a:rPr lang="en-US" altLang="en-US" sz="3000" b="1">
                <a:solidFill>
                  <a:srgbClr val="800000"/>
                </a:solidFill>
                <a:cs typeface="Mitra" pitchFamily="2" charset="-78"/>
              </a:rPr>
              <a:t> </a:t>
            </a:r>
            <a:r>
              <a:rPr lang="ar-SA" altLang="en-US" sz="3000" b="1">
                <a:solidFill>
                  <a:srgbClr val="800000"/>
                </a:solidFill>
                <a:cs typeface="Mitra" pitchFamily="2" charset="-78"/>
              </a:rPr>
              <a:t>افزايش رضايتمندي خدمت گيرندگان و احقاق حقوق ارباب رجوع</a:t>
            </a:r>
            <a:endParaRPr lang="en-US" altLang="en-US" sz="3000" b="1">
              <a:solidFill>
                <a:srgbClr val="800000"/>
              </a:solidFill>
              <a:cs typeface="Mitra" pitchFamily="2" charset="-78"/>
            </a:endParaRPr>
          </a:p>
          <a:p>
            <a:pPr algn="just" rtl="1">
              <a:spcBef>
                <a:spcPct val="50000"/>
              </a:spcBef>
            </a:pPr>
            <a:r>
              <a:rPr lang="en-US" altLang="en-US" sz="3000" b="1">
                <a:solidFill>
                  <a:srgbClr val="800000"/>
                </a:solidFill>
                <a:cs typeface="Mitra" pitchFamily="2" charset="-78"/>
                <a:sym typeface="Monotype Sorts" pitchFamily="2" charset="2"/>
              </a:rPr>
              <a:t></a:t>
            </a:r>
            <a:r>
              <a:rPr lang="en-US" altLang="en-US" sz="3000" b="1">
                <a:solidFill>
                  <a:srgbClr val="800000"/>
                </a:solidFill>
                <a:cs typeface="Mitra" pitchFamily="2" charset="-78"/>
              </a:rPr>
              <a:t> </a:t>
            </a:r>
            <a:r>
              <a:rPr lang="ar-SA" altLang="en-US" sz="3000" b="1">
                <a:solidFill>
                  <a:srgbClr val="800000"/>
                </a:solidFill>
                <a:cs typeface="Mitra" pitchFamily="2" charset="-78"/>
              </a:rPr>
              <a:t>بهبود فرهنگ سازماني و تقويت ارزش</a:t>
            </a:r>
            <a:r>
              <a:rPr lang="fa-IR" altLang="en-US" sz="3000" b="1">
                <a:solidFill>
                  <a:srgbClr val="800000"/>
                </a:solidFill>
                <a:cs typeface="Mitra" pitchFamily="2" charset="-78"/>
              </a:rPr>
              <a:t>‌</a:t>
            </a:r>
            <a:r>
              <a:rPr lang="ar-SA" altLang="en-US" sz="3000" b="1">
                <a:solidFill>
                  <a:srgbClr val="800000"/>
                </a:solidFill>
                <a:cs typeface="Mitra" pitchFamily="2" charset="-78"/>
              </a:rPr>
              <a:t>هاي ديني و اخلاقي در </a:t>
            </a:r>
            <a:r>
              <a:rPr lang="fa-IR" altLang="en-US" sz="3000" b="1">
                <a:solidFill>
                  <a:srgbClr val="800000"/>
                </a:solidFill>
                <a:cs typeface="Mitra" pitchFamily="2" charset="-78"/>
              </a:rPr>
              <a:t> 	</a:t>
            </a:r>
            <a:r>
              <a:rPr lang="ar-SA" altLang="en-US" sz="3000" b="1">
                <a:solidFill>
                  <a:srgbClr val="800000"/>
                </a:solidFill>
                <a:cs typeface="Mitra" pitchFamily="2" charset="-78"/>
              </a:rPr>
              <a:t>رفتار سازماني و شغلي كاركنان</a:t>
            </a:r>
            <a:endParaRPr lang="en-US" altLang="en-US" sz="3000" b="1">
              <a:solidFill>
                <a:srgbClr val="800000"/>
              </a:solidFill>
              <a:cs typeface="Mitra" pitchFamily="2" charset="-78"/>
            </a:endParaRPr>
          </a:p>
          <a:p>
            <a:pPr lvl="1" algn="just" rtl="1">
              <a:lnSpc>
                <a:spcPct val="95000"/>
              </a:lnSpc>
              <a:spcBef>
                <a:spcPct val="15000"/>
              </a:spcBef>
              <a:buFont typeface="Monotype Sorts" pitchFamily="2" charset="2"/>
              <a:buChar char="X"/>
            </a:pPr>
            <a:r>
              <a:rPr lang="ar-SA" altLang="en-US" sz="3000" b="1">
                <a:solidFill>
                  <a:srgbClr val="800000"/>
                </a:solidFill>
                <a:cs typeface="Mitra" pitchFamily="2" charset="-78"/>
              </a:rPr>
              <a:t>تدوين نظام حقوقي موثر براي پيشگيري و مبارزه با فساد و </a:t>
            </a:r>
            <a:r>
              <a:rPr lang="en-US" altLang="en-US" sz="3000" b="1">
                <a:solidFill>
                  <a:srgbClr val="800000"/>
                </a:solidFill>
                <a:cs typeface="Mitra" pitchFamily="2" charset="-78"/>
              </a:rPr>
              <a:t> 	</a:t>
            </a:r>
            <a:r>
              <a:rPr lang="ar-SA" altLang="en-US" sz="3000" b="1">
                <a:solidFill>
                  <a:srgbClr val="800000"/>
                </a:solidFill>
                <a:cs typeface="Mitra" pitchFamily="2" charset="-78"/>
              </a:rPr>
              <a:t>افزايش سلامت در اتخاذ تصميم</a:t>
            </a:r>
            <a:r>
              <a:rPr lang="fa-IR" altLang="en-US" sz="3000" b="1">
                <a:solidFill>
                  <a:srgbClr val="800000"/>
                </a:solidFill>
                <a:cs typeface="Mitra" pitchFamily="2" charset="-78"/>
              </a:rPr>
              <a:t>‌ها</a:t>
            </a:r>
            <a:r>
              <a:rPr lang="ar-SA" altLang="en-US" sz="3000" b="1">
                <a:solidFill>
                  <a:srgbClr val="800000"/>
                </a:solidFill>
                <a:cs typeface="Mitra" pitchFamily="2" charset="-78"/>
              </a:rPr>
              <a:t> ، اقدامات و فعاليت</a:t>
            </a:r>
            <a:r>
              <a:rPr lang="fa-IR" altLang="en-US" sz="3000" b="1">
                <a:solidFill>
                  <a:srgbClr val="800000"/>
                </a:solidFill>
                <a:cs typeface="Mitra" pitchFamily="2" charset="-78"/>
              </a:rPr>
              <a:t>‌</a:t>
            </a:r>
            <a:r>
              <a:rPr lang="ar-SA" altLang="en-US" sz="3000" b="1">
                <a:solidFill>
                  <a:srgbClr val="800000"/>
                </a:solidFill>
                <a:cs typeface="Mitra" pitchFamily="2" charset="-78"/>
              </a:rPr>
              <a:t>هاي </a:t>
            </a:r>
            <a:r>
              <a:rPr lang="fa-IR" altLang="en-US" sz="3000" b="1">
                <a:solidFill>
                  <a:srgbClr val="800000"/>
                </a:solidFill>
                <a:cs typeface="Mitra" pitchFamily="2" charset="-78"/>
              </a:rPr>
              <a:t>                	</a:t>
            </a:r>
            <a:r>
              <a:rPr lang="ar-SA" altLang="en-US" sz="3000" b="1">
                <a:solidFill>
                  <a:srgbClr val="800000"/>
                </a:solidFill>
                <a:cs typeface="Mitra" pitchFamily="2" charset="-78"/>
              </a:rPr>
              <a:t>سازمان</a:t>
            </a:r>
            <a:r>
              <a:rPr lang="fa-IR" altLang="en-US" sz="3000" b="1">
                <a:solidFill>
                  <a:srgbClr val="800000"/>
                </a:solidFill>
                <a:cs typeface="Mitra" pitchFamily="2" charset="-78"/>
              </a:rPr>
              <a:t>‌</a:t>
            </a:r>
            <a:r>
              <a:rPr lang="ar-SA" altLang="en-US" sz="3000" b="1">
                <a:solidFill>
                  <a:srgbClr val="800000"/>
                </a:solidFill>
                <a:cs typeface="Mitra" pitchFamily="2" charset="-78"/>
              </a:rPr>
              <a:t>هاي دولتي و عمومي</a:t>
            </a:r>
            <a:endParaRPr lang="en-US" altLang="en-US" sz="3000" b="1">
              <a:solidFill>
                <a:srgbClr val="800000"/>
              </a:solidFill>
              <a:cs typeface="Mitra"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86722"/>
                                        </p:tgtEl>
                                        <p:attrNameLst>
                                          <p:attrName>style.visibility</p:attrName>
                                        </p:attrNameLst>
                                      </p:cBhvr>
                                      <p:to>
                                        <p:strVal val="visible"/>
                                      </p:to>
                                    </p:set>
                                    <p:anim calcmode="lin" valueType="num">
                                      <p:cBhvr>
                                        <p:cTn id="7" dur="1000" fill="hold"/>
                                        <p:tgtEl>
                                          <p:spTgt spid="286722"/>
                                        </p:tgtEl>
                                        <p:attrNameLst>
                                          <p:attrName>ppt_w</p:attrName>
                                        </p:attrNameLst>
                                      </p:cBhvr>
                                      <p:tavLst>
                                        <p:tav tm="0">
                                          <p:val>
                                            <p:fltVal val="0"/>
                                          </p:val>
                                        </p:tav>
                                        <p:tav tm="100000">
                                          <p:val>
                                            <p:strVal val="#ppt_w"/>
                                          </p:val>
                                        </p:tav>
                                      </p:tavLst>
                                    </p:anim>
                                    <p:anim calcmode="lin" valueType="num">
                                      <p:cBhvr>
                                        <p:cTn id="8" dur="1000" fill="hold"/>
                                        <p:tgtEl>
                                          <p:spTgt spid="286722"/>
                                        </p:tgtEl>
                                        <p:attrNameLst>
                                          <p:attrName>ppt_h</p:attrName>
                                        </p:attrNameLst>
                                      </p:cBhvr>
                                      <p:tavLst>
                                        <p:tav tm="0">
                                          <p:val>
                                            <p:fltVal val="0"/>
                                          </p:val>
                                        </p:tav>
                                        <p:tav tm="100000">
                                          <p:val>
                                            <p:strVal val="#ppt_h"/>
                                          </p:val>
                                        </p:tav>
                                      </p:tavLst>
                                    </p:anim>
                                    <p:anim calcmode="lin" valueType="num">
                                      <p:cBhvr>
                                        <p:cTn id="9" dur="1000" fill="hold"/>
                                        <p:tgtEl>
                                          <p:spTgt spid="28672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8672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7" presetClass="entr" presetSubtype="2" fill="hold" grpId="0" nodeType="afterEffect">
                                  <p:stCondLst>
                                    <p:cond delay="0"/>
                                  </p:stCondLst>
                                  <p:childTnLst>
                                    <p:set>
                                      <p:cBhvr>
                                        <p:cTn id="13" dur="1" fill="hold">
                                          <p:stCondLst>
                                            <p:cond delay="0"/>
                                          </p:stCondLst>
                                        </p:cTn>
                                        <p:tgtEl>
                                          <p:spTgt spid="286723"/>
                                        </p:tgtEl>
                                        <p:attrNameLst>
                                          <p:attrName>style.visibility</p:attrName>
                                        </p:attrNameLst>
                                      </p:cBhvr>
                                      <p:to>
                                        <p:strVal val="visible"/>
                                      </p:to>
                                    </p:set>
                                    <p:anim calcmode="lin" valueType="num">
                                      <p:cBhvr>
                                        <p:cTn id="14" dur="500" fill="hold"/>
                                        <p:tgtEl>
                                          <p:spTgt spid="286723"/>
                                        </p:tgtEl>
                                        <p:attrNameLst>
                                          <p:attrName>ppt_x</p:attrName>
                                        </p:attrNameLst>
                                      </p:cBhvr>
                                      <p:tavLst>
                                        <p:tav tm="0">
                                          <p:val>
                                            <p:strVal val="#ppt_x+#ppt_w/2"/>
                                          </p:val>
                                        </p:tav>
                                        <p:tav tm="100000">
                                          <p:val>
                                            <p:strVal val="#ppt_x"/>
                                          </p:val>
                                        </p:tav>
                                      </p:tavLst>
                                    </p:anim>
                                    <p:anim calcmode="lin" valueType="num">
                                      <p:cBhvr>
                                        <p:cTn id="15" dur="500" fill="hold"/>
                                        <p:tgtEl>
                                          <p:spTgt spid="286723"/>
                                        </p:tgtEl>
                                        <p:attrNameLst>
                                          <p:attrName>ppt_y</p:attrName>
                                        </p:attrNameLst>
                                      </p:cBhvr>
                                      <p:tavLst>
                                        <p:tav tm="0">
                                          <p:val>
                                            <p:strVal val="#ppt_y"/>
                                          </p:val>
                                        </p:tav>
                                        <p:tav tm="100000">
                                          <p:val>
                                            <p:strVal val="#ppt_y"/>
                                          </p:val>
                                        </p:tav>
                                      </p:tavLst>
                                    </p:anim>
                                    <p:anim calcmode="lin" valueType="num">
                                      <p:cBhvr>
                                        <p:cTn id="16" dur="500" fill="hold"/>
                                        <p:tgtEl>
                                          <p:spTgt spid="286723"/>
                                        </p:tgtEl>
                                        <p:attrNameLst>
                                          <p:attrName>ppt_w</p:attrName>
                                        </p:attrNameLst>
                                      </p:cBhvr>
                                      <p:tavLst>
                                        <p:tav tm="0">
                                          <p:val>
                                            <p:fltVal val="0"/>
                                          </p:val>
                                        </p:tav>
                                        <p:tav tm="100000">
                                          <p:val>
                                            <p:strVal val="#ppt_w"/>
                                          </p:val>
                                        </p:tav>
                                      </p:tavLst>
                                    </p:anim>
                                    <p:anim calcmode="lin" valueType="num">
                                      <p:cBhvr>
                                        <p:cTn id="17" dur="500" fill="hold"/>
                                        <p:tgtEl>
                                          <p:spTgt spid="28672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2" grpId="0" animBg="1" autoUpdateAnimBg="0"/>
      <p:bldP spid="286723"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B15464C-7C07-4596-9DA0-4D8574626846}" type="slidenum">
              <a:rPr lang="ar-SA" altLang="en-US"/>
              <a:pPr/>
              <a:t>49</a:t>
            </a:fld>
            <a:endParaRPr lang="en-US" altLang="en-US"/>
          </a:p>
        </p:txBody>
      </p:sp>
      <p:sp>
        <p:nvSpPr>
          <p:cNvPr id="302082" name="Rectangle 2"/>
          <p:cNvSpPr>
            <a:spLocks noGrp="1" noChangeArrowheads="1"/>
          </p:cNvSpPr>
          <p:nvPr>
            <p:ph type="body" idx="1"/>
          </p:nvPr>
        </p:nvSpPr>
        <p:spPr>
          <a:xfrm>
            <a:off x="685800" y="285750"/>
            <a:ext cx="7772400" cy="6096000"/>
          </a:xfrm>
        </p:spPr>
        <p:txBody>
          <a:bodyPr/>
          <a:lstStyle/>
          <a:p>
            <a:pPr marL="609600" indent="-609600" algn="r" rtl="1">
              <a:lnSpc>
                <a:spcPct val="90000"/>
              </a:lnSpc>
              <a:buFontTx/>
              <a:buNone/>
            </a:pPr>
            <a:r>
              <a:rPr lang="fa-IR" sz="3000" b="1">
                <a:solidFill>
                  <a:srgbClr val="800000"/>
                </a:solidFill>
                <a:latin typeface="AGA Arabesque" pitchFamily="2" charset="2"/>
              </a:rPr>
              <a:t>اين لايحه شامل 9 ماده است:</a:t>
            </a:r>
            <a:r>
              <a:rPr lang="fa-IR">
                <a:solidFill>
                  <a:srgbClr val="FF0000"/>
                </a:solidFill>
              </a:rPr>
              <a:t> </a:t>
            </a:r>
          </a:p>
          <a:p>
            <a:pPr marL="609600" indent="-609600" algn="r" rtl="1">
              <a:lnSpc>
                <a:spcPct val="90000"/>
              </a:lnSpc>
              <a:buFontTx/>
              <a:buAutoNum type="arabicPeriod"/>
            </a:pPr>
            <a:r>
              <a:rPr lang="fa-IR" b="1">
                <a:solidFill>
                  <a:srgbClr val="990033"/>
                </a:solidFill>
              </a:rPr>
              <a:t>اهداف</a:t>
            </a:r>
          </a:p>
          <a:p>
            <a:pPr marL="609600" indent="-609600" algn="r" rtl="1">
              <a:lnSpc>
                <a:spcPct val="90000"/>
              </a:lnSpc>
              <a:buFontTx/>
              <a:buAutoNum type="arabicPeriod"/>
            </a:pPr>
            <a:r>
              <a:rPr lang="fa-IR" b="1">
                <a:solidFill>
                  <a:srgbClr val="990033"/>
                </a:solidFill>
              </a:rPr>
              <a:t>مفهوم كلي فساد </a:t>
            </a:r>
          </a:p>
          <a:p>
            <a:pPr marL="609600" indent="-609600" algn="r" rtl="1">
              <a:lnSpc>
                <a:spcPct val="90000"/>
              </a:lnSpc>
              <a:buFontTx/>
              <a:buAutoNum type="arabicPeriod"/>
            </a:pPr>
            <a:r>
              <a:rPr lang="fa-IR" b="1">
                <a:solidFill>
                  <a:srgbClr val="990033"/>
                </a:solidFill>
              </a:rPr>
              <a:t>تكاليف دستگاه‌ها در امر پيشگيري از بروز فساد </a:t>
            </a:r>
          </a:p>
          <a:p>
            <a:pPr marL="609600" indent="-609600" algn="r" rtl="1">
              <a:lnSpc>
                <a:spcPct val="90000"/>
              </a:lnSpc>
              <a:buFontTx/>
              <a:buAutoNum type="arabicPeriod"/>
            </a:pPr>
            <a:r>
              <a:rPr lang="fa-IR" b="1">
                <a:solidFill>
                  <a:srgbClr val="990033"/>
                </a:solidFill>
              </a:rPr>
              <a:t>تكاليف و مسئوليت‌هاي دستگاه‌هاي اجرايي براي تحقق اهداف مربوط به مبارزه با فساد </a:t>
            </a:r>
          </a:p>
          <a:p>
            <a:pPr marL="609600" indent="-609600" algn="r" rtl="1">
              <a:lnSpc>
                <a:spcPct val="90000"/>
              </a:lnSpc>
              <a:buFontTx/>
              <a:buAutoNum type="arabicPeriod"/>
            </a:pPr>
            <a:r>
              <a:rPr lang="fa-IR" b="1">
                <a:solidFill>
                  <a:srgbClr val="990033"/>
                </a:solidFill>
              </a:rPr>
              <a:t>تكاليف و اقدامات قوه قضاييه </a:t>
            </a:r>
          </a:p>
          <a:p>
            <a:pPr marL="609600" indent="-609600" algn="r" rtl="1">
              <a:lnSpc>
                <a:spcPct val="90000"/>
              </a:lnSpc>
              <a:buFontTx/>
              <a:buAutoNum type="arabicPeriod"/>
            </a:pPr>
            <a:r>
              <a:rPr lang="fa-IR" b="1">
                <a:solidFill>
                  <a:srgbClr val="990033"/>
                </a:solidFill>
              </a:rPr>
              <a:t>سازمان كار (تشكيلات،‌وظايف و اختيارات )</a:t>
            </a:r>
          </a:p>
          <a:p>
            <a:pPr marL="609600" indent="-609600" algn="r" rtl="1">
              <a:lnSpc>
                <a:spcPct val="90000"/>
              </a:lnSpc>
              <a:buFontTx/>
              <a:buAutoNum type="arabicPeriod"/>
            </a:pPr>
            <a:r>
              <a:rPr lang="fa-IR" b="1">
                <a:solidFill>
                  <a:srgbClr val="990033"/>
                </a:solidFill>
              </a:rPr>
              <a:t>ترتيب رسيدگي به جرايم</a:t>
            </a:r>
          </a:p>
          <a:p>
            <a:pPr marL="609600" indent="-609600" algn="r" rtl="1">
              <a:lnSpc>
                <a:spcPct val="90000"/>
              </a:lnSpc>
              <a:buFontTx/>
              <a:buAutoNum type="arabicPeriod"/>
            </a:pPr>
            <a:r>
              <a:rPr lang="fa-IR" b="1">
                <a:solidFill>
                  <a:srgbClr val="990033"/>
                </a:solidFill>
              </a:rPr>
              <a:t>ترتيب اعمال مجازات‌ها </a:t>
            </a:r>
          </a:p>
          <a:p>
            <a:pPr marL="609600" indent="-609600" algn="r" rtl="1">
              <a:lnSpc>
                <a:spcPct val="90000"/>
              </a:lnSpc>
              <a:buFontTx/>
              <a:buAutoNum type="arabicPeriod"/>
            </a:pPr>
            <a:r>
              <a:rPr lang="fa-IR" b="1">
                <a:solidFill>
                  <a:srgbClr val="990033"/>
                </a:solidFill>
              </a:rPr>
              <a:t>آيين‌نامه‌ اجرايي </a:t>
            </a:r>
            <a:endParaRPr lang="en-US" b="1">
              <a:solidFill>
                <a:srgbClr val="990033"/>
              </a:solidFill>
            </a:endParaRPr>
          </a:p>
        </p:txBody>
      </p:sp>
    </p:spTree>
  </p:cSld>
  <p:clrMapOvr>
    <a:masterClrMapping/>
  </p:clrMapOvr>
  <p:transition>
    <p:zoom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fld id="{66255BDD-8EB0-48D4-B844-732F0470391D}" type="slidenum">
              <a:rPr lang="ar-SA" altLang="en-US"/>
              <a:pPr/>
              <a:t>5</a:t>
            </a:fld>
            <a:endParaRPr lang="en-US" altLang="en-US"/>
          </a:p>
        </p:txBody>
      </p:sp>
      <p:sp>
        <p:nvSpPr>
          <p:cNvPr id="233474" name="AutoShape 2"/>
          <p:cNvSpPr>
            <a:spLocks noChangeArrowheads="1"/>
          </p:cNvSpPr>
          <p:nvPr/>
        </p:nvSpPr>
        <p:spPr bwMode="auto">
          <a:xfrm>
            <a:off x="228600" y="914400"/>
            <a:ext cx="8763000" cy="5257800"/>
          </a:xfrm>
          <a:prstGeom prst="bevel">
            <a:avLst>
              <a:gd name="adj" fmla="val 12500"/>
            </a:avLst>
          </a:prstGeom>
          <a:solidFill>
            <a:schemeClr val="accent1"/>
          </a:solidFill>
          <a:ln w="9525">
            <a:noFill/>
            <a:miter lim="800000"/>
            <a:headEnd/>
            <a:tailEnd/>
          </a:ln>
          <a:effectLst/>
        </p:spPr>
        <p:txBody>
          <a:bodyPr wrap="none" anchor="ctr"/>
          <a:lstStyle/>
          <a:p>
            <a:pPr algn="ctr"/>
            <a:endParaRPr lang="en-US" altLang="en-US"/>
          </a:p>
        </p:txBody>
      </p:sp>
      <p:sp>
        <p:nvSpPr>
          <p:cNvPr id="233475" name="Rectangle 3"/>
          <p:cNvSpPr>
            <a:spLocks noGrp="1" noChangeArrowheads="1"/>
          </p:cNvSpPr>
          <p:nvPr>
            <p:ph type="title"/>
          </p:nvPr>
        </p:nvSpPr>
        <p:spPr>
          <a:xfrm>
            <a:off x="609600" y="685800"/>
            <a:ext cx="8077200" cy="5029200"/>
          </a:xfrm>
          <a:solidFill>
            <a:schemeClr val="bg1"/>
          </a:solidFill>
          <a:ln/>
        </p:spPr>
        <p:txBody>
          <a:bodyPr/>
          <a:lstStyle/>
          <a:p>
            <a:pPr rtl="1"/>
            <a:r>
              <a:rPr lang="en-US" altLang="en-US">
                <a:solidFill>
                  <a:schemeClr val="tx1"/>
                </a:solidFill>
              </a:rPr>
              <a:t/>
            </a:r>
            <a:br>
              <a:rPr lang="en-US" altLang="en-US">
                <a:solidFill>
                  <a:schemeClr val="tx1"/>
                </a:solidFill>
              </a:rPr>
            </a:br>
            <a:r>
              <a:rPr lang="ar-SA" altLang="en-US" sz="3600" b="1" i="1">
                <a:solidFill>
                  <a:schemeClr val="tx1"/>
                </a:solidFill>
                <a:cs typeface="Titr" pitchFamily="2" charset="-78"/>
              </a:rPr>
              <a:t>مطالعات و اقدامات صورت گرفته براي تدوين</a:t>
            </a:r>
            <a:r>
              <a:rPr lang="en-US" altLang="en-US" sz="3600" b="1" i="1">
                <a:solidFill>
                  <a:schemeClr val="tx1"/>
                </a:solidFill>
                <a:cs typeface="Titr" pitchFamily="2" charset="-78"/>
              </a:rPr>
              <a:t> </a:t>
            </a:r>
            <a:br>
              <a:rPr lang="en-US" altLang="en-US" sz="3600" b="1" i="1">
                <a:solidFill>
                  <a:schemeClr val="tx1"/>
                </a:solidFill>
                <a:cs typeface="Titr" pitchFamily="2" charset="-78"/>
              </a:rPr>
            </a:br>
            <a:r>
              <a:rPr lang="ar-SA" altLang="en-US" sz="3600" b="1" i="1">
                <a:solidFill>
                  <a:schemeClr val="tx1"/>
                </a:solidFill>
                <a:cs typeface="Titr" pitchFamily="2" charset="-78"/>
              </a:rPr>
              <a:t>لايحه پيشگيري از فساد و ارتقاي سلامت نظام اداري</a:t>
            </a:r>
            <a:r>
              <a:rPr lang="en-US" altLang="en-US">
                <a:solidFill>
                  <a:schemeClr val="tx1"/>
                </a:solidFill>
              </a:rPr>
              <a:t> </a:t>
            </a:r>
            <a:br>
              <a:rPr lang="en-US" altLang="en-US">
                <a:solidFill>
                  <a:schemeClr val="tx1"/>
                </a:solidFill>
              </a:rPr>
            </a:br>
            <a:endParaRPr lang="en-US" altLang="en-US">
              <a:solidFill>
                <a:schemeClr val="tx1"/>
              </a:solidFill>
            </a:endParaRPr>
          </a:p>
        </p:txBody>
      </p:sp>
    </p:spTree>
  </p:cSld>
  <p:clrMapOvr>
    <a:masterClrMapping/>
  </p:clrMapOvr>
  <p:transition>
    <p:zoom dir="in"/>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0102213C-77CB-433F-925C-B23853A2129C}" type="slidenum">
              <a:rPr lang="ar-SA" altLang="en-US"/>
              <a:pPr/>
              <a:t>50</a:t>
            </a:fld>
            <a:endParaRPr lang="en-US" altLang="en-US"/>
          </a:p>
        </p:txBody>
      </p:sp>
      <p:sp>
        <p:nvSpPr>
          <p:cNvPr id="287746" name="AutoShape 2"/>
          <p:cNvSpPr>
            <a:spLocks noChangeArrowheads="1"/>
          </p:cNvSpPr>
          <p:nvPr/>
        </p:nvSpPr>
        <p:spPr bwMode="auto">
          <a:xfrm>
            <a:off x="3352800" y="2420938"/>
            <a:ext cx="5791200" cy="1655762"/>
          </a:xfrm>
          <a:prstGeom prst="upDownArrowCallout">
            <a:avLst>
              <a:gd name="adj1" fmla="val 84687"/>
              <a:gd name="adj2" fmla="val 87440"/>
              <a:gd name="adj3" fmla="val 10306"/>
              <a:gd name="adj4" fmla="val 56583"/>
            </a:avLst>
          </a:prstGeom>
          <a:gradFill rotWithShape="0">
            <a:gsLst>
              <a:gs pos="0">
                <a:srgbClr val="FF9966">
                  <a:gamma/>
                  <a:tint val="5882"/>
                  <a:invGamma/>
                </a:srgbClr>
              </a:gs>
              <a:gs pos="100000">
                <a:srgbClr val="FF9966"/>
              </a:gs>
            </a:gsLst>
            <a:path path="rect">
              <a:fillToRect l="50000" t="50000" r="50000" b="50000"/>
            </a:path>
          </a:gradFill>
          <a:ln w="15875">
            <a:noFill/>
            <a:miter lim="800000"/>
            <a:headEnd/>
            <a:tailEnd/>
          </a:ln>
          <a:effectLst/>
          <a:scene3d>
            <a:camera prst="legacyPerspectiveTop"/>
            <a:lightRig rig="legacyFlat3" dir="b"/>
          </a:scene3d>
          <a:sp3d extrusionH="887400" prstMaterial="legacyMatte">
            <a:bevelT w="13500" h="13500" prst="angle"/>
            <a:bevelB w="13500" h="13500" prst="angle"/>
            <a:extrusionClr>
              <a:srgbClr val="FF0000"/>
            </a:extrusionClr>
          </a:sp3d>
        </p:spPr>
        <p:txBody>
          <a:bodyPr anchor="ctr">
            <a:flatTx/>
          </a:bodyPr>
          <a:lstStyle/>
          <a:p>
            <a:pPr algn="ctr" rtl="1"/>
            <a:r>
              <a:rPr lang="ar-SA" altLang="fa-IR"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م</a:t>
            </a:r>
            <a:r>
              <a:rPr lang="ar-SA" altLang="en-US"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ف</a:t>
            </a:r>
            <a:r>
              <a:rPr lang="ar-SA" altLang="fa-IR"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هو</a:t>
            </a:r>
            <a:r>
              <a:rPr lang="ar-SA" altLang="en-US"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م </a:t>
            </a:r>
            <a:r>
              <a:rPr lang="ar-SA" altLang="fa-IR"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ك</a:t>
            </a:r>
            <a:r>
              <a:rPr lang="ar-SA" altLang="en-US"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ل</a:t>
            </a:r>
            <a:r>
              <a:rPr lang="ar-SA" altLang="fa-IR"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ي </a:t>
            </a:r>
            <a:r>
              <a:rPr lang="ar-SA" altLang="en-US"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ف</a:t>
            </a:r>
            <a:r>
              <a:rPr lang="ar-SA" altLang="fa-IR"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س</a:t>
            </a:r>
            <a:r>
              <a:rPr lang="ar-SA" altLang="en-US"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ا</a:t>
            </a:r>
            <a:r>
              <a:rPr lang="ar-SA" altLang="fa-IR"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د د</a:t>
            </a:r>
            <a:r>
              <a:rPr lang="ar-SA" altLang="en-US"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ر </a:t>
            </a:r>
            <a:r>
              <a:rPr lang="ar-SA" altLang="fa-IR"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ن</a:t>
            </a:r>
            <a:r>
              <a:rPr lang="ar-SA" altLang="en-US"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ظ</a:t>
            </a:r>
            <a:r>
              <a:rPr lang="ar-SA" altLang="fa-IR"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ام </a:t>
            </a:r>
            <a:r>
              <a:rPr lang="ar-SA" altLang="en-US"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ا</a:t>
            </a:r>
            <a:r>
              <a:rPr lang="ar-SA" altLang="fa-IR"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د</a:t>
            </a:r>
            <a:r>
              <a:rPr lang="ar-SA" altLang="en-US"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ا</a:t>
            </a:r>
            <a:r>
              <a:rPr lang="ar-SA" altLang="fa-IR"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ر</a:t>
            </a:r>
            <a:r>
              <a:rPr lang="ar-SA" altLang="en-US" sz="3600" b="1">
                <a:solidFill>
                  <a:srgbClr val="990033"/>
                </a:solidFill>
                <a:effectLst>
                  <a:outerShdw blurRad="38100" dist="38100" dir="2700000" algn="tl">
                    <a:srgbClr val="000000"/>
                  </a:outerShdw>
                </a:effectLst>
                <a:latin typeface="Times New Roman" pitchFamily="18" charset="0"/>
                <a:cs typeface="Mitra" pitchFamily="2" charset="-78"/>
                <a:sym typeface="Symbol" pitchFamily="18" charset="2"/>
              </a:rPr>
              <a:t>ي</a:t>
            </a:r>
            <a:endParaRPr lang="en-US" altLang="en-US" sz="3600">
              <a:solidFill>
                <a:srgbClr val="003399"/>
              </a:solidFill>
              <a:effectLst>
                <a:outerShdw blurRad="38100" dist="38100" dir="2700000" algn="tl">
                  <a:srgbClr val="000000"/>
                </a:outerShdw>
              </a:effectLst>
              <a:latin typeface="Times New Roman" pitchFamily="18" charset="0"/>
              <a:cs typeface="Mitra" pitchFamily="2" charset="-78"/>
              <a:sym typeface="Symbol" pitchFamily="18" charset="2"/>
            </a:endParaRPr>
          </a:p>
        </p:txBody>
      </p:sp>
      <p:sp>
        <p:nvSpPr>
          <p:cNvPr id="287747" name="AutoShape 3"/>
          <p:cNvSpPr>
            <a:spLocks noChangeArrowheads="1"/>
          </p:cNvSpPr>
          <p:nvPr/>
        </p:nvSpPr>
        <p:spPr bwMode="auto">
          <a:xfrm>
            <a:off x="2895600" y="152400"/>
            <a:ext cx="6248400" cy="2209800"/>
          </a:xfrm>
          <a:prstGeom prst="leftArrowCallout">
            <a:avLst>
              <a:gd name="adj1" fmla="val 27685"/>
              <a:gd name="adj2" fmla="val 24926"/>
              <a:gd name="adj3" fmla="val 68045"/>
              <a:gd name="adj4" fmla="val 69338"/>
            </a:avLst>
          </a:prstGeom>
          <a:gradFill rotWithShape="0">
            <a:gsLst>
              <a:gs pos="0">
                <a:srgbClr val="FFCC99"/>
              </a:gs>
              <a:gs pos="50000">
                <a:srgbClr val="FFCC99">
                  <a:gamma/>
                  <a:tint val="0"/>
                  <a:invGamma/>
                </a:srgbClr>
              </a:gs>
              <a:gs pos="100000">
                <a:srgbClr val="FFCC99"/>
              </a:gs>
            </a:gsLst>
            <a:lin ang="2700000" scaled="1"/>
          </a:gradFill>
          <a:ln w="15875">
            <a:noFill/>
            <a:miter lim="800000"/>
            <a:headEnd/>
            <a:tailEnd/>
          </a:ln>
          <a:effectLst/>
          <a:scene3d>
            <a:camera prst="legacyPerspectiveTop"/>
            <a:lightRig rig="legacyFlat3" dir="b"/>
          </a:scene3d>
          <a:sp3d extrusionH="887400" prstMaterial="legacyMatte">
            <a:bevelT w="13500" h="13500" prst="angle"/>
            <a:bevelB w="13500" h="13500" prst="angle"/>
            <a:extrusionClr>
              <a:srgbClr val="990033"/>
            </a:extrusionClr>
          </a:sp3d>
        </p:spPr>
        <p:txBody>
          <a:bodyPr anchor="ctr">
            <a:flatTx/>
          </a:bodyPr>
          <a:lstStyle/>
          <a:p>
            <a:pPr algn="just" rtl="1"/>
            <a:r>
              <a:rPr lang="en-US" altLang="fa-IR" sz="3100" b="1">
                <a:solidFill>
                  <a:srgbClr val="800000"/>
                </a:solidFill>
                <a:latin typeface="IPT.Farnaz" pitchFamily="10" charset="2"/>
                <a:cs typeface="Yagut" pitchFamily="2" charset="-78"/>
                <a:sym typeface="AGA Arabesque" pitchFamily="2" charset="2"/>
              </a:rPr>
              <a:t></a:t>
            </a:r>
            <a:r>
              <a:rPr lang="ar-SA" altLang="fa-IR" sz="3100" b="1">
                <a:solidFill>
                  <a:srgbClr val="800000"/>
                </a:solidFill>
                <a:latin typeface="IPT.Farnaz" pitchFamily="10" charset="2"/>
                <a:cs typeface="Yagut" pitchFamily="2" charset="-78"/>
                <a:sym typeface="Symbol" pitchFamily="18" charset="2"/>
              </a:rPr>
              <a:t>ا</a:t>
            </a:r>
            <a:r>
              <a:rPr lang="ar-SA" altLang="en-US" sz="3100" b="1">
                <a:solidFill>
                  <a:srgbClr val="800000"/>
                </a:solidFill>
                <a:latin typeface="IPT.Farnaz" pitchFamily="10" charset="2"/>
                <a:cs typeface="Yagut" pitchFamily="2" charset="-78"/>
                <a:sym typeface="Symbol" pitchFamily="18" charset="2"/>
              </a:rPr>
              <a:t>ق</a:t>
            </a:r>
            <a:r>
              <a:rPr lang="ar-SA" altLang="fa-IR" sz="3100" b="1">
                <a:solidFill>
                  <a:srgbClr val="800000"/>
                </a:solidFill>
                <a:latin typeface="IPT.Farnaz" pitchFamily="10" charset="2"/>
                <a:cs typeface="Yagut" pitchFamily="2" charset="-78"/>
                <a:sym typeface="Symbol" pitchFamily="18" charset="2"/>
              </a:rPr>
              <a:t>د</a:t>
            </a:r>
            <a:r>
              <a:rPr lang="ar-SA" altLang="en-US" sz="3100" b="1">
                <a:solidFill>
                  <a:srgbClr val="800000"/>
                </a:solidFill>
                <a:latin typeface="IPT.Farnaz" pitchFamily="10" charset="2"/>
                <a:cs typeface="Yagut" pitchFamily="2" charset="-78"/>
                <a:sym typeface="Symbol" pitchFamily="18" charset="2"/>
              </a:rPr>
              <a:t>ا</a:t>
            </a:r>
            <a:r>
              <a:rPr lang="ar-SA" altLang="fa-IR" sz="3100" b="1">
                <a:solidFill>
                  <a:srgbClr val="800000"/>
                </a:solidFill>
                <a:latin typeface="IPT.Farnaz" pitchFamily="10" charset="2"/>
                <a:cs typeface="Yagut" pitchFamily="2" charset="-78"/>
                <a:sym typeface="Symbol" pitchFamily="18" charset="2"/>
              </a:rPr>
              <a:t>م</a:t>
            </a:r>
            <a:r>
              <a:rPr lang="ar-SA" altLang="en-US" sz="3100" b="1">
                <a:solidFill>
                  <a:srgbClr val="800000"/>
                </a:solidFill>
                <a:latin typeface="IPT.Farnaz" pitchFamily="10" charset="2"/>
                <a:cs typeface="Yagut" pitchFamily="2" charset="-78"/>
                <a:sym typeface="Symbol" pitchFamily="18" charset="2"/>
              </a:rPr>
              <a:t>ا</a:t>
            </a:r>
            <a:r>
              <a:rPr lang="ar-SA" altLang="fa-IR" sz="3100" b="1">
                <a:solidFill>
                  <a:srgbClr val="800000"/>
                </a:solidFill>
                <a:latin typeface="IPT.Farnaz" pitchFamily="10" charset="2"/>
                <a:cs typeface="Yagut" pitchFamily="2" charset="-78"/>
                <a:sym typeface="Symbol" pitchFamily="18" charset="2"/>
              </a:rPr>
              <a:t>ت </a:t>
            </a:r>
            <a:r>
              <a:rPr lang="ar-SA" altLang="en-US" sz="3100" b="1">
                <a:solidFill>
                  <a:srgbClr val="800000"/>
                </a:solidFill>
                <a:latin typeface="IPT.Farnaz" pitchFamily="10" charset="2"/>
                <a:cs typeface="Yagut" pitchFamily="2" charset="-78"/>
                <a:sym typeface="Symbol" pitchFamily="18" charset="2"/>
              </a:rPr>
              <a:t>م</a:t>
            </a:r>
            <a:r>
              <a:rPr lang="ar-SA" altLang="fa-IR" sz="3100" b="1">
                <a:solidFill>
                  <a:srgbClr val="800000"/>
                </a:solidFill>
                <a:latin typeface="IPT.Farnaz" pitchFamily="10" charset="2"/>
                <a:cs typeface="Yagut" pitchFamily="2" charset="-78"/>
                <a:sym typeface="Symbol" pitchFamily="18" charset="2"/>
              </a:rPr>
              <a:t>أ</a:t>
            </a:r>
            <a:r>
              <a:rPr lang="ar-SA" altLang="en-US" sz="3100" b="1">
                <a:solidFill>
                  <a:srgbClr val="800000"/>
                </a:solidFill>
                <a:latin typeface="IPT.Farnaz" pitchFamily="10" charset="2"/>
                <a:cs typeface="Yagut" pitchFamily="2" charset="-78"/>
                <a:sym typeface="Symbol" pitchFamily="18" charset="2"/>
              </a:rPr>
              <a:t>م</a:t>
            </a:r>
            <a:r>
              <a:rPr lang="ar-SA" altLang="fa-IR" sz="3100" b="1">
                <a:solidFill>
                  <a:srgbClr val="800000"/>
                </a:solidFill>
                <a:latin typeface="IPT.Farnaz" pitchFamily="10" charset="2"/>
                <a:cs typeface="Yagut" pitchFamily="2" charset="-78"/>
                <a:sym typeface="Symbol" pitchFamily="18" charset="2"/>
              </a:rPr>
              <a:t>ور</a:t>
            </a:r>
            <a:r>
              <a:rPr lang="ar-SA" altLang="en-US" sz="3100" b="1">
                <a:solidFill>
                  <a:srgbClr val="800000"/>
                </a:solidFill>
                <a:latin typeface="IPT.Farnaz" pitchFamily="10" charset="2"/>
                <a:cs typeface="Yagut" pitchFamily="2" charset="-78"/>
                <a:sym typeface="Symbol" pitchFamily="18" charset="2"/>
              </a:rPr>
              <a:t>ا</a:t>
            </a:r>
            <a:r>
              <a:rPr lang="ar-SA" altLang="fa-IR" sz="3100" b="1">
                <a:solidFill>
                  <a:srgbClr val="800000"/>
                </a:solidFill>
                <a:latin typeface="IPT.Farnaz" pitchFamily="10" charset="2"/>
                <a:cs typeface="Yagut" pitchFamily="2" charset="-78"/>
                <a:sym typeface="Symbol" pitchFamily="18" charset="2"/>
              </a:rPr>
              <a:t>ن </a:t>
            </a:r>
            <a:r>
              <a:rPr lang="ar-SA" altLang="en-US" sz="3100" b="1">
                <a:solidFill>
                  <a:srgbClr val="800000"/>
                </a:solidFill>
                <a:latin typeface="IPT.Farnaz" pitchFamily="10" charset="2"/>
                <a:cs typeface="Yagut" pitchFamily="2" charset="-78"/>
                <a:sym typeface="Symbol" pitchFamily="18" charset="2"/>
              </a:rPr>
              <a:t>د</a:t>
            </a:r>
            <a:r>
              <a:rPr lang="ar-SA" altLang="fa-IR" sz="3100" b="1">
                <a:solidFill>
                  <a:srgbClr val="800000"/>
                </a:solidFill>
                <a:latin typeface="IPT.Farnaz" pitchFamily="10" charset="2"/>
                <a:cs typeface="Yagut" pitchFamily="2" charset="-78"/>
                <a:sym typeface="Symbol" pitchFamily="18" charset="2"/>
              </a:rPr>
              <a:t>و</a:t>
            </a:r>
            <a:r>
              <a:rPr lang="ar-SA" altLang="en-US" sz="3100" b="1">
                <a:solidFill>
                  <a:srgbClr val="800000"/>
                </a:solidFill>
                <a:latin typeface="IPT.Farnaz" pitchFamily="10" charset="2"/>
                <a:cs typeface="Yagut" pitchFamily="2" charset="-78"/>
                <a:sym typeface="Symbol" pitchFamily="18" charset="2"/>
              </a:rPr>
              <a:t>ل</a:t>
            </a:r>
            <a:r>
              <a:rPr lang="ar-SA" altLang="fa-IR" sz="3100" b="1">
                <a:solidFill>
                  <a:srgbClr val="800000"/>
                </a:solidFill>
                <a:latin typeface="IPT.Farnaz" pitchFamily="10" charset="2"/>
                <a:cs typeface="Yagut" pitchFamily="2" charset="-78"/>
                <a:sym typeface="Symbol" pitchFamily="18" charset="2"/>
              </a:rPr>
              <a:t>ت</a:t>
            </a:r>
            <a:r>
              <a:rPr lang="ar-SA" altLang="en-US" sz="3100" b="1">
                <a:solidFill>
                  <a:srgbClr val="800000"/>
                </a:solidFill>
                <a:latin typeface="IPT.Farnaz" pitchFamily="10" charset="2"/>
                <a:cs typeface="Yagut" pitchFamily="2" charset="-78"/>
                <a:sym typeface="Symbol" pitchFamily="18" charset="2"/>
              </a:rPr>
              <a:t>ي </a:t>
            </a:r>
            <a:r>
              <a:rPr lang="ar-SA" altLang="fa-IR" sz="3100" b="1">
                <a:solidFill>
                  <a:srgbClr val="800000"/>
                </a:solidFill>
                <a:latin typeface="IPT.Farnaz" pitchFamily="10" charset="2"/>
                <a:cs typeface="Yagut" pitchFamily="2" charset="-78"/>
                <a:sym typeface="Symbol" pitchFamily="18" charset="2"/>
              </a:rPr>
              <a:t>ب</a:t>
            </a:r>
            <a:r>
              <a:rPr lang="ar-SA" altLang="en-US" sz="3100" b="1">
                <a:solidFill>
                  <a:srgbClr val="800000"/>
                </a:solidFill>
                <a:latin typeface="IPT.Farnaz" pitchFamily="10" charset="2"/>
                <a:cs typeface="Yagut" pitchFamily="2" charset="-78"/>
                <a:sym typeface="Symbol" pitchFamily="18" charset="2"/>
              </a:rPr>
              <a:t>ه </a:t>
            </a:r>
            <a:r>
              <a:rPr lang="ar-SA" altLang="fa-IR" sz="3100" b="1">
                <a:solidFill>
                  <a:srgbClr val="800000"/>
                </a:solidFill>
                <a:latin typeface="IPT.Farnaz" pitchFamily="10" charset="2"/>
                <a:cs typeface="Yagut" pitchFamily="2" charset="-78"/>
                <a:sym typeface="Symbol" pitchFamily="18" charset="2"/>
              </a:rPr>
              <a:t>ه</a:t>
            </a:r>
            <a:r>
              <a:rPr lang="ar-SA" altLang="en-US" sz="3100" b="1">
                <a:solidFill>
                  <a:srgbClr val="800000"/>
                </a:solidFill>
                <a:latin typeface="IPT.Farnaz" pitchFamily="10" charset="2"/>
                <a:cs typeface="Yagut" pitchFamily="2" charset="-78"/>
                <a:sym typeface="Symbol" pitchFamily="18" charset="2"/>
              </a:rPr>
              <a:t>ر </a:t>
            </a:r>
            <a:r>
              <a:rPr lang="ar-SA" altLang="fa-IR" sz="3100" b="1">
                <a:solidFill>
                  <a:srgbClr val="800000"/>
                </a:solidFill>
                <a:latin typeface="IPT.Farnaz" pitchFamily="10" charset="2"/>
                <a:cs typeface="Yagut" pitchFamily="2" charset="-78"/>
                <a:sym typeface="Symbol" pitchFamily="18" charset="2"/>
              </a:rPr>
              <a:t>ص</a:t>
            </a:r>
            <a:r>
              <a:rPr lang="ar-SA" altLang="en-US" sz="3100" b="1">
                <a:solidFill>
                  <a:srgbClr val="800000"/>
                </a:solidFill>
                <a:latin typeface="IPT.Farnaz" pitchFamily="10" charset="2"/>
                <a:cs typeface="Yagut" pitchFamily="2" charset="-78"/>
                <a:sym typeface="Symbol" pitchFamily="18" charset="2"/>
              </a:rPr>
              <a:t>و</a:t>
            </a:r>
            <a:r>
              <a:rPr lang="ar-SA" altLang="fa-IR" sz="3100" b="1">
                <a:solidFill>
                  <a:srgbClr val="800000"/>
                </a:solidFill>
                <a:latin typeface="IPT.Farnaz" pitchFamily="10" charset="2"/>
                <a:cs typeface="Yagut" pitchFamily="2" charset="-78"/>
                <a:sym typeface="Symbol" pitchFamily="18" charset="2"/>
              </a:rPr>
              <a:t>ر</a:t>
            </a:r>
            <a:r>
              <a:rPr lang="ar-SA" altLang="en-US" sz="3100" b="1">
                <a:solidFill>
                  <a:srgbClr val="800000"/>
                </a:solidFill>
                <a:latin typeface="IPT.Farnaz" pitchFamily="10" charset="2"/>
                <a:cs typeface="Yagut" pitchFamily="2" charset="-78"/>
                <a:sym typeface="Symbol" pitchFamily="18" charset="2"/>
              </a:rPr>
              <a:t>ت </a:t>
            </a:r>
            <a:r>
              <a:rPr lang="ar-SA" altLang="fa-IR" sz="3100" b="1">
                <a:solidFill>
                  <a:srgbClr val="800000"/>
                </a:solidFill>
                <a:latin typeface="IPT.Farnaz" pitchFamily="10" charset="2"/>
                <a:cs typeface="Yagut" pitchFamily="2" charset="-78"/>
                <a:sym typeface="Symbol" pitchFamily="18" charset="2"/>
              </a:rPr>
              <a:t>ك</a:t>
            </a:r>
            <a:r>
              <a:rPr lang="ar-SA" altLang="en-US" sz="3100" b="1">
                <a:solidFill>
                  <a:srgbClr val="800000"/>
                </a:solidFill>
                <a:latin typeface="IPT.Farnaz" pitchFamily="10" charset="2"/>
                <a:cs typeface="Yagut" pitchFamily="2" charset="-78"/>
                <a:sym typeface="Symbol" pitchFamily="18" charset="2"/>
              </a:rPr>
              <a:t>ه   </a:t>
            </a:r>
            <a:r>
              <a:rPr lang="ar-SA" altLang="fa-IR" sz="3100" b="1">
                <a:solidFill>
                  <a:srgbClr val="800000"/>
                </a:solidFill>
                <a:latin typeface="IPT.Farnaz" pitchFamily="10" charset="2"/>
                <a:cs typeface="Yagut" pitchFamily="2" charset="-78"/>
                <a:sym typeface="Symbol" pitchFamily="18" charset="2"/>
              </a:rPr>
              <a:t>ب</a:t>
            </a:r>
            <a:r>
              <a:rPr lang="ar-SA" altLang="en-US" sz="3100" b="1">
                <a:solidFill>
                  <a:srgbClr val="800000"/>
                </a:solidFill>
                <a:latin typeface="IPT.Farnaz" pitchFamily="10" charset="2"/>
                <a:cs typeface="Yagut" pitchFamily="2" charset="-78"/>
                <a:sym typeface="Symbol" pitchFamily="18" charset="2"/>
              </a:rPr>
              <a:t>ا ه</a:t>
            </a:r>
            <a:r>
              <a:rPr lang="ar-SA" altLang="fa-IR" sz="3100" b="1">
                <a:solidFill>
                  <a:srgbClr val="800000"/>
                </a:solidFill>
                <a:latin typeface="IPT.Farnaz" pitchFamily="10" charset="2"/>
                <a:cs typeface="Yagut" pitchFamily="2" charset="-78"/>
                <a:sym typeface="Symbol" pitchFamily="18" charset="2"/>
              </a:rPr>
              <a:t>د</a:t>
            </a:r>
            <a:r>
              <a:rPr lang="ar-SA" altLang="en-US" sz="3100" b="1">
                <a:solidFill>
                  <a:srgbClr val="800000"/>
                </a:solidFill>
                <a:latin typeface="IPT.Farnaz" pitchFamily="10" charset="2"/>
                <a:cs typeface="Yagut" pitchFamily="2" charset="-78"/>
                <a:sym typeface="Symbol" pitchFamily="18" charset="2"/>
              </a:rPr>
              <a:t>ف </a:t>
            </a:r>
            <a:r>
              <a:rPr lang="ar-SA" altLang="fa-IR" sz="3100" b="1">
                <a:solidFill>
                  <a:srgbClr val="800000"/>
                </a:solidFill>
                <a:latin typeface="IPT.Farnaz" pitchFamily="10" charset="2"/>
                <a:cs typeface="Yagut" pitchFamily="2" charset="-78"/>
                <a:sym typeface="Symbol" pitchFamily="18" charset="2"/>
              </a:rPr>
              <a:t>ا</a:t>
            </a:r>
            <a:r>
              <a:rPr lang="ar-SA" altLang="en-US" sz="3100" b="1">
                <a:solidFill>
                  <a:srgbClr val="800000"/>
                </a:solidFill>
                <a:latin typeface="IPT.Farnaz" pitchFamily="10" charset="2"/>
                <a:cs typeface="Yagut" pitchFamily="2" charset="-78"/>
                <a:sym typeface="Symbol" pitchFamily="18" charset="2"/>
              </a:rPr>
              <a:t>ن</a:t>
            </a:r>
            <a:r>
              <a:rPr lang="ar-SA" altLang="fa-IR" sz="3100" b="1">
                <a:solidFill>
                  <a:srgbClr val="800000"/>
                </a:solidFill>
                <a:latin typeface="IPT.Farnaz" pitchFamily="10" charset="2"/>
                <a:cs typeface="Yagut" pitchFamily="2" charset="-78"/>
                <a:sym typeface="Symbol" pitchFamily="18" charset="2"/>
              </a:rPr>
              <a:t>ت</a:t>
            </a:r>
            <a:r>
              <a:rPr lang="ar-SA" altLang="en-US" sz="3100" b="1">
                <a:solidFill>
                  <a:srgbClr val="800000"/>
                </a:solidFill>
                <a:latin typeface="IPT.Farnaz" pitchFamily="10" charset="2"/>
                <a:cs typeface="Yagut" pitchFamily="2" charset="-78"/>
                <a:sym typeface="Symbol" pitchFamily="18" charset="2"/>
              </a:rPr>
              <a:t>ف</a:t>
            </a:r>
            <a:r>
              <a:rPr lang="ar-SA" altLang="fa-IR" sz="3100" b="1">
                <a:solidFill>
                  <a:srgbClr val="800000"/>
                </a:solidFill>
                <a:latin typeface="IPT.Farnaz" pitchFamily="10" charset="2"/>
                <a:cs typeface="Yagut" pitchFamily="2" charset="-78"/>
                <a:sym typeface="Symbol" pitchFamily="18" charset="2"/>
              </a:rPr>
              <a:t>ا</a:t>
            </a:r>
            <a:r>
              <a:rPr lang="ar-SA" altLang="en-US" sz="3100" b="1">
                <a:solidFill>
                  <a:srgbClr val="800000"/>
                </a:solidFill>
                <a:latin typeface="IPT.Farnaz" pitchFamily="10" charset="2"/>
                <a:cs typeface="Yagut" pitchFamily="2" charset="-78"/>
                <a:sym typeface="Symbol" pitchFamily="18" charset="2"/>
              </a:rPr>
              <a:t>ع </a:t>
            </a:r>
            <a:r>
              <a:rPr lang="ar-SA" altLang="fa-IR" sz="3100" b="1">
                <a:solidFill>
                  <a:srgbClr val="800000"/>
                </a:solidFill>
                <a:latin typeface="IPT.Farnaz" pitchFamily="10" charset="2"/>
                <a:cs typeface="Yagut" pitchFamily="2" charset="-78"/>
                <a:sym typeface="Symbol" pitchFamily="18" charset="2"/>
              </a:rPr>
              <a:t>و </a:t>
            </a:r>
            <a:r>
              <a:rPr lang="ar-SA" altLang="en-US" sz="3100" b="1">
                <a:solidFill>
                  <a:srgbClr val="800000"/>
                </a:solidFill>
                <a:latin typeface="IPT.Farnaz" pitchFamily="10" charset="2"/>
                <a:cs typeface="Yagut" pitchFamily="2" charset="-78"/>
                <a:sym typeface="Symbol" pitchFamily="18" charset="2"/>
              </a:rPr>
              <a:t>ب</a:t>
            </a:r>
            <a:r>
              <a:rPr lang="ar-SA" altLang="fa-IR" sz="3100" b="1">
                <a:solidFill>
                  <a:srgbClr val="800000"/>
                </a:solidFill>
                <a:latin typeface="IPT.Farnaz" pitchFamily="10" charset="2"/>
                <a:cs typeface="Yagut" pitchFamily="2" charset="-78"/>
                <a:sym typeface="Symbol" pitchFamily="18" charset="2"/>
              </a:rPr>
              <a:t>ه</a:t>
            </a:r>
            <a:r>
              <a:rPr lang="ar-SA" altLang="en-US" sz="3100" b="1">
                <a:solidFill>
                  <a:srgbClr val="800000"/>
                </a:solidFill>
                <a:latin typeface="IPT.Farnaz" pitchFamily="10" charset="2"/>
                <a:cs typeface="Yagut" pitchFamily="2" charset="-78"/>
                <a:sym typeface="Symbol" pitchFamily="18" charset="2"/>
              </a:rPr>
              <a:t>ر</a:t>
            </a:r>
            <a:r>
              <a:rPr lang="ar-SA" altLang="fa-IR" sz="3100" b="1">
                <a:solidFill>
                  <a:srgbClr val="800000"/>
                </a:solidFill>
                <a:latin typeface="IPT.Farnaz" pitchFamily="10" charset="2"/>
                <a:cs typeface="Yagut" pitchFamily="2" charset="-78"/>
                <a:sym typeface="Symbol" pitchFamily="18" charset="2"/>
              </a:rPr>
              <a:t>ه ‌</a:t>
            </a:r>
            <a:r>
              <a:rPr lang="ar-SA" altLang="en-US" sz="3100" b="1">
                <a:solidFill>
                  <a:srgbClr val="800000"/>
                </a:solidFill>
                <a:latin typeface="IPT.Farnaz" pitchFamily="10" charset="2"/>
                <a:cs typeface="Yagut" pitchFamily="2" charset="-78"/>
                <a:sym typeface="Symbol" pitchFamily="18" charset="2"/>
              </a:rPr>
              <a:t>ب</a:t>
            </a:r>
            <a:r>
              <a:rPr lang="ar-SA" altLang="fa-IR" sz="3100" b="1">
                <a:solidFill>
                  <a:srgbClr val="800000"/>
                </a:solidFill>
                <a:latin typeface="IPT.Farnaz" pitchFamily="10" charset="2"/>
                <a:cs typeface="Yagut" pitchFamily="2" charset="-78"/>
                <a:sym typeface="Symbol" pitchFamily="18" charset="2"/>
              </a:rPr>
              <a:t>ر</a:t>
            </a:r>
            <a:r>
              <a:rPr lang="ar-SA" altLang="en-US" sz="3100" b="1">
                <a:solidFill>
                  <a:srgbClr val="800000"/>
                </a:solidFill>
                <a:latin typeface="IPT.Farnaz" pitchFamily="10" charset="2"/>
                <a:cs typeface="Yagut" pitchFamily="2" charset="-78"/>
                <a:sym typeface="Symbol" pitchFamily="18" charset="2"/>
              </a:rPr>
              <a:t>د</a:t>
            </a:r>
            <a:r>
              <a:rPr lang="ar-SA" altLang="fa-IR" sz="3100" b="1">
                <a:solidFill>
                  <a:srgbClr val="800000"/>
                </a:solidFill>
                <a:latin typeface="IPT.Farnaz" pitchFamily="10" charset="2"/>
                <a:cs typeface="Yagut" pitchFamily="2" charset="-78"/>
                <a:sym typeface="Symbol" pitchFamily="18" charset="2"/>
              </a:rPr>
              <a:t>ا</a:t>
            </a:r>
            <a:r>
              <a:rPr lang="ar-SA" altLang="en-US" sz="3100" b="1">
                <a:solidFill>
                  <a:srgbClr val="800000"/>
                </a:solidFill>
                <a:latin typeface="IPT.Farnaz" pitchFamily="10" charset="2"/>
                <a:cs typeface="Yagut" pitchFamily="2" charset="-78"/>
                <a:sym typeface="Symbol" pitchFamily="18" charset="2"/>
              </a:rPr>
              <a:t>ر</a:t>
            </a:r>
            <a:r>
              <a:rPr lang="ar-SA" altLang="fa-IR" sz="3100" b="1">
                <a:solidFill>
                  <a:srgbClr val="800000"/>
                </a:solidFill>
                <a:latin typeface="IPT.Farnaz" pitchFamily="10" charset="2"/>
                <a:cs typeface="Yagut" pitchFamily="2" charset="-78"/>
                <a:sym typeface="Symbol" pitchFamily="18" charset="2"/>
              </a:rPr>
              <a:t>ي </a:t>
            </a:r>
            <a:r>
              <a:rPr lang="ar-SA" altLang="en-US" sz="3100" b="1">
                <a:solidFill>
                  <a:srgbClr val="800000"/>
                </a:solidFill>
                <a:latin typeface="IPT.Farnaz" pitchFamily="10" charset="2"/>
                <a:cs typeface="Yagut" pitchFamily="2" charset="-78"/>
                <a:sym typeface="Symbol" pitchFamily="18" charset="2"/>
              </a:rPr>
              <a:t>ب</a:t>
            </a:r>
            <a:r>
              <a:rPr lang="ar-SA" altLang="fa-IR" sz="3100" b="1">
                <a:solidFill>
                  <a:srgbClr val="800000"/>
                </a:solidFill>
                <a:latin typeface="IPT.Farnaz" pitchFamily="10" charset="2"/>
                <a:cs typeface="Yagut" pitchFamily="2" charset="-78"/>
                <a:sym typeface="Symbol" pitchFamily="18" charset="2"/>
              </a:rPr>
              <a:t>ر</a:t>
            </a:r>
            <a:r>
              <a:rPr lang="ar-SA" altLang="en-US" sz="3100" b="1">
                <a:solidFill>
                  <a:srgbClr val="800000"/>
                </a:solidFill>
                <a:latin typeface="IPT.Farnaz" pitchFamily="10" charset="2"/>
                <a:cs typeface="Yagut" pitchFamily="2" charset="-78"/>
                <a:sym typeface="Symbol" pitchFamily="18" charset="2"/>
              </a:rPr>
              <a:t>ا</a:t>
            </a:r>
            <a:r>
              <a:rPr lang="ar-SA" altLang="fa-IR" sz="3100" b="1">
                <a:solidFill>
                  <a:srgbClr val="800000"/>
                </a:solidFill>
                <a:latin typeface="IPT.Farnaz" pitchFamily="10" charset="2"/>
                <a:cs typeface="Yagut" pitchFamily="2" charset="-78"/>
                <a:sym typeface="Symbol" pitchFamily="18" charset="2"/>
              </a:rPr>
              <a:t>ي </a:t>
            </a:r>
            <a:r>
              <a:rPr lang="ar-SA" altLang="en-US" sz="3100" b="1">
                <a:solidFill>
                  <a:srgbClr val="800000"/>
                </a:solidFill>
                <a:latin typeface="IPT.Farnaz" pitchFamily="10" charset="2"/>
                <a:cs typeface="Yagut" pitchFamily="2" charset="-78"/>
                <a:sym typeface="Symbol" pitchFamily="18" charset="2"/>
              </a:rPr>
              <a:t>خ</a:t>
            </a:r>
            <a:r>
              <a:rPr lang="ar-SA" altLang="fa-IR" sz="3100" b="1">
                <a:solidFill>
                  <a:srgbClr val="800000"/>
                </a:solidFill>
                <a:latin typeface="IPT.Farnaz" pitchFamily="10" charset="2"/>
                <a:cs typeface="Yagut" pitchFamily="2" charset="-78"/>
                <a:sym typeface="Symbol" pitchFamily="18" charset="2"/>
              </a:rPr>
              <a:t>و</a:t>
            </a:r>
            <a:r>
              <a:rPr lang="ar-SA" altLang="en-US" sz="3100" b="1">
                <a:solidFill>
                  <a:srgbClr val="800000"/>
                </a:solidFill>
                <a:latin typeface="IPT.Farnaz" pitchFamily="10" charset="2"/>
                <a:cs typeface="Yagut" pitchFamily="2" charset="-78"/>
                <a:sym typeface="Symbol" pitchFamily="18" charset="2"/>
              </a:rPr>
              <a:t>د </a:t>
            </a:r>
            <a:r>
              <a:rPr lang="ar-SA" altLang="fa-IR" sz="3100" b="1">
                <a:solidFill>
                  <a:srgbClr val="800000"/>
                </a:solidFill>
                <a:latin typeface="IPT.Farnaz" pitchFamily="10" charset="2"/>
                <a:cs typeface="Yagut" pitchFamily="2" charset="-78"/>
                <a:sym typeface="Symbol" pitchFamily="18" charset="2"/>
              </a:rPr>
              <a:t>و </a:t>
            </a:r>
            <a:r>
              <a:rPr lang="ar-SA" altLang="en-US" sz="3100" b="1">
                <a:solidFill>
                  <a:srgbClr val="800000"/>
                </a:solidFill>
                <a:latin typeface="IPT.Farnaz" pitchFamily="10" charset="2"/>
                <a:cs typeface="Yagut" pitchFamily="2" charset="-78"/>
                <a:sym typeface="Symbol" pitchFamily="18" charset="2"/>
              </a:rPr>
              <a:t>ي</a:t>
            </a:r>
            <a:r>
              <a:rPr lang="ar-SA" altLang="fa-IR" sz="3100" b="1">
                <a:solidFill>
                  <a:srgbClr val="800000"/>
                </a:solidFill>
                <a:latin typeface="IPT.Farnaz" pitchFamily="10" charset="2"/>
                <a:cs typeface="Yagut" pitchFamily="2" charset="-78"/>
                <a:sym typeface="Symbol" pitchFamily="18" charset="2"/>
              </a:rPr>
              <a:t>ا </a:t>
            </a:r>
            <a:r>
              <a:rPr lang="ar-SA" altLang="en-US" sz="3100" b="1">
                <a:solidFill>
                  <a:srgbClr val="800000"/>
                </a:solidFill>
                <a:latin typeface="IPT.Farnaz" pitchFamily="10" charset="2"/>
                <a:cs typeface="Yagut" pitchFamily="2" charset="-78"/>
                <a:sym typeface="Symbol" pitchFamily="18" charset="2"/>
              </a:rPr>
              <a:t>اش</a:t>
            </a:r>
            <a:r>
              <a:rPr lang="ar-SA" altLang="fa-IR" sz="3100" b="1">
                <a:solidFill>
                  <a:srgbClr val="800000"/>
                </a:solidFill>
                <a:latin typeface="IPT.Farnaz" pitchFamily="10" charset="2"/>
                <a:cs typeface="Yagut" pitchFamily="2" charset="-78"/>
                <a:sym typeface="Symbol" pitchFamily="18" charset="2"/>
              </a:rPr>
              <a:t>خ</a:t>
            </a:r>
            <a:r>
              <a:rPr lang="ar-SA" altLang="en-US" sz="3100" b="1">
                <a:solidFill>
                  <a:srgbClr val="800000"/>
                </a:solidFill>
                <a:latin typeface="IPT.Farnaz" pitchFamily="10" charset="2"/>
                <a:cs typeface="Yagut" pitchFamily="2" charset="-78"/>
                <a:sym typeface="Symbol" pitchFamily="18" charset="2"/>
              </a:rPr>
              <a:t>ا</a:t>
            </a:r>
            <a:r>
              <a:rPr lang="ar-SA" altLang="fa-IR" sz="3100" b="1">
                <a:solidFill>
                  <a:srgbClr val="800000"/>
                </a:solidFill>
                <a:latin typeface="IPT.Farnaz" pitchFamily="10" charset="2"/>
                <a:cs typeface="Yagut" pitchFamily="2" charset="-78"/>
                <a:sym typeface="Symbol" pitchFamily="18" charset="2"/>
              </a:rPr>
              <a:t>ص حقيقي و حقوقي </a:t>
            </a:r>
            <a:r>
              <a:rPr lang="ar-SA" altLang="en-US" sz="3100" b="1">
                <a:solidFill>
                  <a:srgbClr val="800000"/>
                </a:solidFill>
                <a:latin typeface="IPT.Farnaz" pitchFamily="10" charset="2"/>
                <a:cs typeface="Yagut" pitchFamily="2" charset="-78"/>
                <a:sym typeface="Symbol" pitchFamily="18" charset="2"/>
              </a:rPr>
              <a:t>د</a:t>
            </a:r>
            <a:r>
              <a:rPr lang="ar-SA" altLang="fa-IR" sz="3100" b="1">
                <a:solidFill>
                  <a:srgbClr val="800000"/>
                </a:solidFill>
                <a:latin typeface="IPT.Farnaz" pitchFamily="10" charset="2"/>
                <a:cs typeface="Yagut" pitchFamily="2" charset="-78"/>
                <a:sym typeface="Symbol" pitchFamily="18" charset="2"/>
              </a:rPr>
              <a:t>يگ</a:t>
            </a:r>
            <a:r>
              <a:rPr lang="ar-SA" altLang="en-US" sz="3100" b="1">
                <a:solidFill>
                  <a:srgbClr val="800000"/>
                </a:solidFill>
                <a:latin typeface="IPT.Farnaz" pitchFamily="10" charset="2"/>
                <a:cs typeface="Yagut" pitchFamily="2" charset="-78"/>
                <a:sym typeface="Symbol" pitchFamily="18" charset="2"/>
              </a:rPr>
              <a:t>ر</a:t>
            </a:r>
            <a:endParaRPr lang="en-US" altLang="en-US" sz="3100" b="1">
              <a:solidFill>
                <a:srgbClr val="800000"/>
              </a:solidFill>
              <a:latin typeface="IPT.Farnaz" pitchFamily="10" charset="2"/>
              <a:cs typeface="Yagut" pitchFamily="2" charset="-78"/>
              <a:sym typeface="Symbol" pitchFamily="18" charset="2"/>
            </a:endParaRPr>
          </a:p>
        </p:txBody>
      </p:sp>
      <p:sp>
        <p:nvSpPr>
          <p:cNvPr id="287748" name="Rectangle 4"/>
          <p:cNvSpPr>
            <a:spLocks noChangeArrowheads="1"/>
          </p:cNvSpPr>
          <p:nvPr/>
        </p:nvSpPr>
        <p:spPr bwMode="auto">
          <a:xfrm>
            <a:off x="3048000" y="4221163"/>
            <a:ext cx="6096000" cy="2560637"/>
          </a:xfrm>
          <a:prstGeom prst="rect">
            <a:avLst/>
          </a:prstGeom>
          <a:gradFill rotWithShape="0">
            <a:gsLst>
              <a:gs pos="0">
                <a:srgbClr val="FFCC99"/>
              </a:gs>
              <a:gs pos="50000">
                <a:srgbClr val="FFCC99">
                  <a:gamma/>
                  <a:tint val="0"/>
                  <a:invGamma/>
                </a:srgbClr>
              </a:gs>
              <a:gs pos="100000">
                <a:srgbClr val="FFCC99"/>
              </a:gs>
            </a:gsLst>
            <a:lin ang="2700000" scaled="1"/>
          </a:gradFill>
          <a:ln w="15875">
            <a:noFill/>
            <a:miter lim="800000"/>
            <a:headEnd/>
            <a:tailEnd/>
          </a:ln>
          <a:effectLst/>
          <a:scene3d>
            <a:camera prst="legacyPerspectiveTop"/>
            <a:lightRig rig="legacyFlat3" dir="b"/>
          </a:scene3d>
          <a:sp3d extrusionH="887400" prstMaterial="legacyMatte">
            <a:bevelT w="13500" h="13500" prst="angle"/>
            <a:bevelB w="13500" h="13500" prst="angle"/>
            <a:extrusionClr>
              <a:srgbClr val="990033"/>
            </a:extrusionClr>
          </a:sp3d>
        </p:spPr>
        <p:txBody>
          <a:bodyPr anchor="ctr">
            <a:flatTx/>
          </a:bodyPr>
          <a:lstStyle/>
          <a:p>
            <a:pPr algn="just" rtl="1"/>
            <a:r>
              <a:rPr lang="en-US" altLang="fa-IR" sz="2800" b="1">
                <a:solidFill>
                  <a:srgbClr val="800000"/>
                </a:solidFill>
                <a:latin typeface="IPT.Farnaz" pitchFamily="10" charset="2"/>
                <a:cs typeface="Yagut" pitchFamily="2" charset="-78"/>
                <a:sym typeface="AGA Arabesque" pitchFamily="2" charset="2"/>
              </a:rPr>
              <a:t></a:t>
            </a:r>
            <a:r>
              <a:rPr lang="en-US" altLang="en-US" sz="2800" b="1">
                <a:solidFill>
                  <a:srgbClr val="800000"/>
                </a:solidFill>
                <a:latin typeface="IPT.Farnaz" pitchFamily="10" charset="2"/>
                <a:cs typeface="Yagut" pitchFamily="2" charset="-78"/>
                <a:sym typeface="Symbol" pitchFamily="18" charset="2"/>
              </a:rPr>
              <a:t> </a:t>
            </a:r>
            <a:r>
              <a:rPr lang="ar-SA" altLang="en-US" sz="2800" b="1">
                <a:solidFill>
                  <a:srgbClr val="800000"/>
                </a:solidFill>
                <a:latin typeface="IPT.Farnaz" pitchFamily="10" charset="2"/>
                <a:cs typeface="Yagut" pitchFamily="2" charset="-78"/>
                <a:sym typeface="Symbol" pitchFamily="18" charset="2"/>
              </a:rPr>
              <a:t>ا</a:t>
            </a:r>
            <a:r>
              <a:rPr lang="ar-SA" altLang="fa-IR" sz="2800" b="1">
                <a:solidFill>
                  <a:srgbClr val="800000"/>
                </a:solidFill>
                <a:latin typeface="IPT.Farnaz" pitchFamily="10" charset="2"/>
                <a:cs typeface="Yagut" pitchFamily="2" charset="-78"/>
                <a:sym typeface="Symbol" pitchFamily="18" charset="2"/>
              </a:rPr>
              <a:t>ق</a:t>
            </a:r>
            <a:r>
              <a:rPr lang="ar-SA" altLang="en-US" sz="2800" b="1">
                <a:solidFill>
                  <a:srgbClr val="800000"/>
                </a:solidFill>
                <a:latin typeface="IPT.Farnaz" pitchFamily="10" charset="2"/>
                <a:cs typeface="Yagut" pitchFamily="2" charset="-78"/>
                <a:sym typeface="Symbol" pitchFamily="18" charset="2"/>
              </a:rPr>
              <a:t>د</a:t>
            </a:r>
            <a:r>
              <a:rPr lang="ar-SA" altLang="fa-IR" sz="2800" b="1">
                <a:solidFill>
                  <a:srgbClr val="800000"/>
                </a:solidFill>
                <a:latin typeface="IPT.Farnaz" pitchFamily="10" charset="2"/>
                <a:cs typeface="Yagut" pitchFamily="2" charset="-78"/>
                <a:sym typeface="Symbol" pitchFamily="18" charset="2"/>
              </a:rPr>
              <a:t>ا</a:t>
            </a:r>
            <a:r>
              <a:rPr lang="ar-SA" altLang="en-US" sz="2800" b="1">
                <a:solidFill>
                  <a:srgbClr val="800000"/>
                </a:solidFill>
                <a:latin typeface="IPT.Farnaz" pitchFamily="10" charset="2"/>
                <a:cs typeface="Yagut" pitchFamily="2" charset="-78"/>
                <a:sym typeface="Symbol" pitchFamily="18" charset="2"/>
              </a:rPr>
              <a:t>م</a:t>
            </a:r>
            <a:r>
              <a:rPr lang="ar-SA" altLang="fa-IR" sz="2800" b="1">
                <a:solidFill>
                  <a:srgbClr val="800000"/>
                </a:solidFill>
                <a:latin typeface="IPT.Farnaz" pitchFamily="10" charset="2"/>
                <a:cs typeface="Yagut" pitchFamily="2" charset="-78"/>
                <a:sym typeface="Symbol" pitchFamily="18" charset="2"/>
              </a:rPr>
              <a:t>ا</a:t>
            </a:r>
            <a:r>
              <a:rPr lang="ar-SA" altLang="en-US" sz="2800" b="1">
                <a:solidFill>
                  <a:srgbClr val="800000"/>
                </a:solidFill>
                <a:latin typeface="IPT.Farnaz" pitchFamily="10" charset="2"/>
                <a:cs typeface="Yagut" pitchFamily="2" charset="-78"/>
                <a:sym typeface="Symbol" pitchFamily="18" charset="2"/>
              </a:rPr>
              <a:t>ت </a:t>
            </a:r>
            <a:r>
              <a:rPr lang="ar-SA" altLang="fa-IR" sz="2800" b="1">
                <a:solidFill>
                  <a:srgbClr val="800000"/>
                </a:solidFill>
                <a:latin typeface="IPT.Farnaz" pitchFamily="10" charset="2"/>
                <a:cs typeface="Yagut" pitchFamily="2" charset="-78"/>
                <a:sym typeface="Symbol" pitchFamily="18" charset="2"/>
              </a:rPr>
              <a:t>ا</a:t>
            </a:r>
            <a:r>
              <a:rPr lang="ar-SA" altLang="en-US" sz="2800" b="1">
                <a:solidFill>
                  <a:srgbClr val="800000"/>
                </a:solidFill>
                <a:latin typeface="IPT.Farnaz" pitchFamily="10" charset="2"/>
                <a:cs typeface="Yagut" pitchFamily="2" charset="-78"/>
                <a:sym typeface="Symbol" pitchFamily="18" charset="2"/>
              </a:rPr>
              <a:t>ش</a:t>
            </a:r>
            <a:r>
              <a:rPr lang="ar-SA" altLang="fa-IR" sz="2800" b="1">
                <a:solidFill>
                  <a:srgbClr val="800000"/>
                </a:solidFill>
                <a:latin typeface="IPT.Farnaz" pitchFamily="10" charset="2"/>
                <a:cs typeface="Yagut" pitchFamily="2" charset="-78"/>
                <a:sym typeface="Symbol" pitchFamily="18" charset="2"/>
              </a:rPr>
              <a:t>خ</a:t>
            </a:r>
            <a:r>
              <a:rPr lang="ar-SA" altLang="en-US" sz="2800" b="1">
                <a:solidFill>
                  <a:srgbClr val="800000"/>
                </a:solidFill>
                <a:latin typeface="IPT.Farnaz" pitchFamily="10" charset="2"/>
                <a:cs typeface="Yagut" pitchFamily="2" charset="-78"/>
                <a:sym typeface="Symbol" pitchFamily="18" charset="2"/>
              </a:rPr>
              <a:t>ا</a:t>
            </a:r>
            <a:r>
              <a:rPr lang="ar-SA" altLang="fa-IR" sz="2800" b="1">
                <a:solidFill>
                  <a:srgbClr val="800000"/>
                </a:solidFill>
                <a:latin typeface="IPT.Farnaz" pitchFamily="10" charset="2"/>
                <a:cs typeface="Yagut" pitchFamily="2" charset="-78"/>
                <a:sym typeface="Symbol" pitchFamily="18" charset="2"/>
              </a:rPr>
              <a:t>ص </a:t>
            </a:r>
            <a:r>
              <a:rPr lang="ar-SA" altLang="en-US" sz="2800" b="1">
                <a:solidFill>
                  <a:srgbClr val="800000"/>
                </a:solidFill>
                <a:latin typeface="IPT.Farnaz" pitchFamily="10" charset="2"/>
                <a:cs typeface="Yagut" pitchFamily="2" charset="-78"/>
                <a:sym typeface="Symbol" pitchFamily="18" charset="2"/>
              </a:rPr>
              <a:t>ح</a:t>
            </a:r>
            <a:r>
              <a:rPr lang="ar-SA" altLang="fa-IR" sz="2800" b="1">
                <a:solidFill>
                  <a:srgbClr val="800000"/>
                </a:solidFill>
                <a:latin typeface="IPT.Farnaz" pitchFamily="10" charset="2"/>
                <a:cs typeface="Yagut" pitchFamily="2" charset="-78"/>
                <a:sym typeface="Symbol" pitchFamily="18" charset="2"/>
              </a:rPr>
              <a:t>ق</a:t>
            </a:r>
            <a:r>
              <a:rPr lang="ar-SA" altLang="en-US" sz="2800" b="1">
                <a:solidFill>
                  <a:srgbClr val="800000"/>
                </a:solidFill>
                <a:latin typeface="IPT.Farnaz" pitchFamily="10" charset="2"/>
                <a:cs typeface="Yagut" pitchFamily="2" charset="-78"/>
                <a:sym typeface="Symbol" pitchFamily="18" charset="2"/>
              </a:rPr>
              <a:t>ي</a:t>
            </a:r>
            <a:r>
              <a:rPr lang="ar-SA" altLang="fa-IR" sz="2800" b="1">
                <a:solidFill>
                  <a:srgbClr val="800000"/>
                </a:solidFill>
                <a:latin typeface="IPT.Farnaz" pitchFamily="10" charset="2"/>
                <a:cs typeface="Yagut" pitchFamily="2" charset="-78"/>
                <a:sym typeface="Symbol" pitchFamily="18" charset="2"/>
              </a:rPr>
              <a:t>ق</a:t>
            </a:r>
            <a:r>
              <a:rPr lang="ar-SA" altLang="en-US" sz="2800" b="1">
                <a:solidFill>
                  <a:srgbClr val="800000"/>
                </a:solidFill>
                <a:latin typeface="IPT.Farnaz" pitchFamily="10" charset="2"/>
                <a:cs typeface="Yagut" pitchFamily="2" charset="-78"/>
                <a:sym typeface="Symbol" pitchFamily="18" charset="2"/>
              </a:rPr>
              <a:t>ي </a:t>
            </a:r>
            <a:r>
              <a:rPr lang="ar-SA" altLang="fa-IR" sz="2800" b="1">
                <a:solidFill>
                  <a:srgbClr val="800000"/>
                </a:solidFill>
                <a:latin typeface="IPT.Farnaz" pitchFamily="10" charset="2"/>
                <a:cs typeface="Yagut" pitchFamily="2" charset="-78"/>
                <a:sym typeface="Symbol" pitchFamily="18" charset="2"/>
              </a:rPr>
              <a:t>و </a:t>
            </a:r>
            <a:r>
              <a:rPr lang="ar-SA" altLang="en-US" sz="2800" b="1">
                <a:solidFill>
                  <a:srgbClr val="800000"/>
                </a:solidFill>
                <a:latin typeface="IPT.Farnaz" pitchFamily="10" charset="2"/>
                <a:cs typeface="Yagut" pitchFamily="2" charset="-78"/>
                <a:sym typeface="Symbol" pitchFamily="18" charset="2"/>
              </a:rPr>
              <a:t>ح</a:t>
            </a:r>
            <a:r>
              <a:rPr lang="ar-SA" altLang="fa-IR" sz="2800" b="1">
                <a:solidFill>
                  <a:srgbClr val="800000"/>
                </a:solidFill>
                <a:latin typeface="IPT.Farnaz" pitchFamily="10" charset="2"/>
                <a:cs typeface="Yagut" pitchFamily="2" charset="-78"/>
                <a:sym typeface="Symbol" pitchFamily="18" charset="2"/>
              </a:rPr>
              <a:t>ق</a:t>
            </a:r>
            <a:r>
              <a:rPr lang="ar-SA" altLang="en-US" sz="2800" b="1">
                <a:solidFill>
                  <a:srgbClr val="800000"/>
                </a:solidFill>
                <a:latin typeface="IPT.Farnaz" pitchFamily="10" charset="2"/>
                <a:cs typeface="Yagut" pitchFamily="2" charset="-78"/>
                <a:sym typeface="Symbol" pitchFamily="18" charset="2"/>
              </a:rPr>
              <a:t>و</a:t>
            </a:r>
            <a:r>
              <a:rPr lang="ar-SA" altLang="fa-IR" sz="2800" b="1">
                <a:solidFill>
                  <a:srgbClr val="800000"/>
                </a:solidFill>
                <a:latin typeface="IPT.Farnaz" pitchFamily="10" charset="2"/>
                <a:cs typeface="Yagut" pitchFamily="2" charset="-78"/>
                <a:sym typeface="Symbol" pitchFamily="18" charset="2"/>
              </a:rPr>
              <a:t>قي ك</a:t>
            </a:r>
            <a:r>
              <a:rPr lang="ar-SA" altLang="en-US" sz="2800" b="1">
                <a:solidFill>
                  <a:srgbClr val="800000"/>
                </a:solidFill>
                <a:latin typeface="IPT.Farnaz" pitchFamily="10" charset="2"/>
                <a:cs typeface="Yagut" pitchFamily="2" charset="-78"/>
                <a:sym typeface="Symbol" pitchFamily="18" charset="2"/>
              </a:rPr>
              <a:t>ه </a:t>
            </a:r>
            <a:r>
              <a:rPr lang="ar-SA" altLang="fa-IR" sz="2800" b="1">
                <a:solidFill>
                  <a:srgbClr val="800000"/>
                </a:solidFill>
                <a:latin typeface="IPT.Farnaz" pitchFamily="10" charset="2"/>
                <a:cs typeface="Yagut" pitchFamily="2" charset="-78"/>
                <a:sym typeface="Symbol" pitchFamily="18" charset="2"/>
              </a:rPr>
              <a:t>د</a:t>
            </a:r>
            <a:r>
              <a:rPr lang="ar-SA" altLang="en-US" sz="2800" b="1">
                <a:solidFill>
                  <a:srgbClr val="800000"/>
                </a:solidFill>
                <a:latin typeface="IPT.Farnaz" pitchFamily="10" charset="2"/>
                <a:cs typeface="Yagut" pitchFamily="2" charset="-78"/>
                <a:sym typeface="Symbol" pitchFamily="18" charset="2"/>
              </a:rPr>
              <a:t>ر </a:t>
            </a:r>
            <a:r>
              <a:rPr lang="ar-SA" altLang="fa-IR" sz="2800" b="1">
                <a:solidFill>
                  <a:srgbClr val="800000"/>
                </a:solidFill>
                <a:latin typeface="IPT.Farnaz" pitchFamily="10" charset="2"/>
                <a:cs typeface="Yagut" pitchFamily="2" charset="-78"/>
                <a:sym typeface="Symbol" pitchFamily="18" charset="2"/>
              </a:rPr>
              <a:t>ق</a:t>
            </a:r>
            <a:r>
              <a:rPr lang="ar-SA" altLang="en-US" sz="2800" b="1">
                <a:solidFill>
                  <a:srgbClr val="800000"/>
                </a:solidFill>
                <a:latin typeface="IPT.Farnaz" pitchFamily="10" charset="2"/>
                <a:cs typeface="Yagut" pitchFamily="2" charset="-78"/>
                <a:sym typeface="Symbol" pitchFamily="18" charset="2"/>
              </a:rPr>
              <a:t>ب</a:t>
            </a:r>
            <a:r>
              <a:rPr lang="ar-SA" altLang="fa-IR" sz="2800" b="1">
                <a:solidFill>
                  <a:srgbClr val="800000"/>
                </a:solidFill>
                <a:latin typeface="IPT.Farnaz" pitchFamily="10" charset="2"/>
                <a:cs typeface="Yagut" pitchFamily="2" charset="-78"/>
                <a:sym typeface="Symbol" pitchFamily="18" charset="2"/>
              </a:rPr>
              <a:t>ا</a:t>
            </a:r>
            <a:r>
              <a:rPr lang="ar-SA" altLang="en-US" sz="2800" b="1">
                <a:solidFill>
                  <a:srgbClr val="800000"/>
                </a:solidFill>
                <a:latin typeface="IPT.Farnaz" pitchFamily="10" charset="2"/>
                <a:cs typeface="Yagut" pitchFamily="2" charset="-78"/>
                <a:sym typeface="Symbol" pitchFamily="18" charset="2"/>
              </a:rPr>
              <a:t>ل </a:t>
            </a:r>
            <a:r>
              <a:rPr lang="ar-SA" altLang="fa-IR" sz="2800" b="1">
                <a:solidFill>
                  <a:srgbClr val="800000"/>
                </a:solidFill>
                <a:latin typeface="IPT.Farnaz" pitchFamily="10" charset="2"/>
                <a:cs typeface="Yagut" pitchFamily="2" charset="-78"/>
                <a:sym typeface="Symbol" pitchFamily="18" charset="2"/>
              </a:rPr>
              <a:t>پ</a:t>
            </a:r>
            <a:r>
              <a:rPr lang="ar-SA" altLang="en-US" sz="2800" b="1">
                <a:solidFill>
                  <a:srgbClr val="800000"/>
                </a:solidFill>
                <a:latin typeface="IPT.Farnaz" pitchFamily="10" charset="2"/>
                <a:cs typeface="Yagut" pitchFamily="2" charset="-78"/>
                <a:sym typeface="Symbol" pitchFamily="18" charset="2"/>
              </a:rPr>
              <a:t>ر</a:t>
            </a:r>
            <a:r>
              <a:rPr lang="ar-SA" altLang="fa-IR" sz="2800" b="1">
                <a:solidFill>
                  <a:srgbClr val="800000"/>
                </a:solidFill>
                <a:latin typeface="IPT.Farnaz" pitchFamily="10" charset="2"/>
                <a:cs typeface="Yagut" pitchFamily="2" charset="-78"/>
                <a:sym typeface="Symbol" pitchFamily="18" charset="2"/>
              </a:rPr>
              <a:t>د</a:t>
            </a:r>
            <a:r>
              <a:rPr lang="ar-SA" altLang="en-US" sz="2800" b="1">
                <a:solidFill>
                  <a:srgbClr val="800000"/>
                </a:solidFill>
                <a:latin typeface="IPT.Farnaz" pitchFamily="10" charset="2"/>
                <a:cs typeface="Yagut" pitchFamily="2" charset="-78"/>
                <a:sym typeface="Symbol" pitchFamily="18" charset="2"/>
              </a:rPr>
              <a:t>ا</a:t>
            </a:r>
            <a:r>
              <a:rPr lang="ar-SA" altLang="fa-IR" sz="2800" b="1">
                <a:solidFill>
                  <a:srgbClr val="800000"/>
                </a:solidFill>
                <a:latin typeface="IPT.Farnaz" pitchFamily="10" charset="2"/>
                <a:cs typeface="Yagut" pitchFamily="2" charset="-78"/>
                <a:sym typeface="Symbol" pitchFamily="18" charset="2"/>
              </a:rPr>
              <a:t>خ</a:t>
            </a:r>
            <a:r>
              <a:rPr lang="ar-SA" altLang="en-US" sz="2800" b="1">
                <a:solidFill>
                  <a:srgbClr val="800000"/>
                </a:solidFill>
                <a:latin typeface="IPT.Farnaz" pitchFamily="10" charset="2"/>
                <a:cs typeface="Yagut" pitchFamily="2" charset="-78"/>
                <a:sym typeface="Symbol" pitchFamily="18" charset="2"/>
              </a:rPr>
              <a:t>ت </a:t>
            </a:r>
            <a:r>
              <a:rPr lang="ar-SA" altLang="fa-IR" sz="2800" b="1">
                <a:solidFill>
                  <a:srgbClr val="800000"/>
                </a:solidFill>
                <a:latin typeface="IPT.Farnaz" pitchFamily="10" charset="2"/>
                <a:cs typeface="Yagut" pitchFamily="2" charset="-78"/>
                <a:sym typeface="Symbol" pitchFamily="18" charset="2"/>
              </a:rPr>
              <a:t>م</a:t>
            </a:r>
            <a:r>
              <a:rPr lang="ar-SA" altLang="en-US" sz="2800" b="1">
                <a:solidFill>
                  <a:srgbClr val="800000"/>
                </a:solidFill>
                <a:latin typeface="IPT.Farnaz" pitchFamily="10" charset="2"/>
                <a:cs typeface="Yagut" pitchFamily="2" charset="-78"/>
                <a:sym typeface="Symbol" pitchFamily="18" charset="2"/>
              </a:rPr>
              <a:t>ا</a:t>
            </a:r>
            <a:r>
              <a:rPr lang="ar-SA" altLang="fa-IR" sz="2800" b="1">
                <a:solidFill>
                  <a:srgbClr val="800000"/>
                </a:solidFill>
                <a:latin typeface="IPT.Farnaz" pitchFamily="10" charset="2"/>
                <a:cs typeface="Yagut" pitchFamily="2" charset="-78"/>
                <a:sym typeface="Symbol" pitchFamily="18" charset="2"/>
              </a:rPr>
              <a:t>ل به </a:t>
            </a:r>
            <a:r>
              <a:rPr lang="ar-SA" altLang="en-US" sz="2800" b="1">
                <a:solidFill>
                  <a:srgbClr val="800000"/>
                </a:solidFill>
                <a:latin typeface="IPT.Farnaz" pitchFamily="10" charset="2"/>
                <a:cs typeface="Yagut" pitchFamily="2" charset="-78"/>
                <a:sym typeface="Symbol" pitchFamily="18" charset="2"/>
              </a:rPr>
              <a:t>م</a:t>
            </a:r>
            <a:r>
              <a:rPr lang="ar-SA" altLang="fa-IR" sz="2800" b="1">
                <a:solidFill>
                  <a:srgbClr val="800000"/>
                </a:solidFill>
                <a:latin typeface="IPT.Farnaz" pitchFamily="10" charset="2"/>
                <a:cs typeface="Yagut" pitchFamily="2" charset="-78"/>
                <a:sym typeface="Symbol" pitchFamily="18" charset="2"/>
              </a:rPr>
              <a:t>أ</a:t>
            </a:r>
            <a:r>
              <a:rPr lang="ar-SA" altLang="en-US" sz="2800" b="1">
                <a:solidFill>
                  <a:srgbClr val="800000"/>
                </a:solidFill>
                <a:latin typeface="IPT.Farnaz" pitchFamily="10" charset="2"/>
                <a:cs typeface="Yagut" pitchFamily="2" charset="-78"/>
                <a:sym typeface="Symbol" pitchFamily="18" charset="2"/>
              </a:rPr>
              <a:t>م</a:t>
            </a:r>
            <a:r>
              <a:rPr lang="ar-SA" altLang="fa-IR" sz="2800" b="1">
                <a:solidFill>
                  <a:srgbClr val="800000"/>
                </a:solidFill>
                <a:latin typeface="IPT.Farnaz" pitchFamily="10" charset="2"/>
                <a:cs typeface="Yagut" pitchFamily="2" charset="-78"/>
                <a:sym typeface="Symbol" pitchFamily="18" charset="2"/>
              </a:rPr>
              <a:t>و</a:t>
            </a:r>
            <a:r>
              <a:rPr lang="ar-SA" altLang="en-US" sz="2800" b="1">
                <a:solidFill>
                  <a:srgbClr val="800000"/>
                </a:solidFill>
                <a:latin typeface="IPT.Farnaz" pitchFamily="10" charset="2"/>
                <a:cs typeface="Yagut" pitchFamily="2" charset="-78"/>
                <a:sym typeface="Symbol" pitchFamily="18" charset="2"/>
              </a:rPr>
              <a:t>را</a:t>
            </a:r>
            <a:r>
              <a:rPr lang="ar-SA" altLang="fa-IR" sz="2800" b="1">
                <a:solidFill>
                  <a:srgbClr val="800000"/>
                </a:solidFill>
                <a:latin typeface="IPT.Farnaz" pitchFamily="10" charset="2"/>
                <a:cs typeface="Yagut" pitchFamily="2" charset="-78"/>
                <a:sym typeface="Symbol" pitchFamily="18" charset="2"/>
              </a:rPr>
              <a:t>ن </a:t>
            </a:r>
            <a:r>
              <a:rPr lang="ar-SA" altLang="en-US" sz="2800" b="1">
                <a:solidFill>
                  <a:srgbClr val="800000"/>
                </a:solidFill>
                <a:latin typeface="IPT.Farnaz" pitchFamily="10" charset="2"/>
                <a:cs typeface="Yagut" pitchFamily="2" charset="-78"/>
                <a:sym typeface="Symbol" pitchFamily="18" charset="2"/>
              </a:rPr>
              <a:t>د</a:t>
            </a:r>
            <a:r>
              <a:rPr lang="ar-SA" altLang="fa-IR" sz="2800" b="1">
                <a:solidFill>
                  <a:srgbClr val="800000"/>
                </a:solidFill>
                <a:latin typeface="IPT.Farnaz" pitchFamily="10" charset="2"/>
                <a:cs typeface="Yagut" pitchFamily="2" charset="-78"/>
                <a:sym typeface="Symbol" pitchFamily="18" charset="2"/>
              </a:rPr>
              <a:t>و</a:t>
            </a:r>
            <a:r>
              <a:rPr lang="ar-SA" altLang="en-US" sz="2800" b="1">
                <a:solidFill>
                  <a:srgbClr val="800000"/>
                </a:solidFill>
                <a:latin typeface="IPT.Farnaz" pitchFamily="10" charset="2"/>
                <a:cs typeface="Yagut" pitchFamily="2" charset="-78"/>
                <a:sym typeface="Symbol" pitchFamily="18" charset="2"/>
              </a:rPr>
              <a:t>ل</a:t>
            </a:r>
            <a:r>
              <a:rPr lang="ar-SA" altLang="fa-IR" sz="2800" b="1">
                <a:solidFill>
                  <a:srgbClr val="800000"/>
                </a:solidFill>
                <a:latin typeface="IPT.Farnaz" pitchFamily="10" charset="2"/>
                <a:cs typeface="Yagut" pitchFamily="2" charset="-78"/>
                <a:sym typeface="Symbol" pitchFamily="18" charset="2"/>
              </a:rPr>
              <a:t>ت </a:t>
            </a:r>
            <a:r>
              <a:rPr lang="ar-SA" altLang="en-US" sz="2800" b="1">
                <a:solidFill>
                  <a:srgbClr val="800000"/>
                </a:solidFill>
                <a:latin typeface="IPT.Farnaz" pitchFamily="10" charset="2"/>
                <a:cs typeface="Yagut" pitchFamily="2" charset="-78"/>
                <a:sym typeface="Symbol" pitchFamily="18" charset="2"/>
              </a:rPr>
              <a:t>ب</a:t>
            </a:r>
            <a:r>
              <a:rPr lang="ar-SA" altLang="fa-IR" sz="2800" b="1">
                <a:solidFill>
                  <a:srgbClr val="800000"/>
                </a:solidFill>
                <a:latin typeface="IPT.Farnaz" pitchFamily="10" charset="2"/>
                <a:cs typeface="Yagut" pitchFamily="2" charset="-78"/>
                <a:sym typeface="Symbol" pitchFamily="18" charset="2"/>
              </a:rPr>
              <a:t>ه </a:t>
            </a:r>
            <a:r>
              <a:rPr lang="ar-SA" altLang="en-US" sz="2800" b="1">
                <a:solidFill>
                  <a:srgbClr val="800000"/>
                </a:solidFill>
                <a:latin typeface="IPT.Farnaz" pitchFamily="10" charset="2"/>
                <a:cs typeface="Yagut" pitchFamily="2" charset="-78"/>
                <a:sym typeface="Symbol" pitchFamily="18" charset="2"/>
              </a:rPr>
              <a:t>م</a:t>
            </a:r>
            <a:r>
              <a:rPr lang="ar-SA" altLang="fa-IR" sz="2800" b="1">
                <a:solidFill>
                  <a:srgbClr val="800000"/>
                </a:solidFill>
                <a:latin typeface="IPT.Farnaz" pitchFamily="10" charset="2"/>
                <a:cs typeface="Yagut" pitchFamily="2" charset="-78"/>
                <a:sym typeface="Symbol" pitchFamily="18" charset="2"/>
              </a:rPr>
              <a:t>ن</a:t>
            </a:r>
            <a:r>
              <a:rPr lang="ar-SA" altLang="en-US" sz="2800" b="1">
                <a:solidFill>
                  <a:srgbClr val="800000"/>
                </a:solidFill>
                <a:latin typeface="IPT.Farnaz" pitchFamily="10" charset="2"/>
                <a:cs typeface="Yagut" pitchFamily="2" charset="-78"/>
                <a:sym typeface="Symbol" pitchFamily="18" charset="2"/>
              </a:rPr>
              <a:t>ظ</a:t>
            </a:r>
            <a:r>
              <a:rPr lang="ar-SA" altLang="fa-IR" sz="2800" b="1">
                <a:solidFill>
                  <a:srgbClr val="800000"/>
                </a:solidFill>
                <a:latin typeface="IPT.Farnaz" pitchFamily="10" charset="2"/>
                <a:cs typeface="Yagut" pitchFamily="2" charset="-78"/>
                <a:sym typeface="Symbol" pitchFamily="18" charset="2"/>
              </a:rPr>
              <a:t>و</a:t>
            </a:r>
            <a:r>
              <a:rPr lang="ar-SA" altLang="en-US" sz="2800" b="1">
                <a:solidFill>
                  <a:srgbClr val="800000"/>
                </a:solidFill>
                <a:latin typeface="IPT.Farnaz" pitchFamily="10" charset="2"/>
                <a:cs typeface="Yagut" pitchFamily="2" charset="-78"/>
                <a:sym typeface="Symbol" pitchFamily="18" charset="2"/>
              </a:rPr>
              <a:t>ر </a:t>
            </a:r>
            <a:r>
              <a:rPr lang="ar-SA" altLang="fa-IR" sz="2800" b="1">
                <a:solidFill>
                  <a:srgbClr val="800000"/>
                </a:solidFill>
                <a:latin typeface="IPT.Farnaz" pitchFamily="10" charset="2"/>
                <a:cs typeface="Yagut" pitchFamily="2" charset="-78"/>
                <a:sym typeface="Symbol" pitchFamily="18" charset="2"/>
              </a:rPr>
              <a:t>ا</a:t>
            </a:r>
            <a:r>
              <a:rPr lang="ar-SA" altLang="en-US" sz="2800" b="1">
                <a:solidFill>
                  <a:srgbClr val="800000"/>
                </a:solidFill>
                <a:latin typeface="IPT.Farnaz" pitchFamily="10" charset="2"/>
                <a:cs typeface="Yagut" pitchFamily="2" charset="-78"/>
                <a:sym typeface="Symbol" pitchFamily="18" charset="2"/>
              </a:rPr>
              <a:t>ن</a:t>
            </a:r>
            <a:r>
              <a:rPr lang="ar-SA" altLang="fa-IR" sz="2800" b="1">
                <a:solidFill>
                  <a:srgbClr val="800000"/>
                </a:solidFill>
                <a:latin typeface="IPT.Farnaz" pitchFamily="10" charset="2"/>
                <a:cs typeface="Yagut" pitchFamily="2" charset="-78"/>
                <a:sym typeface="Symbol" pitchFamily="18" charset="2"/>
              </a:rPr>
              <a:t>ت</a:t>
            </a:r>
            <a:r>
              <a:rPr lang="ar-SA" altLang="en-US" sz="2800" b="1">
                <a:solidFill>
                  <a:srgbClr val="800000"/>
                </a:solidFill>
                <a:latin typeface="IPT.Farnaz" pitchFamily="10" charset="2"/>
                <a:cs typeface="Yagut" pitchFamily="2" charset="-78"/>
                <a:sym typeface="Symbol" pitchFamily="18" charset="2"/>
              </a:rPr>
              <a:t>ف</a:t>
            </a:r>
            <a:r>
              <a:rPr lang="ar-SA" altLang="fa-IR" sz="2800" b="1">
                <a:solidFill>
                  <a:srgbClr val="800000"/>
                </a:solidFill>
                <a:latin typeface="IPT.Farnaz" pitchFamily="10" charset="2"/>
                <a:cs typeface="Yagut" pitchFamily="2" charset="-78"/>
                <a:sym typeface="Symbol" pitchFamily="18" charset="2"/>
              </a:rPr>
              <a:t>اع </a:t>
            </a:r>
            <a:r>
              <a:rPr lang="ar-SA" altLang="en-US" sz="2800" b="1">
                <a:solidFill>
                  <a:srgbClr val="800000"/>
                </a:solidFill>
                <a:latin typeface="IPT.Farnaz" pitchFamily="10" charset="2"/>
                <a:cs typeface="Yagut" pitchFamily="2" charset="-78"/>
                <a:sym typeface="Symbol" pitchFamily="18" charset="2"/>
              </a:rPr>
              <a:t>و </a:t>
            </a:r>
            <a:r>
              <a:rPr lang="ar-SA" altLang="fa-IR" sz="2800" b="1">
                <a:solidFill>
                  <a:srgbClr val="800000"/>
                </a:solidFill>
                <a:latin typeface="IPT.Farnaz" pitchFamily="10" charset="2"/>
                <a:cs typeface="Yagut" pitchFamily="2" charset="-78"/>
                <a:sym typeface="Symbol" pitchFamily="18" charset="2"/>
              </a:rPr>
              <a:t>ب</a:t>
            </a:r>
            <a:r>
              <a:rPr lang="ar-SA" altLang="en-US" sz="2800" b="1">
                <a:solidFill>
                  <a:srgbClr val="800000"/>
                </a:solidFill>
                <a:latin typeface="IPT.Farnaz" pitchFamily="10" charset="2"/>
                <a:cs typeface="Yagut" pitchFamily="2" charset="-78"/>
                <a:sym typeface="Symbol" pitchFamily="18" charset="2"/>
              </a:rPr>
              <a:t>ه</a:t>
            </a:r>
            <a:r>
              <a:rPr lang="ar-SA" altLang="fa-IR" sz="2800" b="1">
                <a:solidFill>
                  <a:srgbClr val="800000"/>
                </a:solidFill>
                <a:latin typeface="IPT.Farnaz" pitchFamily="10" charset="2"/>
                <a:cs typeface="Yagut" pitchFamily="2" charset="-78"/>
                <a:sym typeface="Symbol" pitchFamily="18" charset="2"/>
              </a:rPr>
              <a:t>ر</a:t>
            </a:r>
            <a:r>
              <a:rPr lang="ar-SA" altLang="en-US" sz="2800" b="1">
                <a:solidFill>
                  <a:srgbClr val="800000"/>
                </a:solidFill>
                <a:latin typeface="IPT.Farnaz" pitchFamily="10" charset="2"/>
                <a:cs typeface="Yagut" pitchFamily="2" charset="-78"/>
                <a:sym typeface="Symbol" pitchFamily="18" charset="2"/>
              </a:rPr>
              <a:t>ه‌</a:t>
            </a:r>
            <a:r>
              <a:rPr lang="ar-SA" altLang="fa-IR" sz="2800" b="1">
                <a:solidFill>
                  <a:srgbClr val="800000"/>
                </a:solidFill>
                <a:latin typeface="IPT.Farnaz" pitchFamily="10" charset="2"/>
                <a:cs typeface="Yagut" pitchFamily="2" charset="-78"/>
                <a:sym typeface="Symbol" pitchFamily="18" charset="2"/>
              </a:rPr>
              <a:t>ب</a:t>
            </a:r>
            <a:r>
              <a:rPr lang="ar-SA" altLang="en-US" sz="2800" b="1">
                <a:solidFill>
                  <a:srgbClr val="800000"/>
                </a:solidFill>
                <a:latin typeface="IPT.Farnaz" pitchFamily="10" charset="2"/>
                <a:cs typeface="Yagut" pitchFamily="2" charset="-78"/>
                <a:sym typeface="Symbol" pitchFamily="18" charset="2"/>
              </a:rPr>
              <a:t>ر</a:t>
            </a:r>
            <a:r>
              <a:rPr lang="ar-SA" altLang="fa-IR" sz="2800" b="1">
                <a:solidFill>
                  <a:srgbClr val="800000"/>
                </a:solidFill>
                <a:latin typeface="IPT.Farnaz" pitchFamily="10" charset="2"/>
                <a:cs typeface="Yagut" pitchFamily="2" charset="-78"/>
                <a:sym typeface="Symbol" pitchFamily="18" charset="2"/>
              </a:rPr>
              <a:t>د</a:t>
            </a:r>
            <a:r>
              <a:rPr lang="ar-SA" altLang="en-US" sz="2800" b="1">
                <a:solidFill>
                  <a:srgbClr val="800000"/>
                </a:solidFill>
                <a:latin typeface="IPT.Farnaz" pitchFamily="10" charset="2"/>
                <a:cs typeface="Yagut" pitchFamily="2" charset="-78"/>
                <a:sym typeface="Symbol" pitchFamily="18" charset="2"/>
              </a:rPr>
              <a:t>ا</a:t>
            </a:r>
            <a:r>
              <a:rPr lang="ar-SA" altLang="fa-IR" sz="2800" b="1">
                <a:solidFill>
                  <a:srgbClr val="800000"/>
                </a:solidFill>
                <a:latin typeface="IPT.Farnaz" pitchFamily="10" charset="2"/>
                <a:cs typeface="Yagut" pitchFamily="2" charset="-78"/>
                <a:sym typeface="Symbol" pitchFamily="18" charset="2"/>
              </a:rPr>
              <a:t>ر</a:t>
            </a:r>
            <a:r>
              <a:rPr lang="ar-SA" altLang="en-US" sz="2800" b="1">
                <a:solidFill>
                  <a:srgbClr val="800000"/>
                </a:solidFill>
                <a:latin typeface="IPT.Farnaz" pitchFamily="10" charset="2"/>
                <a:cs typeface="Yagut" pitchFamily="2" charset="-78"/>
                <a:sym typeface="Symbol" pitchFamily="18" charset="2"/>
              </a:rPr>
              <a:t>ي </a:t>
            </a:r>
            <a:r>
              <a:rPr lang="ar-SA" altLang="fa-IR" sz="2800" b="1">
                <a:solidFill>
                  <a:srgbClr val="800000"/>
                </a:solidFill>
                <a:latin typeface="IPT.Farnaz" pitchFamily="10" charset="2"/>
                <a:cs typeface="Yagut" pitchFamily="2" charset="-78"/>
                <a:sym typeface="Symbol" pitchFamily="18" charset="2"/>
              </a:rPr>
              <a:t>ب</a:t>
            </a:r>
            <a:r>
              <a:rPr lang="ar-SA" altLang="en-US" sz="2800" b="1">
                <a:solidFill>
                  <a:srgbClr val="800000"/>
                </a:solidFill>
                <a:latin typeface="IPT.Farnaz" pitchFamily="10" charset="2"/>
                <a:cs typeface="Yagut" pitchFamily="2" charset="-78"/>
                <a:sym typeface="Symbol" pitchFamily="18" charset="2"/>
              </a:rPr>
              <a:t>ر</a:t>
            </a:r>
            <a:r>
              <a:rPr lang="ar-SA" altLang="fa-IR" sz="2800" b="1">
                <a:solidFill>
                  <a:srgbClr val="800000"/>
                </a:solidFill>
                <a:latin typeface="IPT.Farnaz" pitchFamily="10" charset="2"/>
                <a:cs typeface="Yagut" pitchFamily="2" charset="-78"/>
                <a:sym typeface="Symbol" pitchFamily="18" charset="2"/>
              </a:rPr>
              <a:t>ا</a:t>
            </a:r>
            <a:r>
              <a:rPr lang="ar-SA" altLang="en-US" sz="2800" b="1">
                <a:solidFill>
                  <a:srgbClr val="800000"/>
                </a:solidFill>
                <a:latin typeface="IPT.Farnaz" pitchFamily="10" charset="2"/>
                <a:cs typeface="Yagut" pitchFamily="2" charset="-78"/>
                <a:sym typeface="Symbol" pitchFamily="18" charset="2"/>
              </a:rPr>
              <a:t>ي </a:t>
            </a:r>
            <a:r>
              <a:rPr lang="ar-SA" altLang="fa-IR" sz="2800" b="1">
                <a:solidFill>
                  <a:srgbClr val="800000"/>
                </a:solidFill>
                <a:latin typeface="IPT.Farnaz" pitchFamily="10" charset="2"/>
                <a:cs typeface="Yagut" pitchFamily="2" charset="-78"/>
                <a:sym typeface="Symbol" pitchFamily="18" charset="2"/>
              </a:rPr>
              <a:t>خ</a:t>
            </a:r>
            <a:r>
              <a:rPr lang="ar-SA" altLang="en-US" sz="2800" b="1">
                <a:solidFill>
                  <a:srgbClr val="800000"/>
                </a:solidFill>
                <a:latin typeface="IPT.Farnaz" pitchFamily="10" charset="2"/>
                <a:cs typeface="Yagut" pitchFamily="2" charset="-78"/>
                <a:sym typeface="Symbol" pitchFamily="18" charset="2"/>
              </a:rPr>
              <a:t>و</a:t>
            </a:r>
            <a:r>
              <a:rPr lang="ar-SA" altLang="fa-IR" sz="2800" b="1">
                <a:solidFill>
                  <a:srgbClr val="800000"/>
                </a:solidFill>
                <a:latin typeface="IPT.Farnaz" pitchFamily="10" charset="2"/>
                <a:cs typeface="Yagut" pitchFamily="2" charset="-78"/>
                <a:sym typeface="Symbol" pitchFamily="18" charset="2"/>
              </a:rPr>
              <a:t>د </a:t>
            </a:r>
            <a:r>
              <a:rPr lang="ar-SA" altLang="en-US" sz="2800" b="1">
                <a:solidFill>
                  <a:srgbClr val="800000"/>
                </a:solidFill>
                <a:latin typeface="IPT.Farnaz" pitchFamily="10" charset="2"/>
                <a:cs typeface="Yagut" pitchFamily="2" charset="-78"/>
                <a:sym typeface="Symbol" pitchFamily="18" charset="2"/>
              </a:rPr>
              <a:t>و </a:t>
            </a:r>
            <a:r>
              <a:rPr lang="ar-SA" altLang="fa-IR" sz="2800" b="1">
                <a:solidFill>
                  <a:srgbClr val="800000"/>
                </a:solidFill>
                <a:latin typeface="IPT.Farnaz" pitchFamily="10" charset="2"/>
                <a:cs typeface="Yagut" pitchFamily="2" charset="-78"/>
                <a:sym typeface="Symbol" pitchFamily="18" charset="2"/>
              </a:rPr>
              <a:t>ي</a:t>
            </a:r>
            <a:r>
              <a:rPr lang="ar-SA" altLang="en-US" sz="2800" b="1">
                <a:solidFill>
                  <a:srgbClr val="800000"/>
                </a:solidFill>
                <a:latin typeface="IPT.Farnaz" pitchFamily="10" charset="2"/>
                <a:cs typeface="Yagut" pitchFamily="2" charset="-78"/>
                <a:sym typeface="Symbol" pitchFamily="18" charset="2"/>
              </a:rPr>
              <a:t>ا </a:t>
            </a:r>
            <a:r>
              <a:rPr lang="ar-SA" altLang="fa-IR" sz="2800" b="1">
                <a:solidFill>
                  <a:srgbClr val="800000"/>
                </a:solidFill>
                <a:latin typeface="IPT.Farnaz" pitchFamily="10" charset="2"/>
                <a:cs typeface="Yagut" pitchFamily="2" charset="-78"/>
                <a:sym typeface="Symbol" pitchFamily="18" charset="2"/>
              </a:rPr>
              <a:t>ا</a:t>
            </a:r>
            <a:r>
              <a:rPr lang="ar-SA" altLang="en-US" sz="2800" b="1">
                <a:solidFill>
                  <a:srgbClr val="800000"/>
                </a:solidFill>
                <a:latin typeface="IPT.Farnaz" pitchFamily="10" charset="2"/>
                <a:cs typeface="Yagut" pitchFamily="2" charset="-78"/>
                <a:sym typeface="Symbol" pitchFamily="18" charset="2"/>
              </a:rPr>
              <a:t>ش</a:t>
            </a:r>
            <a:r>
              <a:rPr lang="ar-SA" altLang="fa-IR" sz="2800" b="1">
                <a:solidFill>
                  <a:srgbClr val="800000"/>
                </a:solidFill>
                <a:latin typeface="IPT.Farnaz" pitchFamily="10" charset="2"/>
                <a:cs typeface="Yagut" pitchFamily="2" charset="-78"/>
                <a:sym typeface="Symbol" pitchFamily="18" charset="2"/>
              </a:rPr>
              <a:t>خ</a:t>
            </a:r>
            <a:r>
              <a:rPr lang="ar-SA" altLang="en-US" sz="2800" b="1">
                <a:solidFill>
                  <a:srgbClr val="800000"/>
                </a:solidFill>
                <a:latin typeface="IPT.Farnaz" pitchFamily="10" charset="2"/>
                <a:cs typeface="Yagut" pitchFamily="2" charset="-78"/>
                <a:sym typeface="Symbol" pitchFamily="18" charset="2"/>
              </a:rPr>
              <a:t>ا</a:t>
            </a:r>
            <a:r>
              <a:rPr lang="ar-SA" altLang="fa-IR" sz="2800" b="1">
                <a:solidFill>
                  <a:srgbClr val="800000"/>
                </a:solidFill>
                <a:latin typeface="IPT.Farnaz" pitchFamily="10" charset="2"/>
                <a:cs typeface="Yagut" pitchFamily="2" charset="-78"/>
                <a:sym typeface="Symbol" pitchFamily="18" charset="2"/>
              </a:rPr>
              <a:t>ص </a:t>
            </a:r>
            <a:r>
              <a:rPr lang="ar-SA" altLang="en-US" sz="2800" b="1">
                <a:solidFill>
                  <a:srgbClr val="800000"/>
                </a:solidFill>
                <a:latin typeface="IPT.Farnaz" pitchFamily="10" charset="2"/>
                <a:cs typeface="Yagut" pitchFamily="2" charset="-78"/>
                <a:sym typeface="Symbol" pitchFamily="18" charset="2"/>
              </a:rPr>
              <a:t>د</a:t>
            </a:r>
            <a:r>
              <a:rPr lang="ar-SA" altLang="fa-IR" sz="2800" b="1">
                <a:solidFill>
                  <a:srgbClr val="800000"/>
                </a:solidFill>
                <a:latin typeface="IPT.Farnaz" pitchFamily="10" charset="2"/>
                <a:cs typeface="Yagut" pitchFamily="2" charset="-78"/>
                <a:sym typeface="Symbol" pitchFamily="18" charset="2"/>
              </a:rPr>
              <a:t>ي</a:t>
            </a:r>
            <a:r>
              <a:rPr lang="ar-SA" altLang="en-US" sz="2800" b="1">
                <a:solidFill>
                  <a:srgbClr val="800000"/>
                </a:solidFill>
                <a:latin typeface="IPT.Farnaz" pitchFamily="10" charset="2"/>
                <a:cs typeface="Yagut" pitchFamily="2" charset="-78"/>
                <a:sym typeface="Symbol" pitchFamily="18" charset="2"/>
              </a:rPr>
              <a:t>گ</a:t>
            </a:r>
            <a:r>
              <a:rPr lang="ar-SA" altLang="fa-IR" sz="2800" b="1">
                <a:solidFill>
                  <a:srgbClr val="800000"/>
                </a:solidFill>
                <a:latin typeface="IPT.Farnaz" pitchFamily="10" charset="2"/>
                <a:cs typeface="Yagut" pitchFamily="2" charset="-78"/>
                <a:sym typeface="Symbol" pitchFamily="18" charset="2"/>
              </a:rPr>
              <a:t>ر </a:t>
            </a:r>
            <a:r>
              <a:rPr lang="ar-SA" altLang="en-US" sz="2800" b="1">
                <a:solidFill>
                  <a:srgbClr val="800000"/>
                </a:solidFill>
                <a:latin typeface="IPT.Farnaz" pitchFamily="10" charset="2"/>
                <a:cs typeface="Yagut" pitchFamily="2" charset="-78"/>
                <a:sym typeface="Symbol" pitchFamily="18" charset="2"/>
              </a:rPr>
              <a:t>و </a:t>
            </a:r>
            <a:r>
              <a:rPr lang="ar-SA" altLang="fa-IR" sz="2800" b="1">
                <a:solidFill>
                  <a:srgbClr val="800000"/>
                </a:solidFill>
                <a:latin typeface="IPT.Farnaz" pitchFamily="10" charset="2"/>
                <a:cs typeface="Yagut" pitchFamily="2" charset="-78"/>
                <a:sym typeface="Symbol" pitchFamily="18" charset="2"/>
              </a:rPr>
              <a:t>ي</a:t>
            </a:r>
            <a:r>
              <a:rPr lang="ar-SA" altLang="en-US" sz="2800" b="1">
                <a:solidFill>
                  <a:srgbClr val="800000"/>
                </a:solidFill>
                <a:latin typeface="IPT.Farnaz" pitchFamily="10" charset="2"/>
                <a:cs typeface="Yagut" pitchFamily="2" charset="-78"/>
                <a:sym typeface="Symbol" pitchFamily="18" charset="2"/>
              </a:rPr>
              <a:t>ا </a:t>
            </a:r>
            <a:r>
              <a:rPr lang="ar-SA" altLang="fa-IR" sz="2800" b="1">
                <a:solidFill>
                  <a:srgbClr val="800000"/>
                </a:solidFill>
                <a:latin typeface="IPT.Farnaz" pitchFamily="10" charset="2"/>
                <a:cs typeface="Yagut" pitchFamily="2" charset="-78"/>
                <a:sym typeface="Symbol" pitchFamily="18" charset="2"/>
              </a:rPr>
              <a:t>ب</a:t>
            </a:r>
            <a:r>
              <a:rPr lang="ar-SA" altLang="en-US" sz="2800" b="1">
                <a:solidFill>
                  <a:srgbClr val="800000"/>
                </a:solidFill>
                <a:latin typeface="IPT.Farnaz" pitchFamily="10" charset="2"/>
                <a:cs typeface="Yagut" pitchFamily="2" charset="-78"/>
                <a:sym typeface="Symbol" pitchFamily="18" charset="2"/>
              </a:rPr>
              <a:t>ر</a:t>
            </a:r>
            <a:r>
              <a:rPr lang="ar-SA" altLang="fa-IR" sz="2800" b="1">
                <a:solidFill>
                  <a:srgbClr val="800000"/>
                </a:solidFill>
                <a:latin typeface="IPT.Farnaz" pitchFamily="10" charset="2"/>
                <a:cs typeface="Yagut" pitchFamily="2" charset="-78"/>
                <a:sym typeface="Symbol" pitchFamily="18" charset="2"/>
              </a:rPr>
              <a:t>خ</a:t>
            </a:r>
            <a:r>
              <a:rPr lang="ar-SA" altLang="en-US" sz="2800" b="1">
                <a:solidFill>
                  <a:srgbClr val="800000"/>
                </a:solidFill>
                <a:latin typeface="IPT.Farnaz" pitchFamily="10" charset="2"/>
                <a:cs typeface="Yagut" pitchFamily="2" charset="-78"/>
                <a:sym typeface="Symbol" pitchFamily="18" charset="2"/>
              </a:rPr>
              <a:t>و</a:t>
            </a:r>
            <a:r>
              <a:rPr lang="ar-SA" altLang="fa-IR" sz="2800" b="1">
                <a:solidFill>
                  <a:srgbClr val="800000"/>
                </a:solidFill>
                <a:latin typeface="IPT.Farnaz" pitchFamily="10" charset="2"/>
                <a:cs typeface="Yagut" pitchFamily="2" charset="-78"/>
                <a:sym typeface="Symbol" pitchFamily="18" charset="2"/>
              </a:rPr>
              <a:t>ر</a:t>
            </a:r>
            <a:r>
              <a:rPr lang="ar-SA" altLang="en-US" sz="2800" b="1">
                <a:solidFill>
                  <a:srgbClr val="800000"/>
                </a:solidFill>
                <a:latin typeface="IPT.Farnaz" pitchFamily="10" charset="2"/>
                <a:cs typeface="Yagut" pitchFamily="2" charset="-78"/>
                <a:sym typeface="Symbol" pitchFamily="18" charset="2"/>
              </a:rPr>
              <a:t>د</a:t>
            </a:r>
            <a:r>
              <a:rPr lang="ar-SA" altLang="fa-IR" sz="2800" b="1">
                <a:solidFill>
                  <a:srgbClr val="800000"/>
                </a:solidFill>
                <a:latin typeface="IPT.Farnaz" pitchFamily="10" charset="2"/>
                <a:cs typeface="Yagut" pitchFamily="2" charset="-78"/>
                <a:sym typeface="Symbol" pitchFamily="18" charset="2"/>
              </a:rPr>
              <a:t>ا</a:t>
            </a:r>
            <a:r>
              <a:rPr lang="ar-SA" altLang="en-US" sz="2800" b="1">
                <a:solidFill>
                  <a:srgbClr val="800000"/>
                </a:solidFill>
                <a:latin typeface="IPT.Farnaz" pitchFamily="10" charset="2"/>
                <a:cs typeface="Yagut" pitchFamily="2" charset="-78"/>
                <a:sym typeface="Symbol" pitchFamily="18" charset="2"/>
              </a:rPr>
              <a:t>ر</a:t>
            </a:r>
            <a:r>
              <a:rPr lang="ar-SA" altLang="fa-IR" sz="2800" b="1">
                <a:solidFill>
                  <a:srgbClr val="800000"/>
                </a:solidFill>
                <a:latin typeface="IPT.Farnaz" pitchFamily="10" charset="2"/>
                <a:cs typeface="Yagut" pitchFamily="2" charset="-78"/>
                <a:sym typeface="Symbol" pitchFamily="18" charset="2"/>
              </a:rPr>
              <a:t>ي </a:t>
            </a:r>
            <a:r>
              <a:rPr lang="ar-SA" altLang="en-US" sz="2800" b="1">
                <a:solidFill>
                  <a:srgbClr val="800000"/>
                </a:solidFill>
                <a:latin typeface="IPT.Farnaz" pitchFamily="10" charset="2"/>
                <a:cs typeface="Yagut" pitchFamily="2" charset="-78"/>
                <a:sym typeface="Symbol" pitchFamily="18" charset="2"/>
              </a:rPr>
              <a:t>ا</a:t>
            </a:r>
            <a:r>
              <a:rPr lang="ar-SA" altLang="fa-IR" sz="2800" b="1">
                <a:solidFill>
                  <a:srgbClr val="800000"/>
                </a:solidFill>
                <a:latin typeface="IPT.Farnaz" pitchFamily="10" charset="2"/>
                <a:cs typeface="Yagut" pitchFamily="2" charset="-78"/>
                <a:sym typeface="Symbol" pitchFamily="18" charset="2"/>
              </a:rPr>
              <a:t>ز </a:t>
            </a:r>
            <a:r>
              <a:rPr lang="ar-SA" altLang="en-US" sz="2800" b="1">
                <a:solidFill>
                  <a:srgbClr val="800000"/>
                </a:solidFill>
                <a:latin typeface="IPT.Farnaz" pitchFamily="10" charset="2"/>
                <a:cs typeface="Yagut" pitchFamily="2" charset="-78"/>
                <a:sym typeface="Symbol" pitchFamily="18" charset="2"/>
              </a:rPr>
              <a:t>م</a:t>
            </a:r>
            <a:r>
              <a:rPr lang="ar-SA" altLang="fa-IR" sz="2800" b="1">
                <a:solidFill>
                  <a:srgbClr val="800000"/>
                </a:solidFill>
                <a:latin typeface="IPT.Farnaz" pitchFamily="10" charset="2"/>
                <a:cs typeface="Yagut" pitchFamily="2" charset="-78"/>
                <a:sym typeface="Symbol" pitchFamily="18" charset="2"/>
              </a:rPr>
              <a:t>ز</a:t>
            </a:r>
            <a:r>
              <a:rPr lang="ar-SA" altLang="en-US" sz="2800" b="1">
                <a:solidFill>
                  <a:srgbClr val="800000"/>
                </a:solidFill>
                <a:latin typeface="IPT.Farnaz" pitchFamily="10" charset="2"/>
                <a:cs typeface="Yagut" pitchFamily="2" charset="-78"/>
                <a:sym typeface="Symbol" pitchFamily="18" charset="2"/>
              </a:rPr>
              <a:t>ا</a:t>
            </a:r>
            <a:r>
              <a:rPr lang="ar-SA" altLang="fa-IR" sz="2800" b="1">
                <a:solidFill>
                  <a:srgbClr val="800000"/>
                </a:solidFill>
                <a:latin typeface="IPT.Farnaz" pitchFamily="10" charset="2"/>
                <a:cs typeface="Yagut" pitchFamily="2" charset="-78"/>
                <a:sym typeface="Symbol" pitchFamily="18" charset="2"/>
              </a:rPr>
              <a:t>ي</a:t>
            </a:r>
            <a:r>
              <a:rPr lang="ar-SA" altLang="en-US" sz="2800" b="1">
                <a:solidFill>
                  <a:srgbClr val="800000"/>
                </a:solidFill>
                <a:latin typeface="IPT.Farnaz" pitchFamily="10" charset="2"/>
                <a:cs typeface="Yagut" pitchFamily="2" charset="-78"/>
                <a:sym typeface="Symbol" pitchFamily="18" charset="2"/>
              </a:rPr>
              <a:t>ا </a:t>
            </a:r>
            <a:r>
              <a:rPr lang="ar-SA" altLang="fa-IR" sz="2800" b="1">
                <a:solidFill>
                  <a:srgbClr val="800000"/>
                </a:solidFill>
                <a:latin typeface="IPT.Farnaz" pitchFamily="10" charset="2"/>
                <a:cs typeface="Yagut" pitchFamily="2" charset="-78"/>
                <a:sym typeface="Symbol" pitchFamily="18" charset="2"/>
              </a:rPr>
              <a:t>و </a:t>
            </a:r>
            <a:r>
              <a:rPr lang="ar-SA" altLang="en-US" sz="2800" b="1">
                <a:solidFill>
                  <a:srgbClr val="800000"/>
                </a:solidFill>
                <a:latin typeface="IPT.Farnaz" pitchFamily="10" charset="2"/>
                <a:cs typeface="Yagut" pitchFamily="2" charset="-78"/>
                <a:sym typeface="Symbol" pitchFamily="18" charset="2"/>
              </a:rPr>
              <a:t>ا</a:t>
            </a:r>
            <a:r>
              <a:rPr lang="ar-SA" altLang="fa-IR" sz="2800" b="1">
                <a:solidFill>
                  <a:srgbClr val="800000"/>
                </a:solidFill>
                <a:latin typeface="IPT.Farnaz" pitchFamily="10" charset="2"/>
                <a:cs typeface="Yagut" pitchFamily="2" charset="-78"/>
                <a:sym typeface="Symbol" pitchFamily="18" charset="2"/>
              </a:rPr>
              <a:t>م</a:t>
            </a:r>
            <a:r>
              <a:rPr lang="ar-SA" altLang="en-US" sz="2800" b="1">
                <a:solidFill>
                  <a:srgbClr val="800000"/>
                </a:solidFill>
                <a:latin typeface="IPT.Farnaz" pitchFamily="10" charset="2"/>
                <a:cs typeface="Yagut" pitchFamily="2" charset="-78"/>
                <a:sym typeface="Symbol" pitchFamily="18" charset="2"/>
              </a:rPr>
              <a:t>ت</a:t>
            </a:r>
            <a:r>
              <a:rPr lang="ar-SA" altLang="fa-IR" sz="2800" b="1">
                <a:solidFill>
                  <a:srgbClr val="800000"/>
                </a:solidFill>
                <a:latin typeface="IPT.Farnaz" pitchFamily="10" charset="2"/>
                <a:cs typeface="Yagut" pitchFamily="2" charset="-78"/>
                <a:sym typeface="Symbol" pitchFamily="18" charset="2"/>
              </a:rPr>
              <a:t>ي</a:t>
            </a:r>
            <a:r>
              <a:rPr lang="ar-SA" altLang="en-US" sz="2800" b="1">
                <a:solidFill>
                  <a:srgbClr val="800000"/>
                </a:solidFill>
                <a:latin typeface="IPT.Farnaz" pitchFamily="10" charset="2"/>
                <a:cs typeface="Yagut" pitchFamily="2" charset="-78"/>
                <a:sym typeface="Symbol" pitchFamily="18" charset="2"/>
              </a:rPr>
              <a:t>ا</a:t>
            </a:r>
            <a:r>
              <a:rPr lang="ar-SA" altLang="fa-IR" sz="2800" b="1">
                <a:solidFill>
                  <a:srgbClr val="800000"/>
                </a:solidFill>
                <a:latin typeface="IPT.Farnaz" pitchFamily="10" charset="2"/>
                <a:cs typeface="Yagut" pitchFamily="2" charset="-78"/>
                <a:sym typeface="Symbol" pitchFamily="18" charset="2"/>
              </a:rPr>
              <a:t>ز</a:t>
            </a:r>
            <a:r>
              <a:rPr lang="ar-SA" altLang="en-US" sz="2800" b="1">
                <a:solidFill>
                  <a:srgbClr val="800000"/>
                </a:solidFill>
                <a:latin typeface="IPT.Farnaz" pitchFamily="10" charset="2"/>
                <a:cs typeface="Yagut" pitchFamily="2" charset="-78"/>
                <a:sym typeface="Symbol" pitchFamily="18" charset="2"/>
              </a:rPr>
              <a:t>ا</a:t>
            </a:r>
            <a:r>
              <a:rPr lang="ar-SA" altLang="fa-IR" sz="2800" b="1">
                <a:solidFill>
                  <a:srgbClr val="800000"/>
                </a:solidFill>
                <a:latin typeface="IPT.Farnaz" pitchFamily="10" charset="2"/>
                <a:cs typeface="Yagut" pitchFamily="2" charset="-78"/>
                <a:sym typeface="Symbol" pitchFamily="18" charset="2"/>
              </a:rPr>
              <a:t>ت </a:t>
            </a:r>
            <a:r>
              <a:rPr lang="ar-SA" altLang="en-US" sz="2800" b="1">
                <a:solidFill>
                  <a:srgbClr val="800000"/>
                </a:solidFill>
                <a:latin typeface="IPT.Farnaz" pitchFamily="10" charset="2"/>
                <a:cs typeface="Yagut" pitchFamily="2" charset="-78"/>
                <a:sym typeface="Symbol" pitchFamily="18" charset="2"/>
              </a:rPr>
              <a:t>ا</a:t>
            </a:r>
            <a:r>
              <a:rPr lang="ar-SA" altLang="fa-IR" sz="2800" b="1">
                <a:solidFill>
                  <a:srgbClr val="800000"/>
                </a:solidFill>
                <a:latin typeface="IPT.Farnaz" pitchFamily="10" charset="2"/>
                <a:cs typeface="Yagut" pitchFamily="2" charset="-78"/>
                <a:sym typeface="Symbol" pitchFamily="18" charset="2"/>
              </a:rPr>
              <a:t>ز </a:t>
            </a:r>
            <a:r>
              <a:rPr lang="ar-SA" altLang="en-US" sz="2800" b="1">
                <a:solidFill>
                  <a:srgbClr val="800000"/>
                </a:solidFill>
                <a:latin typeface="IPT.Farnaz" pitchFamily="10" charset="2"/>
                <a:cs typeface="Yagut" pitchFamily="2" charset="-78"/>
                <a:sym typeface="Symbol" pitchFamily="18" charset="2"/>
              </a:rPr>
              <a:t>را</a:t>
            </a:r>
            <a:r>
              <a:rPr lang="ar-SA" altLang="fa-IR" sz="2800" b="1">
                <a:solidFill>
                  <a:srgbClr val="800000"/>
                </a:solidFill>
                <a:latin typeface="IPT.Farnaz" pitchFamily="10" charset="2"/>
                <a:cs typeface="Yagut" pitchFamily="2" charset="-78"/>
                <a:sym typeface="Symbol" pitchFamily="18" charset="2"/>
              </a:rPr>
              <a:t>ه</a:t>
            </a:r>
            <a:r>
              <a:rPr lang="ar-SA" altLang="en-US" sz="2800" b="1">
                <a:solidFill>
                  <a:srgbClr val="800000"/>
                </a:solidFill>
                <a:latin typeface="IPT.Farnaz" pitchFamily="10" charset="2"/>
                <a:cs typeface="Yagut" pitchFamily="2" charset="-78"/>
                <a:sym typeface="Symbol" pitchFamily="18" charset="2"/>
              </a:rPr>
              <a:t>ه</a:t>
            </a:r>
            <a:r>
              <a:rPr lang="ar-SA" altLang="fa-IR" sz="2800" b="1">
                <a:solidFill>
                  <a:srgbClr val="800000"/>
                </a:solidFill>
                <a:latin typeface="IPT.Farnaz" pitchFamily="10" charset="2"/>
                <a:cs typeface="Yagut" pitchFamily="2" charset="-78"/>
                <a:sym typeface="Symbol" pitchFamily="18" charset="2"/>
              </a:rPr>
              <a:t>ا</a:t>
            </a:r>
            <a:r>
              <a:rPr lang="ar-SA" altLang="en-US" sz="2800" b="1">
                <a:solidFill>
                  <a:srgbClr val="800000"/>
                </a:solidFill>
                <a:latin typeface="IPT.Farnaz" pitchFamily="10" charset="2"/>
                <a:cs typeface="Yagut" pitchFamily="2" charset="-78"/>
                <a:sym typeface="Symbol" pitchFamily="18" charset="2"/>
              </a:rPr>
              <a:t>ي </a:t>
            </a:r>
            <a:r>
              <a:rPr lang="ar-SA" altLang="fa-IR" sz="2800" b="1">
                <a:solidFill>
                  <a:srgbClr val="800000"/>
                </a:solidFill>
                <a:latin typeface="IPT.Farnaz" pitchFamily="10" charset="2"/>
                <a:cs typeface="Yagut" pitchFamily="2" charset="-78"/>
                <a:sym typeface="Symbol" pitchFamily="18" charset="2"/>
              </a:rPr>
              <a:t>غ</a:t>
            </a:r>
            <a:r>
              <a:rPr lang="ar-SA" altLang="en-US" sz="2800" b="1">
                <a:solidFill>
                  <a:srgbClr val="800000"/>
                </a:solidFill>
                <a:latin typeface="IPT.Farnaz" pitchFamily="10" charset="2"/>
                <a:cs typeface="Yagut" pitchFamily="2" charset="-78"/>
                <a:sym typeface="Symbol" pitchFamily="18" charset="2"/>
              </a:rPr>
              <a:t>ي</a:t>
            </a:r>
            <a:r>
              <a:rPr lang="ar-SA" altLang="fa-IR" sz="2800" b="1">
                <a:solidFill>
                  <a:srgbClr val="800000"/>
                </a:solidFill>
                <a:latin typeface="IPT.Farnaz" pitchFamily="10" charset="2"/>
                <a:cs typeface="Yagut" pitchFamily="2" charset="-78"/>
                <a:sym typeface="Symbol" pitchFamily="18" charset="2"/>
              </a:rPr>
              <a:t>ر </a:t>
            </a:r>
            <a:r>
              <a:rPr lang="ar-SA" altLang="en-US" sz="2800" b="1">
                <a:solidFill>
                  <a:srgbClr val="800000"/>
                </a:solidFill>
                <a:latin typeface="IPT.Farnaz" pitchFamily="10" charset="2"/>
                <a:cs typeface="Yagut" pitchFamily="2" charset="-78"/>
                <a:sym typeface="Symbol" pitchFamily="18" charset="2"/>
              </a:rPr>
              <a:t>ص</a:t>
            </a:r>
            <a:r>
              <a:rPr lang="ar-SA" altLang="fa-IR" sz="2800" b="1">
                <a:solidFill>
                  <a:srgbClr val="800000"/>
                </a:solidFill>
                <a:latin typeface="IPT.Farnaz" pitchFamily="10" charset="2"/>
                <a:cs typeface="Yagut" pitchFamily="2" charset="-78"/>
                <a:sym typeface="Symbol" pitchFamily="18" charset="2"/>
              </a:rPr>
              <a:t>ح</a:t>
            </a:r>
            <a:r>
              <a:rPr lang="ar-SA" altLang="en-US" sz="2800" b="1">
                <a:solidFill>
                  <a:srgbClr val="800000"/>
                </a:solidFill>
                <a:latin typeface="IPT.Farnaz" pitchFamily="10" charset="2"/>
                <a:cs typeface="Yagut" pitchFamily="2" charset="-78"/>
                <a:sym typeface="Symbol" pitchFamily="18" charset="2"/>
              </a:rPr>
              <a:t>ي</a:t>
            </a:r>
            <a:r>
              <a:rPr lang="ar-SA" altLang="fa-IR" sz="2800" b="1">
                <a:solidFill>
                  <a:srgbClr val="800000"/>
                </a:solidFill>
                <a:latin typeface="IPT.Farnaz" pitchFamily="10" charset="2"/>
                <a:cs typeface="Yagut" pitchFamily="2" charset="-78"/>
                <a:sym typeface="Symbol" pitchFamily="18" charset="2"/>
              </a:rPr>
              <a:t>ح </a:t>
            </a:r>
            <a:r>
              <a:rPr lang="ar-SA" altLang="en-US" sz="2800" b="1">
                <a:solidFill>
                  <a:srgbClr val="800000"/>
                </a:solidFill>
                <a:latin typeface="IPT.Farnaz" pitchFamily="10" charset="2"/>
                <a:cs typeface="Yagut" pitchFamily="2" charset="-78"/>
                <a:sym typeface="Symbol" pitchFamily="18" charset="2"/>
              </a:rPr>
              <a:t>ا</a:t>
            </a:r>
            <a:r>
              <a:rPr lang="ar-SA" altLang="fa-IR" sz="2800" b="1">
                <a:solidFill>
                  <a:srgbClr val="800000"/>
                </a:solidFill>
                <a:latin typeface="IPT.Farnaz" pitchFamily="10" charset="2"/>
                <a:cs typeface="Yagut" pitchFamily="2" charset="-78"/>
                <a:sym typeface="Symbol" pitchFamily="18" charset="2"/>
              </a:rPr>
              <a:t>ن</a:t>
            </a:r>
            <a:r>
              <a:rPr lang="ar-SA" altLang="en-US" sz="2800" b="1">
                <a:solidFill>
                  <a:srgbClr val="800000"/>
                </a:solidFill>
                <a:latin typeface="IPT.Farnaz" pitchFamily="10" charset="2"/>
                <a:cs typeface="Yagut" pitchFamily="2" charset="-78"/>
                <a:sym typeface="Symbol" pitchFamily="18" charset="2"/>
              </a:rPr>
              <a:t>ج</a:t>
            </a:r>
            <a:r>
              <a:rPr lang="ar-SA" altLang="fa-IR" sz="2800" b="1">
                <a:solidFill>
                  <a:srgbClr val="800000"/>
                </a:solidFill>
                <a:latin typeface="IPT.Farnaz" pitchFamily="10" charset="2"/>
                <a:cs typeface="Yagut" pitchFamily="2" charset="-78"/>
                <a:sym typeface="Symbol" pitchFamily="18" charset="2"/>
              </a:rPr>
              <a:t>ا</a:t>
            </a:r>
            <a:r>
              <a:rPr lang="ar-SA" altLang="en-US" sz="2800" b="1">
                <a:solidFill>
                  <a:srgbClr val="800000"/>
                </a:solidFill>
                <a:latin typeface="IPT.Farnaz" pitchFamily="10" charset="2"/>
                <a:cs typeface="Yagut" pitchFamily="2" charset="-78"/>
                <a:sym typeface="Symbol" pitchFamily="18" charset="2"/>
              </a:rPr>
              <a:t>م </a:t>
            </a:r>
            <a:r>
              <a:rPr lang="ar-SA" altLang="fa-IR" sz="2800" b="1">
                <a:solidFill>
                  <a:srgbClr val="800000"/>
                </a:solidFill>
                <a:latin typeface="IPT.Farnaz" pitchFamily="10" charset="2"/>
                <a:cs typeface="Yagut" pitchFamily="2" charset="-78"/>
                <a:sym typeface="Symbol" pitchFamily="18" charset="2"/>
              </a:rPr>
              <a:t>م</a:t>
            </a:r>
            <a:r>
              <a:rPr lang="ar-SA" altLang="en-US" sz="2800" b="1">
                <a:solidFill>
                  <a:srgbClr val="800000"/>
                </a:solidFill>
                <a:latin typeface="IPT.Farnaz" pitchFamily="10" charset="2"/>
                <a:cs typeface="Yagut" pitchFamily="2" charset="-78"/>
                <a:sym typeface="Symbol" pitchFamily="18" charset="2"/>
              </a:rPr>
              <a:t>ي‌</a:t>
            </a:r>
            <a:r>
              <a:rPr lang="ar-SA" altLang="fa-IR" sz="2800" b="1">
                <a:solidFill>
                  <a:srgbClr val="800000"/>
                </a:solidFill>
                <a:latin typeface="IPT.Farnaz" pitchFamily="10" charset="2"/>
                <a:cs typeface="Yagut" pitchFamily="2" charset="-78"/>
                <a:sym typeface="Symbol" pitchFamily="18" charset="2"/>
              </a:rPr>
              <a:t>پ</a:t>
            </a:r>
            <a:r>
              <a:rPr lang="ar-SA" altLang="en-US" sz="2800" b="1">
                <a:solidFill>
                  <a:srgbClr val="800000"/>
                </a:solidFill>
                <a:latin typeface="IPT.Farnaz" pitchFamily="10" charset="2"/>
                <a:cs typeface="Yagut" pitchFamily="2" charset="-78"/>
                <a:sym typeface="Symbol" pitchFamily="18" charset="2"/>
              </a:rPr>
              <a:t>ذ</a:t>
            </a:r>
            <a:r>
              <a:rPr lang="ar-SA" altLang="fa-IR" sz="2800" b="1">
                <a:solidFill>
                  <a:srgbClr val="800000"/>
                </a:solidFill>
                <a:latin typeface="IPT.Farnaz" pitchFamily="10" charset="2"/>
                <a:cs typeface="Yagut" pitchFamily="2" charset="-78"/>
                <a:sym typeface="Symbol" pitchFamily="18" charset="2"/>
              </a:rPr>
              <a:t>ي</a:t>
            </a:r>
            <a:r>
              <a:rPr lang="ar-SA" altLang="en-US" sz="2800" b="1">
                <a:solidFill>
                  <a:srgbClr val="800000"/>
                </a:solidFill>
                <a:latin typeface="IPT.Farnaz" pitchFamily="10" charset="2"/>
                <a:cs typeface="Yagut" pitchFamily="2" charset="-78"/>
                <a:sym typeface="Symbol" pitchFamily="18" charset="2"/>
              </a:rPr>
              <a:t>ر</a:t>
            </a:r>
            <a:r>
              <a:rPr lang="ar-SA" altLang="fa-IR" sz="2800" b="1">
                <a:solidFill>
                  <a:srgbClr val="800000"/>
                </a:solidFill>
                <a:latin typeface="IPT.Farnaz" pitchFamily="10" charset="2"/>
                <a:cs typeface="Yagut" pitchFamily="2" charset="-78"/>
                <a:sym typeface="Symbol" pitchFamily="18" charset="2"/>
              </a:rPr>
              <a:t>د</a:t>
            </a:r>
            <a:endParaRPr lang="en-US" altLang="en-US" sz="2800" b="1">
              <a:solidFill>
                <a:srgbClr val="800000"/>
              </a:solidFill>
              <a:latin typeface="IPT.Farnaz" pitchFamily="10" charset="2"/>
              <a:cs typeface="Yagut" pitchFamily="2" charset="-78"/>
              <a:sym typeface="Symbol" pitchFamily="18" charset="2"/>
            </a:endParaRPr>
          </a:p>
        </p:txBody>
      </p:sp>
      <p:sp>
        <p:nvSpPr>
          <p:cNvPr id="287749" name="AutoShape 5"/>
          <p:cNvSpPr>
            <a:spLocks noChangeArrowheads="1"/>
          </p:cNvSpPr>
          <p:nvPr/>
        </p:nvSpPr>
        <p:spPr bwMode="auto">
          <a:xfrm>
            <a:off x="0" y="0"/>
            <a:ext cx="2987675" cy="6524625"/>
          </a:xfrm>
          <a:prstGeom prst="bevel">
            <a:avLst>
              <a:gd name="adj" fmla="val 2630"/>
            </a:avLst>
          </a:prstGeom>
          <a:gradFill rotWithShape="0">
            <a:gsLst>
              <a:gs pos="0">
                <a:srgbClr val="FFCC99"/>
              </a:gs>
              <a:gs pos="100000">
                <a:srgbClr val="FFCC99">
                  <a:gamma/>
                  <a:tint val="0"/>
                  <a:invGamma/>
                </a:srgbClr>
              </a:gs>
            </a:gsLst>
            <a:path path="rect">
              <a:fillToRect t="100000" r="100000"/>
            </a:path>
          </a:gradFill>
          <a:ln w="15875">
            <a:noFill/>
            <a:miter lim="800000"/>
            <a:headEnd/>
            <a:tailEnd/>
          </a:ln>
          <a:effectLst/>
        </p:spPr>
        <p:txBody>
          <a:bodyPr anchor="ctr"/>
          <a:lstStyle/>
          <a:p>
            <a:pPr algn="just" rtl="1" eaLnBrk="0" hangingPunct="0">
              <a:spcBef>
                <a:spcPct val="50000"/>
              </a:spcBef>
            </a:pPr>
            <a:r>
              <a:rPr lang="en-US" altLang="en-US" sz="2800" b="1">
                <a:solidFill>
                  <a:srgbClr val="800000"/>
                </a:solidFill>
                <a:latin typeface="IPT.Farnaz" pitchFamily="10" charset="2"/>
                <a:cs typeface="Yagut" pitchFamily="2" charset="-78"/>
                <a:sym typeface="Wingdings" pitchFamily="2" charset="2"/>
              </a:rPr>
              <a:t></a:t>
            </a:r>
            <a:r>
              <a:rPr lang="en-US" altLang="en-US" b="1">
                <a:solidFill>
                  <a:srgbClr val="800000"/>
                </a:solidFill>
                <a:latin typeface="IPT.Farnaz" pitchFamily="10" charset="2"/>
                <a:cs typeface="Yagut" pitchFamily="2" charset="-78"/>
                <a:sym typeface="Wingdings" pitchFamily="2" charset="2"/>
              </a:rPr>
              <a:t> </a:t>
            </a:r>
            <a:r>
              <a:rPr lang="ar-SA" altLang="fa-IR" b="1">
                <a:solidFill>
                  <a:srgbClr val="800000"/>
                </a:solidFill>
                <a:latin typeface="IPT.Farnaz" pitchFamily="10" charset="2"/>
                <a:cs typeface="Yagut" pitchFamily="2" charset="-78"/>
                <a:sym typeface="Symbol" pitchFamily="18" charset="2"/>
              </a:rPr>
              <a:t>ن</a:t>
            </a:r>
            <a:r>
              <a:rPr lang="ar-SA" altLang="en-US" b="1">
                <a:solidFill>
                  <a:srgbClr val="800000"/>
                </a:solidFill>
                <a:latin typeface="IPT.Farnaz" pitchFamily="10" charset="2"/>
                <a:cs typeface="Yagut" pitchFamily="2" charset="-78"/>
                <a:sym typeface="Symbol" pitchFamily="18" charset="2"/>
              </a:rPr>
              <a:t>ق</a:t>
            </a:r>
            <a:r>
              <a:rPr lang="ar-SA" altLang="fa-IR" b="1">
                <a:solidFill>
                  <a:srgbClr val="800000"/>
                </a:solidFill>
                <a:latin typeface="IPT.Farnaz" pitchFamily="10" charset="2"/>
                <a:cs typeface="Yagut" pitchFamily="2" charset="-78"/>
                <a:sym typeface="Symbol" pitchFamily="18" charset="2"/>
              </a:rPr>
              <a:t>ض، </a:t>
            </a:r>
            <a:r>
              <a:rPr lang="ar-SA" altLang="en-US" b="1">
                <a:solidFill>
                  <a:srgbClr val="800000"/>
                </a:solidFill>
                <a:latin typeface="IPT.Farnaz" pitchFamily="10" charset="2"/>
                <a:cs typeface="Yagut" pitchFamily="2" charset="-78"/>
                <a:sym typeface="Symbol" pitchFamily="18" charset="2"/>
              </a:rPr>
              <a:t>ت</a:t>
            </a:r>
            <a:r>
              <a:rPr lang="ar-SA" altLang="fa-IR" b="1">
                <a:solidFill>
                  <a:srgbClr val="800000"/>
                </a:solidFill>
                <a:latin typeface="IPT.Farnaz" pitchFamily="10" charset="2"/>
                <a:cs typeface="Yagut" pitchFamily="2" charset="-78"/>
                <a:sym typeface="Symbol" pitchFamily="18" charset="2"/>
              </a:rPr>
              <a:t>غ</a:t>
            </a:r>
            <a:r>
              <a:rPr lang="ar-SA" altLang="en-US" b="1">
                <a:solidFill>
                  <a:srgbClr val="800000"/>
                </a:solidFill>
                <a:latin typeface="IPT.Farnaz" pitchFamily="10" charset="2"/>
                <a:cs typeface="Yagut" pitchFamily="2" charset="-78"/>
                <a:sym typeface="Symbol" pitchFamily="18" charset="2"/>
              </a:rPr>
              <a:t>ي</a:t>
            </a:r>
            <a:r>
              <a:rPr lang="ar-SA" altLang="fa-IR" b="1">
                <a:solidFill>
                  <a:srgbClr val="800000"/>
                </a:solidFill>
                <a:latin typeface="IPT.Farnaz" pitchFamily="10" charset="2"/>
                <a:cs typeface="Yagut" pitchFamily="2" charset="-78"/>
                <a:sym typeface="Symbol" pitchFamily="18" charset="2"/>
              </a:rPr>
              <a:t>ي</a:t>
            </a:r>
            <a:r>
              <a:rPr lang="ar-SA" altLang="en-US" b="1">
                <a:solidFill>
                  <a:srgbClr val="800000"/>
                </a:solidFill>
                <a:latin typeface="IPT.Farnaz" pitchFamily="10" charset="2"/>
                <a:cs typeface="Yagut" pitchFamily="2" charset="-78"/>
                <a:sym typeface="Symbol" pitchFamily="18" charset="2"/>
              </a:rPr>
              <a:t>ر </a:t>
            </a:r>
            <a:r>
              <a:rPr lang="ar-SA" altLang="fa-IR" b="1">
                <a:solidFill>
                  <a:srgbClr val="800000"/>
                </a:solidFill>
                <a:latin typeface="IPT.Farnaz" pitchFamily="10" charset="2"/>
                <a:cs typeface="Yagut" pitchFamily="2" charset="-78"/>
                <a:sym typeface="Symbol" pitchFamily="18" charset="2"/>
              </a:rPr>
              <a:t>و </a:t>
            </a:r>
            <a:r>
              <a:rPr lang="ar-SA" altLang="en-US" b="1">
                <a:solidFill>
                  <a:srgbClr val="800000"/>
                </a:solidFill>
                <a:latin typeface="IPT.Farnaz" pitchFamily="10" charset="2"/>
                <a:cs typeface="Yagut" pitchFamily="2" charset="-78"/>
                <a:sym typeface="Symbol" pitchFamily="18" charset="2"/>
              </a:rPr>
              <a:t>ت</a:t>
            </a:r>
            <a:r>
              <a:rPr lang="ar-SA" altLang="fa-IR" b="1">
                <a:solidFill>
                  <a:srgbClr val="800000"/>
                </a:solidFill>
                <a:latin typeface="IPT.Farnaz" pitchFamily="10" charset="2"/>
                <a:cs typeface="Yagut" pitchFamily="2" charset="-78"/>
                <a:sym typeface="Symbol" pitchFamily="18" charset="2"/>
              </a:rPr>
              <a:t>ف</a:t>
            </a:r>
            <a:r>
              <a:rPr lang="ar-SA" altLang="en-US" b="1">
                <a:solidFill>
                  <a:srgbClr val="800000"/>
                </a:solidFill>
                <a:latin typeface="IPT.Farnaz" pitchFamily="10" charset="2"/>
                <a:cs typeface="Yagut" pitchFamily="2" charset="-78"/>
                <a:sym typeface="Symbol" pitchFamily="18" charset="2"/>
              </a:rPr>
              <a:t>س</a:t>
            </a:r>
            <a:r>
              <a:rPr lang="ar-SA" altLang="fa-IR" b="1">
                <a:solidFill>
                  <a:srgbClr val="800000"/>
                </a:solidFill>
                <a:latin typeface="IPT.Farnaz" pitchFamily="10" charset="2"/>
                <a:cs typeface="Yagut" pitchFamily="2" charset="-78"/>
                <a:sym typeface="Symbol" pitchFamily="18" charset="2"/>
              </a:rPr>
              <a:t>ي</a:t>
            </a:r>
            <a:r>
              <a:rPr lang="ar-SA" altLang="en-US" b="1">
                <a:solidFill>
                  <a:srgbClr val="800000"/>
                </a:solidFill>
                <a:latin typeface="IPT.Farnaz" pitchFamily="10" charset="2"/>
                <a:cs typeface="Yagut" pitchFamily="2" charset="-78"/>
                <a:sym typeface="Symbol" pitchFamily="18" charset="2"/>
              </a:rPr>
              <a:t>ر </a:t>
            </a:r>
            <a:r>
              <a:rPr lang="ar-SA" altLang="fa-IR" b="1">
                <a:solidFill>
                  <a:srgbClr val="800000"/>
                </a:solidFill>
                <a:latin typeface="IPT.Farnaz" pitchFamily="10" charset="2"/>
                <a:cs typeface="Yagut" pitchFamily="2" charset="-78"/>
                <a:sym typeface="Symbol" pitchFamily="18" charset="2"/>
              </a:rPr>
              <a:t>ق</a:t>
            </a:r>
            <a:r>
              <a:rPr lang="ar-SA" altLang="en-US" b="1">
                <a:solidFill>
                  <a:srgbClr val="800000"/>
                </a:solidFill>
                <a:latin typeface="IPT.Farnaz" pitchFamily="10" charset="2"/>
                <a:cs typeface="Yagut" pitchFamily="2" charset="-78"/>
                <a:sym typeface="Symbol" pitchFamily="18" charset="2"/>
              </a:rPr>
              <a:t>و</a:t>
            </a:r>
            <a:r>
              <a:rPr lang="ar-SA" altLang="fa-IR" b="1">
                <a:solidFill>
                  <a:srgbClr val="800000"/>
                </a:solidFill>
                <a:latin typeface="IPT.Farnaz" pitchFamily="10" charset="2"/>
                <a:cs typeface="Yagut" pitchFamily="2" charset="-78"/>
                <a:sym typeface="Symbol" pitchFamily="18" charset="2"/>
              </a:rPr>
              <a:t>ا</a:t>
            </a:r>
            <a:r>
              <a:rPr lang="ar-SA" altLang="en-US" b="1">
                <a:solidFill>
                  <a:srgbClr val="800000"/>
                </a:solidFill>
                <a:latin typeface="IPT.Farnaz" pitchFamily="10" charset="2"/>
                <a:cs typeface="Yagut" pitchFamily="2" charset="-78"/>
                <a:sym typeface="Symbol" pitchFamily="18" charset="2"/>
              </a:rPr>
              <a:t>ن</a:t>
            </a:r>
            <a:r>
              <a:rPr lang="ar-SA" altLang="fa-IR" b="1">
                <a:solidFill>
                  <a:srgbClr val="800000"/>
                </a:solidFill>
                <a:latin typeface="IPT.Farnaz" pitchFamily="10" charset="2"/>
                <a:cs typeface="Yagut" pitchFamily="2" charset="-78"/>
                <a:sym typeface="Symbol" pitchFamily="18" charset="2"/>
              </a:rPr>
              <a:t>ي</a:t>
            </a:r>
            <a:r>
              <a:rPr lang="ar-SA" altLang="en-US" b="1">
                <a:solidFill>
                  <a:srgbClr val="800000"/>
                </a:solidFill>
                <a:latin typeface="IPT.Farnaz" pitchFamily="10" charset="2"/>
                <a:cs typeface="Yagut" pitchFamily="2" charset="-78"/>
                <a:sym typeface="Symbol" pitchFamily="18" charset="2"/>
              </a:rPr>
              <a:t>ن </a:t>
            </a:r>
            <a:r>
              <a:rPr lang="ar-SA" altLang="fa-IR" b="1">
                <a:solidFill>
                  <a:srgbClr val="800000"/>
                </a:solidFill>
                <a:latin typeface="IPT.Farnaz" pitchFamily="10" charset="2"/>
                <a:cs typeface="Yagut" pitchFamily="2" charset="-78"/>
                <a:sym typeface="Symbol" pitchFamily="18" charset="2"/>
              </a:rPr>
              <a:t>و </a:t>
            </a:r>
            <a:r>
              <a:rPr lang="ar-SA" altLang="en-US" b="1">
                <a:solidFill>
                  <a:srgbClr val="800000"/>
                </a:solidFill>
                <a:latin typeface="IPT.Farnaz" pitchFamily="10" charset="2"/>
                <a:cs typeface="Yagut" pitchFamily="2" charset="-78"/>
                <a:sym typeface="Symbol" pitchFamily="18" charset="2"/>
              </a:rPr>
              <a:t>م</a:t>
            </a:r>
            <a:r>
              <a:rPr lang="ar-SA" altLang="fa-IR" b="1">
                <a:solidFill>
                  <a:srgbClr val="800000"/>
                </a:solidFill>
                <a:latin typeface="IPT.Farnaz" pitchFamily="10" charset="2"/>
                <a:cs typeface="Yagut" pitchFamily="2" charset="-78"/>
                <a:sym typeface="Symbol" pitchFamily="18" charset="2"/>
              </a:rPr>
              <a:t>ق</a:t>
            </a:r>
            <a:r>
              <a:rPr lang="ar-SA" altLang="en-US" b="1">
                <a:solidFill>
                  <a:srgbClr val="800000"/>
                </a:solidFill>
                <a:latin typeface="IPT.Farnaz" pitchFamily="10" charset="2"/>
                <a:cs typeface="Yagut" pitchFamily="2" charset="-78"/>
                <a:sym typeface="Symbol" pitchFamily="18" charset="2"/>
              </a:rPr>
              <a:t>ر</a:t>
            </a:r>
            <a:r>
              <a:rPr lang="ar-SA" altLang="fa-IR" b="1">
                <a:solidFill>
                  <a:srgbClr val="800000"/>
                </a:solidFill>
                <a:latin typeface="IPT.Farnaz" pitchFamily="10" charset="2"/>
                <a:cs typeface="Yagut" pitchFamily="2" charset="-78"/>
                <a:sym typeface="Symbol" pitchFamily="18" charset="2"/>
              </a:rPr>
              <a:t>ر</a:t>
            </a:r>
            <a:r>
              <a:rPr lang="ar-SA" altLang="en-US" b="1">
                <a:solidFill>
                  <a:srgbClr val="800000"/>
                </a:solidFill>
                <a:latin typeface="IPT.Farnaz" pitchFamily="10" charset="2"/>
                <a:cs typeface="Yagut" pitchFamily="2" charset="-78"/>
                <a:sym typeface="Symbol" pitchFamily="18" charset="2"/>
              </a:rPr>
              <a:t>ا</a:t>
            </a:r>
            <a:r>
              <a:rPr lang="ar-SA" altLang="fa-IR" b="1">
                <a:solidFill>
                  <a:srgbClr val="800000"/>
                </a:solidFill>
                <a:latin typeface="IPT.Farnaz" pitchFamily="10" charset="2"/>
                <a:cs typeface="Yagut" pitchFamily="2" charset="-78"/>
                <a:sym typeface="Symbol" pitchFamily="18" charset="2"/>
              </a:rPr>
              <a:t>ت </a:t>
            </a:r>
            <a:r>
              <a:rPr lang="ar-SA" altLang="en-US" b="1">
                <a:solidFill>
                  <a:srgbClr val="800000"/>
                </a:solidFill>
                <a:latin typeface="IPT.Farnaz" pitchFamily="10" charset="2"/>
                <a:cs typeface="Yagut" pitchFamily="2" charset="-78"/>
                <a:sym typeface="Symbol" pitchFamily="18" charset="2"/>
              </a:rPr>
              <a:t>و </a:t>
            </a:r>
            <a:r>
              <a:rPr lang="ar-SA" altLang="fa-IR" b="1">
                <a:solidFill>
                  <a:srgbClr val="800000"/>
                </a:solidFill>
                <a:latin typeface="IPT.Farnaz" pitchFamily="10" charset="2"/>
                <a:cs typeface="Yagut" pitchFamily="2" charset="-78"/>
                <a:sym typeface="Symbol" pitchFamily="18" charset="2"/>
              </a:rPr>
              <a:t>ض</a:t>
            </a:r>
            <a:r>
              <a:rPr lang="ar-SA" altLang="en-US" b="1">
                <a:solidFill>
                  <a:srgbClr val="800000"/>
                </a:solidFill>
                <a:latin typeface="IPT.Farnaz" pitchFamily="10" charset="2"/>
                <a:cs typeface="Yagut" pitchFamily="2" charset="-78"/>
                <a:sym typeface="Symbol" pitchFamily="18" charset="2"/>
              </a:rPr>
              <a:t>و</a:t>
            </a:r>
            <a:r>
              <a:rPr lang="ar-SA" altLang="fa-IR" b="1">
                <a:solidFill>
                  <a:srgbClr val="800000"/>
                </a:solidFill>
                <a:latin typeface="IPT.Farnaz" pitchFamily="10" charset="2"/>
                <a:cs typeface="Yagut" pitchFamily="2" charset="-78"/>
                <a:sym typeface="Symbol" pitchFamily="18" charset="2"/>
              </a:rPr>
              <a:t>ا</a:t>
            </a:r>
            <a:r>
              <a:rPr lang="ar-SA" altLang="en-US" b="1">
                <a:solidFill>
                  <a:srgbClr val="800000"/>
                </a:solidFill>
                <a:latin typeface="IPT.Farnaz" pitchFamily="10" charset="2"/>
                <a:cs typeface="Yagut" pitchFamily="2" charset="-78"/>
                <a:sym typeface="Symbol" pitchFamily="18" charset="2"/>
              </a:rPr>
              <a:t>ب</a:t>
            </a:r>
            <a:r>
              <a:rPr lang="ar-SA" altLang="fa-IR" b="1">
                <a:solidFill>
                  <a:srgbClr val="800000"/>
                </a:solidFill>
                <a:latin typeface="IPT.Farnaz" pitchFamily="10" charset="2"/>
                <a:cs typeface="Yagut" pitchFamily="2" charset="-78"/>
                <a:sym typeface="Symbol" pitchFamily="18" charset="2"/>
              </a:rPr>
              <a:t>ط </a:t>
            </a:r>
            <a:r>
              <a:rPr lang="ar-SA" altLang="en-US" b="1">
                <a:solidFill>
                  <a:srgbClr val="800000"/>
                </a:solidFill>
                <a:latin typeface="IPT.Farnaz" pitchFamily="10" charset="2"/>
                <a:cs typeface="Yagut" pitchFamily="2" charset="-78"/>
                <a:sym typeface="Symbol" pitchFamily="18" charset="2"/>
              </a:rPr>
              <a:t>ا</a:t>
            </a:r>
            <a:r>
              <a:rPr lang="ar-SA" altLang="fa-IR" b="1">
                <a:solidFill>
                  <a:srgbClr val="800000"/>
                </a:solidFill>
                <a:latin typeface="IPT.Farnaz" pitchFamily="10" charset="2"/>
                <a:cs typeface="Yagut" pitchFamily="2" charset="-78"/>
                <a:sym typeface="Symbol" pitchFamily="18" charset="2"/>
              </a:rPr>
              <a:t>د</a:t>
            </a:r>
            <a:r>
              <a:rPr lang="ar-SA" altLang="en-US" b="1">
                <a:solidFill>
                  <a:srgbClr val="800000"/>
                </a:solidFill>
                <a:latin typeface="IPT.Farnaz" pitchFamily="10" charset="2"/>
                <a:cs typeface="Yagut" pitchFamily="2" charset="-78"/>
                <a:sym typeface="Symbol" pitchFamily="18" charset="2"/>
              </a:rPr>
              <a:t>ا</a:t>
            </a:r>
            <a:r>
              <a:rPr lang="ar-SA" altLang="fa-IR" b="1">
                <a:solidFill>
                  <a:srgbClr val="800000"/>
                </a:solidFill>
                <a:latin typeface="IPT.Farnaz" pitchFamily="10" charset="2"/>
                <a:cs typeface="Yagut" pitchFamily="2" charset="-78"/>
                <a:sym typeface="Symbol" pitchFamily="18" charset="2"/>
              </a:rPr>
              <a:t>ر</a:t>
            </a:r>
            <a:r>
              <a:rPr lang="ar-SA" altLang="en-US" b="1">
                <a:solidFill>
                  <a:srgbClr val="800000"/>
                </a:solidFill>
                <a:latin typeface="IPT.Farnaz" pitchFamily="10" charset="2"/>
                <a:cs typeface="Yagut" pitchFamily="2" charset="-78"/>
                <a:sym typeface="Symbol" pitchFamily="18" charset="2"/>
              </a:rPr>
              <a:t>ي</a:t>
            </a:r>
            <a:r>
              <a:rPr lang="en-US" altLang="en-US" b="1">
                <a:solidFill>
                  <a:srgbClr val="800000"/>
                </a:solidFill>
                <a:latin typeface="IPT.Farnaz" pitchFamily="10" charset="2"/>
                <a:cs typeface="Yagut" pitchFamily="2" charset="-78"/>
                <a:sym typeface="Symbol" pitchFamily="18" charset="2"/>
              </a:rPr>
              <a:t>.</a:t>
            </a:r>
          </a:p>
          <a:p>
            <a:pPr algn="just" rtl="1" eaLnBrk="0" hangingPunct="0">
              <a:spcBef>
                <a:spcPct val="50000"/>
              </a:spcBef>
            </a:pPr>
            <a:r>
              <a:rPr lang="en-US" altLang="en-US" sz="2800" b="1">
                <a:solidFill>
                  <a:srgbClr val="800000"/>
                </a:solidFill>
                <a:latin typeface="IPT.Farnaz" pitchFamily="10" charset="2"/>
                <a:cs typeface="Yagut" pitchFamily="2" charset="-78"/>
                <a:sym typeface="Wingdings" pitchFamily="2" charset="2"/>
              </a:rPr>
              <a:t></a:t>
            </a:r>
            <a:r>
              <a:rPr lang="en-US" altLang="en-US" b="1">
                <a:solidFill>
                  <a:srgbClr val="800000"/>
                </a:solidFill>
                <a:latin typeface="IPT.Farnaz" pitchFamily="10" charset="2"/>
                <a:cs typeface="Yagut" pitchFamily="2" charset="-78"/>
                <a:sym typeface="Wingdings" pitchFamily="2" charset="2"/>
              </a:rPr>
              <a:t> </a:t>
            </a:r>
            <a:r>
              <a:rPr lang="ar-SA" altLang="fa-IR" b="1">
                <a:solidFill>
                  <a:srgbClr val="800000"/>
                </a:solidFill>
                <a:latin typeface="IPT.Farnaz" pitchFamily="10" charset="2"/>
                <a:cs typeface="Yagut" pitchFamily="2" charset="-78"/>
                <a:sym typeface="Symbol" pitchFamily="18" charset="2"/>
              </a:rPr>
              <a:t>ت</a:t>
            </a:r>
            <a:r>
              <a:rPr lang="ar-SA" altLang="en-US" b="1">
                <a:solidFill>
                  <a:srgbClr val="800000"/>
                </a:solidFill>
                <a:latin typeface="IPT.Farnaz" pitchFamily="10" charset="2"/>
                <a:cs typeface="Yagut" pitchFamily="2" charset="-78"/>
                <a:sym typeface="Symbol" pitchFamily="18" charset="2"/>
              </a:rPr>
              <a:t>س</a:t>
            </a:r>
            <a:r>
              <a:rPr lang="ar-SA" altLang="fa-IR" b="1">
                <a:solidFill>
                  <a:srgbClr val="800000"/>
                </a:solidFill>
                <a:latin typeface="IPT.Farnaz" pitchFamily="10" charset="2"/>
                <a:cs typeface="Yagut" pitchFamily="2" charset="-78"/>
                <a:sym typeface="Symbol" pitchFamily="18" charset="2"/>
              </a:rPr>
              <a:t>ه</a:t>
            </a:r>
            <a:r>
              <a:rPr lang="ar-SA" altLang="en-US" b="1">
                <a:solidFill>
                  <a:srgbClr val="800000"/>
                </a:solidFill>
                <a:latin typeface="IPT.Farnaz" pitchFamily="10" charset="2"/>
                <a:cs typeface="Yagut" pitchFamily="2" charset="-78"/>
                <a:sym typeface="Symbol" pitchFamily="18" charset="2"/>
              </a:rPr>
              <a:t>ي</a:t>
            </a:r>
            <a:r>
              <a:rPr lang="ar-SA" altLang="fa-IR" b="1">
                <a:solidFill>
                  <a:srgbClr val="800000"/>
                </a:solidFill>
                <a:latin typeface="IPT.Farnaz" pitchFamily="10" charset="2"/>
                <a:cs typeface="Yagut" pitchFamily="2" charset="-78"/>
                <a:sym typeface="Symbol" pitchFamily="18" charset="2"/>
              </a:rPr>
              <a:t>ل </a:t>
            </a:r>
            <a:r>
              <a:rPr lang="ar-SA" altLang="en-US" b="1">
                <a:solidFill>
                  <a:srgbClr val="800000"/>
                </a:solidFill>
                <a:latin typeface="IPT.Farnaz" pitchFamily="10" charset="2"/>
                <a:cs typeface="Yagut" pitchFamily="2" charset="-78"/>
                <a:sym typeface="Symbol" pitchFamily="18" charset="2"/>
              </a:rPr>
              <a:t>و </a:t>
            </a:r>
            <a:r>
              <a:rPr lang="ar-SA" altLang="fa-IR" b="1">
                <a:solidFill>
                  <a:srgbClr val="800000"/>
                </a:solidFill>
                <a:latin typeface="IPT.Farnaz" pitchFamily="10" charset="2"/>
                <a:cs typeface="Yagut" pitchFamily="2" charset="-78"/>
                <a:sym typeface="Symbol" pitchFamily="18" charset="2"/>
              </a:rPr>
              <a:t>ت</a:t>
            </a:r>
            <a:r>
              <a:rPr lang="ar-SA" altLang="en-US" b="1">
                <a:solidFill>
                  <a:srgbClr val="800000"/>
                </a:solidFill>
                <a:latin typeface="IPT.Farnaz" pitchFamily="10" charset="2"/>
                <a:cs typeface="Yagut" pitchFamily="2" charset="-78"/>
                <a:sym typeface="Symbol" pitchFamily="18" charset="2"/>
              </a:rPr>
              <a:t>س</a:t>
            </a:r>
            <a:r>
              <a:rPr lang="ar-SA" altLang="fa-IR" b="1">
                <a:solidFill>
                  <a:srgbClr val="800000"/>
                </a:solidFill>
                <a:latin typeface="IPT.Farnaz" pitchFamily="10" charset="2"/>
                <a:cs typeface="Yagut" pitchFamily="2" charset="-78"/>
                <a:sym typeface="Symbol" pitchFamily="18" charset="2"/>
              </a:rPr>
              <a:t>ر</a:t>
            </a:r>
            <a:r>
              <a:rPr lang="ar-SA" altLang="en-US" b="1">
                <a:solidFill>
                  <a:srgbClr val="800000"/>
                </a:solidFill>
                <a:latin typeface="IPT.Farnaz" pitchFamily="10" charset="2"/>
                <a:cs typeface="Yagut" pitchFamily="2" charset="-78"/>
                <a:sym typeface="Symbol" pitchFamily="18" charset="2"/>
              </a:rPr>
              <a:t>ي</a:t>
            </a:r>
            <a:r>
              <a:rPr lang="ar-SA" altLang="fa-IR" b="1">
                <a:solidFill>
                  <a:srgbClr val="800000"/>
                </a:solidFill>
                <a:latin typeface="IPT.Farnaz" pitchFamily="10" charset="2"/>
                <a:cs typeface="Yagut" pitchFamily="2" charset="-78"/>
                <a:sym typeface="Symbol" pitchFamily="18" charset="2"/>
              </a:rPr>
              <a:t>ع </a:t>
            </a:r>
            <a:r>
              <a:rPr lang="ar-SA" altLang="en-US" b="1">
                <a:solidFill>
                  <a:srgbClr val="800000"/>
                </a:solidFill>
                <a:latin typeface="IPT.Farnaz" pitchFamily="10" charset="2"/>
                <a:cs typeface="Yagut" pitchFamily="2" charset="-78"/>
                <a:sym typeface="Symbol" pitchFamily="18" charset="2"/>
              </a:rPr>
              <a:t>خ</a:t>
            </a:r>
            <a:r>
              <a:rPr lang="ar-SA" altLang="fa-IR" b="1">
                <a:solidFill>
                  <a:srgbClr val="800000"/>
                </a:solidFill>
                <a:latin typeface="IPT.Farnaz" pitchFamily="10" charset="2"/>
                <a:cs typeface="Yagut" pitchFamily="2" charset="-78"/>
                <a:sym typeface="Symbol" pitchFamily="18" charset="2"/>
              </a:rPr>
              <a:t>و</a:t>
            </a:r>
            <a:r>
              <a:rPr lang="ar-SA" altLang="en-US" b="1">
                <a:solidFill>
                  <a:srgbClr val="800000"/>
                </a:solidFill>
                <a:latin typeface="IPT.Farnaz" pitchFamily="10" charset="2"/>
                <a:cs typeface="Yagut" pitchFamily="2" charset="-78"/>
                <a:sym typeface="Symbol" pitchFamily="18" charset="2"/>
              </a:rPr>
              <a:t>د</a:t>
            </a:r>
            <a:r>
              <a:rPr lang="ar-SA" altLang="fa-IR" b="1">
                <a:solidFill>
                  <a:srgbClr val="800000"/>
                </a:solidFill>
                <a:latin typeface="IPT.Farnaz" pitchFamily="10" charset="2"/>
                <a:cs typeface="Yagut" pitchFamily="2" charset="-78"/>
                <a:sym typeface="Symbol" pitchFamily="18" charset="2"/>
              </a:rPr>
              <a:t>د</a:t>
            </a:r>
            <a:r>
              <a:rPr lang="ar-SA" altLang="en-US" b="1">
                <a:solidFill>
                  <a:srgbClr val="800000"/>
                </a:solidFill>
                <a:latin typeface="IPT.Farnaz" pitchFamily="10" charset="2"/>
                <a:cs typeface="Yagut" pitchFamily="2" charset="-78"/>
                <a:sym typeface="Symbol" pitchFamily="18" charset="2"/>
              </a:rPr>
              <a:t>ا</a:t>
            </a:r>
            <a:r>
              <a:rPr lang="ar-SA" altLang="fa-IR" b="1">
                <a:solidFill>
                  <a:srgbClr val="800000"/>
                </a:solidFill>
                <a:latin typeface="IPT.Farnaz" pitchFamily="10" charset="2"/>
                <a:cs typeface="Yagut" pitchFamily="2" charset="-78"/>
                <a:sym typeface="Symbol" pitchFamily="18" charset="2"/>
              </a:rPr>
              <a:t>ر</a:t>
            </a:r>
            <a:r>
              <a:rPr lang="ar-SA" altLang="en-US" b="1">
                <a:solidFill>
                  <a:srgbClr val="800000"/>
                </a:solidFill>
                <a:latin typeface="IPT.Farnaz" pitchFamily="10" charset="2"/>
                <a:cs typeface="Yagut" pitchFamily="2" charset="-78"/>
                <a:sym typeface="Symbol" pitchFamily="18" charset="2"/>
              </a:rPr>
              <a:t>ي </a:t>
            </a:r>
            <a:r>
              <a:rPr lang="ar-SA" altLang="fa-IR" b="1">
                <a:solidFill>
                  <a:srgbClr val="800000"/>
                </a:solidFill>
                <a:latin typeface="IPT.Farnaz" pitchFamily="10" charset="2"/>
                <a:cs typeface="Yagut" pitchFamily="2" charset="-78"/>
                <a:sym typeface="Symbol" pitchFamily="18" charset="2"/>
              </a:rPr>
              <a:t>و </a:t>
            </a:r>
            <a:r>
              <a:rPr lang="ar-SA" altLang="en-US" b="1">
                <a:solidFill>
                  <a:srgbClr val="800000"/>
                </a:solidFill>
                <a:latin typeface="IPT.Farnaz" pitchFamily="10" charset="2"/>
                <a:cs typeface="Yagut" pitchFamily="2" charset="-78"/>
                <a:sym typeface="Symbol" pitchFamily="18" charset="2"/>
              </a:rPr>
              <a:t>ي</a:t>
            </a:r>
            <a:r>
              <a:rPr lang="ar-SA" altLang="fa-IR" b="1">
                <a:solidFill>
                  <a:srgbClr val="800000"/>
                </a:solidFill>
                <a:latin typeface="IPT.Farnaz" pitchFamily="10" charset="2"/>
                <a:cs typeface="Yagut" pitchFamily="2" charset="-78"/>
                <a:sym typeface="Symbol" pitchFamily="18" charset="2"/>
              </a:rPr>
              <a:t>ا </a:t>
            </a:r>
            <a:r>
              <a:rPr lang="ar-SA" altLang="en-US" b="1">
                <a:solidFill>
                  <a:srgbClr val="800000"/>
                </a:solidFill>
                <a:latin typeface="IPT.Farnaz" pitchFamily="10" charset="2"/>
                <a:cs typeface="Yagut" pitchFamily="2" charset="-78"/>
                <a:sym typeface="Symbol" pitchFamily="18" charset="2"/>
              </a:rPr>
              <a:t>ك</a:t>
            </a:r>
            <a:r>
              <a:rPr lang="ar-SA" altLang="fa-IR" b="1">
                <a:solidFill>
                  <a:srgbClr val="800000"/>
                </a:solidFill>
                <a:latin typeface="IPT.Farnaz" pitchFamily="10" charset="2"/>
                <a:cs typeface="Yagut" pitchFamily="2" charset="-78"/>
                <a:sym typeface="Symbol" pitchFamily="18" charset="2"/>
              </a:rPr>
              <a:t>و</a:t>
            </a:r>
            <a:r>
              <a:rPr lang="ar-SA" altLang="en-US" b="1">
                <a:solidFill>
                  <a:srgbClr val="800000"/>
                </a:solidFill>
                <a:latin typeface="IPT.Farnaz" pitchFamily="10" charset="2"/>
                <a:cs typeface="Yagut" pitchFamily="2" charset="-78"/>
                <a:sym typeface="Symbol" pitchFamily="18" charset="2"/>
              </a:rPr>
              <a:t>ت</a:t>
            </a:r>
            <a:r>
              <a:rPr lang="ar-SA" altLang="fa-IR" b="1">
                <a:solidFill>
                  <a:srgbClr val="800000"/>
                </a:solidFill>
                <a:latin typeface="IPT.Farnaz" pitchFamily="10" charset="2"/>
                <a:cs typeface="Yagut" pitchFamily="2" charset="-78"/>
                <a:sym typeface="Symbol" pitchFamily="18" charset="2"/>
              </a:rPr>
              <a:t>ا</a:t>
            </a:r>
            <a:r>
              <a:rPr lang="ar-SA" altLang="en-US" b="1">
                <a:solidFill>
                  <a:srgbClr val="800000"/>
                </a:solidFill>
                <a:latin typeface="IPT.Farnaz" pitchFamily="10" charset="2"/>
                <a:cs typeface="Yagut" pitchFamily="2" charset="-78"/>
                <a:sym typeface="Symbol" pitchFamily="18" charset="2"/>
              </a:rPr>
              <a:t>هي </a:t>
            </a:r>
            <a:r>
              <a:rPr lang="ar-SA" altLang="fa-IR" b="1">
                <a:solidFill>
                  <a:srgbClr val="800000"/>
                </a:solidFill>
                <a:latin typeface="IPT.Farnaz" pitchFamily="10" charset="2"/>
                <a:cs typeface="Yagut" pitchFamily="2" charset="-78"/>
                <a:sym typeface="Symbol" pitchFamily="18" charset="2"/>
              </a:rPr>
              <a:t>غ</a:t>
            </a:r>
            <a:r>
              <a:rPr lang="ar-SA" altLang="en-US" b="1">
                <a:solidFill>
                  <a:srgbClr val="800000"/>
                </a:solidFill>
                <a:latin typeface="IPT.Farnaz" pitchFamily="10" charset="2"/>
                <a:cs typeface="Yagut" pitchFamily="2" charset="-78"/>
                <a:sym typeface="Symbol" pitchFamily="18" charset="2"/>
              </a:rPr>
              <a:t>ي</a:t>
            </a:r>
            <a:r>
              <a:rPr lang="ar-SA" altLang="fa-IR" b="1">
                <a:solidFill>
                  <a:srgbClr val="800000"/>
                </a:solidFill>
                <a:latin typeface="IPT.Farnaz" pitchFamily="10" charset="2"/>
                <a:cs typeface="Yagut" pitchFamily="2" charset="-78"/>
                <a:sym typeface="Symbol" pitchFamily="18" charset="2"/>
              </a:rPr>
              <a:t>ر </a:t>
            </a:r>
            <a:r>
              <a:rPr lang="ar-SA" altLang="en-US" b="1">
                <a:solidFill>
                  <a:srgbClr val="800000"/>
                </a:solidFill>
                <a:latin typeface="IPT.Farnaz" pitchFamily="10" charset="2"/>
                <a:cs typeface="Yagut" pitchFamily="2" charset="-78"/>
                <a:sym typeface="Symbol" pitchFamily="18" charset="2"/>
              </a:rPr>
              <a:t>ع</a:t>
            </a:r>
            <a:r>
              <a:rPr lang="ar-SA" altLang="fa-IR" b="1">
                <a:solidFill>
                  <a:srgbClr val="800000"/>
                </a:solidFill>
                <a:latin typeface="IPT.Farnaz" pitchFamily="10" charset="2"/>
                <a:cs typeface="Yagut" pitchFamily="2" charset="-78"/>
                <a:sym typeface="Symbol" pitchFamily="18" charset="2"/>
              </a:rPr>
              <a:t>ا</a:t>
            </a:r>
            <a:r>
              <a:rPr lang="ar-SA" altLang="en-US" b="1">
                <a:solidFill>
                  <a:srgbClr val="800000"/>
                </a:solidFill>
                <a:latin typeface="IPT.Farnaz" pitchFamily="10" charset="2"/>
                <a:cs typeface="Yagut" pitchFamily="2" charset="-78"/>
                <a:sym typeface="Symbol" pitchFamily="18" charset="2"/>
              </a:rPr>
              <a:t>د</a:t>
            </a:r>
            <a:r>
              <a:rPr lang="ar-SA" altLang="fa-IR" b="1">
                <a:solidFill>
                  <a:srgbClr val="800000"/>
                </a:solidFill>
                <a:latin typeface="IPT.Farnaz" pitchFamily="10" charset="2"/>
                <a:cs typeface="Yagut" pitchFamily="2" charset="-78"/>
                <a:sym typeface="Symbol" pitchFamily="18" charset="2"/>
              </a:rPr>
              <a:t>ي </a:t>
            </a:r>
            <a:r>
              <a:rPr lang="ar-SA" altLang="en-US" b="1">
                <a:solidFill>
                  <a:srgbClr val="800000"/>
                </a:solidFill>
                <a:latin typeface="IPT.Farnaz" pitchFamily="10" charset="2"/>
                <a:cs typeface="Yagut" pitchFamily="2" charset="-78"/>
                <a:sym typeface="Symbol" pitchFamily="18" charset="2"/>
              </a:rPr>
              <a:t>د</a:t>
            </a:r>
            <a:r>
              <a:rPr lang="ar-SA" altLang="fa-IR" b="1">
                <a:solidFill>
                  <a:srgbClr val="800000"/>
                </a:solidFill>
                <a:latin typeface="IPT.Farnaz" pitchFamily="10" charset="2"/>
                <a:cs typeface="Yagut" pitchFamily="2" charset="-78"/>
                <a:sym typeface="Symbol" pitchFamily="18" charset="2"/>
              </a:rPr>
              <a:t>ر </a:t>
            </a:r>
            <a:r>
              <a:rPr lang="ar-SA" altLang="en-US" b="1">
                <a:solidFill>
                  <a:srgbClr val="800000"/>
                </a:solidFill>
                <a:latin typeface="IPT.Farnaz" pitchFamily="10" charset="2"/>
                <a:cs typeface="Yagut" pitchFamily="2" charset="-78"/>
                <a:sym typeface="Symbol" pitchFamily="18" charset="2"/>
              </a:rPr>
              <a:t>ا</a:t>
            </a:r>
            <a:r>
              <a:rPr lang="ar-SA" altLang="fa-IR" b="1">
                <a:solidFill>
                  <a:srgbClr val="800000"/>
                </a:solidFill>
                <a:latin typeface="IPT.Farnaz" pitchFamily="10" charset="2"/>
                <a:cs typeface="Yagut" pitchFamily="2" charset="-78"/>
                <a:sym typeface="Symbol" pitchFamily="18" charset="2"/>
              </a:rPr>
              <a:t>ن</a:t>
            </a:r>
            <a:r>
              <a:rPr lang="ar-SA" altLang="en-US" b="1">
                <a:solidFill>
                  <a:srgbClr val="800000"/>
                </a:solidFill>
                <a:latin typeface="IPT.Farnaz" pitchFamily="10" charset="2"/>
                <a:cs typeface="Yagut" pitchFamily="2" charset="-78"/>
                <a:sym typeface="Symbol" pitchFamily="18" charset="2"/>
              </a:rPr>
              <a:t>ج</a:t>
            </a:r>
            <a:r>
              <a:rPr lang="ar-SA" altLang="fa-IR" b="1">
                <a:solidFill>
                  <a:srgbClr val="800000"/>
                </a:solidFill>
                <a:latin typeface="IPT.Farnaz" pitchFamily="10" charset="2"/>
                <a:cs typeface="Yagut" pitchFamily="2" charset="-78"/>
                <a:sym typeface="Symbol" pitchFamily="18" charset="2"/>
              </a:rPr>
              <a:t>ا</a:t>
            </a:r>
            <a:r>
              <a:rPr lang="ar-SA" altLang="en-US" b="1">
                <a:solidFill>
                  <a:srgbClr val="800000"/>
                </a:solidFill>
                <a:latin typeface="IPT.Farnaz" pitchFamily="10" charset="2"/>
                <a:cs typeface="Yagut" pitchFamily="2" charset="-78"/>
                <a:sym typeface="Symbol" pitchFamily="18" charset="2"/>
              </a:rPr>
              <a:t>م </a:t>
            </a:r>
            <a:r>
              <a:rPr lang="ar-SA" altLang="fa-IR" b="1">
                <a:solidFill>
                  <a:srgbClr val="800000"/>
                </a:solidFill>
                <a:latin typeface="IPT.Farnaz" pitchFamily="10" charset="2"/>
                <a:cs typeface="Yagut" pitchFamily="2" charset="-78"/>
                <a:sym typeface="Symbol" pitchFamily="18" charset="2"/>
              </a:rPr>
              <a:t>ك</a:t>
            </a:r>
            <a:r>
              <a:rPr lang="ar-SA" altLang="en-US" b="1">
                <a:solidFill>
                  <a:srgbClr val="800000"/>
                </a:solidFill>
                <a:latin typeface="IPT.Farnaz" pitchFamily="10" charset="2"/>
                <a:cs typeface="Yagut" pitchFamily="2" charset="-78"/>
                <a:sym typeface="Symbol" pitchFamily="18" charset="2"/>
              </a:rPr>
              <a:t>ا</a:t>
            </a:r>
            <a:r>
              <a:rPr lang="ar-SA" altLang="fa-IR" b="1">
                <a:solidFill>
                  <a:srgbClr val="800000"/>
                </a:solidFill>
                <a:latin typeface="IPT.Farnaz" pitchFamily="10" charset="2"/>
                <a:cs typeface="Yagut" pitchFamily="2" charset="-78"/>
                <a:sym typeface="Symbol" pitchFamily="18" charset="2"/>
              </a:rPr>
              <a:t>ر  </a:t>
            </a:r>
            <a:r>
              <a:rPr lang="ar-SA" altLang="en-US" b="1">
                <a:solidFill>
                  <a:srgbClr val="800000"/>
                </a:solidFill>
                <a:latin typeface="IPT.Farnaz" pitchFamily="10" charset="2"/>
                <a:cs typeface="Yagut" pitchFamily="2" charset="-78"/>
                <a:sym typeface="Symbol" pitchFamily="18" charset="2"/>
              </a:rPr>
              <a:t>ب</a:t>
            </a:r>
            <a:r>
              <a:rPr lang="ar-SA" altLang="fa-IR" b="1">
                <a:solidFill>
                  <a:srgbClr val="800000"/>
                </a:solidFill>
                <a:latin typeface="IPT.Farnaz" pitchFamily="10" charset="2"/>
                <a:cs typeface="Yagut" pitchFamily="2" charset="-78"/>
                <a:sym typeface="Symbol" pitchFamily="18" charset="2"/>
              </a:rPr>
              <a:t>ر</a:t>
            </a:r>
            <a:r>
              <a:rPr lang="ar-SA" altLang="en-US" b="1">
                <a:solidFill>
                  <a:srgbClr val="800000"/>
                </a:solidFill>
                <a:latin typeface="IPT.Farnaz" pitchFamily="10" charset="2"/>
                <a:cs typeface="Yagut" pitchFamily="2" charset="-78"/>
                <a:sym typeface="Symbol" pitchFamily="18" charset="2"/>
              </a:rPr>
              <a:t>ا</a:t>
            </a:r>
            <a:r>
              <a:rPr lang="ar-SA" altLang="fa-IR" b="1">
                <a:solidFill>
                  <a:srgbClr val="800000"/>
                </a:solidFill>
                <a:latin typeface="IPT.Farnaz" pitchFamily="10" charset="2"/>
                <a:cs typeface="Yagut" pitchFamily="2" charset="-78"/>
                <a:sym typeface="Symbol" pitchFamily="18" charset="2"/>
              </a:rPr>
              <a:t>ي </a:t>
            </a:r>
            <a:r>
              <a:rPr lang="ar-SA" altLang="en-US" b="1">
                <a:solidFill>
                  <a:srgbClr val="800000"/>
                </a:solidFill>
                <a:latin typeface="IPT.Farnaz" pitchFamily="10" charset="2"/>
                <a:cs typeface="Yagut" pitchFamily="2" charset="-78"/>
                <a:sym typeface="Symbol" pitchFamily="18" charset="2"/>
              </a:rPr>
              <a:t>ا</a:t>
            </a:r>
            <a:r>
              <a:rPr lang="ar-SA" altLang="fa-IR" b="1">
                <a:solidFill>
                  <a:srgbClr val="800000"/>
                </a:solidFill>
                <a:latin typeface="IPT.Farnaz" pitchFamily="10" charset="2"/>
                <a:cs typeface="Yagut" pitchFamily="2" charset="-78"/>
                <a:sym typeface="Symbol" pitchFamily="18" charset="2"/>
              </a:rPr>
              <a:t>ش</a:t>
            </a:r>
            <a:r>
              <a:rPr lang="ar-SA" altLang="en-US" b="1">
                <a:solidFill>
                  <a:srgbClr val="800000"/>
                </a:solidFill>
                <a:latin typeface="IPT.Farnaz" pitchFamily="10" charset="2"/>
                <a:cs typeface="Yagut" pitchFamily="2" charset="-78"/>
                <a:sym typeface="Symbol" pitchFamily="18" charset="2"/>
              </a:rPr>
              <a:t>خ</a:t>
            </a:r>
            <a:r>
              <a:rPr lang="ar-SA" altLang="fa-IR" b="1">
                <a:solidFill>
                  <a:srgbClr val="800000"/>
                </a:solidFill>
                <a:latin typeface="IPT.Farnaz" pitchFamily="10" charset="2"/>
                <a:cs typeface="Yagut" pitchFamily="2" charset="-78"/>
                <a:sym typeface="Symbol" pitchFamily="18" charset="2"/>
              </a:rPr>
              <a:t>ا</a:t>
            </a:r>
            <a:r>
              <a:rPr lang="ar-SA" altLang="en-US" b="1">
                <a:solidFill>
                  <a:srgbClr val="800000"/>
                </a:solidFill>
                <a:latin typeface="IPT.Farnaz" pitchFamily="10" charset="2"/>
                <a:cs typeface="Yagut" pitchFamily="2" charset="-78"/>
                <a:sym typeface="Symbol" pitchFamily="18" charset="2"/>
              </a:rPr>
              <a:t>ص </a:t>
            </a:r>
            <a:r>
              <a:rPr lang="ar-SA" altLang="fa-IR" b="1">
                <a:solidFill>
                  <a:srgbClr val="800000"/>
                </a:solidFill>
                <a:latin typeface="IPT.Farnaz" pitchFamily="10" charset="2"/>
                <a:cs typeface="Yagut" pitchFamily="2" charset="-78"/>
                <a:sym typeface="Symbol" pitchFamily="18" charset="2"/>
              </a:rPr>
              <a:t>م</a:t>
            </a:r>
            <a:r>
              <a:rPr lang="ar-SA" altLang="en-US" b="1">
                <a:solidFill>
                  <a:srgbClr val="800000"/>
                </a:solidFill>
                <a:latin typeface="IPT.Farnaz" pitchFamily="10" charset="2"/>
                <a:cs typeface="Yagut" pitchFamily="2" charset="-78"/>
                <a:sym typeface="Symbol" pitchFamily="18" charset="2"/>
              </a:rPr>
              <a:t>ع</a:t>
            </a:r>
            <a:r>
              <a:rPr lang="ar-SA" altLang="fa-IR" b="1">
                <a:solidFill>
                  <a:srgbClr val="800000"/>
                </a:solidFill>
                <a:latin typeface="IPT.Farnaz" pitchFamily="10" charset="2"/>
                <a:cs typeface="Yagut" pitchFamily="2" charset="-78"/>
                <a:sym typeface="Symbol" pitchFamily="18" charset="2"/>
              </a:rPr>
              <a:t>ي</a:t>
            </a:r>
            <a:r>
              <a:rPr lang="ar-SA" altLang="en-US" b="1">
                <a:solidFill>
                  <a:srgbClr val="800000"/>
                </a:solidFill>
                <a:latin typeface="IPT.Farnaz" pitchFamily="10" charset="2"/>
                <a:cs typeface="Yagut" pitchFamily="2" charset="-78"/>
                <a:sym typeface="Symbol" pitchFamily="18" charset="2"/>
              </a:rPr>
              <a:t>ن </a:t>
            </a:r>
            <a:r>
              <a:rPr lang="ar-SA" altLang="fa-IR" b="1">
                <a:solidFill>
                  <a:srgbClr val="800000"/>
                </a:solidFill>
                <a:latin typeface="IPT.Farnaz" pitchFamily="10" charset="2"/>
                <a:cs typeface="Yagut" pitchFamily="2" charset="-78"/>
                <a:sym typeface="Symbol" pitchFamily="18" charset="2"/>
              </a:rPr>
              <a:t>د</a:t>
            </a:r>
            <a:r>
              <a:rPr lang="ar-SA" altLang="en-US" b="1">
                <a:solidFill>
                  <a:srgbClr val="800000"/>
                </a:solidFill>
                <a:latin typeface="IPT.Farnaz" pitchFamily="10" charset="2"/>
                <a:cs typeface="Yagut" pitchFamily="2" charset="-78"/>
                <a:sym typeface="Symbol" pitchFamily="18" charset="2"/>
              </a:rPr>
              <a:t>ر </a:t>
            </a:r>
            <a:r>
              <a:rPr lang="ar-SA" altLang="fa-IR" b="1">
                <a:solidFill>
                  <a:srgbClr val="800000"/>
                </a:solidFill>
                <a:latin typeface="IPT.Farnaz" pitchFamily="10" charset="2"/>
                <a:cs typeface="Yagut" pitchFamily="2" charset="-78"/>
                <a:sym typeface="Symbol" pitchFamily="18" charset="2"/>
              </a:rPr>
              <a:t>م</a:t>
            </a:r>
            <a:r>
              <a:rPr lang="ar-SA" altLang="en-US" b="1">
                <a:solidFill>
                  <a:srgbClr val="800000"/>
                </a:solidFill>
                <a:latin typeface="IPT.Farnaz" pitchFamily="10" charset="2"/>
                <a:cs typeface="Yagut" pitchFamily="2" charset="-78"/>
                <a:sym typeface="Symbol" pitchFamily="18" charset="2"/>
              </a:rPr>
              <a:t>ق</a:t>
            </a:r>
            <a:r>
              <a:rPr lang="ar-SA" altLang="fa-IR" b="1">
                <a:solidFill>
                  <a:srgbClr val="800000"/>
                </a:solidFill>
                <a:latin typeface="IPT.Farnaz" pitchFamily="10" charset="2"/>
                <a:cs typeface="Yagut" pitchFamily="2" charset="-78"/>
                <a:sym typeface="Symbol" pitchFamily="18" charset="2"/>
              </a:rPr>
              <a:t>ا</a:t>
            </a:r>
            <a:r>
              <a:rPr lang="ar-SA" altLang="en-US" b="1">
                <a:solidFill>
                  <a:srgbClr val="800000"/>
                </a:solidFill>
                <a:latin typeface="IPT.Farnaz" pitchFamily="10" charset="2"/>
                <a:cs typeface="Yagut" pitchFamily="2" charset="-78"/>
                <a:sym typeface="Symbol" pitchFamily="18" charset="2"/>
              </a:rPr>
              <a:t>ي</a:t>
            </a:r>
            <a:r>
              <a:rPr lang="ar-SA" altLang="fa-IR" b="1">
                <a:solidFill>
                  <a:srgbClr val="800000"/>
                </a:solidFill>
                <a:latin typeface="IPT.Farnaz" pitchFamily="10" charset="2"/>
                <a:cs typeface="Yagut" pitchFamily="2" charset="-78"/>
                <a:sym typeface="Symbol" pitchFamily="18" charset="2"/>
              </a:rPr>
              <a:t>س</a:t>
            </a:r>
            <a:r>
              <a:rPr lang="ar-SA" altLang="en-US" b="1">
                <a:solidFill>
                  <a:srgbClr val="800000"/>
                </a:solidFill>
                <a:latin typeface="IPT.Farnaz" pitchFamily="10" charset="2"/>
                <a:cs typeface="Yagut" pitchFamily="2" charset="-78"/>
                <a:sym typeface="Symbol" pitchFamily="18" charset="2"/>
              </a:rPr>
              <a:t>ه </a:t>
            </a:r>
            <a:r>
              <a:rPr lang="ar-SA" altLang="fa-IR" b="1">
                <a:solidFill>
                  <a:srgbClr val="800000"/>
                </a:solidFill>
                <a:latin typeface="IPT.Farnaz" pitchFamily="10" charset="2"/>
                <a:cs typeface="Yagut" pitchFamily="2" charset="-78"/>
                <a:sym typeface="Symbol" pitchFamily="18" charset="2"/>
              </a:rPr>
              <a:t>ب</a:t>
            </a:r>
            <a:r>
              <a:rPr lang="ar-SA" altLang="en-US" b="1">
                <a:solidFill>
                  <a:srgbClr val="800000"/>
                </a:solidFill>
                <a:latin typeface="IPT.Farnaz" pitchFamily="10" charset="2"/>
                <a:cs typeface="Yagut" pitchFamily="2" charset="-78"/>
                <a:sym typeface="Symbol" pitchFamily="18" charset="2"/>
              </a:rPr>
              <a:t>ا </a:t>
            </a:r>
            <a:r>
              <a:rPr lang="ar-SA" altLang="fa-IR" b="1">
                <a:solidFill>
                  <a:srgbClr val="800000"/>
                </a:solidFill>
                <a:latin typeface="IPT.Farnaz" pitchFamily="10" charset="2"/>
                <a:cs typeface="Yagut" pitchFamily="2" charset="-78"/>
                <a:sym typeface="Symbol" pitchFamily="18" charset="2"/>
              </a:rPr>
              <a:t>د</a:t>
            </a:r>
            <a:r>
              <a:rPr lang="ar-SA" altLang="en-US" b="1">
                <a:solidFill>
                  <a:srgbClr val="800000"/>
                </a:solidFill>
                <a:latin typeface="IPT.Farnaz" pitchFamily="10" charset="2"/>
                <a:cs typeface="Yagut" pitchFamily="2" charset="-78"/>
                <a:sym typeface="Symbol" pitchFamily="18" charset="2"/>
              </a:rPr>
              <a:t>ي</a:t>
            </a:r>
            <a:r>
              <a:rPr lang="ar-SA" altLang="fa-IR" b="1">
                <a:solidFill>
                  <a:srgbClr val="800000"/>
                </a:solidFill>
                <a:latin typeface="IPT.Farnaz" pitchFamily="10" charset="2"/>
                <a:cs typeface="Yagut" pitchFamily="2" charset="-78"/>
                <a:sym typeface="Symbol" pitchFamily="18" charset="2"/>
              </a:rPr>
              <a:t>گ</a:t>
            </a:r>
            <a:r>
              <a:rPr lang="ar-SA" altLang="en-US" b="1">
                <a:solidFill>
                  <a:srgbClr val="800000"/>
                </a:solidFill>
                <a:latin typeface="IPT.Farnaz" pitchFamily="10" charset="2"/>
                <a:cs typeface="Yagut" pitchFamily="2" charset="-78"/>
                <a:sym typeface="Symbol" pitchFamily="18" charset="2"/>
              </a:rPr>
              <a:t>ر</a:t>
            </a:r>
            <a:r>
              <a:rPr lang="ar-SA" altLang="fa-IR" b="1">
                <a:solidFill>
                  <a:srgbClr val="800000"/>
                </a:solidFill>
                <a:latin typeface="IPT.Farnaz" pitchFamily="10" charset="2"/>
                <a:cs typeface="Yagut" pitchFamily="2" charset="-78"/>
                <a:sym typeface="Symbol" pitchFamily="18" charset="2"/>
              </a:rPr>
              <a:t>ا</a:t>
            </a:r>
            <a:r>
              <a:rPr lang="ar-SA" altLang="en-US" b="1">
                <a:solidFill>
                  <a:srgbClr val="800000"/>
                </a:solidFill>
                <a:latin typeface="IPT.Farnaz" pitchFamily="10" charset="2"/>
                <a:cs typeface="Yagut" pitchFamily="2" charset="-78"/>
                <a:sym typeface="Symbol" pitchFamily="18" charset="2"/>
              </a:rPr>
              <a:t>ن</a:t>
            </a:r>
            <a:r>
              <a:rPr lang="en-US" altLang="en-US" b="1">
                <a:solidFill>
                  <a:srgbClr val="800000"/>
                </a:solidFill>
                <a:latin typeface="IPT.Farnaz" pitchFamily="10" charset="2"/>
                <a:cs typeface="Yagut" pitchFamily="2" charset="-78"/>
                <a:sym typeface="Symbol" pitchFamily="18" charset="2"/>
              </a:rPr>
              <a:t>.</a:t>
            </a:r>
          </a:p>
          <a:p>
            <a:pPr algn="just" rtl="1" eaLnBrk="0" hangingPunct="0">
              <a:spcBef>
                <a:spcPct val="50000"/>
              </a:spcBef>
            </a:pPr>
            <a:r>
              <a:rPr lang="en-US" altLang="en-US" sz="2800" b="1">
                <a:solidFill>
                  <a:srgbClr val="800000"/>
                </a:solidFill>
                <a:latin typeface="IPT.Farnaz" pitchFamily="10" charset="2"/>
                <a:cs typeface="Yagut" pitchFamily="2" charset="-78"/>
                <a:sym typeface="Wingdings" pitchFamily="2" charset="2"/>
              </a:rPr>
              <a:t></a:t>
            </a:r>
            <a:r>
              <a:rPr lang="en-US" altLang="en-US" b="1">
                <a:solidFill>
                  <a:srgbClr val="800000"/>
                </a:solidFill>
                <a:latin typeface="IPT.Farnaz" pitchFamily="10" charset="2"/>
                <a:cs typeface="Yagut" pitchFamily="2" charset="-78"/>
                <a:sym typeface="Wingdings" pitchFamily="2" charset="2"/>
              </a:rPr>
              <a:t> </a:t>
            </a:r>
            <a:r>
              <a:rPr lang="ar-SA" altLang="fa-IR" b="1">
                <a:solidFill>
                  <a:srgbClr val="800000"/>
                </a:solidFill>
                <a:latin typeface="IPT.Farnaz" pitchFamily="10" charset="2"/>
                <a:cs typeface="Yagut" pitchFamily="2" charset="-78"/>
                <a:sym typeface="Symbol" pitchFamily="18" charset="2"/>
              </a:rPr>
              <a:t>د</a:t>
            </a:r>
            <a:r>
              <a:rPr lang="ar-SA" altLang="en-US" b="1">
                <a:solidFill>
                  <a:srgbClr val="800000"/>
                </a:solidFill>
                <a:latin typeface="IPT.Farnaz" pitchFamily="10" charset="2"/>
                <a:cs typeface="Yagut" pitchFamily="2" charset="-78"/>
                <a:sym typeface="Symbol" pitchFamily="18" charset="2"/>
              </a:rPr>
              <a:t>ا</a:t>
            </a:r>
            <a:r>
              <a:rPr lang="ar-SA" altLang="fa-IR" b="1">
                <a:solidFill>
                  <a:srgbClr val="800000"/>
                </a:solidFill>
                <a:latin typeface="IPT.Farnaz" pitchFamily="10" charset="2"/>
                <a:cs typeface="Yagut" pitchFamily="2" charset="-78"/>
                <a:sym typeface="Symbol" pitchFamily="18" charset="2"/>
              </a:rPr>
              <a:t>د</a:t>
            </a:r>
            <a:r>
              <a:rPr lang="ar-SA" altLang="en-US" b="1">
                <a:solidFill>
                  <a:srgbClr val="800000"/>
                </a:solidFill>
                <a:latin typeface="IPT.Farnaz" pitchFamily="10" charset="2"/>
                <a:cs typeface="Yagut" pitchFamily="2" charset="-78"/>
                <a:sym typeface="Symbol" pitchFamily="18" charset="2"/>
              </a:rPr>
              <a:t>ن </a:t>
            </a:r>
            <a:r>
              <a:rPr lang="ar-SA" altLang="fa-IR" b="1">
                <a:solidFill>
                  <a:srgbClr val="800000"/>
                </a:solidFill>
                <a:latin typeface="IPT.Farnaz" pitchFamily="10" charset="2"/>
                <a:cs typeface="Yagut" pitchFamily="2" charset="-78"/>
                <a:sym typeface="Symbol" pitchFamily="18" charset="2"/>
              </a:rPr>
              <a:t>ا</a:t>
            </a:r>
            <a:r>
              <a:rPr lang="ar-SA" altLang="en-US" b="1">
                <a:solidFill>
                  <a:srgbClr val="800000"/>
                </a:solidFill>
                <a:latin typeface="IPT.Farnaz" pitchFamily="10" charset="2"/>
                <a:cs typeface="Yagut" pitchFamily="2" charset="-78"/>
                <a:sym typeface="Symbol" pitchFamily="18" charset="2"/>
              </a:rPr>
              <a:t>ط</a:t>
            </a:r>
            <a:r>
              <a:rPr lang="ar-SA" altLang="fa-IR" b="1">
                <a:solidFill>
                  <a:srgbClr val="800000"/>
                </a:solidFill>
                <a:latin typeface="IPT.Farnaz" pitchFamily="10" charset="2"/>
                <a:cs typeface="Yagut" pitchFamily="2" charset="-78"/>
                <a:sym typeface="Symbol" pitchFamily="18" charset="2"/>
              </a:rPr>
              <a:t>ل</a:t>
            </a:r>
            <a:r>
              <a:rPr lang="ar-SA" altLang="en-US" b="1">
                <a:solidFill>
                  <a:srgbClr val="800000"/>
                </a:solidFill>
                <a:latin typeface="IPT.Farnaz" pitchFamily="10" charset="2"/>
                <a:cs typeface="Yagut" pitchFamily="2" charset="-78"/>
                <a:sym typeface="Symbol" pitchFamily="18" charset="2"/>
              </a:rPr>
              <a:t>ا</a:t>
            </a:r>
            <a:r>
              <a:rPr lang="ar-SA" altLang="fa-IR" b="1">
                <a:solidFill>
                  <a:srgbClr val="800000"/>
                </a:solidFill>
                <a:latin typeface="IPT.Farnaz" pitchFamily="10" charset="2"/>
                <a:cs typeface="Yagut" pitchFamily="2" charset="-78"/>
                <a:sym typeface="Symbol" pitchFamily="18" charset="2"/>
              </a:rPr>
              <a:t>ع</a:t>
            </a:r>
            <a:r>
              <a:rPr lang="ar-SA" altLang="en-US" b="1">
                <a:solidFill>
                  <a:srgbClr val="800000"/>
                </a:solidFill>
                <a:latin typeface="IPT.Farnaz" pitchFamily="10" charset="2"/>
                <a:cs typeface="Yagut" pitchFamily="2" charset="-78"/>
                <a:sym typeface="Symbol" pitchFamily="18" charset="2"/>
              </a:rPr>
              <a:t>ا</a:t>
            </a:r>
            <a:r>
              <a:rPr lang="ar-SA" altLang="fa-IR" b="1">
                <a:solidFill>
                  <a:srgbClr val="800000"/>
                </a:solidFill>
                <a:latin typeface="IPT.Farnaz" pitchFamily="10" charset="2"/>
                <a:cs typeface="Yagut" pitchFamily="2" charset="-78"/>
                <a:sym typeface="Symbol" pitchFamily="18" charset="2"/>
              </a:rPr>
              <a:t>ت </a:t>
            </a:r>
            <a:r>
              <a:rPr lang="ar-SA" altLang="en-US" b="1">
                <a:solidFill>
                  <a:srgbClr val="800000"/>
                </a:solidFill>
                <a:latin typeface="IPT.Farnaz" pitchFamily="10" charset="2"/>
                <a:cs typeface="Yagut" pitchFamily="2" charset="-78"/>
                <a:sym typeface="Symbol" pitchFamily="18" charset="2"/>
              </a:rPr>
              <a:t>و </a:t>
            </a:r>
            <a:r>
              <a:rPr lang="ar-SA" altLang="fa-IR" b="1">
                <a:solidFill>
                  <a:srgbClr val="800000"/>
                </a:solidFill>
                <a:latin typeface="IPT.Farnaz" pitchFamily="10" charset="2"/>
                <a:cs typeface="Yagut" pitchFamily="2" charset="-78"/>
                <a:sym typeface="Symbol" pitchFamily="18" charset="2"/>
              </a:rPr>
              <a:t>ا</a:t>
            </a:r>
            <a:r>
              <a:rPr lang="ar-SA" altLang="en-US" b="1">
                <a:solidFill>
                  <a:srgbClr val="800000"/>
                </a:solidFill>
                <a:latin typeface="IPT.Farnaz" pitchFamily="10" charset="2"/>
                <a:cs typeface="Yagut" pitchFamily="2" charset="-78"/>
                <a:sym typeface="Symbol" pitchFamily="18" charset="2"/>
              </a:rPr>
              <a:t>ر</a:t>
            </a:r>
            <a:r>
              <a:rPr lang="ar-SA" altLang="fa-IR" b="1">
                <a:solidFill>
                  <a:srgbClr val="800000"/>
                </a:solidFill>
                <a:latin typeface="IPT.Farnaz" pitchFamily="10" charset="2"/>
                <a:cs typeface="Yagut" pitchFamily="2" charset="-78"/>
                <a:sym typeface="Symbol" pitchFamily="18" charset="2"/>
              </a:rPr>
              <a:t>ا</a:t>
            </a:r>
            <a:r>
              <a:rPr lang="ar-SA" altLang="en-US" b="1">
                <a:solidFill>
                  <a:srgbClr val="800000"/>
                </a:solidFill>
                <a:latin typeface="IPT.Farnaz" pitchFamily="10" charset="2"/>
                <a:cs typeface="Yagut" pitchFamily="2" charset="-78"/>
                <a:sym typeface="Symbol" pitchFamily="18" charset="2"/>
              </a:rPr>
              <a:t>يه </a:t>
            </a:r>
            <a:r>
              <a:rPr lang="ar-SA" altLang="fa-IR" b="1">
                <a:solidFill>
                  <a:srgbClr val="800000"/>
                </a:solidFill>
                <a:latin typeface="IPT.Farnaz" pitchFamily="10" charset="2"/>
                <a:cs typeface="Yagut" pitchFamily="2" charset="-78"/>
                <a:sym typeface="Symbol" pitchFamily="18" charset="2"/>
              </a:rPr>
              <a:t>ا</a:t>
            </a:r>
            <a:r>
              <a:rPr lang="ar-SA" altLang="en-US" b="1">
                <a:solidFill>
                  <a:srgbClr val="800000"/>
                </a:solidFill>
                <a:latin typeface="IPT.Farnaz" pitchFamily="10" charset="2"/>
                <a:cs typeface="Yagut" pitchFamily="2" charset="-78"/>
                <a:sym typeface="Symbol" pitchFamily="18" charset="2"/>
              </a:rPr>
              <a:t>س</a:t>
            </a:r>
            <a:r>
              <a:rPr lang="ar-SA" altLang="fa-IR" b="1">
                <a:solidFill>
                  <a:srgbClr val="800000"/>
                </a:solidFill>
                <a:latin typeface="IPT.Farnaz" pitchFamily="10" charset="2"/>
                <a:cs typeface="Yagut" pitchFamily="2" charset="-78"/>
                <a:sym typeface="Symbol" pitchFamily="18" charset="2"/>
              </a:rPr>
              <a:t>ن</a:t>
            </a:r>
            <a:r>
              <a:rPr lang="ar-SA" altLang="en-US" b="1">
                <a:solidFill>
                  <a:srgbClr val="800000"/>
                </a:solidFill>
                <a:latin typeface="IPT.Farnaz" pitchFamily="10" charset="2"/>
                <a:cs typeface="Yagut" pitchFamily="2" charset="-78"/>
                <a:sym typeface="Symbol" pitchFamily="18" charset="2"/>
              </a:rPr>
              <a:t>ا</a:t>
            </a:r>
            <a:r>
              <a:rPr lang="ar-SA" altLang="fa-IR" b="1">
                <a:solidFill>
                  <a:srgbClr val="800000"/>
                </a:solidFill>
                <a:latin typeface="IPT.Farnaz" pitchFamily="10" charset="2"/>
                <a:cs typeface="Yagut" pitchFamily="2" charset="-78"/>
                <a:sym typeface="Symbol" pitchFamily="18" charset="2"/>
              </a:rPr>
              <a:t>د </a:t>
            </a:r>
            <a:r>
              <a:rPr lang="ar-SA" altLang="en-US" b="1">
                <a:solidFill>
                  <a:srgbClr val="800000"/>
                </a:solidFill>
                <a:latin typeface="IPT.Farnaz" pitchFamily="10" charset="2"/>
                <a:cs typeface="Yagut" pitchFamily="2" charset="-78"/>
                <a:sym typeface="Symbol" pitchFamily="18" charset="2"/>
              </a:rPr>
              <a:t>ط</a:t>
            </a:r>
            <a:r>
              <a:rPr lang="ar-SA" altLang="fa-IR" b="1">
                <a:solidFill>
                  <a:srgbClr val="800000"/>
                </a:solidFill>
                <a:latin typeface="IPT.Farnaz" pitchFamily="10" charset="2"/>
                <a:cs typeface="Yagut" pitchFamily="2" charset="-78"/>
                <a:sym typeface="Symbol" pitchFamily="18" charset="2"/>
              </a:rPr>
              <a:t>ب</a:t>
            </a:r>
            <a:r>
              <a:rPr lang="ar-SA" altLang="en-US" b="1">
                <a:solidFill>
                  <a:srgbClr val="800000"/>
                </a:solidFill>
                <a:latin typeface="IPT.Farnaz" pitchFamily="10" charset="2"/>
                <a:cs typeface="Yagut" pitchFamily="2" charset="-78"/>
                <a:sym typeface="Symbol" pitchFamily="18" charset="2"/>
              </a:rPr>
              <a:t>ق</a:t>
            </a:r>
            <a:r>
              <a:rPr lang="ar-SA" altLang="fa-IR" b="1">
                <a:solidFill>
                  <a:srgbClr val="800000"/>
                </a:solidFill>
                <a:latin typeface="IPT.Farnaz" pitchFamily="10" charset="2"/>
                <a:cs typeface="Yagut" pitchFamily="2" charset="-78"/>
                <a:sym typeface="Symbol" pitchFamily="18" charset="2"/>
              </a:rPr>
              <a:t>ه </a:t>
            </a:r>
            <a:r>
              <a:rPr lang="ar-SA" altLang="en-US" b="1">
                <a:solidFill>
                  <a:srgbClr val="800000"/>
                </a:solidFill>
                <a:latin typeface="IPT.Farnaz" pitchFamily="10" charset="2"/>
                <a:cs typeface="Yagut" pitchFamily="2" charset="-78"/>
                <a:sym typeface="Symbol" pitchFamily="18" charset="2"/>
              </a:rPr>
              <a:t>ب</a:t>
            </a:r>
            <a:r>
              <a:rPr lang="ar-SA" altLang="fa-IR" b="1">
                <a:solidFill>
                  <a:srgbClr val="800000"/>
                </a:solidFill>
                <a:latin typeface="IPT.Farnaz" pitchFamily="10" charset="2"/>
                <a:cs typeface="Yagut" pitchFamily="2" charset="-78"/>
                <a:sym typeface="Symbol" pitchFamily="18" charset="2"/>
              </a:rPr>
              <a:t>ن</a:t>
            </a:r>
            <a:r>
              <a:rPr lang="ar-SA" altLang="en-US" b="1">
                <a:solidFill>
                  <a:srgbClr val="800000"/>
                </a:solidFill>
                <a:latin typeface="IPT.Farnaz" pitchFamily="10" charset="2"/>
                <a:cs typeface="Yagut" pitchFamily="2" charset="-78"/>
                <a:sym typeface="Symbol" pitchFamily="18" charset="2"/>
              </a:rPr>
              <a:t>د</a:t>
            </a:r>
            <a:r>
              <a:rPr lang="ar-SA" altLang="fa-IR" b="1">
                <a:solidFill>
                  <a:srgbClr val="800000"/>
                </a:solidFill>
                <a:latin typeface="IPT.Farnaz" pitchFamily="10" charset="2"/>
                <a:cs typeface="Yagut" pitchFamily="2" charset="-78"/>
                <a:sym typeface="Symbol" pitchFamily="18" charset="2"/>
              </a:rPr>
              <a:t>ي </a:t>
            </a:r>
            <a:r>
              <a:rPr lang="ar-SA" altLang="en-US" b="1">
                <a:solidFill>
                  <a:srgbClr val="800000"/>
                </a:solidFill>
                <a:latin typeface="IPT.Farnaz" pitchFamily="10" charset="2"/>
                <a:cs typeface="Yagut" pitchFamily="2" charset="-78"/>
                <a:sym typeface="Symbol" pitchFamily="18" charset="2"/>
              </a:rPr>
              <a:t>ش</a:t>
            </a:r>
            <a:r>
              <a:rPr lang="ar-SA" altLang="fa-IR" b="1">
                <a:solidFill>
                  <a:srgbClr val="800000"/>
                </a:solidFill>
                <a:latin typeface="IPT.Farnaz" pitchFamily="10" charset="2"/>
                <a:cs typeface="Yagut" pitchFamily="2" charset="-78"/>
                <a:sym typeface="Symbol" pitchFamily="18" charset="2"/>
              </a:rPr>
              <a:t>ده </a:t>
            </a:r>
            <a:r>
              <a:rPr lang="ar-SA" altLang="en-US" b="1">
                <a:solidFill>
                  <a:srgbClr val="800000"/>
                </a:solidFill>
                <a:latin typeface="IPT.Farnaz" pitchFamily="10" charset="2"/>
                <a:cs typeface="Yagut" pitchFamily="2" charset="-78"/>
                <a:sym typeface="Symbol" pitchFamily="18" charset="2"/>
              </a:rPr>
              <a:t>و </a:t>
            </a:r>
            <a:r>
              <a:rPr lang="ar-SA" altLang="fa-IR" b="1">
                <a:solidFill>
                  <a:srgbClr val="800000"/>
                </a:solidFill>
                <a:latin typeface="IPT.Farnaz" pitchFamily="10" charset="2"/>
                <a:cs typeface="Yagut" pitchFamily="2" charset="-78"/>
                <a:sym typeface="Symbol" pitchFamily="18" charset="2"/>
              </a:rPr>
              <a:t>م</a:t>
            </a:r>
            <a:r>
              <a:rPr lang="ar-SA" altLang="en-US" b="1">
                <a:solidFill>
                  <a:srgbClr val="800000"/>
                </a:solidFill>
                <a:latin typeface="IPT.Farnaz" pitchFamily="10" charset="2"/>
                <a:cs typeface="Yagut" pitchFamily="2" charset="-78"/>
                <a:sym typeface="Symbol" pitchFamily="18" charset="2"/>
              </a:rPr>
              <a:t>ح</a:t>
            </a:r>
            <a:r>
              <a:rPr lang="ar-SA" altLang="fa-IR" b="1">
                <a:solidFill>
                  <a:srgbClr val="800000"/>
                </a:solidFill>
                <a:latin typeface="IPT.Farnaz" pitchFamily="10" charset="2"/>
                <a:cs typeface="Yagut" pitchFamily="2" charset="-78"/>
                <a:sym typeface="Symbol" pitchFamily="18" charset="2"/>
              </a:rPr>
              <a:t>ر</a:t>
            </a:r>
            <a:r>
              <a:rPr lang="ar-SA" altLang="en-US" b="1">
                <a:solidFill>
                  <a:srgbClr val="800000"/>
                </a:solidFill>
                <a:latin typeface="IPT.Farnaz" pitchFamily="10" charset="2"/>
                <a:cs typeface="Yagut" pitchFamily="2" charset="-78"/>
                <a:sym typeface="Symbol" pitchFamily="18" charset="2"/>
              </a:rPr>
              <a:t>م</a:t>
            </a:r>
            <a:r>
              <a:rPr lang="ar-SA" altLang="fa-IR" b="1">
                <a:solidFill>
                  <a:srgbClr val="800000"/>
                </a:solidFill>
                <a:latin typeface="IPT.Farnaz" pitchFamily="10" charset="2"/>
                <a:cs typeface="Yagut" pitchFamily="2" charset="-78"/>
                <a:sym typeface="Symbol" pitchFamily="18" charset="2"/>
              </a:rPr>
              <a:t>ا</a:t>
            </a:r>
            <a:r>
              <a:rPr lang="ar-SA" altLang="en-US" b="1">
                <a:solidFill>
                  <a:srgbClr val="800000"/>
                </a:solidFill>
                <a:latin typeface="IPT.Farnaz" pitchFamily="10" charset="2"/>
                <a:cs typeface="Yagut" pitchFamily="2" charset="-78"/>
                <a:sym typeface="Symbol" pitchFamily="18" charset="2"/>
              </a:rPr>
              <a:t>ن</a:t>
            </a:r>
            <a:r>
              <a:rPr lang="ar-SA" altLang="fa-IR" b="1">
                <a:solidFill>
                  <a:srgbClr val="800000"/>
                </a:solidFill>
                <a:latin typeface="IPT.Farnaz" pitchFamily="10" charset="2"/>
                <a:cs typeface="Yagut" pitchFamily="2" charset="-78"/>
                <a:sym typeface="Symbol" pitchFamily="18" charset="2"/>
              </a:rPr>
              <a:t>ه </a:t>
            </a:r>
            <a:r>
              <a:rPr lang="ar-SA" altLang="en-US" b="1">
                <a:solidFill>
                  <a:srgbClr val="800000"/>
                </a:solidFill>
                <a:latin typeface="IPT.Farnaz" pitchFamily="10" charset="2"/>
                <a:cs typeface="Yagut" pitchFamily="2" charset="-78"/>
                <a:sym typeface="Symbol" pitchFamily="18" charset="2"/>
              </a:rPr>
              <a:t>ب</a:t>
            </a:r>
            <a:r>
              <a:rPr lang="ar-SA" altLang="fa-IR" b="1">
                <a:solidFill>
                  <a:srgbClr val="800000"/>
                </a:solidFill>
                <a:latin typeface="IPT.Farnaz" pitchFamily="10" charset="2"/>
                <a:cs typeface="Yagut" pitchFamily="2" charset="-78"/>
                <a:sym typeface="Symbol" pitchFamily="18" charset="2"/>
              </a:rPr>
              <a:t>ه </a:t>
            </a:r>
            <a:r>
              <a:rPr lang="ar-SA" altLang="en-US" b="1">
                <a:solidFill>
                  <a:srgbClr val="800000"/>
                </a:solidFill>
                <a:latin typeface="IPT.Farnaz" pitchFamily="10" charset="2"/>
                <a:cs typeface="Yagut" pitchFamily="2" charset="-78"/>
                <a:sym typeface="Symbol" pitchFamily="18" charset="2"/>
              </a:rPr>
              <a:t>ا</a:t>
            </a:r>
            <a:r>
              <a:rPr lang="ar-SA" altLang="fa-IR" b="1">
                <a:solidFill>
                  <a:srgbClr val="800000"/>
                </a:solidFill>
                <a:latin typeface="IPT.Farnaz" pitchFamily="10" charset="2"/>
                <a:cs typeface="Yagut" pitchFamily="2" charset="-78"/>
                <a:sym typeface="Symbol" pitchFamily="18" charset="2"/>
              </a:rPr>
              <a:t>ش</a:t>
            </a:r>
            <a:r>
              <a:rPr lang="ar-SA" altLang="en-US" b="1">
                <a:solidFill>
                  <a:srgbClr val="800000"/>
                </a:solidFill>
                <a:latin typeface="IPT.Farnaz" pitchFamily="10" charset="2"/>
                <a:cs typeface="Yagut" pitchFamily="2" charset="-78"/>
                <a:sym typeface="Symbol" pitchFamily="18" charset="2"/>
              </a:rPr>
              <a:t>خ</a:t>
            </a:r>
            <a:r>
              <a:rPr lang="ar-SA" altLang="fa-IR" b="1">
                <a:solidFill>
                  <a:srgbClr val="800000"/>
                </a:solidFill>
                <a:latin typeface="IPT.Farnaz" pitchFamily="10" charset="2"/>
                <a:cs typeface="Yagut" pitchFamily="2" charset="-78"/>
                <a:sym typeface="Symbol" pitchFamily="18" charset="2"/>
              </a:rPr>
              <a:t>ا</a:t>
            </a:r>
            <a:r>
              <a:rPr lang="ar-SA" altLang="en-US" b="1">
                <a:solidFill>
                  <a:srgbClr val="800000"/>
                </a:solidFill>
                <a:latin typeface="IPT.Farnaz" pitchFamily="10" charset="2"/>
                <a:cs typeface="Yagut" pitchFamily="2" charset="-78"/>
                <a:sym typeface="Symbol" pitchFamily="18" charset="2"/>
              </a:rPr>
              <a:t>ص </a:t>
            </a:r>
            <a:r>
              <a:rPr lang="ar-SA" altLang="fa-IR" b="1">
                <a:solidFill>
                  <a:srgbClr val="800000"/>
                </a:solidFill>
                <a:latin typeface="IPT.Farnaz" pitchFamily="10" charset="2"/>
                <a:cs typeface="Yagut" pitchFamily="2" charset="-78"/>
                <a:sym typeface="Symbol" pitchFamily="18" charset="2"/>
              </a:rPr>
              <a:t>ح</a:t>
            </a:r>
            <a:r>
              <a:rPr lang="ar-SA" altLang="en-US" b="1">
                <a:solidFill>
                  <a:srgbClr val="800000"/>
                </a:solidFill>
                <a:latin typeface="IPT.Farnaz" pitchFamily="10" charset="2"/>
                <a:cs typeface="Yagut" pitchFamily="2" charset="-78"/>
                <a:sym typeface="Symbol" pitchFamily="18" charset="2"/>
              </a:rPr>
              <a:t>ق</a:t>
            </a:r>
            <a:r>
              <a:rPr lang="ar-SA" altLang="fa-IR" b="1">
                <a:solidFill>
                  <a:srgbClr val="800000"/>
                </a:solidFill>
                <a:latin typeface="IPT.Farnaz" pitchFamily="10" charset="2"/>
                <a:cs typeface="Yagut" pitchFamily="2" charset="-78"/>
                <a:sym typeface="Symbol" pitchFamily="18" charset="2"/>
              </a:rPr>
              <a:t>ي</a:t>
            </a:r>
            <a:r>
              <a:rPr lang="ar-SA" altLang="en-US" b="1">
                <a:solidFill>
                  <a:srgbClr val="800000"/>
                </a:solidFill>
                <a:latin typeface="IPT.Farnaz" pitchFamily="10" charset="2"/>
                <a:cs typeface="Yagut" pitchFamily="2" charset="-78"/>
                <a:sym typeface="Symbol" pitchFamily="18" charset="2"/>
              </a:rPr>
              <a:t>ق</a:t>
            </a:r>
            <a:r>
              <a:rPr lang="ar-SA" altLang="fa-IR" b="1">
                <a:solidFill>
                  <a:srgbClr val="800000"/>
                </a:solidFill>
                <a:latin typeface="IPT.Farnaz" pitchFamily="10" charset="2"/>
                <a:cs typeface="Yagut" pitchFamily="2" charset="-78"/>
                <a:sym typeface="Symbol" pitchFamily="18" charset="2"/>
              </a:rPr>
              <a:t>ي </a:t>
            </a:r>
            <a:r>
              <a:rPr lang="ar-SA" altLang="en-US" b="1">
                <a:solidFill>
                  <a:srgbClr val="800000"/>
                </a:solidFill>
                <a:latin typeface="IPT.Farnaz" pitchFamily="10" charset="2"/>
                <a:cs typeface="Yagut" pitchFamily="2" charset="-78"/>
                <a:sym typeface="Symbol" pitchFamily="18" charset="2"/>
              </a:rPr>
              <a:t>و </a:t>
            </a:r>
            <a:r>
              <a:rPr lang="ar-SA" altLang="fa-IR" b="1">
                <a:solidFill>
                  <a:srgbClr val="800000"/>
                </a:solidFill>
                <a:latin typeface="IPT.Farnaz" pitchFamily="10" charset="2"/>
                <a:cs typeface="Yagut" pitchFamily="2" charset="-78"/>
                <a:sym typeface="Symbol" pitchFamily="18" charset="2"/>
              </a:rPr>
              <a:t>ح</a:t>
            </a:r>
            <a:r>
              <a:rPr lang="ar-SA" altLang="en-US" b="1">
                <a:solidFill>
                  <a:srgbClr val="800000"/>
                </a:solidFill>
                <a:latin typeface="IPT.Farnaz" pitchFamily="10" charset="2"/>
                <a:cs typeface="Yagut" pitchFamily="2" charset="-78"/>
                <a:sym typeface="Symbol" pitchFamily="18" charset="2"/>
              </a:rPr>
              <a:t>ق</a:t>
            </a:r>
            <a:r>
              <a:rPr lang="ar-SA" altLang="fa-IR" b="1">
                <a:solidFill>
                  <a:srgbClr val="800000"/>
                </a:solidFill>
                <a:latin typeface="IPT.Farnaz" pitchFamily="10" charset="2"/>
                <a:cs typeface="Yagut" pitchFamily="2" charset="-78"/>
                <a:sym typeface="Symbol" pitchFamily="18" charset="2"/>
              </a:rPr>
              <a:t>و</a:t>
            </a:r>
            <a:r>
              <a:rPr lang="ar-SA" altLang="en-US" b="1">
                <a:solidFill>
                  <a:srgbClr val="800000"/>
                </a:solidFill>
                <a:latin typeface="IPT.Farnaz" pitchFamily="10" charset="2"/>
                <a:cs typeface="Yagut" pitchFamily="2" charset="-78"/>
                <a:sym typeface="Symbol" pitchFamily="18" charset="2"/>
              </a:rPr>
              <a:t>ق</a:t>
            </a:r>
            <a:r>
              <a:rPr lang="ar-SA" altLang="fa-IR" b="1">
                <a:solidFill>
                  <a:srgbClr val="800000"/>
                </a:solidFill>
                <a:latin typeface="IPT.Farnaz" pitchFamily="10" charset="2"/>
                <a:cs typeface="Yagut" pitchFamily="2" charset="-78"/>
                <a:sym typeface="Symbol" pitchFamily="18" charset="2"/>
              </a:rPr>
              <a:t>ي </a:t>
            </a:r>
            <a:r>
              <a:rPr lang="ar-SA" altLang="en-US" b="1">
                <a:solidFill>
                  <a:srgbClr val="800000"/>
                </a:solidFill>
                <a:latin typeface="IPT.Farnaz" pitchFamily="10" charset="2"/>
                <a:cs typeface="Yagut" pitchFamily="2" charset="-78"/>
                <a:sym typeface="Symbol" pitchFamily="18" charset="2"/>
              </a:rPr>
              <a:t>ك</a:t>
            </a:r>
            <a:r>
              <a:rPr lang="ar-SA" altLang="fa-IR" b="1">
                <a:solidFill>
                  <a:srgbClr val="800000"/>
                </a:solidFill>
                <a:latin typeface="IPT.Farnaz" pitchFamily="10" charset="2"/>
                <a:cs typeface="Yagut" pitchFamily="2" charset="-78"/>
                <a:sym typeface="Symbol" pitchFamily="18" charset="2"/>
              </a:rPr>
              <a:t>ه </a:t>
            </a:r>
            <a:r>
              <a:rPr lang="ar-SA" altLang="en-US" b="1">
                <a:solidFill>
                  <a:srgbClr val="800000"/>
                </a:solidFill>
                <a:latin typeface="IPT.Farnaz" pitchFamily="10" charset="2"/>
                <a:cs typeface="Yagut" pitchFamily="2" charset="-78"/>
                <a:sym typeface="Symbol" pitchFamily="18" charset="2"/>
              </a:rPr>
              <a:t>م</a:t>
            </a:r>
            <a:r>
              <a:rPr lang="ar-SA" altLang="fa-IR" b="1">
                <a:solidFill>
                  <a:srgbClr val="800000"/>
                </a:solidFill>
                <a:latin typeface="IPT.Farnaz" pitchFamily="10" charset="2"/>
                <a:cs typeface="Yagut" pitchFamily="2" charset="-78"/>
                <a:sym typeface="Symbol" pitchFamily="18" charset="2"/>
              </a:rPr>
              <a:t>ط</a:t>
            </a:r>
            <a:r>
              <a:rPr lang="ar-SA" altLang="en-US" b="1">
                <a:solidFill>
                  <a:srgbClr val="800000"/>
                </a:solidFill>
                <a:latin typeface="IPT.Farnaz" pitchFamily="10" charset="2"/>
                <a:cs typeface="Yagut" pitchFamily="2" charset="-78"/>
                <a:sym typeface="Symbol" pitchFamily="18" charset="2"/>
              </a:rPr>
              <a:t>ا</a:t>
            </a:r>
            <a:r>
              <a:rPr lang="ar-SA" altLang="fa-IR" b="1">
                <a:solidFill>
                  <a:srgbClr val="800000"/>
                </a:solidFill>
                <a:latin typeface="IPT.Farnaz" pitchFamily="10" charset="2"/>
                <a:cs typeface="Yagut" pitchFamily="2" charset="-78"/>
                <a:sym typeface="Symbol" pitchFamily="18" charset="2"/>
              </a:rPr>
              <a:t>ب</a:t>
            </a:r>
            <a:r>
              <a:rPr lang="ar-SA" altLang="en-US" b="1">
                <a:solidFill>
                  <a:srgbClr val="800000"/>
                </a:solidFill>
                <a:latin typeface="IPT.Farnaz" pitchFamily="10" charset="2"/>
                <a:cs typeface="Yagut" pitchFamily="2" charset="-78"/>
                <a:sym typeface="Symbol" pitchFamily="18" charset="2"/>
              </a:rPr>
              <a:t>ق </a:t>
            </a:r>
            <a:r>
              <a:rPr lang="ar-SA" altLang="fa-IR" b="1">
                <a:solidFill>
                  <a:srgbClr val="800000"/>
                </a:solidFill>
                <a:latin typeface="IPT.Farnaz" pitchFamily="10" charset="2"/>
                <a:cs typeface="Yagut" pitchFamily="2" charset="-78"/>
                <a:sym typeface="Symbol" pitchFamily="18" charset="2"/>
              </a:rPr>
              <a:t>ق</a:t>
            </a:r>
            <a:r>
              <a:rPr lang="ar-SA" altLang="en-US" b="1">
                <a:solidFill>
                  <a:srgbClr val="800000"/>
                </a:solidFill>
                <a:latin typeface="IPT.Farnaz" pitchFamily="10" charset="2"/>
                <a:cs typeface="Yagut" pitchFamily="2" charset="-78"/>
                <a:sym typeface="Symbol" pitchFamily="18" charset="2"/>
              </a:rPr>
              <a:t>ا</a:t>
            </a:r>
            <a:r>
              <a:rPr lang="ar-SA" altLang="fa-IR" b="1">
                <a:solidFill>
                  <a:srgbClr val="800000"/>
                </a:solidFill>
                <a:latin typeface="IPT.Farnaz" pitchFamily="10" charset="2"/>
                <a:cs typeface="Yagut" pitchFamily="2" charset="-78"/>
                <a:sym typeface="Symbol" pitchFamily="18" charset="2"/>
              </a:rPr>
              <a:t>ن</a:t>
            </a:r>
            <a:r>
              <a:rPr lang="ar-SA" altLang="en-US" b="1">
                <a:solidFill>
                  <a:srgbClr val="800000"/>
                </a:solidFill>
                <a:latin typeface="IPT.Farnaz" pitchFamily="10" charset="2"/>
                <a:cs typeface="Yagut" pitchFamily="2" charset="-78"/>
                <a:sym typeface="Symbol" pitchFamily="18" charset="2"/>
              </a:rPr>
              <a:t>ون </a:t>
            </a:r>
            <a:r>
              <a:rPr lang="ar-SA" altLang="fa-IR" b="1">
                <a:solidFill>
                  <a:srgbClr val="800000"/>
                </a:solidFill>
                <a:latin typeface="IPT.Farnaz" pitchFamily="10" charset="2"/>
                <a:cs typeface="Yagut" pitchFamily="2" charset="-78"/>
                <a:sym typeface="Symbol" pitchFamily="18" charset="2"/>
              </a:rPr>
              <a:t>ح</a:t>
            </a:r>
            <a:r>
              <a:rPr lang="ar-SA" altLang="en-US" b="1">
                <a:solidFill>
                  <a:srgbClr val="800000"/>
                </a:solidFill>
                <a:latin typeface="IPT.Farnaz" pitchFamily="10" charset="2"/>
                <a:cs typeface="Yagut" pitchFamily="2" charset="-78"/>
                <a:sym typeface="Symbol" pitchFamily="18" charset="2"/>
              </a:rPr>
              <a:t>ق </a:t>
            </a:r>
            <a:r>
              <a:rPr lang="ar-SA" altLang="fa-IR" b="1">
                <a:solidFill>
                  <a:srgbClr val="800000"/>
                </a:solidFill>
                <a:latin typeface="IPT.Farnaz" pitchFamily="10" charset="2"/>
                <a:cs typeface="Yagut" pitchFamily="2" charset="-78"/>
                <a:sym typeface="Symbol" pitchFamily="18" charset="2"/>
              </a:rPr>
              <a:t>د</a:t>
            </a:r>
            <a:r>
              <a:rPr lang="ar-SA" altLang="en-US" b="1">
                <a:solidFill>
                  <a:srgbClr val="800000"/>
                </a:solidFill>
                <a:latin typeface="IPT.Farnaz" pitchFamily="10" charset="2"/>
                <a:cs typeface="Yagut" pitchFamily="2" charset="-78"/>
                <a:sym typeface="Symbol" pitchFamily="18" charset="2"/>
              </a:rPr>
              <a:t>ر</a:t>
            </a:r>
            <a:r>
              <a:rPr lang="ar-SA" altLang="fa-IR" b="1">
                <a:solidFill>
                  <a:srgbClr val="800000"/>
                </a:solidFill>
                <a:latin typeface="IPT.Farnaz" pitchFamily="10" charset="2"/>
                <a:cs typeface="Yagut" pitchFamily="2" charset="-78"/>
                <a:sym typeface="Symbol" pitchFamily="18" charset="2"/>
              </a:rPr>
              <a:t>ي</a:t>
            </a:r>
            <a:r>
              <a:rPr lang="ar-SA" altLang="en-US" b="1">
                <a:solidFill>
                  <a:srgbClr val="800000"/>
                </a:solidFill>
                <a:latin typeface="IPT.Farnaz" pitchFamily="10" charset="2"/>
                <a:cs typeface="Yagut" pitchFamily="2" charset="-78"/>
                <a:sym typeface="Symbol" pitchFamily="18" charset="2"/>
              </a:rPr>
              <a:t>ا</a:t>
            </a:r>
            <a:r>
              <a:rPr lang="ar-SA" altLang="fa-IR" b="1">
                <a:solidFill>
                  <a:srgbClr val="800000"/>
                </a:solidFill>
                <a:latin typeface="IPT.Farnaz" pitchFamily="10" charset="2"/>
                <a:cs typeface="Yagut" pitchFamily="2" charset="-78"/>
                <a:sym typeface="Symbol" pitchFamily="18" charset="2"/>
              </a:rPr>
              <a:t>ف</a:t>
            </a:r>
            <a:r>
              <a:rPr lang="ar-SA" altLang="en-US" b="1">
                <a:solidFill>
                  <a:srgbClr val="800000"/>
                </a:solidFill>
                <a:latin typeface="IPT.Farnaz" pitchFamily="10" charset="2"/>
                <a:cs typeface="Yagut" pitchFamily="2" charset="-78"/>
                <a:sym typeface="Symbol" pitchFamily="18" charset="2"/>
              </a:rPr>
              <a:t>ت </a:t>
            </a:r>
            <a:r>
              <a:rPr lang="ar-SA" altLang="fa-IR" b="1">
                <a:solidFill>
                  <a:srgbClr val="800000"/>
                </a:solidFill>
                <a:latin typeface="IPT.Farnaz" pitchFamily="10" charset="2"/>
                <a:cs typeface="Yagut" pitchFamily="2" charset="-78"/>
                <a:sym typeface="Symbol" pitchFamily="18" charset="2"/>
              </a:rPr>
              <a:t>آ</a:t>
            </a:r>
            <a:r>
              <a:rPr lang="ar-SA" altLang="en-US" b="1">
                <a:solidFill>
                  <a:srgbClr val="800000"/>
                </a:solidFill>
                <a:latin typeface="IPT.Farnaz" pitchFamily="10" charset="2"/>
                <a:cs typeface="Yagut" pitchFamily="2" charset="-78"/>
                <a:sym typeface="Symbol" pitchFamily="18" charset="2"/>
              </a:rPr>
              <a:t>ن</a:t>
            </a:r>
            <a:r>
              <a:rPr lang="ar-SA" altLang="fa-IR" b="1">
                <a:solidFill>
                  <a:srgbClr val="800000"/>
                </a:solidFill>
                <a:latin typeface="IPT.Farnaz" pitchFamily="10" charset="2"/>
                <a:cs typeface="Yagut" pitchFamily="2" charset="-78"/>
                <a:sym typeface="Symbol" pitchFamily="18" charset="2"/>
              </a:rPr>
              <a:t>ه</a:t>
            </a:r>
            <a:r>
              <a:rPr lang="ar-SA" altLang="en-US" b="1">
                <a:solidFill>
                  <a:srgbClr val="800000"/>
                </a:solidFill>
                <a:latin typeface="IPT.Farnaz" pitchFamily="10" charset="2"/>
                <a:cs typeface="Yagut" pitchFamily="2" charset="-78"/>
                <a:sym typeface="Symbol" pitchFamily="18" charset="2"/>
              </a:rPr>
              <a:t>ا </a:t>
            </a:r>
            <a:r>
              <a:rPr lang="ar-SA" altLang="fa-IR" b="1">
                <a:solidFill>
                  <a:srgbClr val="800000"/>
                </a:solidFill>
                <a:latin typeface="IPT.Farnaz" pitchFamily="10" charset="2"/>
                <a:cs typeface="Yagut" pitchFamily="2" charset="-78"/>
                <a:sym typeface="Symbol" pitchFamily="18" charset="2"/>
              </a:rPr>
              <a:t>ر</a:t>
            </a:r>
            <a:r>
              <a:rPr lang="ar-SA" altLang="en-US" b="1">
                <a:solidFill>
                  <a:srgbClr val="800000"/>
                </a:solidFill>
                <a:latin typeface="IPT.Farnaz" pitchFamily="10" charset="2"/>
                <a:cs typeface="Yagut" pitchFamily="2" charset="-78"/>
                <a:sym typeface="Symbol" pitchFamily="18" charset="2"/>
              </a:rPr>
              <a:t>ا </a:t>
            </a:r>
            <a:r>
              <a:rPr lang="ar-SA" altLang="fa-IR" b="1">
                <a:solidFill>
                  <a:srgbClr val="800000"/>
                </a:solidFill>
                <a:latin typeface="IPT.Farnaz" pitchFamily="10" charset="2"/>
                <a:cs typeface="Yagut" pitchFamily="2" charset="-78"/>
                <a:sym typeface="Symbol" pitchFamily="18" charset="2"/>
              </a:rPr>
              <a:t>ن</a:t>
            </a:r>
            <a:r>
              <a:rPr lang="ar-SA" altLang="en-US" b="1">
                <a:solidFill>
                  <a:srgbClr val="800000"/>
                </a:solidFill>
                <a:latin typeface="IPT.Farnaz" pitchFamily="10" charset="2"/>
                <a:cs typeface="Yagut" pitchFamily="2" charset="-78"/>
                <a:sym typeface="Symbol" pitchFamily="18" charset="2"/>
              </a:rPr>
              <a:t>د</a:t>
            </a:r>
            <a:r>
              <a:rPr lang="ar-SA" altLang="fa-IR" b="1">
                <a:solidFill>
                  <a:srgbClr val="800000"/>
                </a:solidFill>
                <a:latin typeface="IPT.Farnaz" pitchFamily="10" charset="2"/>
                <a:cs typeface="Yagut" pitchFamily="2" charset="-78"/>
                <a:sym typeface="Symbol" pitchFamily="18" charset="2"/>
              </a:rPr>
              <a:t>ا</a:t>
            </a:r>
            <a:r>
              <a:rPr lang="ar-SA" altLang="en-US" b="1">
                <a:solidFill>
                  <a:srgbClr val="800000"/>
                </a:solidFill>
                <a:latin typeface="IPT.Farnaz" pitchFamily="10" charset="2"/>
                <a:cs typeface="Yagut" pitchFamily="2" charset="-78"/>
                <a:sym typeface="Symbol" pitchFamily="18" charset="2"/>
              </a:rPr>
              <a:t>ر</a:t>
            </a:r>
            <a:r>
              <a:rPr lang="ar-SA" altLang="fa-IR" b="1">
                <a:solidFill>
                  <a:srgbClr val="800000"/>
                </a:solidFill>
                <a:latin typeface="IPT.Farnaz" pitchFamily="10" charset="2"/>
                <a:cs typeface="Yagut" pitchFamily="2" charset="-78"/>
                <a:sym typeface="Symbol" pitchFamily="18" charset="2"/>
              </a:rPr>
              <a:t>ن</a:t>
            </a:r>
            <a:r>
              <a:rPr lang="ar-SA" altLang="en-US" b="1">
                <a:solidFill>
                  <a:srgbClr val="800000"/>
                </a:solidFill>
                <a:latin typeface="IPT.Farnaz" pitchFamily="10" charset="2"/>
                <a:cs typeface="Yagut" pitchFamily="2" charset="-78"/>
                <a:sym typeface="Symbol" pitchFamily="18" charset="2"/>
              </a:rPr>
              <a:t>د</a:t>
            </a:r>
            <a:r>
              <a:rPr lang="en-US" altLang="en-US" b="1">
                <a:solidFill>
                  <a:srgbClr val="800000"/>
                </a:solidFill>
                <a:latin typeface="IPT.Farnaz" pitchFamily="10" charset="2"/>
                <a:cs typeface="Yagut" pitchFamily="2" charset="-78"/>
                <a:sym typeface="Symbol" pitchFamily="18" charset="2"/>
              </a:rPr>
              <a:t>.</a:t>
            </a:r>
            <a:endParaRPr lang="en-US" altLang="en-US">
              <a:solidFill>
                <a:srgbClr val="800000"/>
              </a:solidFill>
              <a:latin typeface="IPT.Farnaz" pitchFamily="10" charset="2"/>
              <a:cs typeface="Yagut" pitchFamily="2" charset="-78"/>
              <a:sym typeface="Symbol" pitchFamily="18" charset="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87746"/>
                                        </p:tgtEl>
                                        <p:attrNameLst>
                                          <p:attrName>style.visibility</p:attrName>
                                        </p:attrNameLst>
                                      </p:cBhvr>
                                      <p:to>
                                        <p:strVal val="visible"/>
                                      </p:to>
                                    </p:set>
                                    <p:anim calcmode="lin" valueType="num">
                                      <p:cBhvr>
                                        <p:cTn id="7" dur="1000" fill="hold"/>
                                        <p:tgtEl>
                                          <p:spTgt spid="287746"/>
                                        </p:tgtEl>
                                        <p:attrNameLst>
                                          <p:attrName>ppt_w</p:attrName>
                                        </p:attrNameLst>
                                      </p:cBhvr>
                                      <p:tavLst>
                                        <p:tav tm="0">
                                          <p:val>
                                            <p:fltVal val="0"/>
                                          </p:val>
                                        </p:tav>
                                        <p:tav tm="100000">
                                          <p:val>
                                            <p:strVal val="#ppt_w"/>
                                          </p:val>
                                        </p:tav>
                                      </p:tavLst>
                                    </p:anim>
                                    <p:anim calcmode="lin" valueType="num">
                                      <p:cBhvr>
                                        <p:cTn id="8" dur="1000" fill="hold"/>
                                        <p:tgtEl>
                                          <p:spTgt spid="287746"/>
                                        </p:tgtEl>
                                        <p:attrNameLst>
                                          <p:attrName>ppt_h</p:attrName>
                                        </p:attrNameLst>
                                      </p:cBhvr>
                                      <p:tavLst>
                                        <p:tav tm="0">
                                          <p:val>
                                            <p:fltVal val="0"/>
                                          </p:val>
                                        </p:tav>
                                        <p:tav tm="100000">
                                          <p:val>
                                            <p:strVal val="#ppt_h"/>
                                          </p:val>
                                        </p:tav>
                                      </p:tavLst>
                                    </p:anim>
                                    <p:anim calcmode="lin" valueType="num">
                                      <p:cBhvr>
                                        <p:cTn id="9" dur="1000" fill="hold"/>
                                        <p:tgtEl>
                                          <p:spTgt spid="28774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87746"/>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2" presetClass="entr" presetSubtype="2" fill="hold" grpId="0" nodeType="afterEffect">
                                  <p:stCondLst>
                                    <p:cond delay="0"/>
                                  </p:stCondLst>
                                  <p:childTnLst>
                                    <p:set>
                                      <p:cBhvr>
                                        <p:cTn id="13" dur="1" fill="hold">
                                          <p:stCondLst>
                                            <p:cond delay="0"/>
                                          </p:stCondLst>
                                        </p:cTn>
                                        <p:tgtEl>
                                          <p:spTgt spid="287747"/>
                                        </p:tgtEl>
                                        <p:attrNameLst>
                                          <p:attrName>style.visibility</p:attrName>
                                        </p:attrNameLst>
                                      </p:cBhvr>
                                      <p:to>
                                        <p:strVal val="visible"/>
                                      </p:to>
                                    </p:set>
                                    <p:animEffect transition="in" filter="slide(fromRight)">
                                      <p:cBhvr>
                                        <p:cTn id="14" dur="500"/>
                                        <p:tgtEl>
                                          <p:spTgt spid="287747"/>
                                        </p:tgtEl>
                                      </p:cBhvr>
                                    </p:animEffect>
                                  </p:childTnLst>
                                </p:cTn>
                              </p:par>
                            </p:childTnLst>
                          </p:cTn>
                        </p:par>
                        <p:par>
                          <p:cTn id="15" fill="hold">
                            <p:stCondLst>
                              <p:cond delay="1500"/>
                            </p:stCondLst>
                            <p:childTnLst>
                              <p:par>
                                <p:cTn id="16" presetID="12" presetClass="entr" presetSubtype="2" fill="hold" grpId="0" nodeType="afterEffect">
                                  <p:stCondLst>
                                    <p:cond delay="0"/>
                                  </p:stCondLst>
                                  <p:childTnLst>
                                    <p:set>
                                      <p:cBhvr>
                                        <p:cTn id="17" dur="1" fill="hold">
                                          <p:stCondLst>
                                            <p:cond delay="0"/>
                                          </p:stCondLst>
                                        </p:cTn>
                                        <p:tgtEl>
                                          <p:spTgt spid="287749"/>
                                        </p:tgtEl>
                                        <p:attrNameLst>
                                          <p:attrName>style.visibility</p:attrName>
                                        </p:attrNameLst>
                                      </p:cBhvr>
                                      <p:to>
                                        <p:strVal val="visible"/>
                                      </p:to>
                                    </p:set>
                                    <p:animEffect transition="in" filter="slide(fromRight)">
                                      <p:cBhvr>
                                        <p:cTn id="18" dur="500"/>
                                        <p:tgtEl>
                                          <p:spTgt spid="287749"/>
                                        </p:tgtEl>
                                      </p:cBhvr>
                                    </p:animEffect>
                                  </p:childTnLst>
                                </p:cTn>
                              </p:par>
                            </p:childTnLst>
                          </p:cTn>
                        </p:par>
                        <p:par>
                          <p:cTn id="19" fill="hold">
                            <p:stCondLst>
                              <p:cond delay="2000"/>
                            </p:stCondLst>
                            <p:childTnLst>
                              <p:par>
                                <p:cTn id="20" presetID="17" presetClass="entr" presetSubtype="2" fill="hold" grpId="0" nodeType="afterEffect">
                                  <p:stCondLst>
                                    <p:cond delay="0"/>
                                  </p:stCondLst>
                                  <p:childTnLst>
                                    <p:set>
                                      <p:cBhvr>
                                        <p:cTn id="21" dur="1" fill="hold">
                                          <p:stCondLst>
                                            <p:cond delay="0"/>
                                          </p:stCondLst>
                                        </p:cTn>
                                        <p:tgtEl>
                                          <p:spTgt spid="287748"/>
                                        </p:tgtEl>
                                        <p:attrNameLst>
                                          <p:attrName>style.visibility</p:attrName>
                                        </p:attrNameLst>
                                      </p:cBhvr>
                                      <p:to>
                                        <p:strVal val="visible"/>
                                      </p:to>
                                    </p:set>
                                    <p:anim calcmode="lin" valueType="num">
                                      <p:cBhvr>
                                        <p:cTn id="22" dur="500" fill="hold"/>
                                        <p:tgtEl>
                                          <p:spTgt spid="287748"/>
                                        </p:tgtEl>
                                        <p:attrNameLst>
                                          <p:attrName>ppt_x</p:attrName>
                                        </p:attrNameLst>
                                      </p:cBhvr>
                                      <p:tavLst>
                                        <p:tav tm="0">
                                          <p:val>
                                            <p:strVal val="#ppt_x+#ppt_w/2"/>
                                          </p:val>
                                        </p:tav>
                                        <p:tav tm="100000">
                                          <p:val>
                                            <p:strVal val="#ppt_x"/>
                                          </p:val>
                                        </p:tav>
                                      </p:tavLst>
                                    </p:anim>
                                    <p:anim calcmode="lin" valueType="num">
                                      <p:cBhvr>
                                        <p:cTn id="23" dur="500" fill="hold"/>
                                        <p:tgtEl>
                                          <p:spTgt spid="287748"/>
                                        </p:tgtEl>
                                        <p:attrNameLst>
                                          <p:attrName>ppt_y</p:attrName>
                                        </p:attrNameLst>
                                      </p:cBhvr>
                                      <p:tavLst>
                                        <p:tav tm="0">
                                          <p:val>
                                            <p:strVal val="#ppt_y"/>
                                          </p:val>
                                        </p:tav>
                                        <p:tav tm="100000">
                                          <p:val>
                                            <p:strVal val="#ppt_y"/>
                                          </p:val>
                                        </p:tav>
                                      </p:tavLst>
                                    </p:anim>
                                    <p:anim calcmode="lin" valueType="num">
                                      <p:cBhvr>
                                        <p:cTn id="24" dur="500" fill="hold"/>
                                        <p:tgtEl>
                                          <p:spTgt spid="287748"/>
                                        </p:tgtEl>
                                        <p:attrNameLst>
                                          <p:attrName>ppt_w</p:attrName>
                                        </p:attrNameLst>
                                      </p:cBhvr>
                                      <p:tavLst>
                                        <p:tav tm="0">
                                          <p:val>
                                            <p:fltVal val="0"/>
                                          </p:val>
                                        </p:tav>
                                        <p:tav tm="100000">
                                          <p:val>
                                            <p:strVal val="#ppt_w"/>
                                          </p:val>
                                        </p:tav>
                                      </p:tavLst>
                                    </p:anim>
                                    <p:anim calcmode="lin" valueType="num">
                                      <p:cBhvr>
                                        <p:cTn id="25" dur="500" fill="hold"/>
                                        <p:tgtEl>
                                          <p:spTgt spid="28774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6" grpId="0" animBg="1" autoUpdateAnimBg="0"/>
      <p:bldP spid="287747" grpId="0" animBg="1" autoUpdateAnimBg="0"/>
      <p:bldP spid="287748" grpId="0" animBg="1" autoUpdateAnimBg="0"/>
      <p:bldP spid="287749" grpId="0" animBg="1"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AF02F372-9598-4C1D-8A46-988CB3C0623C}" type="slidenum">
              <a:rPr lang="ar-SA" altLang="en-US"/>
              <a:pPr/>
              <a:t>51</a:t>
            </a:fld>
            <a:endParaRPr lang="en-US" altLang="en-US"/>
          </a:p>
        </p:txBody>
      </p:sp>
      <p:sp>
        <p:nvSpPr>
          <p:cNvPr id="288770" name="AutoShape 2"/>
          <p:cNvSpPr>
            <a:spLocks noChangeArrowheads="1"/>
          </p:cNvSpPr>
          <p:nvPr/>
        </p:nvSpPr>
        <p:spPr bwMode="auto">
          <a:xfrm rot="10817557">
            <a:off x="1822450" y="1290638"/>
            <a:ext cx="6132513" cy="4729162"/>
          </a:xfrm>
          <a:prstGeom prst="verticalScroll">
            <a:avLst>
              <a:gd name="adj" fmla="val 7292"/>
            </a:avLst>
          </a:prstGeom>
          <a:gradFill rotWithShape="0">
            <a:gsLst>
              <a:gs pos="0">
                <a:srgbClr val="FF3300"/>
              </a:gs>
              <a:gs pos="100000">
                <a:srgbClr val="FF3300">
                  <a:gamma/>
                  <a:tint val="0"/>
                  <a:invGamma/>
                </a:srgbClr>
              </a:gs>
            </a:gsLst>
            <a:path path="rect">
              <a:fillToRect t="100000" r="100000"/>
            </a:path>
          </a:gradFill>
          <a:ln w="9525">
            <a:noFill/>
            <a:round/>
            <a:headEnd/>
            <a:tailEnd/>
          </a:ln>
          <a:effectLst>
            <a:prstShdw prst="shdw17" dist="17961" dir="2700000">
              <a:srgbClr val="FF3300">
                <a:gamma/>
                <a:shade val="60000"/>
                <a:invGamma/>
              </a:srgbClr>
            </a:prstShdw>
          </a:effectLst>
        </p:spPr>
        <p:txBody>
          <a:bodyPr rot="10800000" wrap="none" anchor="ctr"/>
          <a:lstStyle/>
          <a:p>
            <a:pPr algn="ctr" rtl="1"/>
            <a:r>
              <a:rPr lang="ar-SA" altLang="en-US" sz="3600" b="1">
                <a:solidFill>
                  <a:srgbClr val="800000"/>
                </a:solidFill>
                <a:effectLst>
                  <a:outerShdw blurRad="38100" dist="38100" dir="2700000" algn="tl">
                    <a:srgbClr val="000000"/>
                  </a:outerShdw>
                </a:effectLst>
                <a:latin typeface="Times New Roman" pitchFamily="18" charset="0"/>
                <a:sym typeface="Symbol" pitchFamily="18" charset="2"/>
              </a:rPr>
              <a:t>تكاليف دستگاه</a:t>
            </a:r>
            <a:r>
              <a:rPr lang="fa-IR" altLang="en-US" sz="3600" b="1">
                <a:solidFill>
                  <a:srgbClr val="800000"/>
                </a:solidFill>
                <a:effectLst>
                  <a:outerShdw blurRad="38100" dist="38100" dir="2700000" algn="tl">
                    <a:srgbClr val="000000"/>
                  </a:outerShdw>
                </a:effectLst>
                <a:latin typeface="Times New Roman" pitchFamily="18" charset="0"/>
                <a:sym typeface="Symbol" pitchFamily="18" charset="2"/>
              </a:rPr>
              <a:t>‌</a:t>
            </a:r>
            <a:r>
              <a:rPr lang="ar-SA" altLang="en-US" sz="3600" b="1">
                <a:solidFill>
                  <a:srgbClr val="800000"/>
                </a:solidFill>
                <a:effectLst>
                  <a:outerShdw blurRad="38100" dist="38100" dir="2700000" algn="tl">
                    <a:srgbClr val="000000"/>
                  </a:outerShdw>
                </a:effectLst>
                <a:latin typeface="Times New Roman" pitchFamily="18" charset="0"/>
                <a:sym typeface="Symbol" pitchFamily="18" charset="2"/>
              </a:rPr>
              <a:t>ها در امر پيشگيري</a:t>
            </a:r>
            <a:endParaRPr lang="en-US" altLang="en-US" sz="3600" b="1">
              <a:solidFill>
                <a:srgbClr val="800000"/>
              </a:solidFill>
              <a:effectLst>
                <a:outerShdw blurRad="38100" dist="38100" dir="2700000" algn="tl">
                  <a:srgbClr val="000000"/>
                </a:outerShdw>
              </a:effectLst>
              <a:latin typeface="Times New Roman" pitchFamily="18" charset="0"/>
              <a:sym typeface="Symbol" pitchFamily="18" charset="2"/>
            </a:endParaRPr>
          </a:p>
          <a:p>
            <a:pPr algn="ctr" rtl="1"/>
            <a:r>
              <a:rPr lang="en-US" altLang="en-US" sz="3600" b="1">
                <a:solidFill>
                  <a:srgbClr val="800000"/>
                </a:solidFill>
                <a:effectLst>
                  <a:outerShdw blurRad="38100" dist="38100" dir="2700000" algn="tl">
                    <a:srgbClr val="000000"/>
                  </a:outerShdw>
                </a:effectLst>
                <a:latin typeface="Times New Roman" pitchFamily="18" charset="0"/>
                <a:sym typeface="Symbol" pitchFamily="18" charset="2"/>
              </a:rPr>
              <a:t> </a:t>
            </a:r>
            <a:r>
              <a:rPr lang="ar-SA" altLang="en-US" sz="3600" b="1">
                <a:solidFill>
                  <a:srgbClr val="800000"/>
                </a:solidFill>
                <a:effectLst>
                  <a:outerShdw blurRad="38100" dist="38100" dir="2700000" algn="tl">
                    <a:srgbClr val="000000"/>
                  </a:outerShdw>
                </a:effectLst>
                <a:latin typeface="Times New Roman" pitchFamily="18" charset="0"/>
                <a:sym typeface="Symbol" pitchFamily="18" charset="2"/>
              </a:rPr>
              <a:t>از بروز فساد</a:t>
            </a:r>
            <a:endParaRPr lang="en-US" altLang="en-US" sz="3000" b="1">
              <a:solidFill>
                <a:schemeClr val="tx1"/>
              </a:solidFill>
              <a:effectLst>
                <a:outerShdw blurRad="38100" dist="38100" dir="2700000" algn="tl">
                  <a:srgbClr val="FFFFFF"/>
                </a:outerShdw>
              </a:effectLst>
              <a:latin typeface="Times New Roman" pitchFamily="18" charset="0"/>
              <a:sym typeface="Symbol" pitchFamily="18" charset="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288770"/>
                                        </p:tgtEl>
                                        <p:attrNameLst>
                                          <p:attrName>style.visibility</p:attrName>
                                        </p:attrNameLst>
                                      </p:cBhvr>
                                      <p:to>
                                        <p:strVal val="visible"/>
                                      </p:to>
                                    </p:set>
                                    <p:animEffect transition="in" filter="slide(fromTop)">
                                      <p:cBhvr>
                                        <p:cTn id="7" dur="500"/>
                                        <p:tgtEl>
                                          <p:spTgt spid="288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0" grpId="0" animBg="1"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3"/>
          <p:cNvSpPr>
            <a:spLocks noGrp="1"/>
          </p:cNvSpPr>
          <p:nvPr>
            <p:ph type="sldNum" sz="quarter" idx="12"/>
          </p:nvPr>
        </p:nvSpPr>
        <p:spPr/>
        <p:txBody>
          <a:bodyPr/>
          <a:lstStyle/>
          <a:p>
            <a:fld id="{18F4E112-25BB-40E8-B0D2-A4DD6024E7FC}" type="slidenum">
              <a:rPr lang="ar-SA" altLang="en-US"/>
              <a:pPr/>
              <a:t>52</a:t>
            </a:fld>
            <a:endParaRPr lang="en-US" altLang="en-US"/>
          </a:p>
        </p:txBody>
      </p:sp>
      <p:grpSp>
        <p:nvGrpSpPr>
          <p:cNvPr id="289794" name="Group 2"/>
          <p:cNvGrpSpPr>
            <a:grpSpLocks/>
          </p:cNvGrpSpPr>
          <p:nvPr/>
        </p:nvGrpSpPr>
        <p:grpSpPr bwMode="auto">
          <a:xfrm>
            <a:off x="228600" y="381000"/>
            <a:ext cx="8494713" cy="5873750"/>
            <a:chOff x="144" y="240"/>
            <a:chExt cx="5351" cy="3700"/>
          </a:xfrm>
        </p:grpSpPr>
        <p:sp>
          <p:nvSpPr>
            <p:cNvPr id="289795" name="AutoShape 3"/>
            <p:cNvSpPr>
              <a:spLocks noChangeArrowheads="1"/>
            </p:cNvSpPr>
            <p:nvPr/>
          </p:nvSpPr>
          <p:spPr bwMode="auto">
            <a:xfrm>
              <a:off x="1872" y="1440"/>
              <a:ext cx="2016" cy="1296"/>
            </a:xfrm>
            <a:prstGeom prst="bevel">
              <a:avLst>
                <a:gd name="adj" fmla="val 8644"/>
              </a:avLst>
            </a:prstGeom>
            <a:gradFill rotWithShape="0">
              <a:gsLst>
                <a:gs pos="0">
                  <a:srgbClr val="FF9933">
                    <a:gamma/>
                    <a:tint val="0"/>
                    <a:invGamma/>
                  </a:srgbClr>
                </a:gs>
                <a:gs pos="100000">
                  <a:srgbClr val="FF9933"/>
                </a:gs>
              </a:gsLst>
              <a:path path="rect">
                <a:fillToRect l="50000" t="50000" r="50000" b="50000"/>
              </a:path>
            </a:gradFill>
            <a:ln w="9525">
              <a:solidFill>
                <a:srgbClr val="CC6100"/>
              </a:solidFill>
              <a:miter lim="800000"/>
              <a:headEnd/>
              <a:tailEnd/>
            </a:ln>
            <a:effectLst/>
          </p:spPr>
          <p:txBody>
            <a:bodyPr anchor="ctr"/>
            <a:lstStyle/>
            <a:p>
              <a:pPr algn="ctr" rtl="1"/>
              <a:r>
                <a:rPr lang="ar-SA" altLang="en-US" sz="3600" b="1">
                  <a:solidFill>
                    <a:srgbClr val="0033CC"/>
                  </a:solidFill>
                  <a:latin typeface="Times New Roman" pitchFamily="18" charset="0"/>
                  <a:cs typeface="Mitra" pitchFamily="2" charset="-78"/>
                  <a:sym typeface="Symbol" pitchFamily="18" charset="2"/>
                </a:rPr>
                <a:t>تكاليف دستگاه</a:t>
              </a:r>
              <a:r>
                <a:rPr lang="fa-IR" altLang="en-US" sz="3600" b="1">
                  <a:solidFill>
                    <a:srgbClr val="0033CC"/>
                  </a:solidFill>
                  <a:latin typeface="Times New Roman" pitchFamily="18" charset="0"/>
                  <a:cs typeface="Mitra" pitchFamily="2" charset="-78"/>
                  <a:sym typeface="Symbol" pitchFamily="18" charset="2"/>
                </a:rPr>
                <a:t>‌</a:t>
              </a:r>
              <a:r>
                <a:rPr lang="ar-SA" altLang="en-US" sz="3600" b="1">
                  <a:solidFill>
                    <a:srgbClr val="0033CC"/>
                  </a:solidFill>
                  <a:latin typeface="Times New Roman" pitchFamily="18" charset="0"/>
                  <a:cs typeface="Mitra" pitchFamily="2" charset="-78"/>
                  <a:sym typeface="Symbol" pitchFamily="18" charset="2"/>
                </a:rPr>
                <a:t>ها در امرپيشگيري از بروز فساد</a:t>
              </a:r>
              <a:endParaRPr lang="en-US" altLang="en-US" sz="3600" b="1">
                <a:solidFill>
                  <a:srgbClr val="0033CC"/>
                </a:solidFill>
                <a:latin typeface="Times New Roman" pitchFamily="18" charset="0"/>
                <a:cs typeface="Mitra" pitchFamily="2" charset="-78"/>
                <a:sym typeface="Symbol" pitchFamily="18" charset="2"/>
              </a:endParaRPr>
            </a:p>
          </p:txBody>
        </p:sp>
        <p:sp>
          <p:nvSpPr>
            <p:cNvPr id="289796" name="AutoShape 4"/>
            <p:cNvSpPr>
              <a:spLocks noChangeArrowheads="1"/>
            </p:cNvSpPr>
            <p:nvPr/>
          </p:nvSpPr>
          <p:spPr bwMode="auto">
            <a:xfrm>
              <a:off x="1872" y="240"/>
              <a:ext cx="2016" cy="580"/>
            </a:xfrm>
            <a:prstGeom prst="roundRect">
              <a:avLst>
                <a:gd name="adj" fmla="val 16667"/>
              </a:avLst>
            </a:prstGeom>
            <a:gradFill rotWithShape="0">
              <a:gsLst>
                <a:gs pos="0">
                  <a:srgbClr val="FF9933"/>
                </a:gs>
                <a:gs pos="50000">
                  <a:srgbClr val="FF9933">
                    <a:gamma/>
                    <a:tint val="0"/>
                    <a:invGamma/>
                  </a:srgbClr>
                </a:gs>
                <a:gs pos="100000">
                  <a:srgbClr val="FF9933"/>
                </a:gs>
              </a:gsLst>
              <a:lin ang="0" scaled="1"/>
            </a:gradFill>
            <a:ln w="9525">
              <a:noFill/>
              <a:round/>
              <a:headEnd/>
              <a:tailEnd/>
            </a:ln>
            <a:effectLst/>
            <a:scene3d>
              <a:camera prst="legacyPerspectiveTop"/>
              <a:lightRig rig="legacyFlat3" dir="b"/>
            </a:scene3d>
            <a:sp3d extrusionH="887400" prstMaterial="legacyMatte">
              <a:bevelT w="13500" h="13500" prst="angle"/>
              <a:bevelB w="13500" h="13500" prst="angle"/>
              <a:extrusionClr>
                <a:srgbClr val="FF9933"/>
              </a:extrusionClr>
            </a:sp3d>
          </p:spPr>
          <p:txBody>
            <a:bodyPr wrap="none" anchor="ctr">
              <a:flatTx/>
            </a:bodyPr>
            <a:lstStyle/>
            <a:p>
              <a:pPr algn="ctr" rtl="1"/>
              <a:r>
                <a:rPr lang="ar-SA" altLang="en-US" sz="2800" b="1">
                  <a:solidFill>
                    <a:srgbClr val="0033CC"/>
                  </a:solidFill>
                  <a:cs typeface="Mitra" pitchFamily="2" charset="-78"/>
                </a:rPr>
                <a:t>كليه دستگاه</a:t>
              </a:r>
              <a:r>
                <a:rPr lang="fa-IR" altLang="en-US" sz="2800" b="1">
                  <a:solidFill>
                    <a:srgbClr val="0033CC"/>
                  </a:solidFill>
                  <a:cs typeface="Mitra" pitchFamily="2" charset="-78"/>
                </a:rPr>
                <a:t>‌</a:t>
              </a:r>
              <a:r>
                <a:rPr lang="ar-SA" altLang="en-US" sz="2800" b="1">
                  <a:solidFill>
                    <a:srgbClr val="0033CC"/>
                  </a:solidFill>
                  <a:cs typeface="Mitra" pitchFamily="2" charset="-78"/>
                </a:rPr>
                <a:t>هاي اجرايي</a:t>
              </a:r>
              <a:endParaRPr lang="en-US" altLang="en-US" sz="2800" b="1">
                <a:solidFill>
                  <a:srgbClr val="0033CC"/>
                </a:solidFill>
                <a:cs typeface="Mitra" pitchFamily="2" charset="-78"/>
              </a:endParaRPr>
            </a:p>
          </p:txBody>
        </p:sp>
        <p:sp>
          <p:nvSpPr>
            <p:cNvPr id="289797" name="AutoShape 5"/>
            <p:cNvSpPr>
              <a:spLocks noChangeArrowheads="1"/>
            </p:cNvSpPr>
            <p:nvPr/>
          </p:nvSpPr>
          <p:spPr bwMode="auto">
            <a:xfrm>
              <a:off x="1872" y="3360"/>
              <a:ext cx="1968" cy="580"/>
            </a:xfrm>
            <a:prstGeom prst="roundRect">
              <a:avLst>
                <a:gd name="adj" fmla="val 16667"/>
              </a:avLst>
            </a:prstGeom>
            <a:gradFill rotWithShape="0">
              <a:gsLst>
                <a:gs pos="0">
                  <a:srgbClr val="FF9933"/>
                </a:gs>
                <a:gs pos="50000">
                  <a:srgbClr val="FF9933">
                    <a:gamma/>
                    <a:tint val="0"/>
                    <a:invGamma/>
                  </a:srgbClr>
                </a:gs>
                <a:gs pos="100000">
                  <a:srgbClr val="FF9933"/>
                </a:gs>
              </a:gsLst>
              <a:lin ang="0" scaled="1"/>
            </a:gradFill>
            <a:ln w="9525">
              <a:noFill/>
              <a:round/>
              <a:headEnd/>
              <a:tailEnd/>
            </a:ln>
            <a:effectLst/>
            <a:scene3d>
              <a:camera prst="legacyPerspectiveBottom"/>
              <a:lightRig rig="legacyFlat3" dir="t"/>
            </a:scene3d>
            <a:sp3d extrusionH="887400" prstMaterial="legacyMatte">
              <a:bevelT w="13500" h="13500" prst="angle"/>
              <a:bevelB w="13500" h="13500" prst="angle"/>
              <a:extrusionClr>
                <a:srgbClr val="FF9933"/>
              </a:extrusionClr>
            </a:sp3d>
          </p:spPr>
          <p:txBody>
            <a:bodyPr wrap="none" anchor="ctr">
              <a:flatTx/>
            </a:bodyPr>
            <a:lstStyle/>
            <a:p>
              <a:pPr algn="ctr" rtl="1"/>
              <a:r>
                <a:rPr lang="ar-SA" altLang="en-US" sz="2800" b="1">
                  <a:solidFill>
                    <a:srgbClr val="0033CC"/>
                  </a:solidFill>
                  <a:cs typeface="Mitra" pitchFamily="2" charset="-78"/>
                </a:rPr>
                <a:t>وزارت اطلاعات</a:t>
              </a:r>
              <a:endParaRPr lang="en-US" altLang="en-US" sz="2800" b="1">
                <a:solidFill>
                  <a:srgbClr val="0033CC"/>
                </a:solidFill>
                <a:cs typeface="Mitra" pitchFamily="2" charset="-78"/>
              </a:endParaRPr>
            </a:p>
          </p:txBody>
        </p:sp>
        <p:sp>
          <p:nvSpPr>
            <p:cNvPr id="289798" name="AutoShape 6"/>
            <p:cNvSpPr>
              <a:spLocks noChangeArrowheads="1"/>
            </p:cNvSpPr>
            <p:nvPr/>
          </p:nvSpPr>
          <p:spPr bwMode="auto">
            <a:xfrm>
              <a:off x="144" y="584"/>
              <a:ext cx="1344" cy="1048"/>
            </a:xfrm>
            <a:prstGeom prst="roundRect">
              <a:avLst>
                <a:gd name="adj" fmla="val 16667"/>
              </a:avLst>
            </a:prstGeom>
            <a:gradFill rotWithShape="0">
              <a:gsLst>
                <a:gs pos="0">
                  <a:srgbClr val="FF9933"/>
                </a:gs>
                <a:gs pos="100000">
                  <a:srgbClr val="FF9933">
                    <a:gamma/>
                    <a:tint val="0"/>
                    <a:invGamma/>
                  </a:srgbClr>
                </a:gs>
              </a:gsLst>
              <a:path path="rect">
                <a:fillToRect r="100000" b="100000"/>
              </a:path>
            </a:gradFill>
            <a:ln w="9525">
              <a:noFill/>
              <a:round/>
              <a:headEnd/>
              <a:tailEnd/>
            </a:ln>
            <a:effectLst/>
            <a:scene3d>
              <a:camera prst="legacyObliqueTopLeft"/>
              <a:lightRig rig="legacyFlat3" dir="t"/>
            </a:scene3d>
            <a:sp3d extrusionH="430200" prstMaterial="legacyMatte">
              <a:bevelT w="13500" h="13500" prst="angle"/>
              <a:bevelB w="13500" h="13500" prst="angle"/>
              <a:extrusionClr>
                <a:srgbClr val="FF9933"/>
              </a:extrusionClr>
            </a:sp3d>
          </p:spPr>
          <p:txBody>
            <a:bodyPr anchor="ctr">
              <a:flatTx/>
            </a:bodyPr>
            <a:lstStyle/>
            <a:p>
              <a:pPr algn="ctr" rtl="1"/>
              <a:r>
                <a:rPr lang="ar-SA" altLang="en-US" sz="2800" b="1">
                  <a:solidFill>
                    <a:srgbClr val="0033CC"/>
                  </a:solidFill>
                  <a:cs typeface="Mitra" pitchFamily="2" charset="-78"/>
                </a:rPr>
                <a:t>كليه دستگاه</a:t>
              </a:r>
              <a:r>
                <a:rPr lang="fa-IR" altLang="en-US" sz="2800" b="1">
                  <a:solidFill>
                    <a:srgbClr val="0033CC"/>
                  </a:solidFill>
                  <a:cs typeface="Mitra" pitchFamily="2" charset="-78"/>
                </a:rPr>
                <a:t>‌</a:t>
              </a:r>
              <a:r>
                <a:rPr lang="ar-SA" altLang="en-US" sz="2800" b="1">
                  <a:solidFill>
                    <a:srgbClr val="0033CC"/>
                  </a:solidFill>
                  <a:cs typeface="Mitra" pitchFamily="2" charset="-78"/>
                </a:rPr>
                <a:t>هاي نظامي و انتظامي</a:t>
              </a:r>
              <a:endParaRPr lang="en-US" altLang="en-US" sz="2800" b="1">
                <a:solidFill>
                  <a:srgbClr val="0033CC"/>
                </a:solidFill>
                <a:cs typeface="Mitra" pitchFamily="2" charset="-78"/>
              </a:endParaRPr>
            </a:p>
          </p:txBody>
        </p:sp>
        <p:sp>
          <p:nvSpPr>
            <p:cNvPr id="289799" name="AutoShape 7"/>
            <p:cNvSpPr>
              <a:spLocks noChangeArrowheads="1"/>
            </p:cNvSpPr>
            <p:nvPr/>
          </p:nvSpPr>
          <p:spPr bwMode="auto">
            <a:xfrm>
              <a:off x="4248" y="584"/>
              <a:ext cx="1247" cy="1008"/>
            </a:xfrm>
            <a:prstGeom prst="roundRect">
              <a:avLst>
                <a:gd name="adj" fmla="val 16667"/>
              </a:avLst>
            </a:prstGeom>
            <a:gradFill rotWithShape="0">
              <a:gsLst>
                <a:gs pos="0">
                  <a:srgbClr val="FF9933"/>
                </a:gs>
                <a:gs pos="100000">
                  <a:srgbClr val="FF9933">
                    <a:gamma/>
                    <a:tint val="0"/>
                    <a:invGamma/>
                  </a:srgbClr>
                </a:gs>
              </a:gsLst>
              <a:path path="rect">
                <a:fillToRect l="100000" b="100000"/>
              </a:path>
            </a:gradFill>
            <a:ln w="9525">
              <a:noFill/>
              <a:round/>
              <a:headEnd/>
              <a:tailEnd/>
            </a:ln>
            <a:effectLst/>
            <a:scene3d>
              <a:camera prst="legacyObliqueTopRight"/>
              <a:lightRig rig="legacyFlat3" dir="b"/>
            </a:scene3d>
            <a:sp3d extrusionH="430200" prstMaterial="legacyMatte">
              <a:bevelT w="13500" h="13500" prst="angle"/>
              <a:bevelB w="13500" h="13500" prst="angle"/>
              <a:extrusionClr>
                <a:srgbClr val="FF9933"/>
              </a:extrusionClr>
            </a:sp3d>
          </p:spPr>
          <p:txBody>
            <a:bodyPr wrap="none" anchor="ctr">
              <a:flatTx/>
            </a:bodyPr>
            <a:lstStyle/>
            <a:p>
              <a:pPr algn="ctr" rtl="1"/>
              <a:r>
                <a:rPr lang="ar-SA" altLang="en-US" sz="2800" b="1">
                  <a:solidFill>
                    <a:srgbClr val="0033CC"/>
                  </a:solidFill>
                  <a:cs typeface="Mitra" pitchFamily="2" charset="-78"/>
                </a:rPr>
                <a:t>وزارت كشور</a:t>
              </a:r>
              <a:endParaRPr lang="en-US" altLang="en-US" sz="2800" b="1">
                <a:solidFill>
                  <a:srgbClr val="0033CC"/>
                </a:solidFill>
                <a:cs typeface="Mitra" pitchFamily="2" charset="-78"/>
              </a:endParaRPr>
            </a:p>
          </p:txBody>
        </p:sp>
        <p:sp>
          <p:nvSpPr>
            <p:cNvPr id="289800" name="AutoShape 8"/>
            <p:cNvSpPr>
              <a:spLocks noChangeArrowheads="1"/>
            </p:cNvSpPr>
            <p:nvPr/>
          </p:nvSpPr>
          <p:spPr bwMode="auto">
            <a:xfrm>
              <a:off x="4248" y="2592"/>
              <a:ext cx="1247" cy="1008"/>
            </a:xfrm>
            <a:prstGeom prst="roundRect">
              <a:avLst>
                <a:gd name="adj" fmla="val 16667"/>
              </a:avLst>
            </a:prstGeom>
            <a:gradFill rotWithShape="0">
              <a:gsLst>
                <a:gs pos="0">
                  <a:srgbClr val="FF9933"/>
                </a:gs>
                <a:gs pos="100000">
                  <a:srgbClr val="FF9933">
                    <a:gamma/>
                    <a:tint val="0"/>
                    <a:invGamma/>
                  </a:srgbClr>
                </a:gs>
              </a:gsLst>
              <a:path path="rect">
                <a:fillToRect l="100000" t="100000"/>
              </a:path>
            </a:gradFill>
            <a:ln w="9525">
              <a:noFill/>
              <a:round/>
              <a:headEnd/>
              <a:tailEnd/>
            </a:ln>
            <a:effectLst/>
            <a:scene3d>
              <a:camera prst="legacyObliqueTopRight"/>
              <a:lightRig rig="legacyFlat3" dir="b"/>
            </a:scene3d>
            <a:sp3d extrusionH="430200" prstMaterial="legacyMatte">
              <a:bevelT w="13500" h="13500" prst="angle"/>
              <a:bevelB w="13500" h="13500" prst="angle"/>
              <a:extrusionClr>
                <a:srgbClr val="FF9933"/>
              </a:extrusionClr>
            </a:sp3d>
          </p:spPr>
          <p:txBody>
            <a:bodyPr anchor="ctr">
              <a:flatTx/>
            </a:bodyPr>
            <a:lstStyle/>
            <a:p>
              <a:pPr algn="ctr" rtl="1"/>
              <a:r>
                <a:rPr lang="ar-SA" altLang="en-US" sz="2800" b="1">
                  <a:solidFill>
                    <a:srgbClr val="0033CC"/>
                  </a:solidFill>
                  <a:cs typeface="Mitra" pitchFamily="2" charset="-78"/>
                </a:rPr>
                <a:t>وزارت امور اقتصادي ودارايي</a:t>
              </a:r>
              <a:endParaRPr lang="en-US" altLang="en-US" sz="2800" b="1">
                <a:solidFill>
                  <a:srgbClr val="0033CC"/>
                </a:solidFill>
                <a:cs typeface="Mitra" pitchFamily="2" charset="-78"/>
              </a:endParaRPr>
            </a:p>
          </p:txBody>
        </p:sp>
        <p:sp>
          <p:nvSpPr>
            <p:cNvPr id="289801" name="AutoShape 9"/>
            <p:cNvSpPr>
              <a:spLocks noChangeArrowheads="1"/>
            </p:cNvSpPr>
            <p:nvPr/>
          </p:nvSpPr>
          <p:spPr bwMode="auto">
            <a:xfrm>
              <a:off x="144" y="2592"/>
              <a:ext cx="1344" cy="1152"/>
            </a:xfrm>
            <a:prstGeom prst="roundRect">
              <a:avLst>
                <a:gd name="adj" fmla="val 16667"/>
              </a:avLst>
            </a:prstGeom>
            <a:gradFill rotWithShape="0">
              <a:gsLst>
                <a:gs pos="0">
                  <a:srgbClr val="FF9933"/>
                </a:gs>
                <a:gs pos="100000">
                  <a:srgbClr val="FF9933">
                    <a:gamma/>
                    <a:tint val="0"/>
                    <a:invGamma/>
                  </a:srgbClr>
                </a:gs>
              </a:gsLst>
              <a:path path="rect">
                <a:fillToRect t="100000" r="100000"/>
              </a:path>
            </a:gradFill>
            <a:ln w="9525">
              <a:noFill/>
              <a:round/>
              <a:headEnd/>
              <a:tailEnd/>
            </a:ln>
            <a:effectLst/>
            <a:scene3d>
              <a:camera prst="legacyObliqueTopLeft"/>
              <a:lightRig rig="legacyFlat3" dir="t"/>
            </a:scene3d>
            <a:sp3d extrusionH="430200" prstMaterial="legacyMatte">
              <a:bevelT w="13500" h="13500" prst="angle"/>
              <a:bevelB w="13500" h="13500" prst="angle"/>
              <a:extrusionClr>
                <a:srgbClr val="FF9933"/>
              </a:extrusionClr>
            </a:sp3d>
          </p:spPr>
          <p:txBody>
            <a:bodyPr anchor="ctr">
              <a:flatTx/>
            </a:bodyPr>
            <a:lstStyle/>
            <a:p>
              <a:pPr algn="ctr" rtl="1"/>
              <a:r>
                <a:rPr lang="ar-SA" altLang="en-US" sz="2800" b="1">
                  <a:solidFill>
                    <a:srgbClr val="0033CC"/>
                  </a:solidFill>
                  <a:cs typeface="Mitra" pitchFamily="2" charset="-78"/>
                </a:rPr>
                <a:t>سازمان صدا وسيماي جمهوري اسلامي ايران</a:t>
              </a:r>
              <a:endParaRPr lang="en-US" altLang="en-US" sz="2800" b="1">
                <a:solidFill>
                  <a:srgbClr val="0033CC"/>
                </a:solidFill>
                <a:cs typeface="Mitra" pitchFamily="2" charset="-78"/>
              </a:endParaRPr>
            </a:p>
          </p:txBody>
        </p:sp>
        <p:sp>
          <p:nvSpPr>
            <p:cNvPr id="289802" name="Line 10"/>
            <p:cNvSpPr>
              <a:spLocks noChangeShapeType="1"/>
            </p:cNvSpPr>
            <p:nvPr/>
          </p:nvSpPr>
          <p:spPr bwMode="auto">
            <a:xfrm flipV="1">
              <a:off x="3949" y="1165"/>
              <a:ext cx="227" cy="227"/>
            </a:xfrm>
            <a:prstGeom prst="line">
              <a:avLst/>
            </a:prstGeom>
            <a:noFill/>
            <a:ln w="38100">
              <a:solidFill>
                <a:srgbClr val="990033"/>
              </a:solidFill>
              <a:round/>
              <a:headEnd/>
              <a:tailEnd type="triangle" w="med" len="med"/>
            </a:ln>
            <a:effectLst/>
          </p:spPr>
          <p:txBody>
            <a:bodyPr wrap="none" anchor="ctr"/>
            <a:lstStyle/>
            <a:p>
              <a:endParaRPr lang="en-US"/>
            </a:p>
          </p:txBody>
        </p:sp>
        <p:sp>
          <p:nvSpPr>
            <p:cNvPr id="289803" name="Line 11"/>
            <p:cNvSpPr>
              <a:spLocks noChangeShapeType="1"/>
            </p:cNvSpPr>
            <p:nvPr/>
          </p:nvSpPr>
          <p:spPr bwMode="auto">
            <a:xfrm flipH="1" flipV="1">
              <a:off x="1584" y="1152"/>
              <a:ext cx="227" cy="227"/>
            </a:xfrm>
            <a:prstGeom prst="line">
              <a:avLst/>
            </a:prstGeom>
            <a:noFill/>
            <a:ln w="38100">
              <a:solidFill>
                <a:srgbClr val="990033"/>
              </a:solidFill>
              <a:round/>
              <a:headEnd/>
              <a:tailEnd type="triangle" w="med" len="med"/>
            </a:ln>
            <a:effectLst/>
          </p:spPr>
          <p:txBody>
            <a:bodyPr wrap="none" anchor="ctr"/>
            <a:lstStyle/>
            <a:p>
              <a:endParaRPr lang="en-US"/>
            </a:p>
          </p:txBody>
        </p:sp>
        <p:sp>
          <p:nvSpPr>
            <p:cNvPr id="289804" name="Line 12"/>
            <p:cNvSpPr>
              <a:spLocks noChangeShapeType="1"/>
            </p:cNvSpPr>
            <p:nvPr/>
          </p:nvSpPr>
          <p:spPr bwMode="auto">
            <a:xfrm flipH="1">
              <a:off x="1584" y="2784"/>
              <a:ext cx="227" cy="227"/>
            </a:xfrm>
            <a:prstGeom prst="line">
              <a:avLst/>
            </a:prstGeom>
            <a:noFill/>
            <a:ln w="38100">
              <a:solidFill>
                <a:srgbClr val="990033"/>
              </a:solidFill>
              <a:round/>
              <a:headEnd/>
              <a:tailEnd type="triangle" w="med" len="med"/>
            </a:ln>
            <a:effectLst/>
          </p:spPr>
          <p:txBody>
            <a:bodyPr wrap="none" anchor="ctr"/>
            <a:lstStyle/>
            <a:p>
              <a:endParaRPr lang="en-US"/>
            </a:p>
          </p:txBody>
        </p:sp>
        <p:sp>
          <p:nvSpPr>
            <p:cNvPr id="289805" name="Line 13"/>
            <p:cNvSpPr>
              <a:spLocks noChangeShapeType="1"/>
            </p:cNvSpPr>
            <p:nvPr/>
          </p:nvSpPr>
          <p:spPr bwMode="auto">
            <a:xfrm>
              <a:off x="3936" y="2784"/>
              <a:ext cx="227" cy="227"/>
            </a:xfrm>
            <a:prstGeom prst="line">
              <a:avLst/>
            </a:prstGeom>
            <a:noFill/>
            <a:ln w="38100">
              <a:solidFill>
                <a:srgbClr val="990033"/>
              </a:solidFill>
              <a:round/>
              <a:headEnd/>
              <a:tailEnd type="triangle" w="med" len="med"/>
            </a:ln>
            <a:effectLst/>
          </p:spPr>
          <p:txBody>
            <a:bodyPr wrap="none" anchor="ctr"/>
            <a:lstStyle/>
            <a:p>
              <a:endParaRPr lang="en-US"/>
            </a:p>
          </p:txBody>
        </p:sp>
        <p:sp>
          <p:nvSpPr>
            <p:cNvPr id="289806" name="Line 14"/>
            <p:cNvSpPr>
              <a:spLocks noChangeShapeType="1"/>
            </p:cNvSpPr>
            <p:nvPr/>
          </p:nvSpPr>
          <p:spPr bwMode="auto">
            <a:xfrm flipV="1">
              <a:off x="2832" y="960"/>
              <a:ext cx="0" cy="340"/>
            </a:xfrm>
            <a:prstGeom prst="line">
              <a:avLst/>
            </a:prstGeom>
            <a:noFill/>
            <a:ln w="38100">
              <a:solidFill>
                <a:srgbClr val="990033"/>
              </a:solidFill>
              <a:round/>
              <a:headEnd/>
              <a:tailEnd type="triangle" w="med" len="med"/>
            </a:ln>
            <a:effectLst/>
          </p:spPr>
          <p:txBody>
            <a:bodyPr wrap="none" anchor="ctr"/>
            <a:lstStyle/>
            <a:p>
              <a:endParaRPr lang="en-US"/>
            </a:p>
          </p:txBody>
        </p:sp>
        <p:sp>
          <p:nvSpPr>
            <p:cNvPr id="289807" name="Line 15"/>
            <p:cNvSpPr>
              <a:spLocks noChangeShapeType="1"/>
            </p:cNvSpPr>
            <p:nvPr/>
          </p:nvSpPr>
          <p:spPr bwMode="auto">
            <a:xfrm>
              <a:off x="2832" y="2880"/>
              <a:ext cx="0" cy="340"/>
            </a:xfrm>
            <a:prstGeom prst="line">
              <a:avLst/>
            </a:prstGeom>
            <a:noFill/>
            <a:ln w="38100">
              <a:solidFill>
                <a:srgbClr val="990033"/>
              </a:solidFill>
              <a:round/>
              <a:headEnd/>
              <a:tailEnd type="triangle" w="med" len="med"/>
            </a:ln>
            <a:effectLst/>
          </p:spPr>
          <p:txBody>
            <a:bodyPr wrap="none" anchor="ctr"/>
            <a:lstStyle/>
            <a:p>
              <a:endParaRPr lang="en-US"/>
            </a:p>
          </p:txBody>
        </p:sp>
      </p:grpSp>
    </p:spTree>
  </p:cSld>
  <p:clrMapOvr>
    <a:masterClrMapping/>
  </p:clrMapOvr>
  <p:transition>
    <p:zoom dir="in"/>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DD80CD0-2A91-4837-AAEE-D01462E485C3}" type="slidenum">
              <a:rPr lang="ar-SA" altLang="en-US"/>
              <a:pPr/>
              <a:t>53</a:t>
            </a:fld>
            <a:endParaRPr lang="en-US" altLang="en-US"/>
          </a:p>
        </p:txBody>
      </p:sp>
      <p:sp>
        <p:nvSpPr>
          <p:cNvPr id="290818" name="AutoShape 2"/>
          <p:cNvSpPr>
            <a:spLocks noChangeArrowheads="1"/>
          </p:cNvSpPr>
          <p:nvPr/>
        </p:nvSpPr>
        <p:spPr bwMode="auto">
          <a:xfrm>
            <a:off x="2555875" y="188913"/>
            <a:ext cx="4419600" cy="1600200"/>
          </a:xfrm>
          <a:prstGeom prst="ellipseRibbon2">
            <a:avLst>
              <a:gd name="adj1" fmla="val 25000"/>
              <a:gd name="adj2" fmla="val 63120"/>
              <a:gd name="adj3" fmla="val 12500"/>
            </a:avLst>
          </a:prstGeom>
          <a:gradFill rotWithShape="0">
            <a:gsLst>
              <a:gs pos="0">
                <a:srgbClr val="CC3300">
                  <a:gamma/>
                  <a:tint val="0"/>
                  <a:invGamma/>
                </a:srgbClr>
              </a:gs>
              <a:gs pos="100000">
                <a:srgbClr val="CC3300"/>
              </a:gs>
            </a:gsLst>
            <a:path path="rect">
              <a:fillToRect l="50000" t="50000" r="50000" b="50000"/>
            </a:path>
          </a:gradFill>
          <a:ln w="9525">
            <a:solidFill>
              <a:srgbClr val="990033"/>
            </a:solidFill>
            <a:round/>
            <a:headEnd/>
            <a:tailEnd/>
          </a:ln>
          <a:effectLst/>
        </p:spPr>
        <p:txBody>
          <a:bodyPr wrap="none" anchor="ctr"/>
          <a:lstStyle/>
          <a:p>
            <a:pPr algn="ctr" rtl="1"/>
            <a:r>
              <a:rPr lang="ar-SA" altLang="en-US" sz="4800" b="1">
                <a:solidFill>
                  <a:srgbClr val="660033"/>
                </a:solidFill>
                <a:effectLst>
                  <a:outerShdw blurRad="38100" dist="38100" dir="2700000" algn="tl">
                    <a:srgbClr val="000000"/>
                  </a:outerShdw>
                </a:effectLst>
                <a:cs typeface="Mitra" pitchFamily="2" charset="-78"/>
              </a:rPr>
              <a:t>كليه دستگاه</a:t>
            </a:r>
            <a:r>
              <a:rPr lang="fa-IR" altLang="en-US" sz="4800" b="1">
                <a:solidFill>
                  <a:srgbClr val="660033"/>
                </a:solidFill>
                <a:effectLst>
                  <a:outerShdw blurRad="38100" dist="38100" dir="2700000" algn="tl">
                    <a:srgbClr val="000000"/>
                  </a:outerShdw>
                </a:effectLst>
                <a:cs typeface="Mitra" pitchFamily="2" charset="-78"/>
              </a:rPr>
              <a:t>‌</a:t>
            </a:r>
            <a:r>
              <a:rPr lang="ar-SA" altLang="en-US" sz="4800" b="1">
                <a:solidFill>
                  <a:srgbClr val="660033"/>
                </a:solidFill>
                <a:effectLst>
                  <a:outerShdw blurRad="38100" dist="38100" dir="2700000" algn="tl">
                    <a:srgbClr val="000000"/>
                  </a:outerShdw>
                </a:effectLst>
                <a:cs typeface="Mitra" pitchFamily="2" charset="-78"/>
              </a:rPr>
              <a:t>ها</a:t>
            </a:r>
            <a:endParaRPr lang="en-US" altLang="en-US" sz="2600" b="1">
              <a:effectLst>
                <a:outerShdw blurRad="38100" dist="38100" dir="2700000" algn="tl">
                  <a:srgbClr val="000000"/>
                </a:outerShdw>
              </a:effectLst>
              <a:cs typeface="Mitra" pitchFamily="2" charset="-78"/>
            </a:endParaRPr>
          </a:p>
        </p:txBody>
      </p:sp>
      <p:sp>
        <p:nvSpPr>
          <p:cNvPr id="290819" name="Text Box 3"/>
          <p:cNvSpPr txBox="1">
            <a:spLocks noChangeArrowheads="1"/>
          </p:cNvSpPr>
          <p:nvPr/>
        </p:nvSpPr>
        <p:spPr bwMode="auto">
          <a:xfrm>
            <a:off x="0" y="1773238"/>
            <a:ext cx="9144000" cy="4473575"/>
          </a:xfrm>
          <a:prstGeom prst="rect">
            <a:avLst/>
          </a:prstGeom>
          <a:noFill/>
          <a:ln w="9525">
            <a:noFill/>
            <a:miter lim="800000"/>
            <a:headEnd/>
            <a:tailEnd/>
          </a:ln>
          <a:effectLst/>
        </p:spPr>
        <p:txBody>
          <a:bodyPr>
            <a:spAutoFit/>
          </a:bodyPr>
          <a:lstStyle/>
          <a:p>
            <a:pPr rtl="1">
              <a:spcBef>
                <a:spcPct val="50000"/>
              </a:spcBef>
            </a:pPr>
            <a:endParaRPr lang="fa-IR" altLang="en-US" b="1">
              <a:solidFill>
                <a:srgbClr val="990033"/>
              </a:solidFill>
              <a:cs typeface="Mitra" pitchFamily="2" charset="-78"/>
              <a:sym typeface="AGA Arabesque" pitchFamily="2" charset="2"/>
            </a:endParaRPr>
          </a:p>
          <a:p>
            <a:pPr rtl="1">
              <a:spcBef>
                <a:spcPct val="50000"/>
              </a:spcBef>
            </a:pPr>
            <a:r>
              <a:rPr lang="en-US" altLang="en-US" b="1">
                <a:solidFill>
                  <a:srgbClr val="990033"/>
                </a:solidFill>
                <a:cs typeface="Mitra" pitchFamily="2" charset="-78"/>
                <a:sym typeface="AGA Arabesque" pitchFamily="2" charset="2"/>
              </a:rPr>
              <a:t> </a:t>
            </a:r>
            <a:r>
              <a:rPr lang="ar-SA" altLang="en-US" b="1">
                <a:solidFill>
                  <a:srgbClr val="990033"/>
                </a:solidFill>
                <a:cs typeface="Mitra" pitchFamily="2" charset="-78"/>
                <a:sym typeface="AGA Arabesque" pitchFamily="2" charset="2"/>
              </a:rPr>
              <a:t>كوچك سازي دولت</a:t>
            </a:r>
            <a:r>
              <a:rPr lang="en-US" altLang="en-US" b="1">
                <a:solidFill>
                  <a:srgbClr val="990033"/>
                </a:solidFill>
                <a:cs typeface="Mitra" pitchFamily="2" charset="-78"/>
                <a:sym typeface="AGA Arabesque" pitchFamily="2" charset="2"/>
              </a:rPr>
              <a:t> </a:t>
            </a:r>
          </a:p>
          <a:p>
            <a:pPr rtl="1">
              <a:spcBef>
                <a:spcPct val="50000"/>
              </a:spcBef>
            </a:pPr>
            <a:r>
              <a:rPr lang="en-US" altLang="en-US" b="1">
                <a:solidFill>
                  <a:srgbClr val="990033"/>
                </a:solidFill>
                <a:cs typeface="Mitra" pitchFamily="2" charset="-78"/>
                <a:sym typeface="AGA Arabesque" pitchFamily="2" charset="2"/>
              </a:rPr>
              <a:t> </a:t>
            </a:r>
            <a:r>
              <a:rPr lang="ar-SA" altLang="en-US" b="1">
                <a:solidFill>
                  <a:srgbClr val="990033"/>
                </a:solidFill>
                <a:cs typeface="Mitra" pitchFamily="2" charset="-78"/>
                <a:sym typeface="AGA Arabesque" pitchFamily="2" charset="2"/>
              </a:rPr>
              <a:t>ساده سازي و رفع پيچيدگي هاي غير ضرور</a:t>
            </a:r>
            <a:endParaRPr lang="en-US" altLang="en-US" b="1">
              <a:solidFill>
                <a:srgbClr val="990033"/>
              </a:solidFill>
              <a:cs typeface="Mitra" pitchFamily="2" charset="-78"/>
              <a:sym typeface="AGA Arabesque" pitchFamily="2" charset="2"/>
            </a:endParaRPr>
          </a:p>
          <a:p>
            <a:pPr rtl="1">
              <a:spcBef>
                <a:spcPct val="50000"/>
              </a:spcBef>
            </a:pPr>
            <a:r>
              <a:rPr lang="en-US" altLang="en-US" b="1">
                <a:solidFill>
                  <a:srgbClr val="990033"/>
                </a:solidFill>
                <a:cs typeface="Mitra" pitchFamily="2" charset="-78"/>
                <a:sym typeface="AGA Arabesque" pitchFamily="2" charset="2"/>
              </a:rPr>
              <a:t> </a:t>
            </a:r>
            <a:r>
              <a:rPr lang="ar-SA" altLang="en-US" b="1">
                <a:solidFill>
                  <a:srgbClr val="990033"/>
                </a:solidFill>
                <a:cs typeface="Mitra" pitchFamily="2" charset="-78"/>
                <a:sym typeface="AGA Arabesque" pitchFamily="2" charset="2"/>
              </a:rPr>
              <a:t>بهبود و افزايش پاسخگويي مسئولين</a:t>
            </a:r>
            <a:r>
              <a:rPr lang="en-US" altLang="en-US" b="1">
                <a:solidFill>
                  <a:srgbClr val="990033"/>
                </a:solidFill>
                <a:cs typeface="Mitra" pitchFamily="2" charset="-78"/>
                <a:sym typeface="AGA Arabesque" pitchFamily="2" charset="2"/>
              </a:rPr>
              <a:t> </a:t>
            </a:r>
          </a:p>
          <a:p>
            <a:pPr rtl="1">
              <a:spcBef>
                <a:spcPct val="50000"/>
              </a:spcBef>
            </a:pPr>
            <a:r>
              <a:rPr lang="en-US" altLang="en-US" b="1">
                <a:solidFill>
                  <a:srgbClr val="990033"/>
                </a:solidFill>
                <a:cs typeface="Mitra" pitchFamily="2" charset="-78"/>
                <a:sym typeface="AGA Arabesque" pitchFamily="2" charset="2"/>
              </a:rPr>
              <a:t> </a:t>
            </a:r>
            <a:r>
              <a:rPr lang="ar-SA" altLang="en-US" b="1">
                <a:solidFill>
                  <a:srgbClr val="990033"/>
                </a:solidFill>
                <a:cs typeface="Mitra" pitchFamily="2" charset="-78"/>
                <a:sym typeface="AGA Arabesque" pitchFamily="2" charset="2"/>
              </a:rPr>
              <a:t>تشكيل هيأت</a:t>
            </a:r>
            <a:r>
              <a:rPr lang="fa-IR" altLang="en-US" b="1">
                <a:solidFill>
                  <a:srgbClr val="990033"/>
                </a:solidFill>
                <a:cs typeface="Mitra" pitchFamily="2" charset="-78"/>
                <a:sym typeface="AGA Arabesque" pitchFamily="2" charset="2"/>
              </a:rPr>
              <a:t>‌</a:t>
            </a:r>
            <a:r>
              <a:rPr lang="ar-SA" altLang="en-US" b="1">
                <a:solidFill>
                  <a:srgbClr val="990033"/>
                </a:solidFill>
                <a:cs typeface="Mitra" pitchFamily="2" charset="-78"/>
                <a:sym typeface="AGA Arabesque" pitchFamily="2" charset="2"/>
              </a:rPr>
              <a:t>هاي داوري</a:t>
            </a:r>
            <a:endParaRPr lang="en-US" altLang="en-US" b="1">
              <a:solidFill>
                <a:srgbClr val="990033"/>
              </a:solidFill>
              <a:cs typeface="Mitra" pitchFamily="2" charset="-78"/>
              <a:sym typeface="AGA Arabesque" pitchFamily="2" charset="2"/>
            </a:endParaRPr>
          </a:p>
          <a:p>
            <a:pPr rtl="1">
              <a:spcBef>
                <a:spcPct val="50000"/>
              </a:spcBef>
            </a:pPr>
            <a:r>
              <a:rPr lang="en-US" altLang="en-US" b="1">
                <a:solidFill>
                  <a:srgbClr val="990033"/>
                </a:solidFill>
                <a:cs typeface="Mitra" pitchFamily="2" charset="-78"/>
                <a:sym typeface="AGA Arabesque" pitchFamily="2" charset="2"/>
              </a:rPr>
              <a:t> </a:t>
            </a:r>
            <a:r>
              <a:rPr lang="ar-SA" altLang="en-US" b="1">
                <a:solidFill>
                  <a:srgbClr val="990033"/>
                </a:solidFill>
                <a:cs typeface="Mitra" pitchFamily="2" charset="-78"/>
                <a:sym typeface="AGA Arabesque" pitchFamily="2" charset="2"/>
              </a:rPr>
              <a:t>افزايش سطح اخلاق و وجدان كاري و توسعه آگاهي هاي عمومي</a:t>
            </a:r>
            <a:endParaRPr lang="en-US" altLang="en-US" b="1">
              <a:solidFill>
                <a:srgbClr val="990033"/>
              </a:solidFill>
              <a:cs typeface="Mitra" pitchFamily="2" charset="-78"/>
              <a:sym typeface="AGA Arabesque" pitchFamily="2" charset="2"/>
            </a:endParaRPr>
          </a:p>
          <a:p>
            <a:pPr rtl="1">
              <a:spcBef>
                <a:spcPct val="50000"/>
              </a:spcBef>
            </a:pPr>
            <a:r>
              <a:rPr lang="en-US" altLang="en-US" b="1">
                <a:solidFill>
                  <a:srgbClr val="990033"/>
                </a:solidFill>
                <a:cs typeface="Mitra" pitchFamily="2" charset="-78"/>
                <a:sym typeface="AGA Arabesque" pitchFamily="2" charset="2"/>
              </a:rPr>
              <a:t> </a:t>
            </a:r>
            <a:r>
              <a:rPr lang="ar-SA" altLang="en-US" b="1">
                <a:solidFill>
                  <a:srgbClr val="990033"/>
                </a:solidFill>
                <a:cs typeface="Mitra" pitchFamily="2" charset="-78"/>
                <a:sym typeface="AGA Arabesque" pitchFamily="2" charset="2"/>
              </a:rPr>
              <a:t>افزايش سطح تنبيهات قانوني مرتكبين فساد</a:t>
            </a:r>
            <a:endParaRPr lang="en-US" altLang="en-US" b="1">
              <a:solidFill>
                <a:srgbClr val="990033"/>
              </a:solidFill>
              <a:cs typeface="Mitra" pitchFamily="2" charset="-78"/>
              <a:sym typeface="AGA Arabesque" pitchFamily="2" charset="2"/>
            </a:endParaRPr>
          </a:p>
          <a:p>
            <a:pPr rtl="1">
              <a:spcBef>
                <a:spcPct val="50000"/>
              </a:spcBef>
            </a:pPr>
            <a:r>
              <a:rPr lang="en-US" altLang="en-US" b="1">
                <a:solidFill>
                  <a:srgbClr val="990033"/>
                </a:solidFill>
                <a:cs typeface="Mitra" pitchFamily="2" charset="-78"/>
                <a:sym typeface="AGA Arabesque" pitchFamily="2" charset="2"/>
              </a:rPr>
              <a:t> </a:t>
            </a:r>
            <a:r>
              <a:rPr lang="ar-SA" altLang="en-US" b="1">
                <a:solidFill>
                  <a:srgbClr val="990033"/>
                </a:solidFill>
                <a:cs typeface="Mitra" pitchFamily="2" charset="-78"/>
                <a:sym typeface="AGA Arabesque" pitchFamily="2" charset="2"/>
              </a:rPr>
              <a:t>ارتقا، سطح برخورداري هاي كاركنان و بهبود كيفيت زندگي آنان</a:t>
            </a:r>
            <a:r>
              <a:rPr lang="en-US" altLang="en-US" b="1">
                <a:solidFill>
                  <a:srgbClr val="990033"/>
                </a:solidFill>
                <a:cs typeface="Mitra" pitchFamily="2" charset="-78"/>
                <a:sym typeface="AGA Arabesque" pitchFamily="2" charset="2"/>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 fill="hold" grpId="0" nodeType="afterEffect">
                                  <p:stCondLst>
                                    <p:cond delay="0"/>
                                  </p:stCondLst>
                                  <p:childTnLst>
                                    <p:set>
                                      <p:cBhvr>
                                        <p:cTn id="6" dur="1" fill="hold">
                                          <p:stCondLst>
                                            <p:cond delay="0"/>
                                          </p:stCondLst>
                                        </p:cTn>
                                        <p:tgtEl>
                                          <p:spTgt spid="290818"/>
                                        </p:tgtEl>
                                        <p:attrNameLst>
                                          <p:attrName>style.visibility</p:attrName>
                                        </p:attrNameLst>
                                      </p:cBhvr>
                                      <p:to>
                                        <p:strVal val="visible"/>
                                      </p:to>
                                    </p:set>
                                    <p:anim calcmode="lin" valueType="num">
                                      <p:cBhvr>
                                        <p:cTn id="7" dur="500" fill="hold"/>
                                        <p:tgtEl>
                                          <p:spTgt spid="290818"/>
                                        </p:tgtEl>
                                        <p:attrNameLst>
                                          <p:attrName>ppt_x</p:attrName>
                                        </p:attrNameLst>
                                      </p:cBhvr>
                                      <p:tavLst>
                                        <p:tav tm="0">
                                          <p:val>
                                            <p:strVal val="#ppt_x"/>
                                          </p:val>
                                        </p:tav>
                                        <p:tav tm="100000">
                                          <p:val>
                                            <p:strVal val="#ppt_x"/>
                                          </p:val>
                                        </p:tav>
                                      </p:tavLst>
                                    </p:anim>
                                    <p:anim calcmode="lin" valueType="num">
                                      <p:cBhvr>
                                        <p:cTn id="8" dur="500" fill="hold"/>
                                        <p:tgtEl>
                                          <p:spTgt spid="290818"/>
                                        </p:tgtEl>
                                        <p:attrNameLst>
                                          <p:attrName>ppt_y</p:attrName>
                                        </p:attrNameLst>
                                      </p:cBhvr>
                                      <p:tavLst>
                                        <p:tav tm="0">
                                          <p:val>
                                            <p:strVal val="#ppt_y-#ppt_h/2"/>
                                          </p:val>
                                        </p:tav>
                                        <p:tav tm="100000">
                                          <p:val>
                                            <p:strVal val="#ppt_y"/>
                                          </p:val>
                                        </p:tav>
                                      </p:tavLst>
                                    </p:anim>
                                    <p:anim calcmode="lin" valueType="num">
                                      <p:cBhvr>
                                        <p:cTn id="9" dur="500" fill="hold"/>
                                        <p:tgtEl>
                                          <p:spTgt spid="290818"/>
                                        </p:tgtEl>
                                        <p:attrNameLst>
                                          <p:attrName>ppt_w</p:attrName>
                                        </p:attrNameLst>
                                      </p:cBhvr>
                                      <p:tavLst>
                                        <p:tav tm="0">
                                          <p:val>
                                            <p:strVal val="#ppt_w"/>
                                          </p:val>
                                        </p:tav>
                                        <p:tav tm="100000">
                                          <p:val>
                                            <p:strVal val="#ppt_w"/>
                                          </p:val>
                                        </p:tav>
                                      </p:tavLst>
                                    </p:anim>
                                    <p:anim calcmode="lin" valueType="num">
                                      <p:cBhvr>
                                        <p:cTn id="10" dur="500" fill="hold"/>
                                        <p:tgtEl>
                                          <p:spTgt spid="290818"/>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23" presetClass="entr" presetSubtype="272" fill="hold" grpId="0" nodeType="afterEffect">
                                  <p:stCondLst>
                                    <p:cond delay="0"/>
                                  </p:stCondLst>
                                  <p:childTnLst>
                                    <p:set>
                                      <p:cBhvr>
                                        <p:cTn id="13" dur="1" fill="hold">
                                          <p:stCondLst>
                                            <p:cond delay="0"/>
                                          </p:stCondLst>
                                        </p:cTn>
                                        <p:tgtEl>
                                          <p:spTgt spid="290819"/>
                                        </p:tgtEl>
                                        <p:attrNameLst>
                                          <p:attrName>style.visibility</p:attrName>
                                        </p:attrNameLst>
                                      </p:cBhvr>
                                      <p:to>
                                        <p:strVal val="visible"/>
                                      </p:to>
                                    </p:set>
                                    <p:anim calcmode="lin" valueType="num">
                                      <p:cBhvr>
                                        <p:cTn id="14" dur="500" fill="hold"/>
                                        <p:tgtEl>
                                          <p:spTgt spid="290819"/>
                                        </p:tgtEl>
                                        <p:attrNameLst>
                                          <p:attrName>ppt_w</p:attrName>
                                        </p:attrNameLst>
                                      </p:cBhvr>
                                      <p:tavLst>
                                        <p:tav tm="0">
                                          <p:val>
                                            <p:strVal val="2/3*#ppt_w"/>
                                          </p:val>
                                        </p:tav>
                                        <p:tav tm="100000">
                                          <p:val>
                                            <p:strVal val="#ppt_w"/>
                                          </p:val>
                                        </p:tav>
                                      </p:tavLst>
                                    </p:anim>
                                    <p:anim calcmode="lin" valueType="num">
                                      <p:cBhvr>
                                        <p:cTn id="15" dur="500" fill="hold"/>
                                        <p:tgtEl>
                                          <p:spTgt spid="290819"/>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8" grpId="0" animBg="1" autoUpdateAnimBg="0"/>
      <p:bldP spid="290819"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2"/>
          </p:nvPr>
        </p:nvSpPr>
        <p:spPr/>
        <p:txBody>
          <a:bodyPr/>
          <a:lstStyle/>
          <a:p>
            <a:fld id="{3DA778A8-1CF3-4DAB-8089-1774C4F7178A}" type="slidenum">
              <a:rPr lang="ar-SA" altLang="en-US"/>
              <a:pPr/>
              <a:t>54</a:t>
            </a:fld>
            <a:endParaRPr lang="en-US" altLang="en-US"/>
          </a:p>
        </p:txBody>
      </p:sp>
      <p:sp>
        <p:nvSpPr>
          <p:cNvPr id="291842" name="AutoShape 2"/>
          <p:cNvSpPr>
            <a:spLocks noChangeArrowheads="1"/>
          </p:cNvSpPr>
          <p:nvPr/>
        </p:nvSpPr>
        <p:spPr bwMode="auto">
          <a:xfrm>
            <a:off x="5105400" y="944563"/>
            <a:ext cx="3733800" cy="1096962"/>
          </a:xfrm>
          <a:prstGeom prst="ellipseRibbon2">
            <a:avLst>
              <a:gd name="adj1" fmla="val 25000"/>
              <a:gd name="adj2" fmla="val 63120"/>
              <a:gd name="adj3" fmla="val 12500"/>
            </a:avLst>
          </a:prstGeom>
          <a:gradFill rotWithShape="0">
            <a:gsLst>
              <a:gs pos="0">
                <a:srgbClr val="CC3300">
                  <a:gamma/>
                  <a:tint val="0"/>
                  <a:invGamma/>
                </a:srgbClr>
              </a:gs>
              <a:gs pos="100000">
                <a:srgbClr val="CC3300"/>
              </a:gs>
            </a:gsLst>
            <a:path path="rect">
              <a:fillToRect l="50000" t="50000" r="50000" b="50000"/>
            </a:path>
          </a:gradFill>
          <a:ln w="9525">
            <a:solidFill>
              <a:srgbClr val="990033"/>
            </a:solidFill>
            <a:round/>
            <a:headEnd/>
            <a:tailEnd/>
          </a:ln>
          <a:effectLst/>
        </p:spPr>
        <p:txBody>
          <a:bodyPr wrap="none" anchor="ctr"/>
          <a:lstStyle/>
          <a:p>
            <a:pPr algn="ctr" rtl="1"/>
            <a:r>
              <a:rPr lang="ar-SA" altLang="en-US" sz="3200" b="1">
                <a:solidFill>
                  <a:srgbClr val="660033"/>
                </a:solidFill>
                <a:cs typeface="Mitra" pitchFamily="2" charset="-78"/>
              </a:rPr>
              <a:t>وزارت اطلاعات</a:t>
            </a:r>
            <a:endParaRPr lang="en-US" altLang="en-US" sz="3200" b="1">
              <a:cs typeface="Mitra" pitchFamily="2" charset="-78"/>
            </a:endParaRPr>
          </a:p>
        </p:txBody>
      </p:sp>
      <p:sp>
        <p:nvSpPr>
          <p:cNvPr id="291843" name="Text Box 3"/>
          <p:cNvSpPr txBox="1">
            <a:spLocks noChangeArrowheads="1"/>
          </p:cNvSpPr>
          <p:nvPr/>
        </p:nvSpPr>
        <p:spPr bwMode="auto">
          <a:xfrm>
            <a:off x="4902200" y="2392363"/>
            <a:ext cx="4241800" cy="1009650"/>
          </a:xfrm>
          <a:prstGeom prst="rect">
            <a:avLst/>
          </a:prstGeom>
          <a:noFill/>
          <a:ln w="9525">
            <a:noFill/>
            <a:miter lim="800000"/>
            <a:headEnd/>
            <a:tailEnd/>
          </a:ln>
          <a:effectLst/>
        </p:spPr>
        <p:txBody>
          <a:bodyPr/>
          <a:lstStyle/>
          <a:p>
            <a:pPr algn="ctr" rtl="1">
              <a:spcBef>
                <a:spcPct val="50000"/>
              </a:spcBef>
            </a:pPr>
            <a:r>
              <a:rPr lang="en-US" altLang="en-US" sz="3200">
                <a:cs typeface="Mitra" pitchFamily="2" charset="-78"/>
                <a:sym typeface="AGA Arabesque" pitchFamily="2" charset="2"/>
              </a:rPr>
              <a:t> </a:t>
            </a:r>
            <a:r>
              <a:rPr lang="ar-SA" altLang="en-US" sz="3200">
                <a:cs typeface="Mitra" pitchFamily="2" charset="-78"/>
                <a:sym typeface="AGA Arabesque" pitchFamily="2" charset="2"/>
              </a:rPr>
              <a:t>پوشش اطلاعاتي وامنيتي  نقاط مهم و آسيب پذير</a:t>
            </a:r>
            <a:endParaRPr lang="en-US" altLang="en-US" sz="3200">
              <a:cs typeface="Mitra" pitchFamily="2" charset="-78"/>
              <a:sym typeface="AGA Arabesque" pitchFamily="2" charset="2"/>
            </a:endParaRPr>
          </a:p>
        </p:txBody>
      </p:sp>
      <p:sp>
        <p:nvSpPr>
          <p:cNvPr id="291844" name="AutoShape 4"/>
          <p:cNvSpPr>
            <a:spLocks noChangeArrowheads="1"/>
          </p:cNvSpPr>
          <p:nvPr/>
        </p:nvSpPr>
        <p:spPr bwMode="auto">
          <a:xfrm>
            <a:off x="609600" y="0"/>
            <a:ext cx="3733800" cy="1096963"/>
          </a:xfrm>
          <a:prstGeom prst="ellipseRibbon2">
            <a:avLst>
              <a:gd name="adj1" fmla="val 25000"/>
              <a:gd name="adj2" fmla="val 63120"/>
              <a:gd name="adj3" fmla="val 12500"/>
            </a:avLst>
          </a:prstGeom>
          <a:gradFill rotWithShape="0">
            <a:gsLst>
              <a:gs pos="0">
                <a:srgbClr val="CC3300">
                  <a:gamma/>
                  <a:tint val="0"/>
                  <a:invGamma/>
                </a:srgbClr>
              </a:gs>
              <a:gs pos="100000">
                <a:srgbClr val="CC3300"/>
              </a:gs>
            </a:gsLst>
            <a:path path="rect">
              <a:fillToRect l="50000" t="50000" r="50000" b="50000"/>
            </a:path>
          </a:gradFill>
          <a:ln w="9525">
            <a:solidFill>
              <a:srgbClr val="990033"/>
            </a:solidFill>
            <a:round/>
            <a:headEnd/>
            <a:tailEnd/>
          </a:ln>
          <a:effectLst/>
        </p:spPr>
        <p:txBody>
          <a:bodyPr wrap="none" anchor="ctr"/>
          <a:lstStyle/>
          <a:p>
            <a:pPr algn="ctr" rtl="1"/>
            <a:r>
              <a:rPr lang="ar-SA" altLang="en-US" sz="3200" b="1">
                <a:solidFill>
                  <a:srgbClr val="660033"/>
                </a:solidFill>
                <a:cs typeface="Mitra" pitchFamily="2" charset="-78"/>
              </a:rPr>
              <a:t>وزارت كشور</a:t>
            </a:r>
            <a:endParaRPr lang="en-US" altLang="en-US" sz="3200" b="1">
              <a:cs typeface="Mitra" pitchFamily="2" charset="-78"/>
            </a:endParaRPr>
          </a:p>
        </p:txBody>
      </p:sp>
      <p:sp>
        <p:nvSpPr>
          <p:cNvPr id="291845" name="Text Box 5"/>
          <p:cNvSpPr txBox="1">
            <a:spLocks noChangeArrowheads="1"/>
          </p:cNvSpPr>
          <p:nvPr/>
        </p:nvSpPr>
        <p:spPr bwMode="auto">
          <a:xfrm>
            <a:off x="304800" y="1477963"/>
            <a:ext cx="4411663" cy="2408237"/>
          </a:xfrm>
          <a:prstGeom prst="rect">
            <a:avLst/>
          </a:prstGeom>
          <a:noFill/>
          <a:ln w="9525">
            <a:noFill/>
            <a:miter lim="800000"/>
            <a:headEnd/>
            <a:tailEnd/>
          </a:ln>
          <a:effectLst/>
        </p:spPr>
        <p:txBody>
          <a:bodyPr/>
          <a:lstStyle/>
          <a:p>
            <a:pPr algn="ctr" rtl="1">
              <a:spcBef>
                <a:spcPct val="50000"/>
              </a:spcBef>
            </a:pPr>
            <a:r>
              <a:rPr lang="en-US" altLang="en-US" sz="3200">
                <a:cs typeface="Mitra" pitchFamily="2" charset="-78"/>
                <a:sym typeface="AGA Arabesque" pitchFamily="2" charset="2"/>
              </a:rPr>
              <a:t> </a:t>
            </a:r>
            <a:r>
              <a:rPr lang="ar-SA" altLang="en-US" sz="3200">
                <a:cs typeface="Mitra" pitchFamily="2" charset="-78"/>
                <a:sym typeface="AGA Arabesque" pitchFamily="2" charset="2"/>
              </a:rPr>
              <a:t>بررسي</a:t>
            </a:r>
            <a:r>
              <a:rPr lang="fa-IR" altLang="en-US" sz="3200">
                <a:cs typeface="Mitra" pitchFamily="2" charset="-78"/>
                <a:sym typeface="AGA Arabesque" pitchFamily="2" charset="2"/>
              </a:rPr>
              <a:t>‌</a:t>
            </a:r>
            <a:r>
              <a:rPr lang="ar-SA" altLang="en-US" sz="3200">
                <a:cs typeface="Mitra" pitchFamily="2" charset="-78"/>
                <a:sym typeface="AGA Arabesque" pitchFamily="2" charset="2"/>
              </a:rPr>
              <a:t>ها،</a:t>
            </a:r>
            <a:r>
              <a:rPr lang="fa-IR" altLang="en-US" sz="3200">
                <a:cs typeface="Mitra" pitchFamily="2" charset="-78"/>
                <a:sym typeface="AGA Arabesque" pitchFamily="2" charset="2"/>
              </a:rPr>
              <a:t> </a:t>
            </a:r>
            <a:r>
              <a:rPr lang="ar-SA" altLang="en-US" sz="3200">
                <a:cs typeface="Mitra" pitchFamily="2" charset="-78"/>
                <a:sym typeface="AGA Arabesque" pitchFamily="2" charset="2"/>
              </a:rPr>
              <a:t>تسهيلات، اقدامات، همكاري</a:t>
            </a:r>
            <a:r>
              <a:rPr lang="fa-IR" altLang="en-US" sz="3200">
                <a:cs typeface="Mitra" pitchFamily="2" charset="-78"/>
                <a:sym typeface="AGA Arabesque" pitchFamily="2" charset="2"/>
              </a:rPr>
              <a:t>‌</a:t>
            </a:r>
            <a:r>
              <a:rPr lang="ar-SA" altLang="en-US" sz="3200">
                <a:cs typeface="Mitra" pitchFamily="2" charset="-78"/>
                <a:sym typeface="AGA Arabesque" pitchFamily="2" charset="2"/>
              </a:rPr>
              <a:t>ها</a:t>
            </a:r>
            <a:r>
              <a:rPr lang="fa-IR" altLang="en-US" sz="3200">
                <a:cs typeface="Mitra" pitchFamily="2" charset="-78"/>
                <a:sym typeface="AGA Arabesque" pitchFamily="2" charset="2"/>
              </a:rPr>
              <a:t>ي </a:t>
            </a:r>
            <a:r>
              <a:rPr lang="ar-SA" altLang="en-US" sz="3200">
                <a:cs typeface="Mitra" pitchFamily="2" charset="-78"/>
                <a:sym typeface="AGA Arabesque" pitchFamily="2" charset="2"/>
              </a:rPr>
              <a:t>و</a:t>
            </a:r>
            <a:r>
              <a:rPr lang="fa-IR" altLang="en-US" sz="3200">
                <a:cs typeface="Mitra" pitchFamily="2" charset="-78"/>
                <a:sym typeface="AGA Arabesque" pitchFamily="2" charset="2"/>
              </a:rPr>
              <a:t> </a:t>
            </a:r>
            <a:r>
              <a:rPr lang="ar-SA" altLang="en-US" sz="3200">
                <a:cs typeface="Mitra" pitchFamily="2" charset="-78"/>
                <a:sym typeface="AGA Arabesque" pitchFamily="2" charset="2"/>
              </a:rPr>
              <a:t>هماهنگي هاي لازم در خصوص شكل گيري و اقدامات سازمان هاي غير دولتي با رعايت مصالح نظام و قوانين و مقررات</a:t>
            </a:r>
            <a:r>
              <a:rPr lang="en-US" altLang="en-US" sz="3200">
                <a:cs typeface="Mitra" pitchFamily="2" charset="-78"/>
                <a:sym typeface="AGA Arabesque" pitchFamily="2" charset="2"/>
              </a:rPr>
              <a:t> </a:t>
            </a:r>
          </a:p>
        </p:txBody>
      </p:sp>
      <p:sp>
        <p:nvSpPr>
          <p:cNvPr id="291846" name="AutoShape 6"/>
          <p:cNvSpPr>
            <a:spLocks noChangeArrowheads="1"/>
          </p:cNvSpPr>
          <p:nvPr/>
        </p:nvSpPr>
        <p:spPr bwMode="auto">
          <a:xfrm>
            <a:off x="3581400" y="4076700"/>
            <a:ext cx="3733800" cy="1368425"/>
          </a:xfrm>
          <a:prstGeom prst="ellipseRibbon2">
            <a:avLst>
              <a:gd name="adj1" fmla="val 25000"/>
              <a:gd name="adj2" fmla="val 63120"/>
              <a:gd name="adj3" fmla="val 12500"/>
            </a:avLst>
          </a:prstGeom>
          <a:gradFill rotWithShape="0">
            <a:gsLst>
              <a:gs pos="0">
                <a:srgbClr val="CC3300">
                  <a:gamma/>
                  <a:tint val="0"/>
                  <a:invGamma/>
                </a:srgbClr>
              </a:gs>
              <a:gs pos="100000">
                <a:srgbClr val="CC3300"/>
              </a:gs>
            </a:gsLst>
            <a:path path="rect">
              <a:fillToRect l="50000" t="50000" r="50000" b="50000"/>
            </a:path>
          </a:gradFill>
          <a:ln w="9525">
            <a:solidFill>
              <a:srgbClr val="990033"/>
            </a:solidFill>
            <a:round/>
            <a:headEnd/>
            <a:tailEnd/>
          </a:ln>
          <a:effectLst/>
        </p:spPr>
        <p:txBody>
          <a:bodyPr anchor="ctr"/>
          <a:lstStyle/>
          <a:p>
            <a:pPr algn="ctr" rtl="1"/>
            <a:r>
              <a:rPr lang="ar-SA" altLang="en-US" sz="3200" b="1">
                <a:solidFill>
                  <a:srgbClr val="660033"/>
                </a:solidFill>
                <a:cs typeface="Mitra" pitchFamily="2" charset="-78"/>
              </a:rPr>
              <a:t>دستگاههاي نظامي وانتظامي</a:t>
            </a:r>
            <a:r>
              <a:rPr lang="en-US" altLang="en-US" sz="3200" b="1">
                <a:solidFill>
                  <a:srgbClr val="660033"/>
                </a:solidFill>
                <a:cs typeface="Mitra" pitchFamily="2" charset="-78"/>
              </a:rPr>
              <a:t> </a:t>
            </a:r>
            <a:endParaRPr lang="en-US" altLang="en-US" sz="3200" b="1">
              <a:cs typeface="Mitra" pitchFamily="2" charset="-78"/>
            </a:endParaRPr>
          </a:p>
        </p:txBody>
      </p:sp>
      <p:sp>
        <p:nvSpPr>
          <p:cNvPr id="291847" name="Text Box 7"/>
          <p:cNvSpPr txBox="1">
            <a:spLocks noChangeArrowheads="1"/>
          </p:cNvSpPr>
          <p:nvPr/>
        </p:nvSpPr>
        <p:spPr bwMode="auto">
          <a:xfrm>
            <a:off x="3378200" y="5514975"/>
            <a:ext cx="4241800" cy="1009650"/>
          </a:xfrm>
          <a:prstGeom prst="rect">
            <a:avLst/>
          </a:prstGeom>
          <a:noFill/>
          <a:ln w="9525">
            <a:noFill/>
            <a:miter lim="800000"/>
            <a:headEnd/>
            <a:tailEnd/>
          </a:ln>
          <a:effectLst/>
        </p:spPr>
        <p:txBody>
          <a:bodyPr/>
          <a:lstStyle/>
          <a:p>
            <a:pPr algn="ctr" rtl="1">
              <a:spcBef>
                <a:spcPct val="50000"/>
              </a:spcBef>
            </a:pPr>
            <a:r>
              <a:rPr lang="en-US" altLang="en-US" sz="3200">
                <a:cs typeface="Mitra" pitchFamily="2" charset="-78"/>
                <a:sym typeface="AGA Arabesque" pitchFamily="2" charset="2"/>
              </a:rPr>
              <a:t> </a:t>
            </a:r>
            <a:r>
              <a:rPr lang="ar-SA" altLang="en-US" sz="3200">
                <a:cs typeface="Mitra" pitchFamily="2" charset="-78"/>
                <a:sym typeface="AGA Arabesque" pitchFamily="2" charset="2"/>
              </a:rPr>
              <a:t>اجتناب از هرگونه فعاليت اقتصادي</a:t>
            </a:r>
            <a:endParaRPr lang="en-US" altLang="en-US" sz="3200">
              <a:cs typeface="Mitra" pitchFamily="2" charset="-78"/>
              <a:sym typeface="AGA Arabesque" pitchFamily="2" charset="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72" fill="hold" grpId="0" nodeType="afterEffect">
                                  <p:stCondLst>
                                    <p:cond delay="0"/>
                                  </p:stCondLst>
                                  <p:childTnLst>
                                    <p:set>
                                      <p:cBhvr>
                                        <p:cTn id="6" dur="1" fill="hold">
                                          <p:stCondLst>
                                            <p:cond delay="0"/>
                                          </p:stCondLst>
                                        </p:cTn>
                                        <p:tgtEl>
                                          <p:spTgt spid="291842"/>
                                        </p:tgtEl>
                                        <p:attrNameLst>
                                          <p:attrName>style.visibility</p:attrName>
                                        </p:attrNameLst>
                                      </p:cBhvr>
                                      <p:to>
                                        <p:strVal val="visible"/>
                                      </p:to>
                                    </p:set>
                                    <p:anim calcmode="lin" valueType="num">
                                      <p:cBhvr>
                                        <p:cTn id="7" dur="500" fill="hold"/>
                                        <p:tgtEl>
                                          <p:spTgt spid="291842"/>
                                        </p:tgtEl>
                                        <p:attrNameLst>
                                          <p:attrName>ppt_w</p:attrName>
                                        </p:attrNameLst>
                                      </p:cBhvr>
                                      <p:tavLst>
                                        <p:tav tm="0">
                                          <p:val>
                                            <p:strVal val="2/3*#ppt_w"/>
                                          </p:val>
                                        </p:tav>
                                        <p:tav tm="100000">
                                          <p:val>
                                            <p:strVal val="#ppt_w"/>
                                          </p:val>
                                        </p:tav>
                                      </p:tavLst>
                                    </p:anim>
                                    <p:anim calcmode="lin" valueType="num">
                                      <p:cBhvr>
                                        <p:cTn id="8" dur="500" fill="hold"/>
                                        <p:tgtEl>
                                          <p:spTgt spid="291842"/>
                                        </p:tgtEl>
                                        <p:attrNameLst>
                                          <p:attrName>ppt_h</p:attrName>
                                        </p:attrNameLst>
                                      </p:cBhvr>
                                      <p:tavLst>
                                        <p:tav tm="0">
                                          <p:val>
                                            <p:strVal val="2/3*#ppt_h"/>
                                          </p:val>
                                        </p:tav>
                                        <p:tav tm="100000">
                                          <p:val>
                                            <p:strVal val="#ppt_h"/>
                                          </p:val>
                                        </p:tav>
                                      </p:tavLst>
                                    </p:anim>
                                  </p:childTnLst>
                                </p:cTn>
                              </p:par>
                            </p:childTnLst>
                          </p:cTn>
                        </p:par>
                        <p:par>
                          <p:cTn id="9" fill="hold">
                            <p:stCondLst>
                              <p:cond delay="500"/>
                            </p:stCondLst>
                            <p:childTnLst>
                              <p:par>
                                <p:cTn id="10" presetID="15" presetClass="entr" presetSubtype="0" fill="hold" grpId="0" nodeType="afterEffect">
                                  <p:stCondLst>
                                    <p:cond delay="0"/>
                                  </p:stCondLst>
                                  <p:childTnLst>
                                    <p:set>
                                      <p:cBhvr>
                                        <p:cTn id="11" dur="1" fill="hold">
                                          <p:stCondLst>
                                            <p:cond delay="0"/>
                                          </p:stCondLst>
                                        </p:cTn>
                                        <p:tgtEl>
                                          <p:spTgt spid="291843"/>
                                        </p:tgtEl>
                                        <p:attrNameLst>
                                          <p:attrName>style.visibility</p:attrName>
                                        </p:attrNameLst>
                                      </p:cBhvr>
                                      <p:to>
                                        <p:strVal val="visible"/>
                                      </p:to>
                                    </p:set>
                                    <p:anim calcmode="lin" valueType="num">
                                      <p:cBhvr>
                                        <p:cTn id="12" dur="1000" fill="hold"/>
                                        <p:tgtEl>
                                          <p:spTgt spid="291843"/>
                                        </p:tgtEl>
                                        <p:attrNameLst>
                                          <p:attrName>ppt_w</p:attrName>
                                        </p:attrNameLst>
                                      </p:cBhvr>
                                      <p:tavLst>
                                        <p:tav tm="0">
                                          <p:val>
                                            <p:fltVal val="0"/>
                                          </p:val>
                                        </p:tav>
                                        <p:tav tm="100000">
                                          <p:val>
                                            <p:strVal val="#ppt_w"/>
                                          </p:val>
                                        </p:tav>
                                      </p:tavLst>
                                    </p:anim>
                                    <p:anim calcmode="lin" valueType="num">
                                      <p:cBhvr>
                                        <p:cTn id="13" dur="1000" fill="hold"/>
                                        <p:tgtEl>
                                          <p:spTgt spid="291843"/>
                                        </p:tgtEl>
                                        <p:attrNameLst>
                                          <p:attrName>ppt_h</p:attrName>
                                        </p:attrNameLst>
                                      </p:cBhvr>
                                      <p:tavLst>
                                        <p:tav tm="0">
                                          <p:val>
                                            <p:fltVal val="0"/>
                                          </p:val>
                                        </p:tav>
                                        <p:tav tm="100000">
                                          <p:val>
                                            <p:strVal val="#ppt_h"/>
                                          </p:val>
                                        </p:tav>
                                      </p:tavLst>
                                    </p:anim>
                                    <p:anim calcmode="lin" valueType="num">
                                      <p:cBhvr>
                                        <p:cTn id="14" dur="1000" fill="hold"/>
                                        <p:tgtEl>
                                          <p:spTgt spid="291843"/>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291843"/>
                                        </p:tgtEl>
                                        <p:attrNameLst>
                                          <p:attrName>ppt_y</p:attrName>
                                        </p:attrNameLst>
                                      </p:cBhvr>
                                      <p:tavLst>
                                        <p:tav tm="0" fmla="#ppt_y+(sin(-2*pi*(1-$))*-#ppt_x+cos(-2*pi*(1-$))*(1-#ppt_y))*(1-$)">
                                          <p:val>
                                            <p:fltVal val="0"/>
                                          </p:val>
                                        </p:tav>
                                        <p:tav tm="100000">
                                          <p:val>
                                            <p:fltVal val="1"/>
                                          </p:val>
                                        </p:tav>
                                      </p:tavLst>
                                    </p:anim>
                                  </p:childTnLst>
                                </p:cTn>
                              </p:par>
                            </p:childTnLst>
                          </p:cTn>
                        </p:par>
                        <p:par>
                          <p:cTn id="16" fill="hold">
                            <p:stCondLst>
                              <p:cond delay="1500"/>
                            </p:stCondLst>
                            <p:childTnLst>
                              <p:par>
                                <p:cTn id="17" presetID="23" presetClass="entr" presetSubtype="272" fill="hold" grpId="0" nodeType="afterEffect">
                                  <p:stCondLst>
                                    <p:cond delay="0"/>
                                  </p:stCondLst>
                                  <p:childTnLst>
                                    <p:set>
                                      <p:cBhvr>
                                        <p:cTn id="18" dur="1" fill="hold">
                                          <p:stCondLst>
                                            <p:cond delay="0"/>
                                          </p:stCondLst>
                                        </p:cTn>
                                        <p:tgtEl>
                                          <p:spTgt spid="291844"/>
                                        </p:tgtEl>
                                        <p:attrNameLst>
                                          <p:attrName>style.visibility</p:attrName>
                                        </p:attrNameLst>
                                      </p:cBhvr>
                                      <p:to>
                                        <p:strVal val="visible"/>
                                      </p:to>
                                    </p:set>
                                    <p:anim calcmode="lin" valueType="num">
                                      <p:cBhvr>
                                        <p:cTn id="19" dur="500" fill="hold"/>
                                        <p:tgtEl>
                                          <p:spTgt spid="291844"/>
                                        </p:tgtEl>
                                        <p:attrNameLst>
                                          <p:attrName>ppt_w</p:attrName>
                                        </p:attrNameLst>
                                      </p:cBhvr>
                                      <p:tavLst>
                                        <p:tav tm="0">
                                          <p:val>
                                            <p:strVal val="2/3*#ppt_w"/>
                                          </p:val>
                                        </p:tav>
                                        <p:tav tm="100000">
                                          <p:val>
                                            <p:strVal val="#ppt_w"/>
                                          </p:val>
                                        </p:tav>
                                      </p:tavLst>
                                    </p:anim>
                                    <p:anim calcmode="lin" valueType="num">
                                      <p:cBhvr>
                                        <p:cTn id="20" dur="500" fill="hold"/>
                                        <p:tgtEl>
                                          <p:spTgt spid="291844"/>
                                        </p:tgtEl>
                                        <p:attrNameLst>
                                          <p:attrName>ppt_h</p:attrName>
                                        </p:attrNameLst>
                                      </p:cBhvr>
                                      <p:tavLst>
                                        <p:tav tm="0">
                                          <p:val>
                                            <p:strVal val="2/3*#ppt_h"/>
                                          </p:val>
                                        </p:tav>
                                        <p:tav tm="100000">
                                          <p:val>
                                            <p:strVal val="#ppt_h"/>
                                          </p:val>
                                        </p:tav>
                                      </p:tavLst>
                                    </p:anim>
                                  </p:childTnLst>
                                </p:cTn>
                              </p:par>
                            </p:childTnLst>
                          </p:cTn>
                        </p:par>
                        <p:par>
                          <p:cTn id="21" fill="hold">
                            <p:stCondLst>
                              <p:cond delay="2000"/>
                            </p:stCondLst>
                            <p:childTnLst>
                              <p:par>
                                <p:cTn id="22" presetID="15" presetClass="entr" presetSubtype="0" fill="hold" grpId="0" nodeType="afterEffect">
                                  <p:stCondLst>
                                    <p:cond delay="0"/>
                                  </p:stCondLst>
                                  <p:childTnLst>
                                    <p:set>
                                      <p:cBhvr>
                                        <p:cTn id="23" dur="1" fill="hold">
                                          <p:stCondLst>
                                            <p:cond delay="0"/>
                                          </p:stCondLst>
                                        </p:cTn>
                                        <p:tgtEl>
                                          <p:spTgt spid="291845"/>
                                        </p:tgtEl>
                                        <p:attrNameLst>
                                          <p:attrName>style.visibility</p:attrName>
                                        </p:attrNameLst>
                                      </p:cBhvr>
                                      <p:to>
                                        <p:strVal val="visible"/>
                                      </p:to>
                                    </p:set>
                                    <p:anim calcmode="lin" valueType="num">
                                      <p:cBhvr>
                                        <p:cTn id="24" dur="1000" fill="hold"/>
                                        <p:tgtEl>
                                          <p:spTgt spid="291845"/>
                                        </p:tgtEl>
                                        <p:attrNameLst>
                                          <p:attrName>ppt_w</p:attrName>
                                        </p:attrNameLst>
                                      </p:cBhvr>
                                      <p:tavLst>
                                        <p:tav tm="0">
                                          <p:val>
                                            <p:fltVal val="0"/>
                                          </p:val>
                                        </p:tav>
                                        <p:tav tm="100000">
                                          <p:val>
                                            <p:strVal val="#ppt_w"/>
                                          </p:val>
                                        </p:tav>
                                      </p:tavLst>
                                    </p:anim>
                                    <p:anim calcmode="lin" valueType="num">
                                      <p:cBhvr>
                                        <p:cTn id="25" dur="1000" fill="hold"/>
                                        <p:tgtEl>
                                          <p:spTgt spid="291845"/>
                                        </p:tgtEl>
                                        <p:attrNameLst>
                                          <p:attrName>ppt_h</p:attrName>
                                        </p:attrNameLst>
                                      </p:cBhvr>
                                      <p:tavLst>
                                        <p:tav tm="0">
                                          <p:val>
                                            <p:fltVal val="0"/>
                                          </p:val>
                                        </p:tav>
                                        <p:tav tm="100000">
                                          <p:val>
                                            <p:strVal val="#ppt_h"/>
                                          </p:val>
                                        </p:tav>
                                      </p:tavLst>
                                    </p:anim>
                                    <p:anim calcmode="lin" valueType="num">
                                      <p:cBhvr>
                                        <p:cTn id="26" dur="1000" fill="hold"/>
                                        <p:tgtEl>
                                          <p:spTgt spid="291845"/>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291845"/>
                                        </p:tgtEl>
                                        <p:attrNameLst>
                                          <p:attrName>ppt_y</p:attrName>
                                        </p:attrNameLst>
                                      </p:cBhvr>
                                      <p:tavLst>
                                        <p:tav tm="0" fmla="#ppt_y+(sin(-2*pi*(1-$))*-#ppt_x+cos(-2*pi*(1-$))*(1-#ppt_y))*(1-$)">
                                          <p:val>
                                            <p:fltVal val="0"/>
                                          </p:val>
                                        </p:tav>
                                        <p:tav tm="100000">
                                          <p:val>
                                            <p:fltVal val="1"/>
                                          </p:val>
                                        </p:tav>
                                      </p:tavLst>
                                    </p:anim>
                                  </p:childTnLst>
                                </p:cTn>
                              </p:par>
                            </p:childTnLst>
                          </p:cTn>
                        </p:par>
                        <p:par>
                          <p:cTn id="28" fill="hold">
                            <p:stCondLst>
                              <p:cond delay="3000"/>
                            </p:stCondLst>
                            <p:childTnLst>
                              <p:par>
                                <p:cTn id="29" presetID="23" presetClass="entr" presetSubtype="272" fill="hold" grpId="0" nodeType="afterEffect">
                                  <p:stCondLst>
                                    <p:cond delay="0"/>
                                  </p:stCondLst>
                                  <p:childTnLst>
                                    <p:set>
                                      <p:cBhvr>
                                        <p:cTn id="30" dur="1" fill="hold">
                                          <p:stCondLst>
                                            <p:cond delay="0"/>
                                          </p:stCondLst>
                                        </p:cTn>
                                        <p:tgtEl>
                                          <p:spTgt spid="291846"/>
                                        </p:tgtEl>
                                        <p:attrNameLst>
                                          <p:attrName>style.visibility</p:attrName>
                                        </p:attrNameLst>
                                      </p:cBhvr>
                                      <p:to>
                                        <p:strVal val="visible"/>
                                      </p:to>
                                    </p:set>
                                    <p:anim calcmode="lin" valueType="num">
                                      <p:cBhvr>
                                        <p:cTn id="31" dur="500" fill="hold"/>
                                        <p:tgtEl>
                                          <p:spTgt spid="291846"/>
                                        </p:tgtEl>
                                        <p:attrNameLst>
                                          <p:attrName>ppt_w</p:attrName>
                                        </p:attrNameLst>
                                      </p:cBhvr>
                                      <p:tavLst>
                                        <p:tav tm="0">
                                          <p:val>
                                            <p:strVal val="2/3*#ppt_w"/>
                                          </p:val>
                                        </p:tav>
                                        <p:tav tm="100000">
                                          <p:val>
                                            <p:strVal val="#ppt_w"/>
                                          </p:val>
                                        </p:tav>
                                      </p:tavLst>
                                    </p:anim>
                                    <p:anim calcmode="lin" valueType="num">
                                      <p:cBhvr>
                                        <p:cTn id="32" dur="500" fill="hold"/>
                                        <p:tgtEl>
                                          <p:spTgt spid="291846"/>
                                        </p:tgtEl>
                                        <p:attrNameLst>
                                          <p:attrName>ppt_h</p:attrName>
                                        </p:attrNameLst>
                                      </p:cBhvr>
                                      <p:tavLst>
                                        <p:tav tm="0">
                                          <p:val>
                                            <p:strVal val="2/3*#ppt_h"/>
                                          </p:val>
                                        </p:tav>
                                        <p:tav tm="100000">
                                          <p:val>
                                            <p:strVal val="#ppt_h"/>
                                          </p:val>
                                        </p:tav>
                                      </p:tavLst>
                                    </p:anim>
                                  </p:childTnLst>
                                </p:cTn>
                              </p:par>
                            </p:childTnLst>
                          </p:cTn>
                        </p:par>
                        <p:par>
                          <p:cTn id="33" fill="hold">
                            <p:stCondLst>
                              <p:cond delay="3500"/>
                            </p:stCondLst>
                            <p:childTnLst>
                              <p:par>
                                <p:cTn id="34" presetID="14" presetClass="entr" presetSubtype="5" fill="hold" grpId="0" nodeType="afterEffect">
                                  <p:stCondLst>
                                    <p:cond delay="0"/>
                                  </p:stCondLst>
                                  <p:childTnLst>
                                    <p:set>
                                      <p:cBhvr>
                                        <p:cTn id="35" dur="1" fill="hold">
                                          <p:stCondLst>
                                            <p:cond delay="0"/>
                                          </p:stCondLst>
                                        </p:cTn>
                                        <p:tgtEl>
                                          <p:spTgt spid="291847"/>
                                        </p:tgtEl>
                                        <p:attrNameLst>
                                          <p:attrName>style.visibility</p:attrName>
                                        </p:attrNameLst>
                                      </p:cBhvr>
                                      <p:to>
                                        <p:strVal val="visible"/>
                                      </p:to>
                                    </p:set>
                                    <p:animEffect transition="in" filter="randombar(vertical)">
                                      <p:cBhvr>
                                        <p:cTn id="36" dur="500"/>
                                        <p:tgtEl>
                                          <p:spTgt spid="2918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2" grpId="0" animBg="1" autoUpdateAnimBg="0"/>
      <p:bldP spid="291843" grpId="0" autoUpdateAnimBg="0"/>
      <p:bldP spid="291844" grpId="0" animBg="1" autoUpdateAnimBg="0"/>
      <p:bldP spid="291845" grpId="0" autoUpdateAnimBg="0"/>
      <p:bldP spid="291846" grpId="0" animBg="1" autoUpdateAnimBg="0"/>
      <p:bldP spid="291847"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DC8BF49A-850A-4B5D-9BBD-CF842B47287B}" type="slidenum">
              <a:rPr lang="ar-SA" altLang="en-US"/>
              <a:pPr/>
              <a:t>55</a:t>
            </a:fld>
            <a:endParaRPr lang="en-US" altLang="en-US"/>
          </a:p>
        </p:txBody>
      </p:sp>
      <p:sp>
        <p:nvSpPr>
          <p:cNvPr id="292866" name="AutoShape 2"/>
          <p:cNvSpPr>
            <a:spLocks noChangeArrowheads="1"/>
          </p:cNvSpPr>
          <p:nvPr/>
        </p:nvSpPr>
        <p:spPr bwMode="auto">
          <a:xfrm>
            <a:off x="1600200" y="228600"/>
            <a:ext cx="6477000" cy="1096963"/>
          </a:xfrm>
          <a:prstGeom prst="ellipseRibbon2">
            <a:avLst>
              <a:gd name="adj1" fmla="val 25000"/>
              <a:gd name="adj2" fmla="val 63120"/>
              <a:gd name="adj3" fmla="val 12500"/>
            </a:avLst>
          </a:prstGeom>
          <a:gradFill rotWithShape="0">
            <a:gsLst>
              <a:gs pos="0">
                <a:srgbClr val="CC3300">
                  <a:gamma/>
                  <a:tint val="0"/>
                  <a:invGamma/>
                </a:srgbClr>
              </a:gs>
              <a:gs pos="100000">
                <a:srgbClr val="CC3300"/>
              </a:gs>
            </a:gsLst>
            <a:path path="rect">
              <a:fillToRect l="50000" t="50000" r="50000" b="50000"/>
            </a:path>
          </a:gradFill>
          <a:ln w="9525">
            <a:solidFill>
              <a:srgbClr val="990033"/>
            </a:solidFill>
            <a:round/>
            <a:headEnd/>
            <a:tailEnd/>
          </a:ln>
          <a:effectLst/>
        </p:spPr>
        <p:txBody>
          <a:bodyPr wrap="none" anchor="ctr"/>
          <a:lstStyle/>
          <a:p>
            <a:pPr algn="ctr" rtl="1"/>
            <a:r>
              <a:rPr lang="ar-SA" altLang="en-US" sz="3200" b="1">
                <a:solidFill>
                  <a:srgbClr val="660033"/>
                </a:solidFill>
                <a:cs typeface="Mitra" pitchFamily="2" charset="-78"/>
              </a:rPr>
              <a:t>وزارت امور اقتصادي و دارايي</a:t>
            </a:r>
            <a:endParaRPr lang="en-US" altLang="en-US" sz="3200" b="1">
              <a:cs typeface="Mitra" pitchFamily="2" charset="-78"/>
            </a:endParaRPr>
          </a:p>
        </p:txBody>
      </p:sp>
      <p:sp>
        <p:nvSpPr>
          <p:cNvPr id="292867" name="Text Box 3"/>
          <p:cNvSpPr txBox="1">
            <a:spLocks noChangeArrowheads="1"/>
          </p:cNvSpPr>
          <p:nvPr/>
        </p:nvSpPr>
        <p:spPr bwMode="auto">
          <a:xfrm>
            <a:off x="0" y="1600200"/>
            <a:ext cx="9144000" cy="1066800"/>
          </a:xfrm>
          <a:prstGeom prst="rect">
            <a:avLst/>
          </a:prstGeom>
          <a:noFill/>
          <a:ln w="9525">
            <a:noFill/>
            <a:miter lim="800000"/>
            <a:headEnd/>
            <a:tailEnd/>
          </a:ln>
          <a:effectLst/>
        </p:spPr>
        <p:txBody>
          <a:bodyPr>
            <a:spAutoFit/>
          </a:bodyPr>
          <a:lstStyle/>
          <a:p>
            <a:pPr algn="ctr" rtl="1"/>
            <a:r>
              <a:rPr lang="en-US" altLang="en-US" sz="3200">
                <a:cs typeface="Mitra" pitchFamily="2" charset="-78"/>
                <a:sym typeface="AGA Arabesque" pitchFamily="2" charset="2"/>
              </a:rPr>
              <a:t> </a:t>
            </a:r>
            <a:r>
              <a:rPr lang="ar-SA" altLang="en-US" sz="3200">
                <a:cs typeface="Mitra" pitchFamily="2" charset="-78"/>
                <a:sym typeface="AGA Arabesque" pitchFamily="2" charset="2"/>
              </a:rPr>
              <a:t>اقدام به اعمال نظارت بر فعاليت هاي اقتصادي اشخاص</a:t>
            </a:r>
            <a:r>
              <a:rPr lang="ar-SA" altLang="en-US" sz="2600">
                <a:cs typeface="Mitra" pitchFamily="2" charset="-78"/>
                <a:sym typeface="AGA Arabesque" pitchFamily="2" charset="2"/>
              </a:rPr>
              <a:t> </a:t>
            </a:r>
            <a:r>
              <a:rPr lang="ar-SA" altLang="en-US" sz="3200">
                <a:cs typeface="Mitra" pitchFamily="2" charset="-78"/>
                <a:sym typeface="AGA Arabesque" pitchFamily="2" charset="2"/>
              </a:rPr>
              <a:t>حقيقي و حقوقي مرتبط با دستگاه</a:t>
            </a:r>
            <a:r>
              <a:rPr lang="fa-IR" altLang="en-US" sz="3200">
                <a:cs typeface="Mitra" pitchFamily="2" charset="-78"/>
                <a:sym typeface="AGA Arabesque" pitchFamily="2" charset="2"/>
              </a:rPr>
              <a:t>‌</a:t>
            </a:r>
            <a:r>
              <a:rPr lang="ar-SA" altLang="en-US" sz="3200">
                <a:cs typeface="Mitra" pitchFamily="2" charset="-78"/>
                <a:sym typeface="AGA Arabesque" pitchFamily="2" charset="2"/>
              </a:rPr>
              <a:t>هاي اجرايي</a:t>
            </a:r>
            <a:r>
              <a:rPr lang="en-US" altLang="en-US" sz="2600">
                <a:cs typeface="Mitra" pitchFamily="2" charset="-78"/>
                <a:sym typeface="AGA Arabesque" pitchFamily="2" charset="2"/>
              </a:rPr>
              <a:t> </a:t>
            </a:r>
            <a:r>
              <a:rPr lang="en-US" altLang="en-US" sz="2600">
                <a:cs typeface="Mitra" pitchFamily="2" charset="-78"/>
              </a:rPr>
              <a:t> </a:t>
            </a:r>
          </a:p>
        </p:txBody>
      </p:sp>
      <p:sp>
        <p:nvSpPr>
          <p:cNvPr id="292868" name="AutoShape 4"/>
          <p:cNvSpPr>
            <a:spLocks noChangeArrowheads="1"/>
          </p:cNvSpPr>
          <p:nvPr/>
        </p:nvSpPr>
        <p:spPr bwMode="auto">
          <a:xfrm>
            <a:off x="1600200" y="3352800"/>
            <a:ext cx="6477000" cy="1096963"/>
          </a:xfrm>
          <a:prstGeom prst="ellipseRibbon2">
            <a:avLst>
              <a:gd name="adj1" fmla="val 25000"/>
              <a:gd name="adj2" fmla="val 63120"/>
              <a:gd name="adj3" fmla="val 12500"/>
            </a:avLst>
          </a:prstGeom>
          <a:gradFill rotWithShape="0">
            <a:gsLst>
              <a:gs pos="0">
                <a:srgbClr val="CC3300">
                  <a:gamma/>
                  <a:tint val="0"/>
                  <a:invGamma/>
                </a:srgbClr>
              </a:gs>
              <a:gs pos="100000">
                <a:srgbClr val="CC3300"/>
              </a:gs>
            </a:gsLst>
            <a:path path="rect">
              <a:fillToRect l="50000" t="50000" r="50000" b="50000"/>
            </a:path>
          </a:gradFill>
          <a:ln w="9525">
            <a:solidFill>
              <a:srgbClr val="990033"/>
            </a:solidFill>
            <a:round/>
            <a:headEnd/>
            <a:tailEnd/>
          </a:ln>
          <a:effectLst/>
        </p:spPr>
        <p:txBody>
          <a:bodyPr wrap="none" anchor="ctr"/>
          <a:lstStyle/>
          <a:p>
            <a:pPr algn="ctr" rtl="1"/>
            <a:r>
              <a:rPr lang="ar-SA" altLang="en-US" sz="3200" b="1">
                <a:solidFill>
                  <a:srgbClr val="660033"/>
                </a:solidFill>
                <a:cs typeface="Mitra" pitchFamily="2" charset="-78"/>
              </a:rPr>
              <a:t>سازمان صدا و سيما</a:t>
            </a:r>
            <a:endParaRPr lang="en-US" altLang="en-US" sz="3200" b="1">
              <a:cs typeface="Mitra" pitchFamily="2" charset="-78"/>
            </a:endParaRPr>
          </a:p>
        </p:txBody>
      </p:sp>
      <p:sp>
        <p:nvSpPr>
          <p:cNvPr id="292869" name="Text Box 5"/>
          <p:cNvSpPr txBox="1">
            <a:spLocks noChangeArrowheads="1"/>
          </p:cNvSpPr>
          <p:nvPr/>
        </p:nvSpPr>
        <p:spPr bwMode="auto">
          <a:xfrm>
            <a:off x="0" y="4648200"/>
            <a:ext cx="9144000" cy="1066800"/>
          </a:xfrm>
          <a:prstGeom prst="rect">
            <a:avLst/>
          </a:prstGeom>
          <a:noFill/>
          <a:ln w="9525">
            <a:noFill/>
            <a:miter lim="800000"/>
            <a:headEnd/>
            <a:tailEnd/>
          </a:ln>
          <a:effectLst/>
        </p:spPr>
        <p:txBody>
          <a:bodyPr>
            <a:spAutoFit/>
          </a:bodyPr>
          <a:lstStyle/>
          <a:p>
            <a:pPr algn="ctr" rtl="1">
              <a:spcBef>
                <a:spcPct val="50000"/>
              </a:spcBef>
            </a:pPr>
            <a:r>
              <a:rPr lang="en-US" altLang="en-US" sz="3200">
                <a:cs typeface="Mitra" pitchFamily="2" charset="-78"/>
                <a:sym typeface="AGA Arabesque" pitchFamily="2" charset="2"/>
              </a:rPr>
              <a:t> </a:t>
            </a:r>
            <a:r>
              <a:rPr lang="ar-SA" altLang="en-US" sz="3200">
                <a:cs typeface="Mitra" pitchFamily="2" charset="-78"/>
                <a:sym typeface="AGA Arabesque" pitchFamily="2" charset="2"/>
              </a:rPr>
              <a:t>همكاري لازم در اجراي برنامه هاي آموزش عمومي و اطلاع رساني اين برنامه</a:t>
            </a:r>
            <a:endParaRPr lang="en-US" altLang="en-US" sz="2600">
              <a:cs typeface="Mitra" pitchFamily="2" charset="-78"/>
              <a:sym typeface="AGA Arabesque" pitchFamily="2" charset="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72" fill="hold" grpId="0" nodeType="afterEffect">
                                  <p:stCondLst>
                                    <p:cond delay="0"/>
                                  </p:stCondLst>
                                  <p:childTnLst>
                                    <p:set>
                                      <p:cBhvr>
                                        <p:cTn id="6" dur="1" fill="hold">
                                          <p:stCondLst>
                                            <p:cond delay="0"/>
                                          </p:stCondLst>
                                        </p:cTn>
                                        <p:tgtEl>
                                          <p:spTgt spid="292866"/>
                                        </p:tgtEl>
                                        <p:attrNameLst>
                                          <p:attrName>style.visibility</p:attrName>
                                        </p:attrNameLst>
                                      </p:cBhvr>
                                      <p:to>
                                        <p:strVal val="visible"/>
                                      </p:to>
                                    </p:set>
                                    <p:anim calcmode="lin" valueType="num">
                                      <p:cBhvr>
                                        <p:cTn id="7" dur="500" fill="hold"/>
                                        <p:tgtEl>
                                          <p:spTgt spid="292866"/>
                                        </p:tgtEl>
                                        <p:attrNameLst>
                                          <p:attrName>ppt_w</p:attrName>
                                        </p:attrNameLst>
                                      </p:cBhvr>
                                      <p:tavLst>
                                        <p:tav tm="0">
                                          <p:val>
                                            <p:strVal val="2/3*#ppt_w"/>
                                          </p:val>
                                        </p:tav>
                                        <p:tav tm="100000">
                                          <p:val>
                                            <p:strVal val="#ppt_w"/>
                                          </p:val>
                                        </p:tav>
                                      </p:tavLst>
                                    </p:anim>
                                    <p:anim calcmode="lin" valueType="num">
                                      <p:cBhvr>
                                        <p:cTn id="8" dur="500" fill="hold"/>
                                        <p:tgtEl>
                                          <p:spTgt spid="292866"/>
                                        </p:tgtEl>
                                        <p:attrNameLst>
                                          <p:attrName>ppt_h</p:attrName>
                                        </p:attrNameLst>
                                      </p:cBhvr>
                                      <p:tavLst>
                                        <p:tav tm="0">
                                          <p:val>
                                            <p:strVal val="2/3*#ppt_h"/>
                                          </p:val>
                                        </p:tav>
                                        <p:tav tm="100000">
                                          <p:val>
                                            <p:strVal val="#ppt_h"/>
                                          </p:val>
                                        </p:tav>
                                      </p:tavLst>
                                    </p:anim>
                                  </p:childTnLst>
                                </p:cTn>
                              </p:par>
                            </p:childTnLst>
                          </p:cTn>
                        </p:par>
                        <p:par>
                          <p:cTn id="9" fill="hold">
                            <p:stCondLst>
                              <p:cond delay="500"/>
                            </p:stCondLst>
                            <p:childTnLst>
                              <p:par>
                                <p:cTn id="10" presetID="17" presetClass="entr" presetSubtype="2" fill="hold" grpId="0" nodeType="afterEffect">
                                  <p:stCondLst>
                                    <p:cond delay="0"/>
                                  </p:stCondLst>
                                  <p:childTnLst>
                                    <p:set>
                                      <p:cBhvr>
                                        <p:cTn id="11" dur="1" fill="hold">
                                          <p:stCondLst>
                                            <p:cond delay="0"/>
                                          </p:stCondLst>
                                        </p:cTn>
                                        <p:tgtEl>
                                          <p:spTgt spid="292867"/>
                                        </p:tgtEl>
                                        <p:attrNameLst>
                                          <p:attrName>style.visibility</p:attrName>
                                        </p:attrNameLst>
                                      </p:cBhvr>
                                      <p:to>
                                        <p:strVal val="visible"/>
                                      </p:to>
                                    </p:set>
                                    <p:anim calcmode="lin" valueType="num">
                                      <p:cBhvr>
                                        <p:cTn id="12" dur="500" fill="hold"/>
                                        <p:tgtEl>
                                          <p:spTgt spid="292867"/>
                                        </p:tgtEl>
                                        <p:attrNameLst>
                                          <p:attrName>ppt_x</p:attrName>
                                        </p:attrNameLst>
                                      </p:cBhvr>
                                      <p:tavLst>
                                        <p:tav tm="0">
                                          <p:val>
                                            <p:strVal val="#ppt_x+#ppt_w/2"/>
                                          </p:val>
                                        </p:tav>
                                        <p:tav tm="100000">
                                          <p:val>
                                            <p:strVal val="#ppt_x"/>
                                          </p:val>
                                        </p:tav>
                                      </p:tavLst>
                                    </p:anim>
                                    <p:anim calcmode="lin" valueType="num">
                                      <p:cBhvr>
                                        <p:cTn id="13" dur="500" fill="hold"/>
                                        <p:tgtEl>
                                          <p:spTgt spid="292867"/>
                                        </p:tgtEl>
                                        <p:attrNameLst>
                                          <p:attrName>ppt_y</p:attrName>
                                        </p:attrNameLst>
                                      </p:cBhvr>
                                      <p:tavLst>
                                        <p:tav tm="0">
                                          <p:val>
                                            <p:strVal val="#ppt_y"/>
                                          </p:val>
                                        </p:tav>
                                        <p:tav tm="100000">
                                          <p:val>
                                            <p:strVal val="#ppt_y"/>
                                          </p:val>
                                        </p:tav>
                                      </p:tavLst>
                                    </p:anim>
                                    <p:anim calcmode="lin" valueType="num">
                                      <p:cBhvr>
                                        <p:cTn id="14" dur="500" fill="hold"/>
                                        <p:tgtEl>
                                          <p:spTgt spid="292867"/>
                                        </p:tgtEl>
                                        <p:attrNameLst>
                                          <p:attrName>ppt_w</p:attrName>
                                        </p:attrNameLst>
                                      </p:cBhvr>
                                      <p:tavLst>
                                        <p:tav tm="0">
                                          <p:val>
                                            <p:fltVal val="0"/>
                                          </p:val>
                                        </p:tav>
                                        <p:tav tm="100000">
                                          <p:val>
                                            <p:strVal val="#ppt_w"/>
                                          </p:val>
                                        </p:tav>
                                      </p:tavLst>
                                    </p:anim>
                                    <p:anim calcmode="lin" valueType="num">
                                      <p:cBhvr>
                                        <p:cTn id="15" dur="500" fill="hold"/>
                                        <p:tgtEl>
                                          <p:spTgt spid="292867"/>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23" presetClass="entr" presetSubtype="272" fill="hold" grpId="0" nodeType="afterEffect">
                                  <p:stCondLst>
                                    <p:cond delay="0"/>
                                  </p:stCondLst>
                                  <p:childTnLst>
                                    <p:set>
                                      <p:cBhvr>
                                        <p:cTn id="18" dur="1" fill="hold">
                                          <p:stCondLst>
                                            <p:cond delay="0"/>
                                          </p:stCondLst>
                                        </p:cTn>
                                        <p:tgtEl>
                                          <p:spTgt spid="292868"/>
                                        </p:tgtEl>
                                        <p:attrNameLst>
                                          <p:attrName>style.visibility</p:attrName>
                                        </p:attrNameLst>
                                      </p:cBhvr>
                                      <p:to>
                                        <p:strVal val="visible"/>
                                      </p:to>
                                    </p:set>
                                    <p:anim calcmode="lin" valueType="num">
                                      <p:cBhvr>
                                        <p:cTn id="19" dur="500" fill="hold"/>
                                        <p:tgtEl>
                                          <p:spTgt spid="292868"/>
                                        </p:tgtEl>
                                        <p:attrNameLst>
                                          <p:attrName>ppt_w</p:attrName>
                                        </p:attrNameLst>
                                      </p:cBhvr>
                                      <p:tavLst>
                                        <p:tav tm="0">
                                          <p:val>
                                            <p:strVal val="2/3*#ppt_w"/>
                                          </p:val>
                                        </p:tav>
                                        <p:tav tm="100000">
                                          <p:val>
                                            <p:strVal val="#ppt_w"/>
                                          </p:val>
                                        </p:tav>
                                      </p:tavLst>
                                    </p:anim>
                                    <p:anim calcmode="lin" valueType="num">
                                      <p:cBhvr>
                                        <p:cTn id="20" dur="500" fill="hold"/>
                                        <p:tgtEl>
                                          <p:spTgt spid="292868"/>
                                        </p:tgtEl>
                                        <p:attrNameLst>
                                          <p:attrName>ppt_h</p:attrName>
                                        </p:attrNameLst>
                                      </p:cBhvr>
                                      <p:tavLst>
                                        <p:tav tm="0">
                                          <p:val>
                                            <p:strVal val="2/3*#ppt_h"/>
                                          </p:val>
                                        </p:tav>
                                        <p:tav tm="100000">
                                          <p:val>
                                            <p:strVal val="#ppt_h"/>
                                          </p:val>
                                        </p:tav>
                                      </p:tavLst>
                                    </p:anim>
                                  </p:childTnLst>
                                </p:cTn>
                              </p:par>
                            </p:childTnLst>
                          </p:cTn>
                        </p:par>
                        <p:par>
                          <p:cTn id="21" fill="hold">
                            <p:stCondLst>
                              <p:cond delay="1500"/>
                            </p:stCondLst>
                            <p:childTnLst>
                              <p:par>
                                <p:cTn id="22" presetID="15" presetClass="entr" presetSubtype="0" fill="hold" grpId="0" nodeType="afterEffect">
                                  <p:stCondLst>
                                    <p:cond delay="0"/>
                                  </p:stCondLst>
                                  <p:childTnLst>
                                    <p:set>
                                      <p:cBhvr>
                                        <p:cTn id="23" dur="1" fill="hold">
                                          <p:stCondLst>
                                            <p:cond delay="0"/>
                                          </p:stCondLst>
                                        </p:cTn>
                                        <p:tgtEl>
                                          <p:spTgt spid="292869"/>
                                        </p:tgtEl>
                                        <p:attrNameLst>
                                          <p:attrName>style.visibility</p:attrName>
                                        </p:attrNameLst>
                                      </p:cBhvr>
                                      <p:to>
                                        <p:strVal val="visible"/>
                                      </p:to>
                                    </p:set>
                                    <p:anim calcmode="lin" valueType="num">
                                      <p:cBhvr>
                                        <p:cTn id="24" dur="1000" fill="hold"/>
                                        <p:tgtEl>
                                          <p:spTgt spid="292869"/>
                                        </p:tgtEl>
                                        <p:attrNameLst>
                                          <p:attrName>ppt_w</p:attrName>
                                        </p:attrNameLst>
                                      </p:cBhvr>
                                      <p:tavLst>
                                        <p:tav tm="0">
                                          <p:val>
                                            <p:fltVal val="0"/>
                                          </p:val>
                                        </p:tav>
                                        <p:tav tm="100000">
                                          <p:val>
                                            <p:strVal val="#ppt_w"/>
                                          </p:val>
                                        </p:tav>
                                      </p:tavLst>
                                    </p:anim>
                                    <p:anim calcmode="lin" valueType="num">
                                      <p:cBhvr>
                                        <p:cTn id="25" dur="1000" fill="hold"/>
                                        <p:tgtEl>
                                          <p:spTgt spid="292869"/>
                                        </p:tgtEl>
                                        <p:attrNameLst>
                                          <p:attrName>ppt_h</p:attrName>
                                        </p:attrNameLst>
                                      </p:cBhvr>
                                      <p:tavLst>
                                        <p:tav tm="0">
                                          <p:val>
                                            <p:fltVal val="0"/>
                                          </p:val>
                                        </p:tav>
                                        <p:tav tm="100000">
                                          <p:val>
                                            <p:strVal val="#ppt_h"/>
                                          </p:val>
                                        </p:tav>
                                      </p:tavLst>
                                    </p:anim>
                                    <p:anim calcmode="lin" valueType="num">
                                      <p:cBhvr>
                                        <p:cTn id="26" dur="1000" fill="hold"/>
                                        <p:tgtEl>
                                          <p:spTgt spid="292869"/>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29286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6" grpId="0" animBg="1" autoUpdateAnimBg="0"/>
      <p:bldP spid="292867" grpId="0" autoUpdateAnimBg="0"/>
      <p:bldP spid="292868" grpId="0" animBg="1" autoUpdateAnimBg="0"/>
      <p:bldP spid="292869"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2"/>
          </p:nvPr>
        </p:nvSpPr>
        <p:spPr/>
        <p:txBody>
          <a:bodyPr/>
          <a:lstStyle/>
          <a:p>
            <a:fld id="{601E2F57-44C4-4E17-A706-1B0F5DD9D0DF}" type="slidenum">
              <a:rPr lang="ar-SA" altLang="en-US"/>
              <a:pPr/>
              <a:t>56</a:t>
            </a:fld>
            <a:endParaRPr lang="en-US" altLang="en-US"/>
          </a:p>
        </p:txBody>
      </p:sp>
      <p:sp>
        <p:nvSpPr>
          <p:cNvPr id="293890" name="AutoShape 2"/>
          <p:cNvSpPr>
            <a:spLocks noChangeArrowheads="1"/>
          </p:cNvSpPr>
          <p:nvPr/>
        </p:nvSpPr>
        <p:spPr bwMode="auto">
          <a:xfrm>
            <a:off x="0" y="76200"/>
            <a:ext cx="9144000" cy="1143000"/>
          </a:xfrm>
          <a:prstGeom prst="ellipseRibbon2">
            <a:avLst>
              <a:gd name="adj1" fmla="val 25000"/>
              <a:gd name="adj2" fmla="val 75000"/>
              <a:gd name="adj3" fmla="val 12500"/>
            </a:avLst>
          </a:prstGeom>
          <a:gradFill rotWithShape="0">
            <a:gsLst>
              <a:gs pos="0">
                <a:srgbClr val="CC3300">
                  <a:gamma/>
                  <a:tint val="0"/>
                  <a:invGamma/>
                </a:srgbClr>
              </a:gs>
              <a:gs pos="100000">
                <a:srgbClr val="CC3300"/>
              </a:gs>
            </a:gsLst>
            <a:path path="rect">
              <a:fillToRect l="50000" t="50000" r="50000" b="50000"/>
            </a:path>
          </a:gradFill>
          <a:ln w="9525">
            <a:solidFill>
              <a:schemeClr val="tx1"/>
            </a:solidFill>
            <a:round/>
            <a:headEnd/>
            <a:tailEnd/>
          </a:ln>
          <a:effectLst/>
        </p:spPr>
        <p:txBody>
          <a:bodyPr anchor="ctr"/>
          <a:lstStyle/>
          <a:p>
            <a:pPr algn="ctr" rtl="1"/>
            <a:r>
              <a:rPr lang="ar-SA" altLang="en-US" b="1">
                <a:solidFill>
                  <a:srgbClr val="660033"/>
                </a:solidFill>
                <a:effectLst>
                  <a:outerShdw blurRad="38100" dist="38100" dir="2700000" algn="tl">
                    <a:srgbClr val="000000"/>
                  </a:outerShdw>
                </a:effectLst>
                <a:cs typeface="Mitra" pitchFamily="2" charset="-78"/>
              </a:rPr>
              <a:t>تكاليف ومسئوليت دستگاه</a:t>
            </a:r>
            <a:r>
              <a:rPr lang="fa-IR" altLang="en-US" b="1">
                <a:solidFill>
                  <a:srgbClr val="660033"/>
                </a:solidFill>
                <a:effectLst>
                  <a:outerShdw blurRad="38100" dist="38100" dir="2700000" algn="tl">
                    <a:srgbClr val="000000"/>
                  </a:outerShdw>
                </a:effectLst>
                <a:cs typeface="Mitra" pitchFamily="2" charset="-78"/>
              </a:rPr>
              <a:t>‌</a:t>
            </a:r>
            <a:r>
              <a:rPr lang="ar-SA" altLang="en-US" b="1">
                <a:solidFill>
                  <a:srgbClr val="660033"/>
                </a:solidFill>
                <a:effectLst>
                  <a:outerShdw blurRad="38100" dist="38100" dir="2700000" algn="tl">
                    <a:srgbClr val="000000"/>
                  </a:outerShdw>
                </a:effectLst>
                <a:cs typeface="Mitra" pitchFamily="2" charset="-78"/>
              </a:rPr>
              <a:t>هاي اجرائي براي تحقق اهداف مربوط به پيشگيري و مبارزه با فساد</a:t>
            </a:r>
            <a:endParaRPr lang="en-US" altLang="en-US" b="1">
              <a:solidFill>
                <a:srgbClr val="990033"/>
              </a:solidFill>
              <a:effectLst>
                <a:outerShdw blurRad="38100" dist="38100" dir="2700000" algn="tl">
                  <a:srgbClr val="000000"/>
                </a:outerShdw>
              </a:effectLst>
              <a:cs typeface="Yagut" pitchFamily="2" charset="-78"/>
            </a:endParaRPr>
          </a:p>
        </p:txBody>
      </p:sp>
      <p:sp>
        <p:nvSpPr>
          <p:cNvPr id="293891" name="AutoShape 3"/>
          <p:cNvSpPr>
            <a:spLocks noChangeArrowheads="1"/>
          </p:cNvSpPr>
          <p:nvPr/>
        </p:nvSpPr>
        <p:spPr bwMode="auto">
          <a:xfrm>
            <a:off x="2895600" y="1066800"/>
            <a:ext cx="3810000" cy="1219200"/>
          </a:xfrm>
          <a:prstGeom prst="bevel">
            <a:avLst>
              <a:gd name="adj" fmla="val 6713"/>
            </a:avLst>
          </a:prstGeom>
          <a:gradFill rotWithShape="0">
            <a:gsLst>
              <a:gs pos="0">
                <a:srgbClr val="FFFF99">
                  <a:gamma/>
                  <a:shade val="78824"/>
                  <a:invGamma/>
                </a:srgbClr>
              </a:gs>
              <a:gs pos="50000">
                <a:srgbClr val="FFFF99"/>
              </a:gs>
              <a:gs pos="100000">
                <a:srgbClr val="FFFF99">
                  <a:gamma/>
                  <a:shade val="78824"/>
                  <a:invGamma/>
                </a:srgbClr>
              </a:gs>
            </a:gsLst>
            <a:lin ang="2700000" scaled="1"/>
          </a:gradFill>
          <a:ln w="9525">
            <a:solidFill>
              <a:schemeClr val="tx1"/>
            </a:solidFill>
            <a:miter lim="800000"/>
            <a:headEnd/>
            <a:tailEnd/>
          </a:ln>
          <a:effectLst/>
        </p:spPr>
        <p:txBody>
          <a:bodyPr anchor="ctr"/>
          <a:lstStyle/>
          <a:p>
            <a:pPr algn="just" rtl="1"/>
            <a:r>
              <a:rPr lang="ar-SA" altLang="en-US" sz="2300" b="1">
                <a:solidFill>
                  <a:srgbClr val="990033"/>
                </a:solidFill>
                <a:cs typeface="Mitra" pitchFamily="2" charset="-78"/>
              </a:rPr>
              <a:t>پيشگيري از فساد و سالم سازي اداري</a:t>
            </a:r>
            <a:endParaRPr lang="en-US" altLang="en-US" sz="2300" b="1">
              <a:solidFill>
                <a:srgbClr val="990033"/>
              </a:solidFill>
              <a:cs typeface="Mitra" pitchFamily="2" charset="-78"/>
            </a:endParaRPr>
          </a:p>
        </p:txBody>
      </p:sp>
      <p:sp>
        <p:nvSpPr>
          <p:cNvPr id="293892" name="Text Box 4"/>
          <p:cNvSpPr txBox="1">
            <a:spLocks noChangeArrowheads="1"/>
          </p:cNvSpPr>
          <p:nvPr/>
        </p:nvSpPr>
        <p:spPr bwMode="auto">
          <a:xfrm>
            <a:off x="6840538" y="1295400"/>
            <a:ext cx="2303462" cy="838200"/>
          </a:xfrm>
          <a:prstGeom prst="rect">
            <a:avLst/>
          </a:prstGeom>
          <a:noFill/>
          <a:ln w="9525">
            <a:noFill/>
            <a:miter lim="800000"/>
            <a:headEnd/>
            <a:tailEnd/>
          </a:ln>
          <a:effectLst/>
        </p:spPr>
        <p:txBody>
          <a:bodyPr/>
          <a:lstStyle/>
          <a:p>
            <a:pPr algn="ctr" rtl="1">
              <a:spcBef>
                <a:spcPct val="50000"/>
              </a:spcBef>
            </a:pPr>
            <a:r>
              <a:rPr lang="ar-SA" altLang="en-US" sz="2200" b="1">
                <a:solidFill>
                  <a:srgbClr val="660033"/>
                </a:solidFill>
                <a:cs typeface="Mitra" pitchFamily="2" charset="-78"/>
              </a:rPr>
              <a:t>وزير يا بالاترين مقام</a:t>
            </a:r>
            <a:r>
              <a:rPr lang="ar-SA" altLang="en-US" sz="2200">
                <a:cs typeface="Mitra" pitchFamily="2" charset="-78"/>
              </a:rPr>
              <a:t> </a:t>
            </a:r>
            <a:r>
              <a:rPr lang="ar-SA" altLang="en-US" sz="2200" b="1">
                <a:solidFill>
                  <a:srgbClr val="660033"/>
                </a:solidFill>
                <a:cs typeface="Mitra" pitchFamily="2" charset="-78"/>
              </a:rPr>
              <a:t>اجرائي دستگاه</a:t>
            </a:r>
            <a:endParaRPr lang="en-US" altLang="en-US" sz="2200">
              <a:cs typeface="Mitra" pitchFamily="2" charset="-78"/>
            </a:endParaRPr>
          </a:p>
        </p:txBody>
      </p:sp>
      <p:sp>
        <p:nvSpPr>
          <p:cNvPr id="293893" name="Text Box 5"/>
          <p:cNvSpPr txBox="1">
            <a:spLocks noChangeArrowheads="1"/>
          </p:cNvSpPr>
          <p:nvPr/>
        </p:nvSpPr>
        <p:spPr bwMode="auto">
          <a:xfrm>
            <a:off x="122238" y="1447800"/>
            <a:ext cx="2773362" cy="762000"/>
          </a:xfrm>
          <a:prstGeom prst="rect">
            <a:avLst/>
          </a:prstGeom>
          <a:noFill/>
          <a:ln w="9525">
            <a:noFill/>
            <a:miter lim="800000"/>
            <a:headEnd/>
            <a:tailEnd/>
          </a:ln>
          <a:effectLst/>
        </p:spPr>
        <p:txBody>
          <a:bodyPr wrap="none"/>
          <a:lstStyle/>
          <a:p>
            <a:pPr rtl="1">
              <a:spcBef>
                <a:spcPct val="50000"/>
              </a:spcBef>
            </a:pPr>
            <a:r>
              <a:rPr lang="ar-SA" altLang="en-US" sz="2200" b="1">
                <a:solidFill>
                  <a:srgbClr val="660033"/>
                </a:solidFill>
                <a:cs typeface="Mitra" pitchFamily="2" charset="-78"/>
              </a:rPr>
              <a:t>با رعايت قوانين و مقررات</a:t>
            </a:r>
            <a:endParaRPr lang="en-US" altLang="en-US" sz="2200">
              <a:cs typeface="Mitra" pitchFamily="2" charset="-78"/>
            </a:endParaRPr>
          </a:p>
        </p:txBody>
      </p:sp>
      <p:sp>
        <p:nvSpPr>
          <p:cNvPr id="293894" name="AutoShape 6"/>
          <p:cNvSpPr>
            <a:spLocks noChangeArrowheads="1"/>
          </p:cNvSpPr>
          <p:nvPr/>
        </p:nvSpPr>
        <p:spPr bwMode="auto">
          <a:xfrm>
            <a:off x="2895600" y="2438400"/>
            <a:ext cx="3810000" cy="1219200"/>
          </a:xfrm>
          <a:prstGeom prst="bevel">
            <a:avLst>
              <a:gd name="adj" fmla="val 5556"/>
            </a:avLst>
          </a:prstGeom>
          <a:gradFill rotWithShape="0">
            <a:gsLst>
              <a:gs pos="0">
                <a:srgbClr val="FFFF99">
                  <a:gamma/>
                  <a:shade val="78824"/>
                  <a:invGamma/>
                </a:srgbClr>
              </a:gs>
              <a:gs pos="50000">
                <a:srgbClr val="FFFF99"/>
              </a:gs>
              <a:gs pos="100000">
                <a:srgbClr val="FFFF99">
                  <a:gamma/>
                  <a:shade val="78824"/>
                  <a:invGamma/>
                </a:srgbClr>
              </a:gs>
            </a:gsLst>
            <a:lin ang="2700000" scaled="1"/>
          </a:gradFill>
          <a:ln w="9525">
            <a:solidFill>
              <a:schemeClr val="tx1"/>
            </a:solidFill>
            <a:miter lim="800000"/>
            <a:headEnd/>
            <a:tailEnd/>
          </a:ln>
          <a:effectLst/>
        </p:spPr>
        <p:txBody>
          <a:bodyPr anchor="ctr"/>
          <a:lstStyle/>
          <a:p>
            <a:pPr algn="just" rtl="1"/>
            <a:r>
              <a:rPr lang="ar-SA" altLang="en-US" sz="2200" b="1">
                <a:solidFill>
                  <a:srgbClr val="990033"/>
                </a:solidFill>
                <a:cs typeface="Mitra" pitchFamily="2" charset="-78"/>
              </a:rPr>
              <a:t>نظارت بر فرآيند عمليات در دستگاه و كشف موارد تخلف و اعلام به مراجع ذيربط</a:t>
            </a:r>
            <a:endParaRPr lang="en-US" altLang="en-US" sz="2200">
              <a:cs typeface="Mitra" pitchFamily="2" charset="-78"/>
            </a:endParaRPr>
          </a:p>
        </p:txBody>
      </p:sp>
      <p:sp>
        <p:nvSpPr>
          <p:cNvPr id="293895" name="Text Box 7"/>
          <p:cNvSpPr txBox="1">
            <a:spLocks noChangeArrowheads="1"/>
          </p:cNvSpPr>
          <p:nvPr/>
        </p:nvSpPr>
        <p:spPr bwMode="auto">
          <a:xfrm>
            <a:off x="6172200" y="2819400"/>
            <a:ext cx="2303463" cy="457200"/>
          </a:xfrm>
          <a:prstGeom prst="rect">
            <a:avLst/>
          </a:prstGeom>
          <a:noFill/>
          <a:ln w="9525">
            <a:noFill/>
            <a:miter lim="800000"/>
            <a:headEnd/>
            <a:tailEnd/>
          </a:ln>
          <a:effectLst/>
        </p:spPr>
        <p:txBody>
          <a:bodyPr/>
          <a:lstStyle/>
          <a:p>
            <a:pPr rtl="1">
              <a:spcBef>
                <a:spcPct val="50000"/>
              </a:spcBef>
            </a:pPr>
            <a:r>
              <a:rPr lang="ar-SA" altLang="en-US" sz="2200" b="1">
                <a:solidFill>
                  <a:srgbClr val="660033"/>
                </a:solidFill>
                <a:cs typeface="Mitra" pitchFamily="2" charset="-78"/>
              </a:rPr>
              <a:t>وزراء و رؤسا</a:t>
            </a:r>
            <a:endParaRPr lang="en-US" altLang="en-US" sz="2200">
              <a:cs typeface="Mitra" pitchFamily="2" charset="-78"/>
            </a:endParaRPr>
          </a:p>
        </p:txBody>
      </p:sp>
      <p:sp>
        <p:nvSpPr>
          <p:cNvPr id="293896" name="Text Box 8"/>
          <p:cNvSpPr txBox="1">
            <a:spLocks noChangeArrowheads="1"/>
          </p:cNvSpPr>
          <p:nvPr/>
        </p:nvSpPr>
        <p:spPr bwMode="auto">
          <a:xfrm>
            <a:off x="0" y="2514600"/>
            <a:ext cx="2819400" cy="838200"/>
          </a:xfrm>
          <a:prstGeom prst="rect">
            <a:avLst/>
          </a:prstGeom>
          <a:noFill/>
          <a:ln w="9525">
            <a:noFill/>
            <a:miter lim="800000"/>
            <a:headEnd/>
            <a:tailEnd/>
          </a:ln>
          <a:effectLst/>
        </p:spPr>
        <p:txBody>
          <a:bodyPr/>
          <a:lstStyle/>
          <a:p>
            <a:pPr rtl="1">
              <a:spcBef>
                <a:spcPct val="50000"/>
              </a:spcBef>
            </a:pPr>
            <a:r>
              <a:rPr lang="ar-SA" altLang="en-US" sz="2200" b="1">
                <a:solidFill>
                  <a:srgbClr val="660033"/>
                </a:solidFill>
                <a:cs typeface="Mitra" pitchFamily="2" charset="-78"/>
              </a:rPr>
              <a:t>از طريق واحدهاي بازرسي و حراس</a:t>
            </a:r>
            <a:r>
              <a:rPr lang="fa-IR" altLang="en-US" sz="2200" b="1">
                <a:solidFill>
                  <a:srgbClr val="660033"/>
                </a:solidFill>
                <a:cs typeface="Mitra" pitchFamily="2" charset="-78"/>
              </a:rPr>
              <a:t>ت</a:t>
            </a:r>
            <a:r>
              <a:rPr lang="ar-SA" altLang="en-US" sz="2200" b="1">
                <a:solidFill>
                  <a:srgbClr val="660033"/>
                </a:solidFill>
                <a:cs typeface="Mitra" pitchFamily="2" charset="-78"/>
              </a:rPr>
              <a:t> و انتخاب بازرس</a:t>
            </a:r>
            <a:r>
              <a:rPr lang="en-US" altLang="en-US" sz="2200">
                <a:cs typeface="Mitra" pitchFamily="2" charset="-78"/>
              </a:rPr>
              <a:t> </a:t>
            </a:r>
          </a:p>
        </p:txBody>
      </p:sp>
      <p:sp>
        <p:nvSpPr>
          <p:cNvPr id="293897" name="AutoShape 9"/>
          <p:cNvSpPr>
            <a:spLocks noChangeArrowheads="1"/>
          </p:cNvSpPr>
          <p:nvPr/>
        </p:nvSpPr>
        <p:spPr bwMode="auto">
          <a:xfrm>
            <a:off x="2895600" y="3886200"/>
            <a:ext cx="3810000" cy="1219200"/>
          </a:xfrm>
          <a:prstGeom prst="bevel">
            <a:avLst>
              <a:gd name="adj" fmla="val 6713"/>
            </a:avLst>
          </a:prstGeom>
          <a:gradFill rotWithShape="0">
            <a:gsLst>
              <a:gs pos="0">
                <a:srgbClr val="FFFF99">
                  <a:gamma/>
                  <a:shade val="78824"/>
                  <a:invGamma/>
                </a:srgbClr>
              </a:gs>
              <a:gs pos="50000">
                <a:srgbClr val="FFFF99"/>
              </a:gs>
              <a:gs pos="100000">
                <a:srgbClr val="FFFF99">
                  <a:gamma/>
                  <a:shade val="78824"/>
                  <a:invGamma/>
                </a:srgbClr>
              </a:gs>
            </a:gsLst>
            <a:lin ang="2700000" scaled="1"/>
          </a:gradFill>
          <a:ln w="9525">
            <a:solidFill>
              <a:schemeClr val="tx1"/>
            </a:solidFill>
            <a:miter lim="800000"/>
            <a:headEnd/>
            <a:tailEnd/>
          </a:ln>
          <a:effectLst/>
        </p:spPr>
        <p:txBody>
          <a:bodyPr anchor="ctr"/>
          <a:lstStyle/>
          <a:p>
            <a:pPr algn="just" rtl="1"/>
            <a:r>
              <a:rPr lang="ar-SA" altLang="en-US" sz="2400" b="1">
                <a:solidFill>
                  <a:srgbClr val="990033"/>
                </a:solidFill>
                <a:cs typeface="Mitra" pitchFamily="2" charset="-78"/>
              </a:rPr>
              <a:t>اعمال</a:t>
            </a:r>
            <a:r>
              <a:rPr lang="ar-SA" altLang="en-US" sz="2400">
                <a:cs typeface="Mitra" pitchFamily="2" charset="-78"/>
              </a:rPr>
              <a:t> </a:t>
            </a:r>
            <a:r>
              <a:rPr lang="ar-SA" altLang="en-US" sz="2400" b="1">
                <a:solidFill>
                  <a:srgbClr val="990033"/>
                </a:solidFill>
                <a:cs typeface="Mitra" pitchFamily="2" charset="-78"/>
              </a:rPr>
              <a:t>اقدامات قانوني و مسئولانه</a:t>
            </a:r>
            <a:r>
              <a:rPr lang="en-US" altLang="en-US" sz="2400">
                <a:cs typeface="Mitra" pitchFamily="2" charset="-78"/>
              </a:rPr>
              <a:t> </a:t>
            </a:r>
          </a:p>
        </p:txBody>
      </p:sp>
      <p:sp>
        <p:nvSpPr>
          <p:cNvPr id="293898" name="Text Box 10"/>
          <p:cNvSpPr txBox="1">
            <a:spLocks noChangeArrowheads="1"/>
          </p:cNvSpPr>
          <p:nvPr/>
        </p:nvSpPr>
        <p:spPr bwMode="auto">
          <a:xfrm>
            <a:off x="6477000" y="4191000"/>
            <a:ext cx="2362200" cy="457200"/>
          </a:xfrm>
          <a:prstGeom prst="rect">
            <a:avLst/>
          </a:prstGeom>
          <a:noFill/>
          <a:ln w="9525">
            <a:noFill/>
            <a:miter lim="800000"/>
            <a:headEnd/>
            <a:tailEnd/>
          </a:ln>
          <a:effectLst/>
        </p:spPr>
        <p:txBody>
          <a:bodyPr/>
          <a:lstStyle/>
          <a:p>
            <a:pPr rtl="1">
              <a:spcBef>
                <a:spcPct val="50000"/>
              </a:spcBef>
            </a:pPr>
            <a:r>
              <a:rPr lang="ar-SA" altLang="en-US" sz="2200" b="1">
                <a:solidFill>
                  <a:srgbClr val="660033"/>
                </a:solidFill>
                <a:cs typeface="Mitra" pitchFamily="2" charset="-78"/>
              </a:rPr>
              <a:t>كليه دستگاه</a:t>
            </a:r>
            <a:r>
              <a:rPr lang="fa-IR" altLang="en-US" sz="2200" b="1">
                <a:solidFill>
                  <a:srgbClr val="660033"/>
                </a:solidFill>
                <a:cs typeface="Mitra" pitchFamily="2" charset="-78"/>
              </a:rPr>
              <a:t>‌</a:t>
            </a:r>
            <a:r>
              <a:rPr lang="ar-SA" altLang="en-US" sz="2200" b="1">
                <a:solidFill>
                  <a:srgbClr val="660033"/>
                </a:solidFill>
                <a:cs typeface="Mitra" pitchFamily="2" charset="-78"/>
              </a:rPr>
              <a:t>ها</a:t>
            </a:r>
            <a:endParaRPr lang="en-US" altLang="en-US" sz="2200">
              <a:cs typeface="Mitra" pitchFamily="2" charset="-78"/>
            </a:endParaRPr>
          </a:p>
        </p:txBody>
      </p:sp>
      <p:sp>
        <p:nvSpPr>
          <p:cNvPr id="293899" name="Text Box 11"/>
          <p:cNvSpPr txBox="1">
            <a:spLocks noChangeArrowheads="1"/>
          </p:cNvSpPr>
          <p:nvPr/>
        </p:nvSpPr>
        <p:spPr bwMode="auto">
          <a:xfrm>
            <a:off x="0" y="4038600"/>
            <a:ext cx="2819400" cy="838200"/>
          </a:xfrm>
          <a:prstGeom prst="rect">
            <a:avLst/>
          </a:prstGeom>
          <a:noFill/>
          <a:ln w="9525">
            <a:noFill/>
            <a:miter lim="800000"/>
            <a:headEnd/>
            <a:tailEnd/>
          </a:ln>
          <a:effectLst/>
        </p:spPr>
        <p:txBody>
          <a:bodyPr/>
          <a:lstStyle/>
          <a:p>
            <a:pPr rtl="1">
              <a:spcBef>
                <a:spcPct val="50000"/>
              </a:spcBef>
            </a:pPr>
            <a:r>
              <a:rPr lang="ar-SA" altLang="en-US" sz="2200" b="1">
                <a:solidFill>
                  <a:srgbClr val="660033"/>
                </a:solidFill>
                <a:cs typeface="Mitra" pitchFamily="2" charset="-78"/>
              </a:rPr>
              <a:t>به محض اطلاع ومواجه شدن با اقدامات مفسدانه</a:t>
            </a:r>
            <a:r>
              <a:rPr lang="en-US" altLang="en-US" sz="2200">
                <a:cs typeface="Mitra" pitchFamily="2" charset="-78"/>
              </a:rPr>
              <a:t> </a:t>
            </a:r>
          </a:p>
        </p:txBody>
      </p:sp>
      <p:sp>
        <p:nvSpPr>
          <p:cNvPr id="293900" name="AutoShape 12"/>
          <p:cNvSpPr>
            <a:spLocks noChangeArrowheads="1"/>
          </p:cNvSpPr>
          <p:nvPr/>
        </p:nvSpPr>
        <p:spPr bwMode="auto">
          <a:xfrm>
            <a:off x="2895600" y="5410200"/>
            <a:ext cx="3810000" cy="1219200"/>
          </a:xfrm>
          <a:prstGeom prst="bevel">
            <a:avLst>
              <a:gd name="adj" fmla="val 5556"/>
            </a:avLst>
          </a:prstGeom>
          <a:gradFill rotWithShape="0">
            <a:gsLst>
              <a:gs pos="0">
                <a:srgbClr val="FFFF99">
                  <a:gamma/>
                  <a:shade val="78824"/>
                  <a:invGamma/>
                </a:srgbClr>
              </a:gs>
              <a:gs pos="50000">
                <a:srgbClr val="FFFF99"/>
              </a:gs>
              <a:gs pos="100000">
                <a:srgbClr val="FFFF99">
                  <a:gamma/>
                  <a:shade val="78824"/>
                  <a:invGamma/>
                </a:srgbClr>
              </a:gs>
            </a:gsLst>
            <a:lin ang="2700000" scaled="1"/>
          </a:gradFill>
          <a:ln w="9525">
            <a:solidFill>
              <a:schemeClr val="tx1"/>
            </a:solidFill>
            <a:miter lim="800000"/>
            <a:headEnd/>
            <a:tailEnd/>
          </a:ln>
          <a:effectLst/>
        </p:spPr>
        <p:txBody>
          <a:bodyPr anchor="ctr"/>
          <a:lstStyle/>
          <a:p>
            <a:pPr algn="just" rtl="1"/>
            <a:r>
              <a:rPr lang="ar-SA" altLang="en-US" sz="2400" b="1">
                <a:solidFill>
                  <a:srgbClr val="990033"/>
                </a:solidFill>
                <a:cs typeface="Mitra" pitchFamily="2" charset="-78"/>
              </a:rPr>
              <a:t>اعلام مراتب به بالاترين مقام اجرائي دستگاه</a:t>
            </a:r>
            <a:endParaRPr lang="en-US" altLang="en-US" sz="2400">
              <a:cs typeface="Mitra" pitchFamily="2" charset="-78"/>
            </a:endParaRPr>
          </a:p>
        </p:txBody>
      </p:sp>
      <p:sp>
        <p:nvSpPr>
          <p:cNvPr id="293901" name="Text Box 13"/>
          <p:cNvSpPr txBox="1">
            <a:spLocks noChangeArrowheads="1"/>
          </p:cNvSpPr>
          <p:nvPr/>
        </p:nvSpPr>
        <p:spPr bwMode="auto">
          <a:xfrm>
            <a:off x="6629400" y="5295900"/>
            <a:ext cx="2303463" cy="1714500"/>
          </a:xfrm>
          <a:prstGeom prst="rect">
            <a:avLst/>
          </a:prstGeom>
          <a:noFill/>
          <a:ln w="9525">
            <a:noFill/>
            <a:miter lim="800000"/>
            <a:headEnd/>
            <a:tailEnd/>
          </a:ln>
          <a:effectLst/>
        </p:spPr>
        <p:txBody>
          <a:bodyPr/>
          <a:lstStyle/>
          <a:p>
            <a:pPr algn="ctr" rtl="1">
              <a:spcBef>
                <a:spcPct val="50000"/>
              </a:spcBef>
            </a:pPr>
            <a:r>
              <a:rPr lang="ar-SA" altLang="en-US" sz="2200" b="1">
                <a:solidFill>
                  <a:srgbClr val="660033"/>
                </a:solidFill>
                <a:cs typeface="Mitra" pitchFamily="2" charset="-78"/>
              </a:rPr>
              <a:t>ماموران دولتي و كاركنان دستگاه</a:t>
            </a:r>
            <a:r>
              <a:rPr lang="fa-IR" altLang="en-US" sz="2200" b="1">
                <a:solidFill>
                  <a:srgbClr val="660033"/>
                </a:solidFill>
                <a:cs typeface="Mitra" pitchFamily="2" charset="-78"/>
              </a:rPr>
              <a:t>‌</a:t>
            </a:r>
            <a:r>
              <a:rPr lang="ar-SA" altLang="en-US" sz="2200" b="1">
                <a:solidFill>
                  <a:srgbClr val="660033"/>
                </a:solidFill>
                <a:cs typeface="Mitra" pitchFamily="2" charset="-78"/>
              </a:rPr>
              <a:t>هاي اجرائي و اشخاص حقيقي و حقوقي</a:t>
            </a:r>
            <a:r>
              <a:rPr lang="en-US" altLang="en-US" sz="2200">
                <a:cs typeface="Mitra" pitchFamily="2" charset="-78"/>
              </a:rPr>
              <a:t> </a:t>
            </a:r>
          </a:p>
        </p:txBody>
      </p:sp>
      <p:sp>
        <p:nvSpPr>
          <p:cNvPr id="293902" name="Text Box 14"/>
          <p:cNvSpPr txBox="1">
            <a:spLocks noChangeArrowheads="1"/>
          </p:cNvSpPr>
          <p:nvPr/>
        </p:nvSpPr>
        <p:spPr bwMode="auto">
          <a:xfrm>
            <a:off x="0" y="5334000"/>
            <a:ext cx="2819400" cy="1295400"/>
          </a:xfrm>
          <a:prstGeom prst="rect">
            <a:avLst/>
          </a:prstGeom>
          <a:noFill/>
          <a:ln w="9525">
            <a:noFill/>
            <a:miter lim="800000"/>
            <a:headEnd/>
            <a:tailEnd/>
          </a:ln>
          <a:effectLst/>
        </p:spPr>
        <p:txBody>
          <a:bodyPr/>
          <a:lstStyle/>
          <a:p>
            <a:pPr algn="ctr" rtl="1">
              <a:spcBef>
                <a:spcPct val="50000"/>
              </a:spcBef>
            </a:pPr>
            <a:r>
              <a:rPr lang="ar-SA" altLang="en-US" sz="2200" b="1">
                <a:solidFill>
                  <a:srgbClr val="660033"/>
                </a:solidFill>
                <a:cs typeface="Mitra" pitchFamily="2" charset="-78"/>
              </a:rPr>
              <a:t>مواجه با پيشنهاد پرداخت مالي جهت انجام كار يا چشم پوشي از انجام كار</a:t>
            </a:r>
            <a:r>
              <a:rPr lang="en-US" altLang="en-US" sz="2200">
                <a:cs typeface="Mitra" pitchFamily="2" charset="-78"/>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72" fill="hold" grpId="0" nodeType="afterEffect">
                                  <p:stCondLst>
                                    <p:cond delay="0"/>
                                  </p:stCondLst>
                                  <p:childTnLst>
                                    <p:set>
                                      <p:cBhvr>
                                        <p:cTn id="6" dur="1" fill="hold">
                                          <p:stCondLst>
                                            <p:cond delay="0"/>
                                          </p:stCondLst>
                                        </p:cTn>
                                        <p:tgtEl>
                                          <p:spTgt spid="293890"/>
                                        </p:tgtEl>
                                        <p:attrNameLst>
                                          <p:attrName>style.visibility</p:attrName>
                                        </p:attrNameLst>
                                      </p:cBhvr>
                                      <p:to>
                                        <p:strVal val="visible"/>
                                      </p:to>
                                    </p:set>
                                    <p:anim calcmode="lin" valueType="num">
                                      <p:cBhvr>
                                        <p:cTn id="7" dur="500" fill="hold"/>
                                        <p:tgtEl>
                                          <p:spTgt spid="293890"/>
                                        </p:tgtEl>
                                        <p:attrNameLst>
                                          <p:attrName>ppt_w</p:attrName>
                                        </p:attrNameLst>
                                      </p:cBhvr>
                                      <p:tavLst>
                                        <p:tav tm="0">
                                          <p:val>
                                            <p:strVal val="2/3*#ppt_w"/>
                                          </p:val>
                                        </p:tav>
                                        <p:tav tm="100000">
                                          <p:val>
                                            <p:strVal val="#ppt_w"/>
                                          </p:val>
                                        </p:tav>
                                      </p:tavLst>
                                    </p:anim>
                                    <p:anim calcmode="lin" valueType="num">
                                      <p:cBhvr>
                                        <p:cTn id="8" dur="500" fill="hold"/>
                                        <p:tgtEl>
                                          <p:spTgt spid="293890"/>
                                        </p:tgtEl>
                                        <p:attrNameLst>
                                          <p:attrName>ppt_h</p:attrName>
                                        </p:attrNameLst>
                                      </p:cBhvr>
                                      <p:tavLst>
                                        <p:tav tm="0">
                                          <p:val>
                                            <p:strVal val="2/3*#ppt_h"/>
                                          </p:val>
                                        </p:tav>
                                        <p:tav tm="100000">
                                          <p:val>
                                            <p:strVal val="#ppt_h"/>
                                          </p:val>
                                        </p:tav>
                                      </p:tavLst>
                                    </p:anim>
                                  </p:childTnLst>
                                </p:cTn>
                              </p:par>
                            </p:childTnLst>
                          </p:cTn>
                        </p:par>
                        <p:par>
                          <p:cTn id="9" fill="hold">
                            <p:stCondLst>
                              <p:cond delay="500"/>
                            </p:stCondLst>
                            <p:childTnLst>
                              <p:par>
                                <p:cTn id="10" presetID="15" presetClass="entr" presetSubtype="0" fill="hold" grpId="0" nodeType="afterEffect">
                                  <p:stCondLst>
                                    <p:cond delay="0"/>
                                  </p:stCondLst>
                                  <p:childTnLst>
                                    <p:set>
                                      <p:cBhvr>
                                        <p:cTn id="11" dur="1" fill="hold">
                                          <p:stCondLst>
                                            <p:cond delay="0"/>
                                          </p:stCondLst>
                                        </p:cTn>
                                        <p:tgtEl>
                                          <p:spTgt spid="293891"/>
                                        </p:tgtEl>
                                        <p:attrNameLst>
                                          <p:attrName>style.visibility</p:attrName>
                                        </p:attrNameLst>
                                      </p:cBhvr>
                                      <p:to>
                                        <p:strVal val="visible"/>
                                      </p:to>
                                    </p:set>
                                    <p:anim calcmode="lin" valueType="num">
                                      <p:cBhvr>
                                        <p:cTn id="12" dur="1000" fill="hold"/>
                                        <p:tgtEl>
                                          <p:spTgt spid="293891"/>
                                        </p:tgtEl>
                                        <p:attrNameLst>
                                          <p:attrName>ppt_w</p:attrName>
                                        </p:attrNameLst>
                                      </p:cBhvr>
                                      <p:tavLst>
                                        <p:tav tm="0">
                                          <p:val>
                                            <p:fltVal val="0"/>
                                          </p:val>
                                        </p:tav>
                                        <p:tav tm="100000">
                                          <p:val>
                                            <p:strVal val="#ppt_w"/>
                                          </p:val>
                                        </p:tav>
                                      </p:tavLst>
                                    </p:anim>
                                    <p:anim calcmode="lin" valueType="num">
                                      <p:cBhvr>
                                        <p:cTn id="13" dur="1000" fill="hold"/>
                                        <p:tgtEl>
                                          <p:spTgt spid="293891"/>
                                        </p:tgtEl>
                                        <p:attrNameLst>
                                          <p:attrName>ppt_h</p:attrName>
                                        </p:attrNameLst>
                                      </p:cBhvr>
                                      <p:tavLst>
                                        <p:tav tm="0">
                                          <p:val>
                                            <p:fltVal val="0"/>
                                          </p:val>
                                        </p:tav>
                                        <p:tav tm="100000">
                                          <p:val>
                                            <p:strVal val="#ppt_h"/>
                                          </p:val>
                                        </p:tav>
                                      </p:tavLst>
                                    </p:anim>
                                    <p:anim calcmode="lin" valueType="num">
                                      <p:cBhvr>
                                        <p:cTn id="14" dur="1000" fill="hold"/>
                                        <p:tgtEl>
                                          <p:spTgt spid="293891"/>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293891"/>
                                        </p:tgtEl>
                                        <p:attrNameLst>
                                          <p:attrName>ppt_y</p:attrName>
                                        </p:attrNameLst>
                                      </p:cBhvr>
                                      <p:tavLst>
                                        <p:tav tm="0" fmla="#ppt_y+(sin(-2*pi*(1-$))*-#ppt_x+cos(-2*pi*(1-$))*(1-#ppt_y))*(1-$)">
                                          <p:val>
                                            <p:fltVal val="0"/>
                                          </p:val>
                                        </p:tav>
                                        <p:tav tm="100000">
                                          <p:val>
                                            <p:fltVal val="1"/>
                                          </p:val>
                                        </p:tav>
                                      </p:tavLst>
                                    </p:anim>
                                  </p:childTnLst>
                                </p:cTn>
                              </p:par>
                            </p:childTnLst>
                          </p:cTn>
                        </p:par>
                        <p:par>
                          <p:cTn id="16" fill="hold">
                            <p:stCondLst>
                              <p:cond delay="1500"/>
                            </p:stCondLst>
                            <p:childTnLst>
                              <p:par>
                                <p:cTn id="17" presetID="2" presetClass="entr" presetSubtype="2" fill="hold" grpId="0" nodeType="afterEffect">
                                  <p:stCondLst>
                                    <p:cond delay="0"/>
                                  </p:stCondLst>
                                  <p:childTnLst>
                                    <p:set>
                                      <p:cBhvr>
                                        <p:cTn id="18" dur="1" fill="hold">
                                          <p:stCondLst>
                                            <p:cond delay="0"/>
                                          </p:stCondLst>
                                        </p:cTn>
                                        <p:tgtEl>
                                          <p:spTgt spid="293892"/>
                                        </p:tgtEl>
                                        <p:attrNameLst>
                                          <p:attrName>style.visibility</p:attrName>
                                        </p:attrNameLst>
                                      </p:cBhvr>
                                      <p:to>
                                        <p:strVal val="visible"/>
                                      </p:to>
                                    </p:set>
                                    <p:anim calcmode="lin" valueType="num">
                                      <p:cBhvr additive="base">
                                        <p:cTn id="19" dur="500" fill="hold"/>
                                        <p:tgtEl>
                                          <p:spTgt spid="293892"/>
                                        </p:tgtEl>
                                        <p:attrNameLst>
                                          <p:attrName>ppt_x</p:attrName>
                                        </p:attrNameLst>
                                      </p:cBhvr>
                                      <p:tavLst>
                                        <p:tav tm="0">
                                          <p:val>
                                            <p:strVal val="1+#ppt_w/2"/>
                                          </p:val>
                                        </p:tav>
                                        <p:tav tm="100000">
                                          <p:val>
                                            <p:strVal val="#ppt_x"/>
                                          </p:val>
                                        </p:tav>
                                      </p:tavLst>
                                    </p:anim>
                                    <p:anim calcmode="lin" valueType="num">
                                      <p:cBhvr additive="base">
                                        <p:cTn id="20" dur="500" fill="hold"/>
                                        <p:tgtEl>
                                          <p:spTgt spid="293892"/>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2" presetClass="entr" presetSubtype="8" fill="hold" grpId="0" nodeType="afterEffect">
                                  <p:stCondLst>
                                    <p:cond delay="0"/>
                                  </p:stCondLst>
                                  <p:childTnLst>
                                    <p:set>
                                      <p:cBhvr>
                                        <p:cTn id="23" dur="1" fill="hold">
                                          <p:stCondLst>
                                            <p:cond delay="0"/>
                                          </p:stCondLst>
                                        </p:cTn>
                                        <p:tgtEl>
                                          <p:spTgt spid="293893"/>
                                        </p:tgtEl>
                                        <p:attrNameLst>
                                          <p:attrName>style.visibility</p:attrName>
                                        </p:attrNameLst>
                                      </p:cBhvr>
                                      <p:to>
                                        <p:strVal val="visible"/>
                                      </p:to>
                                    </p:set>
                                    <p:anim calcmode="lin" valueType="num">
                                      <p:cBhvr additive="base">
                                        <p:cTn id="24" dur="500" fill="hold"/>
                                        <p:tgtEl>
                                          <p:spTgt spid="293893"/>
                                        </p:tgtEl>
                                        <p:attrNameLst>
                                          <p:attrName>ppt_x</p:attrName>
                                        </p:attrNameLst>
                                      </p:cBhvr>
                                      <p:tavLst>
                                        <p:tav tm="0">
                                          <p:val>
                                            <p:strVal val="0-#ppt_w/2"/>
                                          </p:val>
                                        </p:tav>
                                        <p:tav tm="100000">
                                          <p:val>
                                            <p:strVal val="#ppt_x"/>
                                          </p:val>
                                        </p:tav>
                                      </p:tavLst>
                                    </p:anim>
                                    <p:anim calcmode="lin" valueType="num">
                                      <p:cBhvr additive="base">
                                        <p:cTn id="25" dur="500" fill="hold"/>
                                        <p:tgtEl>
                                          <p:spTgt spid="293893"/>
                                        </p:tgtEl>
                                        <p:attrNameLst>
                                          <p:attrName>ppt_y</p:attrName>
                                        </p:attrNameLst>
                                      </p:cBhvr>
                                      <p:tavLst>
                                        <p:tav tm="0">
                                          <p:val>
                                            <p:strVal val="#ppt_y"/>
                                          </p:val>
                                        </p:tav>
                                        <p:tav tm="100000">
                                          <p:val>
                                            <p:strVal val="#ppt_y"/>
                                          </p:val>
                                        </p:tav>
                                      </p:tavLst>
                                    </p:anim>
                                  </p:childTnLst>
                                </p:cTn>
                              </p:par>
                            </p:childTnLst>
                          </p:cTn>
                        </p:par>
                        <p:par>
                          <p:cTn id="26" fill="hold">
                            <p:stCondLst>
                              <p:cond delay="2500"/>
                            </p:stCondLst>
                            <p:childTnLst>
                              <p:par>
                                <p:cTn id="27" presetID="15" presetClass="entr" presetSubtype="0" fill="hold" grpId="0" nodeType="afterEffect">
                                  <p:stCondLst>
                                    <p:cond delay="0"/>
                                  </p:stCondLst>
                                  <p:childTnLst>
                                    <p:set>
                                      <p:cBhvr>
                                        <p:cTn id="28" dur="1" fill="hold">
                                          <p:stCondLst>
                                            <p:cond delay="0"/>
                                          </p:stCondLst>
                                        </p:cTn>
                                        <p:tgtEl>
                                          <p:spTgt spid="293894"/>
                                        </p:tgtEl>
                                        <p:attrNameLst>
                                          <p:attrName>style.visibility</p:attrName>
                                        </p:attrNameLst>
                                      </p:cBhvr>
                                      <p:to>
                                        <p:strVal val="visible"/>
                                      </p:to>
                                    </p:set>
                                    <p:anim calcmode="lin" valueType="num">
                                      <p:cBhvr>
                                        <p:cTn id="29" dur="1000" fill="hold"/>
                                        <p:tgtEl>
                                          <p:spTgt spid="293894"/>
                                        </p:tgtEl>
                                        <p:attrNameLst>
                                          <p:attrName>ppt_w</p:attrName>
                                        </p:attrNameLst>
                                      </p:cBhvr>
                                      <p:tavLst>
                                        <p:tav tm="0">
                                          <p:val>
                                            <p:fltVal val="0"/>
                                          </p:val>
                                        </p:tav>
                                        <p:tav tm="100000">
                                          <p:val>
                                            <p:strVal val="#ppt_w"/>
                                          </p:val>
                                        </p:tav>
                                      </p:tavLst>
                                    </p:anim>
                                    <p:anim calcmode="lin" valueType="num">
                                      <p:cBhvr>
                                        <p:cTn id="30" dur="1000" fill="hold"/>
                                        <p:tgtEl>
                                          <p:spTgt spid="293894"/>
                                        </p:tgtEl>
                                        <p:attrNameLst>
                                          <p:attrName>ppt_h</p:attrName>
                                        </p:attrNameLst>
                                      </p:cBhvr>
                                      <p:tavLst>
                                        <p:tav tm="0">
                                          <p:val>
                                            <p:fltVal val="0"/>
                                          </p:val>
                                        </p:tav>
                                        <p:tav tm="100000">
                                          <p:val>
                                            <p:strVal val="#ppt_h"/>
                                          </p:val>
                                        </p:tav>
                                      </p:tavLst>
                                    </p:anim>
                                    <p:anim calcmode="lin" valueType="num">
                                      <p:cBhvr>
                                        <p:cTn id="31" dur="1000" fill="hold"/>
                                        <p:tgtEl>
                                          <p:spTgt spid="293894"/>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293894"/>
                                        </p:tgtEl>
                                        <p:attrNameLst>
                                          <p:attrName>ppt_y</p:attrName>
                                        </p:attrNameLst>
                                      </p:cBhvr>
                                      <p:tavLst>
                                        <p:tav tm="0" fmla="#ppt_y+(sin(-2*pi*(1-$))*-#ppt_x+cos(-2*pi*(1-$))*(1-#ppt_y))*(1-$)">
                                          <p:val>
                                            <p:fltVal val="0"/>
                                          </p:val>
                                        </p:tav>
                                        <p:tav tm="100000">
                                          <p:val>
                                            <p:fltVal val="1"/>
                                          </p:val>
                                        </p:tav>
                                      </p:tavLst>
                                    </p:anim>
                                  </p:childTnLst>
                                </p:cTn>
                              </p:par>
                            </p:childTnLst>
                          </p:cTn>
                        </p:par>
                        <p:par>
                          <p:cTn id="33" fill="hold">
                            <p:stCondLst>
                              <p:cond delay="3500"/>
                            </p:stCondLst>
                            <p:childTnLst>
                              <p:par>
                                <p:cTn id="34" presetID="2" presetClass="entr" presetSubtype="2" fill="hold" grpId="0" nodeType="afterEffect">
                                  <p:stCondLst>
                                    <p:cond delay="0"/>
                                  </p:stCondLst>
                                  <p:childTnLst>
                                    <p:set>
                                      <p:cBhvr>
                                        <p:cTn id="35" dur="1" fill="hold">
                                          <p:stCondLst>
                                            <p:cond delay="0"/>
                                          </p:stCondLst>
                                        </p:cTn>
                                        <p:tgtEl>
                                          <p:spTgt spid="293895"/>
                                        </p:tgtEl>
                                        <p:attrNameLst>
                                          <p:attrName>style.visibility</p:attrName>
                                        </p:attrNameLst>
                                      </p:cBhvr>
                                      <p:to>
                                        <p:strVal val="visible"/>
                                      </p:to>
                                    </p:set>
                                    <p:anim calcmode="lin" valueType="num">
                                      <p:cBhvr additive="base">
                                        <p:cTn id="36" dur="500" fill="hold"/>
                                        <p:tgtEl>
                                          <p:spTgt spid="293895"/>
                                        </p:tgtEl>
                                        <p:attrNameLst>
                                          <p:attrName>ppt_x</p:attrName>
                                        </p:attrNameLst>
                                      </p:cBhvr>
                                      <p:tavLst>
                                        <p:tav tm="0">
                                          <p:val>
                                            <p:strVal val="1+#ppt_w/2"/>
                                          </p:val>
                                        </p:tav>
                                        <p:tav tm="100000">
                                          <p:val>
                                            <p:strVal val="#ppt_x"/>
                                          </p:val>
                                        </p:tav>
                                      </p:tavLst>
                                    </p:anim>
                                    <p:anim calcmode="lin" valueType="num">
                                      <p:cBhvr additive="base">
                                        <p:cTn id="37" dur="500" fill="hold"/>
                                        <p:tgtEl>
                                          <p:spTgt spid="293895"/>
                                        </p:tgtEl>
                                        <p:attrNameLst>
                                          <p:attrName>ppt_y</p:attrName>
                                        </p:attrNameLst>
                                      </p:cBhvr>
                                      <p:tavLst>
                                        <p:tav tm="0">
                                          <p:val>
                                            <p:strVal val="#ppt_y"/>
                                          </p:val>
                                        </p:tav>
                                        <p:tav tm="100000">
                                          <p:val>
                                            <p:strVal val="#ppt_y"/>
                                          </p:val>
                                        </p:tav>
                                      </p:tavLst>
                                    </p:anim>
                                  </p:childTnLst>
                                </p:cTn>
                              </p:par>
                            </p:childTnLst>
                          </p:cTn>
                        </p:par>
                        <p:par>
                          <p:cTn id="38" fill="hold">
                            <p:stCondLst>
                              <p:cond delay="4000"/>
                            </p:stCondLst>
                            <p:childTnLst>
                              <p:par>
                                <p:cTn id="39" presetID="2" presetClass="entr" presetSubtype="8" fill="hold" grpId="0" nodeType="afterEffect">
                                  <p:stCondLst>
                                    <p:cond delay="0"/>
                                  </p:stCondLst>
                                  <p:childTnLst>
                                    <p:set>
                                      <p:cBhvr>
                                        <p:cTn id="40" dur="1" fill="hold">
                                          <p:stCondLst>
                                            <p:cond delay="0"/>
                                          </p:stCondLst>
                                        </p:cTn>
                                        <p:tgtEl>
                                          <p:spTgt spid="293896"/>
                                        </p:tgtEl>
                                        <p:attrNameLst>
                                          <p:attrName>style.visibility</p:attrName>
                                        </p:attrNameLst>
                                      </p:cBhvr>
                                      <p:to>
                                        <p:strVal val="visible"/>
                                      </p:to>
                                    </p:set>
                                    <p:anim calcmode="lin" valueType="num">
                                      <p:cBhvr additive="base">
                                        <p:cTn id="41" dur="500" fill="hold"/>
                                        <p:tgtEl>
                                          <p:spTgt spid="293896"/>
                                        </p:tgtEl>
                                        <p:attrNameLst>
                                          <p:attrName>ppt_x</p:attrName>
                                        </p:attrNameLst>
                                      </p:cBhvr>
                                      <p:tavLst>
                                        <p:tav tm="0">
                                          <p:val>
                                            <p:strVal val="0-#ppt_w/2"/>
                                          </p:val>
                                        </p:tav>
                                        <p:tav tm="100000">
                                          <p:val>
                                            <p:strVal val="#ppt_x"/>
                                          </p:val>
                                        </p:tav>
                                      </p:tavLst>
                                    </p:anim>
                                    <p:anim calcmode="lin" valueType="num">
                                      <p:cBhvr additive="base">
                                        <p:cTn id="42" dur="500" fill="hold"/>
                                        <p:tgtEl>
                                          <p:spTgt spid="293896"/>
                                        </p:tgtEl>
                                        <p:attrNameLst>
                                          <p:attrName>ppt_y</p:attrName>
                                        </p:attrNameLst>
                                      </p:cBhvr>
                                      <p:tavLst>
                                        <p:tav tm="0">
                                          <p:val>
                                            <p:strVal val="#ppt_y"/>
                                          </p:val>
                                        </p:tav>
                                        <p:tav tm="100000">
                                          <p:val>
                                            <p:strVal val="#ppt_y"/>
                                          </p:val>
                                        </p:tav>
                                      </p:tavLst>
                                    </p:anim>
                                  </p:childTnLst>
                                </p:cTn>
                              </p:par>
                            </p:childTnLst>
                          </p:cTn>
                        </p:par>
                        <p:par>
                          <p:cTn id="43" fill="hold">
                            <p:stCondLst>
                              <p:cond delay="4500"/>
                            </p:stCondLst>
                            <p:childTnLst>
                              <p:par>
                                <p:cTn id="44" presetID="15" presetClass="entr" presetSubtype="0" fill="hold" grpId="0" nodeType="afterEffect">
                                  <p:stCondLst>
                                    <p:cond delay="0"/>
                                  </p:stCondLst>
                                  <p:childTnLst>
                                    <p:set>
                                      <p:cBhvr>
                                        <p:cTn id="45" dur="1" fill="hold">
                                          <p:stCondLst>
                                            <p:cond delay="0"/>
                                          </p:stCondLst>
                                        </p:cTn>
                                        <p:tgtEl>
                                          <p:spTgt spid="293897"/>
                                        </p:tgtEl>
                                        <p:attrNameLst>
                                          <p:attrName>style.visibility</p:attrName>
                                        </p:attrNameLst>
                                      </p:cBhvr>
                                      <p:to>
                                        <p:strVal val="visible"/>
                                      </p:to>
                                    </p:set>
                                    <p:anim calcmode="lin" valueType="num">
                                      <p:cBhvr>
                                        <p:cTn id="46" dur="1000" fill="hold"/>
                                        <p:tgtEl>
                                          <p:spTgt spid="293897"/>
                                        </p:tgtEl>
                                        <p:attrNameLst>
                                          <p:attrName>ppt_w</p:attrName>
                                        </p:attrNameLst>
                                      </p:cBhvr>
                                      <p:tavLst>
                                        <p:tav tm="0">
                                          <p:val>
                                            <p:fltVal val="0"/>
                                          </p:val>
                                        </p:tav>
                                        <p:tav tm="100000">
                                          <p:val>
                                            <p:strVal val="#ppt_w"/>
                                          </p:val>
                                        </p:tav>
                                      </p:tavLst>
                                    </p:anim>
                                    <p:anim calcmode="lin" valueType="num">
                                      <p:cBhvr>
                                        <p:cTn id="47" dur="1000" fill="hold"/>
                                        <p:tgtEl>
                                          <p:spTgt spid="293897"/>
                                        </p:tgtEl>
                                        <p:attrNameLst>
                                          <p:attrName>ppt_h</p:attrName>
                                        </p:attrNameLst>
                                      </p:cBhvr>
                                      <p:tavLst>
                                        <p:tav tm="0">
                                          <p:val>
                                            <p:fltVal val="0"/>
                                          </p:val>
                                        </p:tav>
                                        <p:tav tm="100000">
                                          <p:val>
                                            <p:strVal val="#ppt_h"/>
                                          </p:val>
                                        </p:tav>
                                      </p:tavLst>
                                    </p:anim>
                                    <p:anim calcmode="lin" valueType="num">
                                      <p:cBhvr>
                                        <p:cTn id="48" dur="1000" fill="hold"/>
                                        <p:tgtEl>
                                          <p:spTgt spid="293897"/>
                                        </p:tgtEl>
                                        <p:attrNameLst>
                                          <p:attrName>ppt_x</p:attrName>
                                        </p:attrNameLst>
                                      </p:cBhvr>
                                      <p:tavLst>
                                        <p:tav tm="0" fmla="#ppt_x+(cos(-2*pi*(1-$))*-#ppt_x-sin(-2*pi*(1-$))*(1-#ppt_y))*(1-$)">
                                          <p:val>
                                            <p:fltVal val="0"/>
                                          </p:val>
                                        </p:tav>
                                        <p:tav tm="100000">
                                          <p:val>
                                            <p:fltVal val="1"/>
                                          </p:val>
                                        </p:tav>
                                      </p:tavLst>
                                    </p:anim>
                                    <p:anim calcmode="lin" valueType="num">
                                      <p:cBhvr>
                                        <p:cTn id="49" dur="1000" fill="hold"/>
                                        <p:tgtEl>
                                          <p:spTgt spid="293897"/>
                                        </p:tgtEl>
                                        <p:attrNameLst>
                                          <p:attrName>ppt_y</p:attrName>
                                        </p:attrNameLst>
                                      </p:cBhvr>
                                      <p:tavLst>
                                        <p:tav tm="0" fmla="#ppt_y+(sin(-2*pi*(1-$))*-#ppt_x+cos(-2*pi*(1-$))*(1-#ppt_y))*(1-$)">
                                          <p:val>
                                            <p:fltVal val="0"/>
                                          </p:val>
                                        </p:tav>
                                        <p:tav tm="100000">
                                          <p:val>
                                            <p:fltVal val="1"/>
                                          </p:val>
                                        </p:tav>
                                      </p:tavLst>
                                    </p:anim>
                                  </p:childTnLst>
                                </p:cTn>
                              </p:par>
                            </p:childTnLst>
                          </p:cTn>
                        </p:par>
                        <p:par>
                          <p:cTn id="50" fill="hold">
                            <p:stCondLst>
                              <p:cond delay="5500"/>
                            </p:stCondLst>
                            <p:childTnLst>
                              <p:par>
                                <p:cTn id="51" presetID="2" presetClass="entr" presetSubtype="2" fill="hold" grpId="0" nodeType="afterEffect">
                                  <p:stCondLst>
                                    <p:cond delay="0"/>
                                  </p:stCondLst>
                                  <p:childTnLst>
                                    <p:set>
                                      <p:cBhvr>
                                        <p:cTn id="52" dur="1" fill="hold">
                                          <p:stCondLst>
                                            <p:cond delay="0"/>
                                          </p:stCondLst>
                                        </p:cTn>
                                        <p:tgtEl>
                                          <p:spTgt spid="293898"/>
                                        </p:tgtEl>
                                        <p:attrNameLst>
                                          <p:attrName>style.visibility</p:attrName>
                                        </p:attrNameLst>
                                      </p:cBhvr>
                                      <p:to>
                                        <p:strVal val="visible"/>
                                      </p:to>
                                    </p:set>
                                    <p:anim calcmode="lin" valueType="num">
                                      <p:cBhvr additive="base">
                                        <p:cTn id="53" dur="500" fill="hold"/>
                                        <p:tgtEl>
                                          <p:spTgt spid="293898"/>
                                        </p:tgtEl>
                                        <p:attrNameLst>
                                          <p:attrName>ppt_x</p:attrName>
                                        </p:attrNameLst>
                                      </p:cBhvr>
                                      <p:tavLst>
                                        <p:tav tm="0">
                                          <p:val>
                                            <p:strVal val="1+#ppt_w/2"/>
                                          </p:val>
                                        </p:tav>
                                        <p:tav tm="100000">
                                          <p:val>
                                            <p:strVal val="#ppt_x"/>
                                          </p:val>
                                        </p:tav>
                                      </p:tavLst>
                                    </p:anim>
                                    <p:anim calcmode="lin" valueType="num">
                                      <p:cBhvr additive="base">
                                        <p:cTn id="54" dur="500" fill="hold"/>
                                        <p:tgtEl>
                                          <p:spTgt spid="293898"/>
                                        </p:tgtEl>
                                        <p:attrNameLst>
                                          <p:attrName>ppt_y</p:attrName>
                                        </p:attrNameLst>
                                      </p:cBhvr>
                                      <p:tavLst>
                                        <p:tav tm="0">
                                          <p:val>
                                            <p:strVal val="#ppt_y"/>
                                          </p:val>
                                        </p:tav>
                                        <p:tav tm="100000">
                                          <p:val>
                                            <p:strVal val="#ppt_y"/>
                                          </p:val>
                                        </p:tav>
                                      </p:tavLst>
                                    </p:anim>
                                  </p:childTnLst>
                                </p:cTn>
                              </p:par>
                            </p:childTnLst>
                          </p:cTn>
                        </p:par>
                        <p:par>
                          <p:cTn id="55" fill="hold">
                            <p:stCondLst>
                              <p:cond delay="6000"/>
                            </p:stCondLst>
                            <p:childTnLst>
                              <p:par>
                                <p:cTn id="56" presetID="2" presetClass="entr" presetSubtype="8" fill="hold" grpId="0" nodeType="afterEffect">
                                  <p:stCondLst>
                                    <p:cond delay="0"/>
                                  </p:stCondLst>
                                  <p:childTnLst>
                                    <p:set>
                                      <p:cBhvr>
                                        <p:cTn id="57" dur="1" fill="hold">
                                          <p:stCondLst>
                                            <p:cond delay="0"/>
                                          </p:stCondLst>
                                        </p:cTn>
                                        <p:tgtEl>
                                          <p:spTgt spid="293899"/>
                                        </p:tgtEl>
                                        <p:attrNameLst>
                                          <p:attrName>style.visibility</p:attrName>
                                        </p:attrNameLst>
                                      </p:cBhvr>
                                      <p:to>
                                        <p:strVal val="visible"/>
                                      </p:to>
                                    </p:set>
                                    <p:anim calcmode="lin" valueType="num">
                                      <p:cBhvr additive="base">
                                        <p:cTn id="58" dur="500" fill="hold"/>
                                        <p:tgtEl>
                                          <p:spTgt spid="293899"/>
                                        </p:tgtEl>
                                        <p:attrNameLst>
                                          <p:attrName>ppt_x</p:attrName>
                                        </p:attrNameLst>
                                      </p:cBhvr>
                                      <p:tavLst>
                                        <p:tav tm="0">
                                          <p:val>
                                            <p:strVal val="0-#ppt_w/2"/>
                                          </p:val>
                                        </p:tav>
                                        <p:tav tm="100000">
                                          <p:val>
                                            <p:strVal val="#ppt_x"/>
                                          </p:val>
                                        </p:tav>
                                      </p:tavLst>
                                    </p:anim>
                                    <p:anim calcmode="lin" valueType="num">
                                      <p:cBhvr additive="base">
                                        <p:cTn id="59" dur="500" fill="hold"/>
                                        <p:tgtEl>
                                          <p:spTgt spid="293899"/>
                                        </p:tgtEl>
                                        <p:attrNameLst>
                                          <p:attrName>ppt_y</p:attrName>
                                        </p:attrNameLst>
                                      </p:cBhvr>
                                      <p:tavLst>
                                        <p:tav tm="0">
                                          <p:val>
                                            <p:strVal val="#ppt_y"/>
                                          </p:val>
                                        </p:tav>
                                        <p:tav tm="100000">
                                          <p:val>
                                            <p:strVal val="#ppt_y"/>
                                          </p:val>
                                        </p:tav>
                                      </p:tavLst>
                                    </p:anim>
                                  </p:childTnLst>
                                </p:cTn>
                              </p:par>
                            </p:childTnLst>
                          </p:cTn>
                        </p:par>
                        <p:par>
                          <p:cTn id="60" fill="hold">
                            <p:stCondLst>
                              <p:cond delay="6500"/>
                            </p:stCondLst>
                            <p:childTnLst>
                              <p:par>
                                <p:cTn id="61" presetID="15" presetClass="entr" presetSubtype="0" fill="hold" grpId="0" nodeType="afterEffect">
                                  <p:stCondLst>
                                    <p:cond delay="0"/>
                                  </p:stCondLst>
                                  <p:childTnLst>
                                    <p:set>
                                      <p:cBhvr>
                                        <p:cTn id="62" dur="1" fill="hold">
                                          <p:stCondLst>
                                            <p:cond delay="0"/>
                                          </p:stCondLst>
                                        </p:cTn>
                                        <p:tgtEl>
                                          <p:spTgt spid="293900"/>
                                        </p:tgtEl>
                                        <p:attrNameLst>
                                          <p:attrName>style.visibility</p:attrName>
                                        </p:attrNameLst>
                                      </p:cBhvr>
                                      <p:to>
                                        <p:strVal val="visible"/>
                                      </p:to>
                                    </p:set>
                                    <p:anim calcmode="lin" valueType="num">
                                      <p:cBhvr>
                                        <p:cTn id="63" dur="1000" fill="hold"/>
                                        <p:tgtEl>
                                          <p:spTgt spid="293900"/>
                                        </p:tgtEl>
                                        <p:attrNameLst>
                                          <p:attrName>ppt_w</p:attrName>
                                        </p:attrNameLst>
                                      </p:cBhvr>
                                      <p:tavLst>
                                        <p:tav tm="0">
                                          <p:val>
                                            <p:fltVal val="0"/>
                                          </p:val>
                                        </p:tav>
                                        <p:tav tm="100000">
                                          <p:val>
                                            <p:strVal val="#ppt_w"/>
                                          </p:val>
                                        </p:tav>
                                      </p:tavLst>
                                    </p:anim>
                                    <p:anim calcmode="lin" valueType="num">
                                      <p:cBhvr>
                                        <p:cTn id="64" dur="1000" fill="hold"/>
                                        <p:tgtEl>
                                          <p:spTgt spid="293900"/>
                                        </p:tgtEl>
                                        <p:attrNameLst>
                                          <p:attrName>ppt_h</p:attrName>
                                        </p:attrNameLst>
                                      </p:cBhvr>
                                      <p:tavLst>
                                        <p:tav tm="0">
                                          <p:val>
                                            <p:fltVal val="0"/>
                                          </p:val>
                                        </p:tav>
                                        <p:tav tm="100000">
                                          <p:val>
                                            <p:strVal val="#ppt_h"/>
                                          </p:val>
                                        </p:tav>
                                      </p:tavLst>
                                    </p:anim>
                                    <p:anim calcmode="lin" valueType="num">
                                      <p:cBhvr>
                                        <p:cTn id="65" dur="1000" fill="hold"/>
                                        <p:tgtEl>
                                          <p:spTgt spid="293900"/>
                                        </p:tgtEl>
                                        <p:attrNameLst>
                                          <p:attrName>ppt_x</p:attrName>
                                        </p:attrNameLst>
                                      </p:cBhvr>
                                      <p:tavLst>
                                        <p:tav tm="0" fmla="#ppt_x+(cos(-2*pi*(1-$))*-#ppt_x-sin(-2*pi*(1-$))*(1-#ppt_y))*(1-$)">
                                          <p:val>
                                            <p:fltVal val="0"/>
                                          </p:val>
                                        </p:tav>
                                        <p:tav tm="100000">
                                          <p:val>
                                            <p:fltVal val="1"/>
                                          </p:val>
                                        </p:tav>
                                      </p:tavLst>
                                    </p:anim>
                                    <p:anim calcmode="lin" valueType="num">
                                      <p:cBhvr>
                                        <p:cTn id="66" dur="1000" fill="hold"/>
                                        <p:tgtEl>
                                          <p:spTgt spid="293900"/>
                                        </p:tgtEl>
                                        <p:attrNameLst>
                                          <p:attrName>ppt_y</p:attrName>
                                        </p:attrNameLst>
                                      </p:cBhvr>
                                      <p:tavLst>
                                        <p:tav tm="0" fmla="#ppt_y+(sin(-2*pi*(1-$))*-#ppt_x+cos(-2*pi*(1-$))*(1-#ppt_y))*(1-$)">
                                          <p:val>
                                            <p:fltVal val="0"/>
                                          </p:val>
                                        </p:tav>
                                        <p:tav tm="100000">
                                          <p:val>
                                            <p:fltVal val="1"/>
                                          </p:val>
                                        </p:tav>
                                      </p:tavLst>
                                    </p:anim>
                                  </p:childTnLst>
                                </p:cTn>
                              </p:par>
                            </p:childTnLst>
                          </p:cTn>
                        </p:par>
                        <p:par>
                          <p:cTn id="67" fill="hold">
                            <p:stCondLst>
                              <p:cond delay="7500"/>
                            </p:stCondLst>
                            <p:childTnLst>
                              <p:par>
                                <p:cTn id="68" presetID="2" presetClass="entr" presetSubtype="2" fill="hold" grpId="0" nodeType="afterEffect">
                                  <p:stCondLst>
                                    <p:cond delay="0"/>
                                  </p:stCondLst>
                                  <p:childTnLst>
                                    <p:set>
                                      <p:cBhvr>
                                        <p:cTn id="69" dur="1" fill="hold">
                                          <p:stCondLst>
                                            <p:cond delay="0"/>
                                          </p:stCondLst>
                                        </p:cTn>
                                        <p:tgtEl>
                                          <p:spTgt spid="293901"/>
                                        </p:tgtEl>
                                        <p:attrNameLst>
                                          <p:attrName>style.visibility</p:attrName>
                                        </p:attrNameLst>
                                      </p:cBhvr>
                                      <p:to>
                                        <p:strVal val="visible"/>
                                      </p:to>
                                    </p:set>
                                    <p:anim calcmode="lin" valueType="num">
                                      <p:cBhvr additive="base">
                                        <p:cTn id="70" dur="500" fill="hold"/>
                                        <p:tgtEl>
                                          <p:spTgt spid="293901"/>
                                        </p:tgtEl>
                                        <p:attrNameLst>
                                          <p:attrName>ppt_x</p:attrName>
                                        </p:attrNameLst>
                                      </p:cBhvr>
                                      <p:tavLst>
                                        <p:tav tm="0">
                                          <p:val>
                                            <p:strVal val="1+#ppt_w/2"/>
                                          </p:val>
                                        </p:tav>
                                        <p:tav tm="100000">
                                          <p:val>
                                            <p:strVal val="#ppt_x"/>
                                          </p:val>
                                        </p:tav>
                                      </p:tavLst>
                                    </p:anim>
                                    <p:anim calcmode="lin" valueType="num">
                                      <p:cBhvr additive="base">
                                        <p:cTn id="71" dur="500" fill="hold"/>
                                        <p:tgtEl>
                                          <p:spTgt spid="293901"/>
                                        </p:tgtEl>
                                        <p:attrNameLst>
                                          <p:attrName>ppt_y</p:attrName>
                                        </p:attrNameLst>
                                      </p:cBhvr>
                                      <p:tavLst>
                                        <p:tav tm="0">
                                          <p:val>
                                            <p:strVal val="#ppt_y"/>
                                          </p:val>
                                        </p:tav>
                                        <p:tav tm="100000">
                                          <p:val>
                                            <p:strVal val="#ppt_y"/>
                                          </p:val>
                                        </p:tav>
                                      </p:tavLst>
                                    </p:anim>
                                  </p:childTnLst>
                                </p:cTn>
                              </p:par>
                            </p:childTnLst>
                          </p:cTn>
                        </p:par>
                        <p:par>
                          <p:cTn id="72" fill="hold">
                            <p:stCondLst>
                              <p:cond delay="8000"/>
                            </p:stCondLst>
                            <p:childTnLst>
                              <p:par>
                                <p:cTn id="73" presetID="2" presetClass="entr" presetSubtype="8" fill="hold" grpId="0" nodeType="afterEffect">
                                  <p:stCondLst>
                                    <p:cond delay="0"/>
                                  </p:stCondLst>
                                  <p:childTnLst>
                                    <p:set>
                                      <p:cBhvr>
                                        <p:cTn id="74" dur="1" fill="hold">
                                          <p:stCondLst>
                                            <p:cond delay="0"/>
                                          </p:stCondLst>
                                        </p:cTn>
                                        <p:tgtEl>
                                          <p:spTgt spid="293902"/>
                                        </p:tgtEl>
                                        <p:attrNameLst>
                                          <p:attrName>style.visibility</p:attrName>
                                        </p:attrNameLst>
                                      </p:cBhvr>
                                      <p:to>
                                        <p:strVal val="visible"/>
                                      </p:to>
                                    </p:set>
                                    <p:anim calcmode="lin" valueType="num">
                                      <p:cBhvr additive="base">
                                        <p:cTn id="75" dur="500" fill="hold"/>
                                        <p:tgtEl>
                                          <p:spTgt spid="293902"/>
                                        </p:tgtEl>
                                        <p:attrNameLst>
                                          <p:attrName>ppt_x</p:attrName>
                                        </p:attrNameLst>
                                      </p:cBhvr>
                                      <p:tavLst>
                                        <p:tav tm="0">
                                          <p:val>
                                            <p:strVal val="0-#ppt_w/2"/>
                                          </p:val>
                                        </p:tav>
                                        <p:tav tm="100000">
                                          <p:val>
                                            <p:strVal val="#ppt_x"/>
                                          </p:val>
                                        </p:tav>
                                      </p:tavLst>
                                    </p:anim>
                                    <p:anim calcmode="lin" valueType="num">
                                      <p:cBhvr additive="base">
                                        <p:cTn id="76" dur="500" fill="hold"/>
                                        <p:tgtEl>
                                          <p:spTgt spid="2939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0" grpId="0" animBg="1" autoUpdateAnimBg="0"/>
      <p:bldP spid="293891" grpId="0" animBg="1" autoUpdateAnimBg="0"/>
      <p:bldP spid="293892" grpId="0" autoUpdateAnimBg="0"/>
      <p:bldP spid="293893" grpId="0" autoUpdateAnimBg="0"/>
      <p:bldP spid="293894" grpId="0" animBg="1" autoUpdateAnimBg="0"/>
      <p:bldP spid="293895" grpId="0" autoUpdateAnimBg="0"/>
      <p:bldP spid="293896" grpId="0" autoUpdateAnimBg="0"/>
      <p:bldP spid="293897" grpId="0" animBg="1" autoUpdateAnimBg="0"/>
      <p:bldP spid="293898" grpId="0" autoUpdateAnimBg="0"/>
      <p:bldP spid="293899" grpId="0" autoUpdateAnimBg="0"/>
      <p:bldP spid="293900" grpId="0" animBg="1" autoUpdateAnimBg="0"/>
      <p:bldP spid="293901" grpId="0" autoUpdateAnimBg="0"/>
      <p:bldP spid="293902" grpId="0"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3"/>
          <p:cNvSpPr>
            <a:spLocks noGrp="1"/>
          </p:cNvSpPr>
          <p:nvPr>
            <p:ph type="sldNum" sz="quarter" idx="12"/>
          </p:nvPr>
        </p:nvSpPr>
        <p:spPr/>
        <p:txBody>
          <a:bodyPr/>
          <a:lstStyle/>
          <a:p>
            <a:fld id="{DA4599D2-71F3-4BE7-8D27-74EB65371A2D}" type="slidenum">
              <a:rPr lang="ar-SA" altLang="en-US"/>
              <a:pPr/>
              <a:t>57</a:t>
            </a:fld>
            <a:endParaRPr lang="en-US" altLang="en-US"/>
          </a:p>
        </p:txBody>
      </p:sp>
      <p:sp>
        <p:nvSpPr>
          <p:cNvPr id="294914" name="AutoShape 2"/>
          <p:cNvSpPr>
            <a:spLocks noChangeArrowheads="1"/>
          </p:cNvSpPr>
          <p:nvPr/>
        </p:nvSpPr>
        <p:spPr bwMode="auto">
          <a:xfrm>
            <a:off x="0" y="152400"/>
            <a:ext cx="9144000" cy="1143000"/>
          </a:xfrm>
          <a:prstGeom prst="ellipseRibbon2">
            <a:avLst>
              <a:gd name="adj1" fmla="val 25000"/>
              <a:gd name="adj2" fmla="val 75000"/>
              <a:gd name="adj3" fmla="val 12500"/>
            </a:avLst>
          </a:prstGeom>
          <a:gradFill rotWithShape="0">
            <a:gsLst>
              <a:gs pos="0">
                <a:srgbClr val="CC3300">
                  <a:gamma/>
                  <a:tint val="0"/>
                  <a:invGamma/>
                </a:srgbClr>
              </a:gs>
              <a:gs pos="100000">
                <a:srgbClr val="CC3300"/>
              </a:gs>
            </a:gsLst>
            <a:path path="rect">
              <a:fillToRect l="50000" t="50000" r="50000" b="50000"/>
            </a:path>
          </a:gradFill>
          <a:ln w="9525">
            <a:solidFill>
              <a:schemeClr val="tx1"/>
            </a:solidFill>
            <a:round/>
            <a:headEnd/>
            <a:tailEnd/>
          </a:ln>
          <a:effectLst/>
        </p:spPr>
        <p:txBody>
          <a:bodyPr anchor="ctr"/>
          <a:lstStyle/>
          <a:p>
            <a:pPr algn="ctr" rtl="1"/>
            <a:r>
              <a:rPr lang="ar-SA" altLang="en-US" b="1">
                <a:solidFill>
                  <a:srgbClr val="660033"/>
                </a:solidFill>
                <a:effectLst>
                  <a:outerShdw blurRad="38100" dist="38100" dir="2700000" algn="tl">
                    <a:srgbClr val="000000"/>
                  </a:outerShdw>
                </a:effectLst>
                <a:cs typeface="Mitra" pitchFamily="2" charset="-78"/>
              </a:rPr>
              <a:t>تكاليف ومسئوليت دستگاه</a:t>
            </a:r>
            <a:r>
              <a:rPr lang="fa-IR" altLang="en-US" b="1">
                <a:solidFill>
                  <a:srgbClr val="660033"/>
                </a:solidFill>
                <a:effectLst>
                  <a:outerShdw blurRad="38100" dist="38100" dir="2700000" algn="tl">
                    <a:srgbClr val="000000"/>
                  </a:outerShdw>
                </a:effectLst>
                <a:cs typeface="Mitra" pitchFamily="2" charset="-78"/>
              </a:rPr>
              <a:t>‌</a:t>
            </a:r>
            <a:r>
              <a:rPr lang="ar-SA" altLang="en-US" b="1">
                <a:solidFill>
                  <a:srgbClr val="660033"/>
                </a:solidFill>
                <a:effectLst>
                  <a:outerShdw blurRad="38100" dist="38100" dir="2700000" algn="tl">
                    <a:srgbClr val="000000"/>
                  </a:outerShdw>
                </a:effectLst>
                <a:cs typeface="Mitra" pitchFamily="2" charset="-78"/>
              </a:rPr>
              <a:t>هاي اجرائي براي تحقق اهداف مربوط به پيشگيري و مبارزه با فساد</a:t>
            </a:r>
            <a:endParaRPr lang="en-US" altLang="en-US" b="1">
              <a:solidFill>
                <a:srgbClr val="990033"/>
              </a:solidFill>
              <a:effectLst>
                <a:outerShdw blurRad="38100" dist="38100" dir="2700000" algn="tl">
                  <a:srgbClr val="000000"/>
                </a:outerShdw>
              </a:effectLst>
              <a:cs typeface="Yagut" pitchFamily="2" charset="-78"/>
            </a:endParaRPr>
          </a:p>
        </p:txBody>
      </p:sp>
      <p:sp>
        <p:nvSpPr>
          <p:cNvPr id="294915" name="AutoShape 3"/>
          <p:cNvSpPr>
            <a:spLocks noChangeArrowheads="1"/>
          </p:cNvSpPr>
          <p:nvPr/>
        </p:nvSpPr>
        <p:spPr bwMode="auto">
          <a:xfrm>
            <a:off x="2819400" y="1371600"/>
            <a:ext cx="4776788" cy="1550988"/>
          </a:xfrm>
          <a:prstGeom prst="bevel">
            <a:avLst>
              <a:gd name="adj" fmla="val 2537"/>
            </a:avLst>
          </a:prstGeom>
          <a:gradFill rotWithShape="0">
            <a:gsLst>
              <a:gs pos="0">
                <a:srgbClr val="FFFF99">
                  <a:gamma/>
                  <a:shade val="84706"/>
                  <a:invGamma/>
                </a:srgbClr>
              </a:gs>
              <a:gs pos="50000">
                <a:srgbClr val="FFFF99"/>
              </a:gs>
              <a:gs pos="100000">
                <a:srgbClr val="FFFF99">
                  <a:gamma/>
                  <a:shade val="84706"/>
                  <a:invGamma/>
                </a:srgbClr>
              </a:gs>
            </a:gsLst>
            <a:lin ang="2700000" scaled="1"/>
          </a:gradFill>
          <a:ln w="9525">
            <a:solidFill>
              <a:schemeClr val="tx1"/>
            </a:solidFill>
            <a:miter lim="800000"/>
            <a:headEnd/>
            <a:tailEnd/>
          </a:ln>
          <a:effectLst/>
        </p:spPr>
        <p:txBody>
          <a:bodyPr lIns="144000" tIns="0" rIns="144000" bIns="0" anchor="ctr" anchorCtr="1"/>
          <a:lstStyle/>
          <a:p>
            <a:pPr algn="ctr" rtl="1"/>
            <a:r>
              <a:rPr lang="ar-SA" altLang="en-US" sz="2200" b="1">
                <a:solidFill>
                  <a:srgbClr val="990033"/>
                </a:solidFill>
                <a:cs typeface="Mitra" pitchFamily="2" charset="-78"/>
              </a:rPr>
              <a:t>فراهم كردن موجبات رغبت و امنيت وعدم تعرض به اشخاص حقيقي و حقوقي</a:t>
            </a:r>
            <a:endParaRPr lang="en-US" altLang="en-US" sz="2200">
              <a:cs typeface="Mitra" pitchFamily="2" charset="-78"/>
            </a:endParaRPr>
          </a:p>
        </p:txBody>
      </p:sp>
      <p:sp>
        <p:nvSpPr>
          <p:cNvPr id="294916" name="Text Box 4"/>
          <p:cNvSpPr txBox="1">
            <a:spLocks noChangeArrowheads="1"/>
          </p:cNvSpPr>
          <p:nvPr/>
        </p:nvSpPr>
        <p:spPr bwMode="auto">
          <a:xfrm>
            <a:off x="7543800" y="1676400"/>
            <a:ext cx="1600200" cy="762000"/>
          </a:xfrm>
          <a:prstGeom prst="rect">
            <a:avLst/>
          </a:prstGeom>
          <a:noFill/>
          <a:ln w="9525">
            <a:noFill/>
            <a:miter lim="800000"/>
            <a:headEnd/>
            <a:tailEnd/>
          </a:ln>
          <a:effectLst/>
        </p:spPr>
        <p:txBody>
          <a:bodyPr>
            <a:spAutoFit/>
          </a:bodyPr>
          <a:lstStyle/>
          <a:p>
            <a:pPr algn="ctr" rtl="1">
              <a:spcBef>
                <a:spcPct val="50000"/>
              </a:spcBef>
            </a:pPr>
            <a:r>
              <a:rPr lang="ar-SA" altLang="en-US" sz="2200" b="1">
                <a:solidFill>
                  <a:srgbClr val="660033"/>
                </a:solidFill>
                <a:cs typeface="Mitra" pitchFamily="2" charset="-78"/>
              </a:rPr>
              <a:t>دستگاه اجرائي</a:t>
            </a:r>
            <a:r>
              <a:rPr lang="en-US" altLang="en-US" sz="2200">
                <a:cs typeface="Mitra" pitchFamily="2" charset="-78"/>
              </a:rPr>
              <a:t> </a:t>
            </a:r>
          </a:p>
        </p:txBody>
      </p:sp>
      <p:sp>
        <p:nvSpPr>
          <p:cNvPr id="294917" name="AutoShape 5"/>
          <p:cNvSpPr>
            <a:spLocks noChangeArrowheads="1"/>
          </p:cNvSpPr>
          <p:nvPr/>
        </p:nvSpPr>
        <p:spPr bwMode="auto">
          <a:xfrm>
            <a:off x="2819400" y="2971800"/>
            <a:ext cx="4776788" cy="1463675"/>
          </a:xfrm>
          <a:prstGeom prst="bevel">
            <a:avLst>
              <a:gd name="adj" fmla="val 3676"/>
            </a:avLst>
          </a:prstGeom>
          <a:gradFill rotWithShape="0">
            <a:gsLst>
              <a:gs pos="0">
                <a:srgbClr val="FFFF99">
                  <a:gamma/>
                  <a:shade val="84706"/>
                  <a:invGamma/>
                </a:srgbClr>
              </a:gs>
              <a:gs pos="50000">
                <a:srgbClr val="FFFF99"/>
              </a:gs>
              <a:gs pos="100000">
                <a:srgbClr val="FFFF99">
                  <a:gamma/>
                  <a:shade val="84706"/>
                  <a:invGamma/>
                </a:srgbClr>
              </a:gs>
            </a:gsLst>
            <a:lin ang="2700000" scaled="1"/>
          </a:gradFill>
          <a:ln w="9525">
            <a:solidFill>
              <a:schemeClr val="tx1"/>
            </a:solidFill>
            <a:miter lim="800000"/>
            <a:headEnd/>
            <a:tailEnd/>
          </a:ln>
          <a:effectLst/>
        </p:spPr>
        <p:txBody>
          <a:bodyPr lIns="144000" tIns="0" rIns="144000" bIns="0" anchor="ctr" anchorCtr="1"/>
          <a:lstStyle/>
          <a:p>
            <a:pPr algn="ctr" rtl="1"/>
            <a:r>
              <a:rPr lang="ar-SA" altLang="en-US" sz="2200" b="1">
                <a:solidFill>
                  <a:srgbClr val="990033"/>
                </a:solidFill>
                <a:cs typeface="Mitra" pitchFamily="2" charset="-78"/>
              </a:rPr>
              <a:t>انجام كليه معاملات به صورت آشكاروارا</a:t>
            </a:r>
            <a:r>
              <a:rPr lang="fa-IR" altLang="en-US" sz="2200" b="1">
                <a:solidFill>
                  <a:srgbClr val="990033"/>
                </a:solidFill>
                <a:cs typeface="Mitra" pitchFamily="2" charset="-78"/>
              </a:rPr>
              <a:t>ي</a:t>
            </a:r>
            <a:r>
              <a:rPr lang="ar-SA" altLang="en-US" sz="2200" b="1">
                <a:solidFill>
                  <a:srgbClr val="990033"/>
                </a:solidFill>
                <a:cs typeface="Mitra" pitchFamily="2" charset="-78"/>
              </a:rPr>
              <a:t>ه اطلاعات مربوط به معاملات وقراردا</a:t>
            </a:r>
            <a:r>
              <a:rPr lang="fa-IR" altLang="en-US" sz="2200" b="1">
                <a:solidFill>
                  <a:srgbClr val="990033"/>
                </a:solidFill>
                <a:cs typeface="Mitra" pitchFamily="2" charset="-78"/>
              </a:rPr>
              <a:t>د</a:t>
            </a:r>
            <a:r>
              <a:rPr lang="ar-SA" altLang="en-US" sz="2200" b="1">
                <a:solidFill>
                  <a:srgbClr val="990033"/>
                </a:solidFill>
                <a:cs typeface="Mitra" pitchFamily="2" charset="-78"/>
              </a:rPr>
              <a:t>ها</a:t>
            </a:r>
            <a:r>
              <a:rPr lang="en-US" altLang="en-US" sz="2200">
                <a:cs typeface="Mitra" pitchFamily="2" charset="-78"/>
              </a:rPr>
              <a:t> </a:t>
            </a:r>
          </a:p>
        </p:txBody>
      </p:sp>
      <p:sp>
        <p:nvSpPr>
          <p:cNvPr id="294918" name="Text Box 6"/>
          <p:cNvSpPr txBox="1">
            <a:spLocks noChangeArrowheads="1"/>
          </p:cNvSpPr>
          <p:nvPr/>
        </p:nvSpPr>
        <p:spPr bwMode="auto">
          <a:xfrm>
            <a:off x="0" y="3200400"/>
            <a:ext cx="2667000" cy="1295400"/>
          </a:xfrm>
          <a:prstGeom prst="rect">
            <a:avLst/>
          </a:prstGeom>
          <a:noFill/>
          <a:ln w="9525">
            <a:noFill/>
            <a:miter lim="800000"/>
            <a:headEnd/>
            <a:tailEnd/>
          </a:ln>
          <a:effectLst/>
        </p:spPr>
        <p:txBody>
          <a:bodyPr/>
          <a:lstStyle/>
          <a:p>
            <a:pPr algn="ctr" rtl="1">
              <a:spcBef>
                <a:spcPct val="50000"/>
              </a:spcBef>
            </a:pPr>
            <a:r>
              <a:rPr lang="ar-SA" altLang="en-US" sz="2200" b="1">
                <a:solidFill>
                  <a:srgbClr val="660033"/>
                </a:solidFill>
                <a:cs typeface="Mitra" pitchFamily="2" charset="-78"/>
              </a:rPr>
              <a:t>بر اساس دستورالعمل ستاد پيشگيري از فساد و سالم سازي نظام اداري</a:t>
            </a:r>
            <a:r>
              <a:rPr lang="en-US" altLang="en-US" sz="2200">
                <a:cs typeface="Mitra" pitchFamily="2" charset="-78"/>
              </a:rPr>
              <a:t> </a:t>
            </a:r>
          </a:p>
        </p:txBody>
      </p:sp>
      <p:sp>
        <p:nvSpPr>
          <p:cNvPr id="294919" name="Text Box 7"/>
          <p:cNvSpPr txBox="1">
            <a:spLocks noChangeArrowheads="1"/>
          </p:cNvSpPr>
          <p:nvPr/>
        </p:nvSpPr>
        <p:spPr bwMode="auto">
          <a:xfrm>
            <a:off x="7543800" y="3352800"/>
            <a:ext cx="1600200" cy="762000"/>
          </a:xfrm>
          <a:prstGeom prst="rect">
            <a:avLst/>
          </a:prstGeom>
          <a:noFill/>
          <a:ln w="9525">
            <a:noFill/>
            <a:miter lim="800000"/>
            <a:headEnd/>
            <a:tailEnd/>
          </a:ln>
          <a:effectLst/>
        </p:spPr>
        <p:txBody>
          <a:bodyPr>
            <a:spAutoFit/>
          </a:bodyPr>
          <a:lstStyle/>
          <a:p>
            <a:pPr algn="ctr" rtl="1">
              <a:spcBef>
                <a:spcPct val="50000"/>
              </a:spcBef>
            </a:pPr>
            <a:r>
              <a:rPr lang="ar-SA" altLang="en-US" sz="2200" b="1">
                <a:solidFill>
                  <a:srgbClr val="660033"/>
                </a:solidFill>
                <a:cs typeface="Mitra" pitchFamily="2" charset="-78"/>
              </a:rPr>
              <a:t>دستگاه اجرائي</a:t>
            </a:r>
            <a:r>
              <a:rPr lang="en-US" altLang="en-US" sz="2200">
                <a:cs typeface="Mitra" pitchFamily="2" charset="-78"/>
              </a:rPr>
              <a:t> </a:t>
            </a:r>
          </a:p>
        </p:txBody>
      </p:sp>
      <p:sp>
        <p:nvSpPr>
          <p:cNvPr id="294920" name="AutoShape 8"/>
          <p:cNvSpPr>
            <a:spLocks noChangeArrowheads="1"/>
          </p:cNvSpPr>
          <p:nvPr/>
        </p:nvSpPr>
        <p:spPr bwMode="auto">
          <a:xfrm>
            <a:off x="2819400" y="4648200"/>
            <a:ext cx="4760913" cy="1981200"/>
          </a:xfrm>
          <a:prstGeom prst="bevel">
            <a:avLst>
              <a:gd name="adj" fmla="val 3440"/>
            </a:avLst>
          </a:prstGeom>
          <a:gradFill rotWithShape="0">
            <a:gsLst>
              <a:gs pos="0">
                <a:srgbClr val="FFFF99">
                  <a:gamma/>
                  <a:shade val="84706"/>
                  <a:invGamma/>
                </a:srgbClr>
              </a:gs>
              <a:gs pos="50000">
                <a:srgbClr val="FFFF99"/>
              </a:gs>
              <a:gs pos="100000">
                <a:srgbClr val="FFFF99">
                  <a:gamma/>
                  <a:shade val="84706"/>
                  <a:invGamma/>
                </a:srgbClr>
              </a:gs>
            </a:gsLst>
            <a:lin ang="2700000" scaled="1"/>
          </a:gradFill>
          <a:ln w="9525">
            <a:solidFill>
              <a:schemeClr val="tx1"/>
            </a:solidFill>
            <a:miter lim="800000"/>
            <a:headEnd/>
            <a:tailEnd/>
          </a:ln>
          <a:effectLst/>
        </p:spPr>
        <p:txBody>
          <a:bodyPr lIns="144000" tIns="0" rIns="144000" bIns="0" anchor="ctr" anchorCtr="1"/>
          <a:lstStyle/>
          <a:p>
            <a:pPr algn="ctr" rtl="1"/>
            <a:r>
              <a:rPr lang="ar-SA" altLang="en-US" sz="2200" b="1">
                <a:solidFill>
                  <a:srgbClr val="990033"/>
                </a:solidFill>
                <a:cs typeface="Mitra" pitchFamily="2" charset="-78"/>
              </a:rPr>
              <a:t>ارزيابي وضعيت دستگاه</a:t>
            </a:r>
            <a:r>
              <a:rPr lang="fa-IR" altLang="en-US" sz="2200" b="1">
                <a:solidFill>
                  <a:srgbClr val="990033"/>
                </a:solidFill>
                <a:cs typeface="Mitra" pitchFamily="2" charset="-78"/>
              </a:rPr>
              <a:t>‌</a:t>
            </a:r>
            <a:r>
              <a:rPr lang="ar-SA" altLang="en-US" sz="2200" b="1">
                <a:solidFill>
                  <a:srgbClr val="990033"/>
                </a:solidFill>
                <a:cs typeface="Mitra" pitchFamily="2" charset="-78"/>
              </a:rPr>
              <a:t>ها ازنظر شيوع،كاهش ويا زمينه هاي بروز فساد و ارائه گزارش لازم درخصوص وضعيت موجود و برنامه هاي آتي به صورت ادواري به ستاد</a:t>
            </a:r>
            <a:endParaRPr lang="en-US" altLang="en-US" sz="2200">
              <a:cs typeface="Mitra" pitchFamily="2" charset="-78"/>
            </a:endParaRPr>
          </a:p>
        </p:txBody>
      </p:sp>
      <p:sp>
        <p:nvSpPr>
          <p:cNvPr id="294921" name="Text Box 9"/>
          <p:cNvSpPr txBox="1">
            <a:spLocks noChangeArrowheads="1"/>
          </p:cNvSpPr>
          <p:nvPr/>
        </p:nvSpPr>
        <p:spPr bwMode="auto">
          <a:xfrm>
            <a:off x="7543800" y="5257800"/>
            <a:ext cx="1600200" cy="762000"/>
          </a:xfrm>
          <a:prstGeom prst="rect">
            <a:avLst/>
          </a:prstGeom>
          <a:noFill/>
          <a:ln w="9525">
            <a:noFill/>
            <a:miter lim="800000"/>
            <a:headEnd/>
            <a:tailEnd/>
          </a:ln>
          <a:effectLst/>
        </p:spPr>
        <p:txBody>
          <a:bodyPr>
            <a:spAutoFit/>
          </a:bodyPr>
          <a:lstStyle/>
          <a:p>
            <a:pPr algn="ctr" rtl="1">
              <a:spcBef>
                <a:spcPct val="50000"/>
              </a:spcBef>
            </a:pPr>
            <a:r>
              <a:rPr lang="ar-SA" altLang="en-US" sz="2200" b="1">
                <a:solidFill>
                  <a:srgbClr val="660033"/>
                </a:solidFill>
                <a:cs typeface="Mitra" pitchFamily="2" charset="-78"/>
              </a:rPr>
              <a:t>دستگاه اجرائي</a:t>
            </a:r>
            <a:r>
              <a:rPr lang="en-US" altLang="en-US" sz="2200">
                <a:cs typeface="Mitra" pitchFamily="2" charset="-78"/>
              </a:rPr>
              <a:t> </a:t>
            </a:r>
          </a:p>
        </p:txBody>
      </p:sp>
      <p:sp>
        <p:nvSpPr>
          <p:cNvPr id="294922" name="Text Box 10"/>
          <p:cNvSpPr txBox="1">
            <a:spLocks noChangeArrowheads="1"/>
          </p:cNvSpPr>
          <p:nvPr/>
        </p:nvSpPr>
        <p:spPr bwMode="auto">
          <a:xfrm>
            <a:off x="0" y="4706938"/>
            <a:ext cx="2667000" cy="1770062"/>
          </a:xfrm>
          <a:prstGeom prst="rect">
            <a:avLst/>
          </a:prstGeom>
          <a:noFill/>
          <a:ln w="9525">
            <a:noFill/>
            <a:miter lim="800000"/>
            <a:headEnd/>
            <a:tailEnd/>
          </a:ln>
          <a:effectLst/>
        </p:spPr>
        <p:txBody>
          <a:bodyPr/>
          <a:lstStyle/>
          <a:p>
            <a:pPr algn="ctr" rtl="1">
              <a:spcBef>
                <a:spcPct val="50000"/>
              </a:spcBef>
            </a:pPr>
            <a:r>
              <a:rPr lang="ar-SA" altLang="en-US" sz="2200" b="1">
                <a:solidFill>
                  <a:srgbClr val="660033"/>
                </a:solidFill>
                <a:cs typeface="Mitra" pitchFamily="2" charset="-78"/>
              </a:rPr>
              <a:t>بر اساس شاخص ها و  دستورالعمل ستاد پيشگيري از فساد و سالم سازي نظام اداري</a:t>
            </a:r>
            <a:r>
              <a:rPr lang="en-US" altLang="en-US" sz="2200">
                <a:cs typeface="Mitra" pitchFamily="2" charset="-78"/>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94914"/>
                                        </p:tgtEl>
                                        <p:attrNameLst>
                                          <p:attrName>style.visibility</p:attrName>
                                        </p:attrNameLst>
                                      </p:cBhvr>
                                      <p:to>
                                        <p:strVal val="visible"/>
                                      </p:to>
                                    </p:set>
                                    <p:anim calcmode="lin" valueType="num">
                                      <p:cBhvr>
                                        <p:cTn id="7" dur="1000" fill="hold"/>
                                        <p:tgtEl>
                                          <p:spTgt spid="294914"/>
                                        </p:tgtEl>
                                        <p:attrNameLst>
                                          <p:attrName>ppt_w</p:attrName>
                                        </p:attrNameLst>
                                      </p:cBhvr>
                                      <p:tavLst>
                                        <p:tav tm="0">
                                          <p:val>
                                            <p:fltVal val="0"/>
                                          </p:val>
                                        </p:tav>
                                        <p:tav tm="100000">
                                          <p:val>
                                            <p:strVal val="#ppt_w"/>
                                          </p:val>
                                        </p:tav>
                                      </p:tavLst>
                                    </p:anim>
                                    <p:anim calcmode="lin" valueType="num">
                                      <p:cBhvr>
                                        <p:cTn id="8" dur="1000" fill="hold"/>
                                        <p:tgtEl>
                                          <p:spTgt spid="294914"/>
                                        </p:tgtEl>
                                        <p:attrNameLst>
                                          <p:attrName>ppt_h</p:attrName>
                                        </p:attrNameLst>
                                      </p:cBhvr>
                                      <p:tavLst>
                                        <p:tav tm="0">
                                          <p:val>
                                            <p:fltVal val="0"/>
                                          </p:val>
                                        </p:tav>
                                        <p:tav tm="100000">
                                          <p:val>
                                            <p:strVal val="#ppt_h"/>
                                          </p:val>
                                        </p:tav>
                                      </p:tavLst>
                                    </p:anim>
                                    <p:anim calcmode="lin" valueType="num">
                                      <p:cBhvr>
                                        <p:cTn id="9" dur="1000" fill="hold"/>
                                        <p:tgtEl>
                                          <p:spTgt spid="29491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94914"/>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5" presetClass="entr" presetSubtype="0" fill="hold" grpId="0" nodeType="afterEffect">
                                  <p:stCondLst>
                                    <p:cond delay="0"/>
                                  </p:stCondLst>
                                  <p:childTnLst>
                                    <p:set>
                                      <p:cBhvr>
                                        <p:cTn id="13" dur="1" fill="hold">
                                          <p:stCondLst>
                                            <p:cond delay="0"/>
                                          </p:stCondLst>
                                        </p:cTn>
                                        <p:tgtEl>
                                          <p:spTgt spid="294915"/>
                                        </p:tgtEl>
                                        <p:attrNameLst>
                                          <p:attrName>style.visibility</p:attrName>
                                        </p:attrNameLst>
                                      </p:cBhvr>
                                      <p:to>
                                        <p:strVal val="visible"/>
                                      </p:to>
                                    </p:set>
                                    <p:anim calcmode="lin" valueType="num">
                                      <p:cBhvr>
                                        <p:cTn id="14" dur="1000" fill="hold"/>
                                        <p:tgtEl>
                                          <p:spTgt spid="294915"/>
                                        </p:tgtEl>
                                        <p:attrNameLst>
                                          <p:attrName>ppt_w</p:attrName>
                                        </p:attrNameLst>
                                      </p:cBhvr>
                                      <p:tavLst>
                                        <p:tav tm="0">
                                          <p:val>
                                            <p:fltVal val="0"/>
                                          </p:val>
                                        </p:tav>
                                        <p:tav tm="100000">
                                          <p:val>
                                            <p:strVal val="#ppt_w"/>
                                          </p:val>
                                        </p:tav>
                                      </p:tavLst>
                                    </p:anim>
                                    <p:anim calcmode="lin" valueType="num">
                                      <p:cBhvr>
                                        <p:cTn id="15" dur="1000" fill="hold"/>
                                        <p:tgtEl>
                                          <p:spTgt spid="294915"/>
                                        </p:tgtEl>
                                        <p:attrNameLst>
                                          <p:attrName>ppt_h</p:attrName>
                                        </p:attrNameLst>
                                      </p:cBhvr>
                                      <p:tavLst>
                                        <p:tav tm="0">
                                          <p:val>
                                            <p:fltVal val="0"/>
                                          </p:val>
                                        </p:tav>
                                        <p:tav tm="100000">
                                          <p:val>
                                            <p:strVal val="#ppt_h"/>
                                          </p:val>
                                        </p:tav>
                                      </p:tavLst>
                                    </p:anim>
                                    <p:anim calcmode="lin" valueType="num">
                                      <p:cBhvr>
                                        <p:cTn id="16" dur="1000" fill="hold"/>
                                        <p:tgtEl>
                                          <p:spTgt spid="294915"/>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294915"/>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2000"/>
                            </p:stCondLst>
                            <p:childTnLst>
                              <p:par>
                                <p:cTn id="19" presetID="2" presetClass="entr" presetSubtype="2" fill="hold" grpId="0" nodeType="afterEffect">
                                  <p:stCondLst>
                                    <p:cond delay="0"/>
                                  </p:stCondLst>
                                  <p:childTnLst>
                                    <p:set>
                                      <p:cBhvr>
                                        <p:cTn id="20" dur="1" fill="hold">
                                          <p:stCondLst>
                                            <p:cond delay="0"/>
                                          </p:stCondLst>
                                        </p:cTn>
                                        <p:tgtEl>
                                          <p:spTgt spid="294916"/>
                                        </p:tgtEl>
                                        <p:attrNameLst>
                                          <p:attrName>style.visibility</p:attrName>
                                        </p:attrNameLst>
                                      </p:cBhvr>
                                      <p:to>
                                        <p:strVal val="visible"/>
                                      </p:to>
                                    </p:set>
                                    <p:anim calcmode="lin" valueType="num">
                                      <p:cBhvr additive="base">
                                        <p:cTn id="21" dur="500" fill="hold"/>
                                        <p:tgtEl>
                                          <p:spTgt spid="294916"/>
                                        </p:tgtEl>
                                        <p:attrNameLst>
                                          <p:attrName>ppt_x</p:attrName>
                                        </p:attrNameLst>
                                      </p:cBhvr>
                                      <p:tavLst>
                                        <p:tav tm="0">
                                          <p:val>
                                            <p:strVal val="1+#ppt_w/2"/>
                                          </p:val>
                                        </p:tav>
                                        <p:tav tm="100000">
                                          <p:val>
                                            <p:strVal val="#ppt_x"/>
                                          </p:val>
                                        </p:tav>
                                      </p:tavLst>
                                    </p:anim>
                                    <p:anim calcmode="lin" valueType="num">
                                      <p:cBhvr additive="base">
                                        <p:cTn id="22" dur="500" fill="hold"/>
                                        <p:tgtEl>
                                          <p:spTgt spid="294916"/>
                                        </p:tgtEl>
                                        <p:attrNameLst>
                                          <p:attrName>ppt_y</p:attrName>
                                        </p:attrNameLst>
                                      </p:cBhvr>
                                      <p:tavLst>
                                        <p:tav tm="0">
                                          <p:val>
                                            <p:strVal val="#ppt_y"/>
                                          </p:val>
                                        </p:tav>
                                        <p:tav tm="100000">
                                          <p:val>
                                            <p:strVal val="#ppt_y"/>
                                          </p:val>
                                        </p:tav>
                                      </p:tavLst>
                                    </p:anim>
                                  </p:childTnLst>
                                </p:cTn>
                              </p:par>
                            </p:childTnLst>
                          </p:cTn>
                        </p:par>
                        <p:par>
                          <p:cTn id="23" fill="hold">
                            <p:stCondLst>
                              <p:cond delay="2500"/>
                            </p:stCondLst>
                            <p:childTnLst>
                              <p:par>
                                <p:cTn id="24" presetID="2" presetClass="entr" presetSubtype="8" fill="hold" grpId="0" nodeType="afterEffect">
                                  <p:stCondLst>
                                    <p:cond delay="0"/>
                                  </p:stCondLst>
                                  <p:childTnLst>
                                    <p:set>
                                      <p:cBhvr>
                                        <p:cTn id="25" dur="1" fill="hold">
                                          <p:stCondLst>
                                            <p:cond delay="0"/>
                                          </p:stCondLst>
                                        </p:cTn>
                                        <p:tgtEl>
                                          <p:spTgt spid="294917"/>
                                        </p:tgtEl>
                                        <p:attrNameLst>
                                          <p:attrName>style.visibility</p:attrName>
                                        </p:attrNameLst>
                                      </p:cBhvr>
                                      <p:to>
                                        <p:strVal val="visible"/>
                                      </p:to>
                                    </p:set>
                                    <p:anim calcmode="lin" valueType="num">
                                      <p:cBhvr additive="base">
                                        <p:cTn id="26" dur="500" fill="hold"/>
                                        <p:tgtEl>
                                          <p:spTgt spid="294917"/>
                                        </p:tgtEl>
                                        <p:attrNameLst>
                                          <p:attrName>ppt_x</p:attrName>
                                        </p:attrNameLst>
                                      </p:cBhvr>
                                      <p:tavLst>
                                        <p:tav tm="0">
                                          <p:val>
                                            <p:strVal val="0-#ppt_w/2"/>
                                          </p:val>
                                        </p:tav>
                                        <p:tav tm="100000">
                                          <p:val>
                                            <p:strVal val="#ppt_x"/>
                                          </p:val>
                                        </p:tav>
                                      </p:tavLst>
                                    </p:anim>
                                    <p:anim calcmode="lin" valueType="num">
                                      <p:cBhvr additive="base">
                                        <p:cTn id="27" dur="500" fill="hold"/>
                                        <p:tgtEl>
                                          <p:spTgt spid="294917"/>
                                        </p:tgtEl>
                                        <p:attrNameLst>
                                          <p:attrName>ppt_y</p:attrName>
                                        </p:attrNameLst>
                                      </p:cBhvr>
                                      <p:tavLst>
                                        <p:tav tm="0">
                                          <p:val>
                                            <p:strVal val="#ppt_y"/>
                                          </p:val>
                                        </p:tav>
                                        <p:tav tm="100000">
                                          <p:val>
                                            <p:strVal val="#ppt_y"/>
                                          </p:val>
                                        </p:tav>
                                      </p:tavLst>
                                    </p:anim>
                                  </p:childTnLst>
                                </p:cTn>
                              </p:par>
                            </p:childTnLst>
                          </p:cTn>
                        </p:par>
                        <p:par>
                          <p:cTn id="28" fill="hold">
                            <p:stCondLst>
                              <p:cond delay="3000"/>
                            </p:stCondLst>
                            <p:childTnLst>
                              <p:par>
                                <p:cTn id="29" presetID="2" presetClass="entr" presetSubtype="2" fill="hold" grpId="0" nodeType="afterEffect">
                                  <p:stCondLst>
                                    <p:cond delay="0"/>
                                  </p:stCondLst>
                                  <p:childTnLst>
                                    <p:set>
                                      <p:cBhvr>
                                        <p:cTn id="30" dur="1" fill="hold">
                                          <p:stCondLst>
                                            <p:cond delay="0"/>
                                          </p:stCondLst>
                                        </p:cTn>
                                        <p:tgtEl>
                                          <p:spTgt spid="294919"/>
                                        </p:tgtEl>
                                        <p:attrNameLst>
                                          <p:attrName>style.visibility</p:attrName>
                                        </p:attrNameLst>
                                      </p:cBhvr>
                                      <p:to>
                                        <p:strVal val="visible"/>
                                      </p:to>
                                    </p:set>
                                    <p:anim calcmode="lin" valueType="num">
                                      <p:cBhvr additive="base">
                                        <p:cTn id="31" dur="500" fill="hold"/>
                                        <p:tgtEl>
                                          <p:spTgt spid="294919"/>
                                        </p:tgtEl>
                                        <p:attrNameLst>
                                          <p:attrName>ppt_x</p:attrName>
                                        </p:attrNameLst>
                                      </p:cBhvr>
                                      <p:tavLst>
                                        <p:tav tm="0">
                                          <p:val>
                                            <p:strVal val="1+#ppt_w/2"/>
                                          </p:val>
                                        </p:tav>
                                        <p:tav tm="100000">
                                          <p:val>
                                            <p:strVal val="#ppt_x"/>
                                          </p:val>
                                        </p:tav>
                                      </p:tavLst>
                                    </p:anim>
                                    <p:anim calcmode="lin" valueType="num">
                                      <p:cBhvr additive="base">
                                        <p:cTn id="32" dur="500" fill="hold"/>
                                        <p:tgtEl>
                                          <p:spTgt spid="294919"/>
                                        </p:tgtEl>
                                        <p:attrNameLst>
                                          <p:attrName>ppt_y</p:attrName>
                                        </p:attrNameLst>
                                      </p:cBhvr>
                                      <p:tavLst>
                                        <p:tav tm="0">
                                          <p:val>
                                            <p:strVal val="#ppt_y"/>
                                          </p:val>
                                        </p:tav>
                                        <p:tav tm="100000">
                                          <p:val>
                                            <p:strVal val="#ppt_y"/>
                                          </p:val>
                                        </p:tav>
                                      </p:tavLst>
                                    </p:anim>
                                  </p:childTnLst>
                                </p:cTn>
                              </p:par>
                            </p:childTnLst>
                          </p:cTn>
                        </p:par>
                        <p:par>
                          <p:cTn id="33" fill="hold">
                            <p:stCondLst>
                              <p:cond delay="3500"/>
                            </p:stCondLst>
                            <p:childTnLst>
                              <p:par>
                                <p:cTn id="34" presetID="2" presetClass="entr" presetSubtype="8" fill="hold" grpId="0" nodeType="afterEffect">
                                  <p:stCondLst>
                                    <p:cond delay="0"/>
                                  </p:stCondLst>
                                  <p:childTnLst>
                                    <p:set>
                                      <p:cBhvr>
                                        <p:cTn id="35" dur="1" fill="hold">
                                          <p:stCondLst>
                                            <p:cond delay="0"/>
                                          </p:stCondLst>
                                        </p:cTn>
                                        <p:tgtEl>
                                          <p:spTgt spid="294918"/>
                                        </p:tgtEl>
                                        <p:attrNameLst>
                                          <p:attrName>style.visibility</p:attrName>
                                        </p:attrNameLst>
                                      </p:cBhvr>
                                      <p:to>
                                        <p:strVal val="visible"/>
                                      </p:to>
                                    </p:set>
                                    <p:anim calcmode="lin" valueType="num">
                                      <p:cBhvr additive="base">
                                        <p:cTn id="36" dur="500" fill="hold"/>
                                        <p:tgtEl>
                                          <p:spTgt spid="294918"/>
                                        </p:tgtEl>
                                        <p:attrNameLst>
                                          <p:attrName>ppt_x</p:attrName>
                                        </p:attrNameLst>
                                      </p:cBhvr>
                                      <p:tavLst>
                                        <p:tav tm="0">
                                          <p:val>
                                            <p:strVal val="0-#ppt_w/2"/>
                                          </p:val>
                                        </p:tav>
                                        <p:tav tm="100000">
                                          <p:val>
                                            <p:strVal val="#ppt_x"/>
                                          </p:val>
                                        </p:tav>
                                      </p:tavLst>
                                    </p:anim>
                                    <p:anim calcmode="lin" valueType="num">
                                      <p:cBhvr additive="base">
                                        <p:cTn id="37" dur="500" fill="hold"/>
                                        <p:tgtEl>
                                          <p:spTgt spid="294918"/>
                                        </p:tgtEl>
                                        <p:attrNameLst>
                                          <p:attrName>ppt_y</p:attrName>
                                        </p:attrNameLst>
                                      </p:cBhvr>
                                      <p:tavLst>
                                        <p:tav tm="0">
                                          <p:val>
                                            <p:strVal val="#ppt_y"/>
                                          </p:val>
                                        </p:tav>
                                        <p:tav tm="100000">
                                          <p:val>
                                            <p:strVal val="#ppt_y"/>
                                          </p:val>
                                        </p:tav>
                                      </p:tavLst>
                                    </p:anim>
                                  </p:childTnLst>
                                </p:cTn>
                              </p:par>
                            </p:childTnLst>
                          </p:cTn>
                        </p:par>
                        <p:par>
                          <p:cTn id="38" fill="hold">
                            <p:stCondLst>
                              <p:cond delay="4000"/>
                            </p:stCondLst>
                            <p:childTnLst>
                              <p:par>
                                <p:cTn id="39" presetID="15" presetClass="entr" presetSubtype="0" fill="hold" grpId="0" nodeType="afterEffect">
                                  <p:stCondLst>
                                    <p:cond delay="0"/>
                                  </p:stCondLst>
                                  <p:childTnLst>
                                    <p:set>
                                      <p:cBhvr>
                                        <p:cTn id="40" dur="1" fill="hold">
                                          <p:stCondLst>
                                            <p:cond delay="0"/>
                                          </p:stCondLst>
                                        </p:cTn>
                                        <p:tgtEl>
                                          <p:spTgt spid="294920"/>
                                        </p:tgtEl>
                                        <p:attrNameLst>
                                          <p:attrName>style.visibility</p:attrName>
                                        </p:attrNameLst>
                                      </p:cBhvr>
                                      <p:to>
                                        <p:strVal val="visible"/>
                                      </p:to>
                                    </p:set>
                                    <p:anim calcmode="lin" valueType="num">
                                      <p:cBhvr>
                                        <p:cTn id="41" dur="1000" fill="hold"/>
                                        <p:tgtEl>
                                          <p:spTgt spid="294920"/>
                                        </p:tgtEl>
                                        <p:attrNameLst>
                                          <p:attrName>ppt_w</p:attrName>
                                        </p:attrNameLst>
                                      </p:cBhvr>
                                      <p:tavLst>
                                        <p:tav tm="0">
                                          <p:val>
                                            <p:fltVal val="0"/>
                                          </p:val>
                                        </p:tav>
                                        <p:tav tm="100000">
                                          <p:val>
                                            <p:strVal val="#ppt_w"/>
                                          </p:val>
                                        </p:tav>
                                      </p:tavLst>
                                    </p:anim>
                                    <p:anim calcmode="lin" valueType="num">
                                      <p:cBhvr>
                                        <p:cTn id="42" dur="1000" fill="hold"/>
                                        <p:tgtEl>
                                          <p:spTgt spid="294920"/>
                                        </p:tgtEl>
                                        <p:attrNameLst>
                                          <p:attrName>ppt_h</p:attrName>
                                        </p:attrNameLst>
                                      </p:cBhvr>
                                      <p:tavLst>
                                        <p:tav tm="0">
                                          <p:val>
                                            <p:fltVal val="0"/>
                                          </p:val>
                                        </p:tav>
                                        <p:tav tm="100000">
                                          <p:val>
                                            <p:strVal val="#ppt_h"/>
                                          </p:val>
                                        </p:tav>
                                      </p:tavLst>
                                    </p:anim>
                                    <p:anim calcmode="lin" valueType="num">
                                      <p:cBhvr>
                                        <p:cTn id="43" dur="1000" fill="hold"/>
                                        <p:tgtEl>
                                          <p:spTgt spid="294920"/>
                                        </p:tgtEl>
                                        <p:attrNameLst>
                                          <p:attrName>ppt_x</p:attrName>
                                        </p:attrNameLst>
                                      </p:cBhvr>
                                      <p:tavLst>
                                        <p:tav tm="0" fmla="#ppt_x+(cos(-2*pi*(1-$))*-#ppt_x-sin(-2*pi*(1-$))*(1-#ppt_y))*(1-$)">
                                          <p:val>
                                            <p:fltVal val="0"/>
                                          </p:val>
                                        </p:tav>
                                        <p:tav tm="100000">
                                          <p:val>
                                            <p:fltVal val="1"/>
                                          </p:val>
                                        </p:tav>
                                      </p:tavLst>
                                    </p:anim>
                                    <p:anim calcmode="lin" valueType="num">
                                      <p:cBhvr>
                                        <p:cTn id="44" dur="1000" fill="hold"/>
                                        <p:tgtEl>
                                          <p:spTgt spid="294920"/>
                                        </p:tgtEl>
                                        <p:attrNameLst>
                                          <p:attrName>ppt_y</p:attrName>
                                        </p:attrNameLst>
                                      </p:cBhvr>
                                      <p:tavLst>
                                        <p:tav tm="0" fmla="#ppt_y+(sin(-2*pi*(1-$))*-#ppt_x+cos(-2*pi*(1-$))*(1-#ppt_y))*(1-$)">
                                          <p:val>
                                            <p:fltVal val="0"/>
                                          </p:val>
                                        </p:tav>
                                        <p:tav tm="100000">
                                          <p:val>
                                            <p:fltVal val="1"/>
                                          </p:val>
                                        </p:tav>
                                      </p:tavLst>
                                    </p:anim>
                                  </p:childTnLst>
                                </p:cTn>
                              </p:par>
                            </p:childTnLst>
                          </p:cTn>
                        </p:par>
                        <p:par>
                          <p:cTn id="45" fill="hold">
                            <p:stCondLst>
                              <p:cond delay="5000"/>
                            </p:stCondLst>
                            <p:childTnLst>
                              <p:par>
                                <p:cTn id="46" presetID="2" presetClass="entr" presetSubtype="2" fill="hold" grpId="0" nodeType="afterEffect">
                                  <p:stCondLst>
                                    <p:cond delay="0"/>
                                  </p:stCondLst>
                                  <p:childTnLst>
                                    <p:set>
                                      <p:cBhvr>
                                        <p:cTn id="47" dur="1" fill="hold">
                                          <p:stCondLst>
                                            <p:cond delay="0"/>
                                          </p:stCondLst>
                                        </p:cTn>
                                        <p:tgtEl>
                                          <p:spTgt spid="294921"/>
                                        </p:tgtEl>
                                        <p:attrNameLst>
                                          <p:attrName>style.visibility</p:attrName>
                                        </p:attrNameLst>
                                      </p:cBhvr>
                                      <p:to>
                                        <p:strVal val="visible"/>
                                      </p:to>
                                    </p:set>
                                    <p:anim calcmode="lin" valueType="num">
                                      <p:cBhvr additive="base">
                                        <p:cTn id="48" dur="500" fill="hold"/>
                                        <p:tgtEl>
                                          <p:spTgt spid="294921"/>
                                        </p:tgtEl>
                                        <p:attrNameLst>
                                          <p:attrName>ppt_x</p:attrName>
                                        </p:attrNameLst>
                                      </p:cBhvr>
                                      <p:tavLst>
                                        <p:tav tm="0">
                                          <p:val>
                                            <p:strVal val="1+#ppt_w/2"/>
                                          </p:val>
                                        </p:tav>
                                        <p:tav tm="100000">
                                          <p:val>
                                            <p:strVal val="#ppt_x"/>
                                          </p:val>
                                        </p:tav>
                                      </p:tavLst>
                                    </p:anim>
                                    <p:anim calcmode="lin" valueType="num">
                                      <p:cBhvr additive="base">
                                        <p:cTn id="49" dur="500" fill="hold"/>
                                        <p:tgtEl>
                                          <p:spTgt spid="294921"/>
                                        </p:tgtEl>
                                        <p:attrNameLst>
                                          <p:attrName>ppt_y</p:attrName>
                                        </p:attrNameLst>
                                      </p:cBhvr>
                                      <p:tavLst>
                                        <p:tav tm="0">
                                          <p:val>
                                            <p:strVal val="#ppt_y"/>
                                          </p:val>
                                        </p:tav>
                                        <p:tav tm="100000">
                                          <p:val>
                                            <p:strVal val="#ppt_y"/>
                                          </p:val>
                                        </p:tav>
                                      </p:tavLst>
                                    </p:anim>
                                  </p:childTnLst>
                                </p:cTn>
                              </p:par>
                            </p:childTnLst>
                          </p:cTn>
                        </p:par>
                        <p:par>
                          <p:cTn id="50" fill="hold">
                            <p:stCondLst>
                              <p:cond delay="5500"/>
                            </p:stCondLst>
                            <p:childTnLst>
                              <p:par>
                                <p:cTn id="51" presetID="2" presetClass="entr" presetSubtype="8" fill="hold" grpId="0" nodeType="afterEffect">
                                  <p:stCondLst>
                                    <p:cond delay="0"/>
                                  </p:stCondLst>
                                  <p:childTnLst>
                                    <p:set>
                                      <p:cBhvr>
                                        <p:cTn id="52" dur="1" fill="hold">
                                          <p:stCondLst>
                                            <p:cond delay="0"/>
                                          </p:stCondLst>
                                        </p:cTn>
                                        <p:tgtEl>
                                          <p:spTgt spid="294922"/>
                                        </p:tgtEl>
                                        <p:attrNameLst>
                                          <p:attrName>style.visibility</p:attrName>
                                        </p:attrNameLst>
                                      </p:cBhvr>
                                      <p:to>
                                        <p:strVal val="visible"/>
                                      </p:to>
                                    </p:set>
                                    <p:anim calcmode="lin" valueType="num">
                                      <p:cBhvr additive="base">
                                        <p:cTn id="53" dur="500" fill="hold"/>
                                        <p:tgtEl>
                                          <p:spTgt spid="294922"/>
                                        </p:tgtEl>
                                        <p:attrNameLst>
                                          <p:attrName>ppt_x</p:attrName>
                                        </p:attrNameLst>
                                      </p:cBhvr>
                                      <p:tavLst>
                                        <p:tav tm="0">
                                          <p:val>
                                            <p:strVal val="0-#ppt_w/2"/>
                                          </p:val>
                                        </p:tav>
                                        <p:tav tm="100000">
                                          <p:val>
                                            <p:strVal val="#ppt_x"/>
                                          </p:val>
                                        </p:tav>
                                      </p:tavLst>
                                    </p:anim>
                                    <p:anim calcmode="lin" valueType="num">
                                      <p:cBhvr additive="base">
                                        <p:cTn id="54" dur="500" fill="hold"/>
                                        <p:tgtEl>
                                          <p:spTgt spid="2949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4" grpId="0" animBg="1" autoUpdateAnimBg="0"/>
      <p:bldP spid="294915" grpId="0" animBg="1" autoUpdateAnimBg="0"/>
      <p:bldP spid="294916" grpId="0" autoUpdateAnimBg="0"/>
      <p:bldP spid="294917" grpId="0" animBg="1" autoUpdateAnimBg="0"/>
      <p:bldP spid="294918" grpId="0" autoUpdateAnimBg="0"/>
      <p:bldP spid="294919" grpId="0" autoUpdateAnimBg="0"/>
      <p:bldP spid="294920" grpId="0" animBg="1" autoUpdateAnimBg="0"/>
      <p:bldP spid="294921" grpId="0" autoUpdateAnimBg="0"/>
      <p:bldP spid="294922"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8140783C-3705-4CB4-8AC1-B8396EB7971E}" type="slidenum">
              <a:rPr lang="ar-SA" altLang="en-US"/>
              <a:pPr/>
              <a:t>58</a:t>
            </a:fld>
            <a:endParaRPr lang="en-US" altLang="en-US"/>
          </a:p>
        </p:txBody>
      </p:sp>
      <p:sp>
        <p:nvSpPr>
          <p:cNvPr id="295938" name="AutoShape 2"/>
          <p:cNvSpPr>
            <a:spLocks noChangeArrowheads="1"/>
          </p:cNvSpPr>
          <p:nvPr/>
        </p:nvSpPr>
        <p:spPr bwMode="auto">
          <a:xfrm>
            <a:off x="1219200" y="0"/>
            <a:ext cx="6477000" cy="1096963"/>
          </a:xfrm>
          <a:prstGeom prst="ellipseRibbon2">
            <a:avLst>
              <a:gd name="adj1" fmla="val 25000"/>
              <a:gd name="adj2" fmla="val 63120"/>
              <a:gd name="adj3" fmla="val 12500"/>
            </a:avLst>
          </a:prstGeom>
          <a:gradFill rotWithShape="0">
            <a:gsLst>
              <a:gs pos="0">
                <a:srgbClr val="CC3300">
                  <a:gamma/>
                  <a:tint val="0"/>
                  <a:invGamma/>
                </a:srgbClr>
              </a:gs>
              <a:gs pos="100000">
                <a:srgbClr val="CC3300"/>
              </a:gs>
            </a:gsLst>
            <a:path path="rect">
              <a:fillToRect l="50000" t="50000" r="50000" b="50000"/>
            </a:path>
          </a:gradFill>
          <a:ln w="9525">
            <a:solidFill>
              <a:srgbClr val="990033"/>
            </a:solidFill>
            <a:round/>
            <a:headEnd/>
            <a:tailEnd/>
          </a:ln>
          <a:effectLst/>
        </p:spPr>
        <p:txBody>
          <a:bodyPr wrap="none" anchor="ctr"/>
          <a:lstStyle/>
          <a:p>
            <a:pPr algn="ctr" rtl="1"/>
            <a:r>
              <a:rPr lang="ar-SA" altLang="en-US" sz="3200" b="1">
                <a:solidFill>
                  <a:srgbClr val="660033"/>
                </a:solidFill>
                <a:effectLst>
                  <a:outerShdw blurRad="38100" dist="38100" dir="2700000" algn="tl">
                    <a:srgbClr val="000000"/>
                  </a:outerShdw>
                </a:effectLst>
                <a:cs typeface="Mitra" pitchFamily="2" charset="-78"/>
              </a:rPr>
              <a:t>تكاليف و اقدامات قوه قضائيه</a:t>
            </a:r>
            <a:endParaRPr lang="en-US" altLang="en-US" sz="3200" b="1">
              <a:effectLst>
                <a:outerShdw blurRad="38100" dist="38100" dir="2700000" algn="tl">
                  <a:srgbClr val="000000"/>
                </a:outerShdw>
              </a:effectLst>
              <a:cs typeface="Mitra" pitchFamily="2" charset="-78"/>
            </a:endParaRPr>
          </a:p>
        </p:txBody>
      </p:sp>
      <p:sp>
        <p:nvSpPr>
          <p:cNvPr id="295939" name="AutoShape 3"/>
          <p:cNvSpPr>
            <a:spLocks noChangeArrowheads="1"/>
          </p:cNvSpPr>
          <p:nvPr/>
        </p:nvSpPr>
        <p:spPr bwMode="auto">
          <a:xfrm>
            <a:off x="5486400" y="1143000"/>
            <a:ext cx="3130550" cy="684213"/>
          </a:xfrm>
          <a:prstGeom prst="downArrowCallout">
            <a:avLst>
              <a:gd name="adj1" fmla="val 114385"/>
              <a:gd name="adj2" fmla="val 114385"/>
              <a:gd name="adj3" fmla="val 16667"/>
              <a:gd name="adj4" fmla="val 66667"/>
            </a:avLst>
          </a:prstGeom>
          <a:gradFill rotWithShape="0">
            <a:gsLst>
              <a:gs pos="0">
                <a:srgbClr val="FFCC99">
                  <a:gamma/>
                  <a:tint val="0"/>
                  <a:invGamma/>
                </a:srgbClr>
              </a:gs>
              <a:gs pos="100000">
                <a:srgbClr val="FFCC99"/>
              </a:gs>
            </a:gsLst>
            <a:path path="rect">
              <a:fillToRect l="50000" t="50000" r="50000" b="50000"/>
            </a:path>
          </a:gradFill>
          <a:ln w="9525">
            <a:noFill/>
            <a:miter lim="800000"/>
            <a:headEnd/>
            <a:tailEnd/>
          </a:ln>
          <a:effectLst>
            <a:prstShdw prst="shdw17" dist="17961" dir="2700000">
              <a:srgbClr val="FFCC99">
                <a:gamma/>
                <a:shade val="60000"/>
                <a:invGamma/>
              </a:srgbClr>
            </a:prstShdw>
          </a:effectLst>
        </p:spPr>
        <p:txBody>
          <a:bodyPr wrap="none" anchor="ctr"/>
          <a:lstStyle/>
          <a:p>
            <a:pPr algn="ctr" rtl="1"/>
            <a:r>
              <a:rPr lang="ar-SA" altLang="en-US" sz="2200" b="1">
                <a:solidFill>
                  <a:srgbClr val="660033"/>
                </a:solidFill>
                <a:cs typeface="Mitra" pitchFamily="2" charset="-78"/>
              </a:rPr>
              <a:t>اقدامات پيشگيرانه</a:t>
            </a:r>
            <a:endParaRPr lang="en-US" altLang="en-US" sz="2200" b="1">
              <a:solidFill>
                <a:srgbClr val="660033"/>
              </a:solidFill>
              <a:cs typeface="Mitra" pitchFamily="2" charset="-78"/>
            </a:endParaRPr>
          </a:p>
        </p:txBody>
      </p:sp>
      <p:sp>
        <p:nvSpPr>
          <p:cNvPr id="295940" name="AutoShape 4"/>
          <p:cNvSpPr>
            <a:spLocks noChangeArrowheads="1"/>
          </p:cNvSpPr>
          <p:nvPr/>
        </p:nvSpPr>
        <p:spPr bwMode="auto">
          <a:xfrm>
            <a:off x="762000" y="1144588"/>
            <a:ext cx="3429000" cy="684212"/>
          </a:xfrm>
          <a:prstGeom prst="downArrowCallout">
            <a:avLst>
              <a:gd name="adj1" fmla="val 125290"/>
              <a:gd name="adj2" fmla="val 125290"/>
              <a:gd name="adj3" fmla="val 16667"/>
              <a:gd name="adj4" fmla="val 66667"/>
            </a:avLst>
          </a:prstGeom>
          <a:gradFill rotWithShape="0">
            <a:gsLst>
              <a:gs pos="0">
                <a:srgbClr val="FFCC99">
                  <a:gamma/>
                  <a:tint val="0"/>
                  <a:invGamma/>
                </a:srgbClr>
              </a:gs>
              <a:gs pos="100000">
                <a:srgbClr val="FFCC99"/>
              </a:gs>
            </a:gsLst>
            <a:path path="rect">
              <a:fillToRect l="50000" t="50000" r="50000" b="50000"/>
            </a:path>
          </a:gradFill>
          <a:ln w="9525">
            <a:noFill/>
            <a:miter lim="800000"/>
            <a:headEnd/>
            <a:tailEnd/>
          </a:ln>
          <a:effectLst>
            <a:prstShdw prst="shdw17" dist="17961" dir="2700000">
              <a:srgbClr val="FFCC99">
                <a:gamma/>
                <a:shade val="60000"/>
                <a:invGamma/>
              </a:srgbClr>
            </a:prstShdw>
          </a:effectLst>
        </p:spPr>
        <p:txBody>
          <a:bodyPr wrap="none" anchor="ctr"/>
          <a:lstStyle/>
          <a:p>
            <a:pPr algn="ctr" rtl="1"/>
            <a:r>
              <a:rPr lang="ar-SA" altLang="en-US" sz="2200" b="1">
                <a:solidFill>
                  <a:srgbClr val="660033"/>
                </a:solidFill>
                <a:cs typeface="Mitra" pitchFamily="2" charset="-78"/>
              </a:rPr>
              <a:t>اقدامات مربوط به مبارزه با فساد</a:t>
            </a:r>
            <a:endParaRPr lang="en-US" altLang="en-US" sz="2200" b="1">
              <a:solidFill>
                <a:srgbClr val="660033"/>
              </a:solidFill>
              <a:cs typeface="Mitra" pitchFamily="2" charset="-78"/>
            </a:endParaRPr>
          </a:p>
        </p:txBody>
      </p:sp>
      <p:sp>
        <p:nvSpPr>
          <p:cNvPr id="295941" name="AutoShape 5"/>
          <p:cNvSpPr>
            <a:spLocks noChangeArrowheads="1"/>
          </p:cNvSpPr>
          <p:nvPr/>
        </p:nvSpPr>
        <p:spPr bwMode="auto">
          <a:xfrm>
            <a:off x="266700" y="1816100"/>
            <a:ext cx="4572000" cy="5003800"/>
          </a:xfrm>
          <a:prstGeom prst="bevel">
            <a:avLst>
              <a:gd name="adj" fmla="val 1537"/>
            </a:avLst>
          </a:prstGeom>
          <a:gradFill rotWithShape="0">
            <a:gsLst>
              <a:gs pos="0">
                <a:srgbClr val="FF9966"/>
              </a:gs>
              <a:gs pos="100000">
                <a:srgbClr val="FF9966">
                  <a:gamma/>
                  <a:tint val="0"/>
                  <a:invGamma/>
                </a:srgbClr>
              </a:gs>
            </a:gsLst>
            <a:path path="rect">
              <a:fillToRect r="100000" b="100000"/>
            </a:path>
          </a:gradFill>
          <a:ln w="9525">
            <a:noFill/>
            <a:miter lim="800000"/>
            <a:headEnd/>
            <a:tailEnd/>
          </a:ln>
          <a:effectLst/>
        </p:spPr>
        <p:txBody>
          <a:bodyPr anchor="ctr"/>
          <a:lstStyle/>
          <a:p>
            <a:pPr rtl="1">
              <a:spcBef>
                <a:spcPct val="50000"/>
              </a:spcBef>
            </a:pPr>
            <a:r>
              <a:rPr lang="en-US" altLang="en-US" b="1">
                <a:solidFill>
                  <a:srgbClr val="000066"/>
                </a:solidFill>
                <a:cs typeface="Mitra" pitchFamily="2" charset="-78"/>
                <a:sym typeface="AGA Arabesque" pitchFamily="2" charset="2"/>
              </a:rPr>
              <a:t></a:t>
            </a:r>
            <a:r>
              <a:rPr lang="en-US" altLang="en-US" b="1">
                <a:solidFill>
                  <a:srgbClr val="000066"/>
                </a:solidFill>
                <a:cs typeface="Mitra" pitchFamily="2" charset="-78"/>
              </a:rPr>
              <a:t> </a:t>
            </a:r>
            <a:r>
              <a:rPr lang="ar-SA" altLang="en-US" b="1">
                <a:solidFill>
                  <a:srgbClr val="000066"/>
                </a:solidFill>
                <a:cs typeface="Mitra" pitchFamily="2" charset="-78"/>
              </a:rPr>
              <a:t>تشكيل دادگاه</a:t>
            </a:r>
            <a:r>
              <a:rPr lang="fa-IR" altLang="en-US" b="1">
                <a:solidFill>
                  <a:srgbClr val="000066"/>
                </a:solidFill>
                <a:cs typeface="Mitra" pitchFamily="2" charset="-78"/>
              </a:rPr>
              <a:t>‌</a:t>
            </a:r>
            <a:r>
              <a:rPr lang="ar-SA" altLang="en-US" b="1">
                <a:solidFill>
                  <a:srgbClr val="000066"/>
                </a:solidFill>
                <a:cs typeface="Mitra" pitchFamily="2" charset="-78"/>
              </a:rPr>
              <a:t>هاي ويژه مبارزه با فساد در مراكز هر استان</a:t>
            </a:r>
            <a:endParaRPr lang="en-US" altLang="en-US" b="1">
              <a:solidFill>
                <a:srgbClr val="000066"/>
              </a:solidFill>
              <a:cs typeface="Mitra" pitchFamily="2" charset="-78"/>
            </a:endParaRPr>
          </a:p>
          <a:p>
            <a:pPr rtl="1">
              <a:spcBef>
                <a:spcPct val="50000"/>
              </a:spcBef>
            </a:pPr>
            <a:r>
              <a:rPr lang="en-US" altLang="en-US" b="1">
                <a:solidFill>
                  <a:srgbClr val="000066"/>
                </a:solidFill>
                <a:cs typeface="Mitra" pitchFamily="2" charset="-78"/>
                <a:sym typeface="AGA Arabesque" pitchFamily="2" charset="2"/>
              </a:rPr>
              <a:t></a:t>
            </a:r>
            <a:r>
              <a:rPr lang="en-US" altLang="en-US" b="1">
                <a:solidFill>
                  <a:srgbClr val="000066"/>
                </a:solidFill>
                <a:cs typeface="Mitra" pitchFamily="2" charset="-78"/>
              </a:rPr>
              <a:t> </a:t>
            </a:r>
            <a:r>
              <a:rPr lang="ar-SA" altLang="en-US" b="1">
                <a:solidFill>
                  <a:srgbClr val="000066"/>
                </a:solidFill>
                <a:cs typeface="Mitra" pitchFamily="2" charset="-78"/>
              </a:rPr>
              <a:t>رسيدگي به پرونده هاي موضوع اين قانون در دادگاه</a:t>
            </a:r>
            <a:r>
              <a:rPr lang="fa-IR" altLang="en-US" b="1">
                <a:solidFill>
                  <a:srgbClr val="000066"/>
                </a:solidFill>
                <a:cs typeface="Mitra" pitchFamily="2" charset="-78"/>
              </a:rPr>
              <a:t>‌</a:t>
            </a:r>
            <a:r>
              <a:rPr lang="ar-SA" altLang="en-US" b="1">
                <a:solidFill>
                  <a:srgbClr val="000066"/>
                </a:solidFill>
                <a:cs typeface="Mitra" pitchFamily="2" charset="-78"/>
              </a:rPr>
              <a:t>هاي ويژه مبارزه با فساد</a:t>
            </a:r>
            <a:endParaRPr lang="en-US" altLang="en-US" b="1">
              <a:solidFill>
                <a:srgbClr val="000066"/>
              </a:solidFill>
              <a:cs typeface="Mitra" pitchFamily="2" charset="-78"/>
            </a:endParaRPr>
          </a:p>
          <a:p>
            <a:pPr rtl="1">
              <a:spcBef>
                <a:spcPct val="50000"/>
              </a:spcBef>
            </a:pPr>
            <a:r>
              <a:rPr lang="en-US" altLang="en-US" b="1">
                <a:solidFill>
                  <a:srgbClr val="000066"/>
                </a:solidFill>
                <a:cs typeface="Mitra" pitchFamily="2" charset="-78"/>
                <a:sym typeface="AGA Arabesque" pitchFamily="2" charset="2"/>
              </a:rPr>
              <a:t></a:t>
            </a:r>
            <a:r>
              <a:rPr lang="en-US" altLang="en-US" b="1">
                <a:solidFill>
                  <a:srgbClr val="000066"/>
                </a:solidFill>
                <a:cs typeface="Mitra" pitchFamily="2" charset="-78"/>
              </a:rPr>
              <a:t> </a:t>
            </a:r>
            <a:r>
              <a:rPr lang="ar-SA" altLang="en-US" b="1">
                <a:solidFill>
                  <a:srgbClr val="000066"/>
                </a:solidFill>
                <a:cs typeface="Mitra" pitchFamily="2" charset="-78"/>
              </a:rPr>
              <a:t>اعلام نتيجه دادرسي دادگاه</a:t>
            </a:r>
            <a:r>
              <a:rPr lang="fa-IR" altLang="en-US" b="1">
                <a:solidFill>
                  <a:srgbClr val="000066"/>
                </a:solidFill>
                <a:cs typeface="Mitra" pitchFamily="2" charset="-78"/>
              </a:rPr>
              <a:t>‌</a:t>
            </a:r>
            <a:r>
              <a:rPr lang="ar-SA" altLang="en-US" b="1">
                <a:solidFill>
                  <a:srgbClr val="000066"/>
                </a:solidFill>
                <a:cs typeface="Mitra" pitchFamily="2" charset="-78"/>
              </a:rPr>
              <a:t>هاي ويژه مبارزه با فساد به دبيرخانه ستاد پيشگيري از فساد و سلامت نظام اداري</a:t>
            </a:r>
            <a:endParaRPr lang="en-US" altLang="en-US" b="1">
              <a:solidFill>
                <a:srgbClr val="000066"/>
              </a:solidFill>
              <a:cs typeface="Mitra" pitchFamily="2" charset="-78"/>
            </a:endParaRPr>
          </a:p>
        </p:txBody>
      </p:sp>
      <p:sp>
        <p:nvSpPr>
          <p:cNvPr id="295942" name="AutoShape 6"/>
          <p:cNvSpPr>
            <a:spLocks noChangeArrowheads="1"/>
          </p:cNvSpPr>
          <p:nvPr/>
        </p:nvSpPr>
        <p:spPr bwMode="auto">
          <a:xfrm>
            <a:off x="5184775" y="1854200"/>
            <a:ext cx="3959225" cy="5003800"/>
          </a:xfrm>
          <a:prstGeom prst="bevel">
            <a:avLst>
              <a:gd name="adj" fmla="val 2278"/>
            </a:avLst>
          </a:prstGeom>
          <a:gradFill rotWithShape="0">
            <a:gsLst>
              <a:gs pos="0">
                <a:srgbClr val="FF9966"/>
              </a:gs>
              <a:gs pos="100000">
                <a:srgbClr val="FF9966">
                  <a:gamma/>
                  <a:tint val="0"/>
                  <a:invGamma/>
                </a:srgbClr>
              </a:gs>
            </a:gsLst>
            <a:path path="rect">
              <a:fillToRect l="100000" b="100000"/>
            </a:path>
          </a:gradFill>
          <a:ln w="9525">
            <a:noFill/>
            <a:miter lim="800000"/>
            <a:headEnd/>
            <a:tailEnd/>
          </a:ln>
          <a:effectLst/>
        </p:spPr>
        <p:txBody>
          <a:bodyPr anchor="ctr"/>
          <a:lstStyle/>
          <a:p>
            <a:pPr rtl="1">
              <a:spcBef>
                <a:spcPct val="50000"/>
              </a:spcBef>
            </a:pPr>
            <a:r>
              <a:rPr lang="en-US" altLang="en-US" b="1">
                <a:solidFill>
                  <a:srgbClr val="000066"/>
                </a:solidFill>
                <a:cs typeface="Mitra" pitchFamily="2" charset="-78"/>
                <a:sym typeface="AGA Arabesque" pitchFamily="2" charset="2"/>
              </a:rPr>
              <a:t> </a:t>
            </a:r>
            <a:r>
              <a:rPr lang="ar-SA" altLang="en-US" b="1">
                <a:solidFill>
                  <a:srgbClr val="000066"/>
                </a:solidFill>
                <a:cs typeface="Mitra" pitchFamily="2" charset="-78"/>
              </a:rPr>
              <a:t>اصلاحات لازم در قانون تشكيل سازمان</a:t>
            </a:r>
            <a:endParaRPr lang="en-US" altLang="en-US" b="1">
              <a:solidFill>
                <a:srgbClr val="000066"/>
              </a:solidFill>
              <a:cs typeface="Mitra" pitchFamily="2" charset="-78"/>
            </a:endParaRPr>
          </a:p>
          <a:p>
            <a:pPr rtl="1">
              <a:spcBef>
                <a:spcPct val="50000"/>
              </a:spcBef>
            </a:pPr>
            <a:r>
              <a:rPr lang="en-US" altLang="en-US" b="1">
                <a:solidFill>
                  <a:srgbClr val="000066"/>
                </a:solidFill>
                <a:cs typeface="Mitra" pitchFamily="2" charset="-78"/>
                <a:sym typeface="AGA Arabesque" pitchFamily="2" charset="2"/>
              </a:rPr>
              <a:t> </a:t>
            </a:r>
            <a:r>
              <a:rPr lang="ar-SA" altLang="en-US" b="1">
                <a:solidFill>
                  <a:srgbClr val="000066"/>
                </a:solidFill>
                <a:cs typeface="Mitra" pitchFamily="2" charset="-78"/>
              </a:rPr>
              <a:t>اصلاحات لازم درمجازات هاي مربوط به هر يك از تخلفات</a:t>
            </a:r>
            <a:endParaRPr lang="en-US" altLang="en-US" b="1">
              <a:solidFill>
                <a:srgbClr val="000066"/>
              </a:solidFill>
              <a:cs typeface="Mitra" pitchFamily="2" charset="-78"/>
            </a:endParaRPr>
          </a:p>
          <a:p>
            <a:pPr rtl="1">
              <a:spcBef>
                <a:spcPct val="50000"/>
              </a:spcBef>
            </a:pPr>
            <a:r>
              <a:rPr lang="en-US" altLang="en-US" b="1">
                <a:solidFill>
                  <a:srgbClr val="000066"/>
                </a:solidFill>
                <a:cs typeface="Mitra" pitchFamily="2" charset="-78"/>
                <a:sym typeface="AGA Arabesque" pitchFamily="2" charset="2"/>
              </a:rPr>
              <a:t></a:t>
            </a:r>
            <a:r>
              <a:rPr lang="en-US" altLang="en-US" b="1">
                <a:solidFill>
                  <a:srgbClr val="000066"/>
                </a:solidFill>
                <a:cs typeface="Mitra" pitchFamily="2" charset="-78"/>
              </a:rPr>
              <a:t> </a:t>
            </a:r>
            <a:r>
              <a:rPr lang="ar-SA" altLang="en-US" b="1">
                <a:solidFill>
                  <a:srgbClr val="000066"/>
                </a:solidFill>
                <a:cs typeface="Mitra" pitchFamily="2" charset="-78"/>
              </a:rPr>
              <a:t>تقويت نظارت ديوان عالي كشور بر محاكم</a:t>
            </a:r>
            <a:endParaRPr lang="en-US" altLang="en-US" b="1">
              <a:solidFill>
                <a:srgbClr val="000066"/>
              </a:solidFill>
              <a:cs typeface="Mitra"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72" fill="hold" grpId="0" nodeType="afterEffect">
                                  <p:stCondLst>
                                    <p:cond delay="0"/>
                                  </p:stCondLst>
                                  <p:childTnLst>
                                    <p:set>
                                      <p:cBhvr>
                                        <p:cTn id="6" dur="1" fill="hold">
                                          <p:stCondLst>
                                            <p:cond delay="0"/>
                                          </p:stCondLst>
                                        </p:cTn>
                                        <p:tgtEl>
                                          <p:spTgt spid="295938"/>
                                        </p:tgtEl>
                                        <p:attrNameLst>
                                          <p:attrName>style.visibility</p:attrName>
                                        </p:attrNameLst>
                                      </p:cBhvr>
                                      <p:to>
                                        <p:strVal val="visible"/>
                                      </p:to>
                                    </p:set>
                                    <p:anim calcmode="lin" valueType="num">
                                      <p:cBhvr>
                                        <p:cTn id="7" dur="500" fill="hold"/>
                                        <p:tgtEl>
                                          <p:spTgt spid="295938"/>
                                        </p:tgtEl>
                                        <p:attrNameLst>
                                          <p:attrName>ppt_w</p:attrName>
                                        </p:attrNameLst>
                                      </p:cBhvr>
                                      <p:tavLst>
                                        <p:tav tm="0">
                                          <p:val>
                                            <p:strVal val="2/3*#ppt_w"/>
                                          </p:val>
                                        </p:tav>
                                        <p:tav tm="100000">
                                          <p:val>
                                            <p:strVal val="#ppt_w"/>
                                          </p:val>
                                        </p:tav>
                                      </p:tavLst>
                                    </p:anim>
                                    <p:anim calcmode="lin" valueType="num">
                                      <p:cBhvr>
                                        <p:cTn id="8" dur="500" fill="hold"/>
                                        <p:tgtEl>
                                          <p:spTgt spid="295938"/>
                                        </p:tgtEl>
                                        <p:attrNameLst>
                                          <p:attrName>ppt_h</p:attrName>
                                        </p:attrNameLst>
                                      </p:cBhvr>
                                      <p:tavLst>
                                        <p:tav tm="0">
                                          <p:val>
                                            <p:strVal val="2/3*#ppt_h"/>
                                          </p:val>
                                        </p:tav>
                                        <p:tav tm="100000">
                                          <p:val>
                                            <p:strVal val="#ppt_h"/>
                                          </p:val>
                                        </p:tav>
                                      </p:tavLst>
                                    </p:anim>
                                  </p:childTnLst>
                                </p:cTn>
                              </p:par>
                            </p:childTnLst>
                          </p:cTn>
                        </p:par>
                        <p:par>
                          <p:cTn id="9" fill="hold">
                            <p:stCondLst>
                              <p:cond delay="500"/>
                            </p:stCondLst>
                            <p:childTnLst>
                              <p:par>
                                <p:cTn id="10" presetID="15" presetClass="entr" presetSubtype="0" fill="hold" grpId="0" nodeType="afterEffect">
                                  <p:stCondLst>
                                    <p:cond delay="0"/>
                                  </p:stCondLst>
                                  <p:childTnLst>
                                    <p:set>
                                      <p:cBhvr>
                                        <p:cTn id="11" dur="1" fill="hold">
                                          <p:stCondLst>
                                            <p:cond delay="0"/>
                                          </p:stCondLst>
                                        </p:cTn>
                                        <p:tgtEl>
                                          <p:spTgt spid="295939"/>
                                        </p:tgtEl>
                                        <p:attrNameLst>
                                          <p:attrName>style.visibility</p:attrName>
                                        </p:attrNameLst>
                                      </p:cBhvr>
                                      <p:to>
                                        <p:strVal val="visible"/>
                                      </p:to>
                                    </p:set>
                                    <p:anim calcmode="lin" valueType="num">
                                      <p:cBhvr>
                                        <p:cTn id="12" dur="1000" fill="hold"/>
                                        <p:tgtEl>
                                          <p:spTgt spid="295939"/>
                                        </p:tgtEl>
                                        <p:attrNameLst>
                                          <p:attrName>ppt_w</p:attrName>
                                        </p:attrNameLst>
                                      </p:cBhvr>
                                      <p:tavLst>
                                        <p:tav tm="0">
                                          <p:val>
                                            <p:fltVal val="0"/>
                                          </p:val>
                                        </p:tav>
                                        <p:tav tm="100000">
                                          <p:val>
                                            <p:strVal val="#ppt_w"/>
                                          </p:val>
                                        </p:tav>
                                      </p:tavLst>
                                    </p:anim>
                                    <p:anim calcmode="lin" valueType="num">
                                      <p:cBhvr>
                                        <p:cTn id="13" dur="1000" fill="hold"/>
                                        <p:tgtEl>
                                          <p:spTgt spid="295939"/>
                                        </p:tgtEl>
                                        <p:attrNameLst>
                                          <p:attrName>ppt_h</p:attrName>
                                        </p:attrNameLst>
                                      </p:cBhvr>
                                      <p:tavLst>
                                        <p:tav tm="0">
                                          <p:val>
                                            <p:fltVal val="0"/>
                                          </p:val>
                                        </p:tav>
                                        <p:tav tm="100000">
                                          <p:val>
                                            <p:strVal val="#ppt_h"/>
                                          </p:val>
                                        </p:tav>
                                      </p:tavLst>
                                    </p:anim>
                                    <p:anim calcmode="lin" valueType="num">
                                      <p:cBhvr>
                                        <p:cTn id="14" dur="1000" fill="hold"/>
                                        <p:tgtEl>
                                          <p:spTgt spid="295939"/>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295939"/>
                                        </p:tgtEl>
                                        <p:attrNameLst>
                                          <p:attrName>ppt_y</p:attrName>
                                        </p:attrNameLst>
                                      </p:cBhvr>
                                      <p:tavLst>
                                        <p:tav tm="0" fmla="#ppt_y+(sin(-2*pi*(1-$))*-#ppt_x+cos(-2*pi*(1-$))*(1-#ppt_y))*(1-$)">
                                          <p:val>
                                            <p:fltVal val="0"/>
                                          </p:val>
                                        </p:tav>
                                        <p:tav tm="100000">
                                          <p:val>
                                            <p:fltVal val="1"/>
                                          </p:val>
                                        </p:tav>
                                      </p:tavLst>
                                    </p:anim>
                                  </p:childTnLst>
                                </p:cTn>
                              </p:par>
                            </p:childTnLst>
                          </p:cTn>
                        </p:par>
                        <p:par>
                          <p:cTn id="16" fill="hold">
                            <p:stCondLst>
                              <p:cond delay="1500"/>
                            </p:stCondLst>
                            <p:childTnLst>
                              <p:par>
                                <p:cTn id="17" presetID="17" presetClass="entr" presetSubtype="2" fill="hold" grpId="0" nodeType="afterEffect">
                                  <p:stCondLst>
                                    <p:cond delay="0"/>
                                  </p:stCondLst>
                                  <p:childTnLst>
                                    <p:set>
                                      <p:cBhvr>
                                        <p:cTn id="18" dur="1" fill="hold">
                                          <p:stCondLst>
                                            <p:cond delay="0"/>
                                          </p:stCondLst>
                                        </p:cTn>
                                        <p:tgtEl>
                                          <p:spTgt spid="295942"/>
                                        </p:tgtEl>
                                        <p:attrNameLst>
                                          <p:attrName>style.visibility</p:attrName>
                                        </p:attrNameLst>
                                      </p:cBhvr>
                                      <p:to>
                                        <p:strVal val="visible"/>
                                      </p:to>
                                    </p:set>
                                    <p:anim calcmode="lin" valueType="num">
                                      <p:cBhvr>
                                        <p:cTn id="19" dur="500" fill="hold"/>
                                        <p:tgtEl>
                                          <p:spTgt spid="295942"/>
                                        </p:tgtEl>
                                        <p:attrNameLst>
                                          <p:attrName>ppt_x</p:attrName>
                                        </p:attrNameLst>
                                      </p:cBhvr>
                                      <p:tavLst>
                                        <p:tav tm="0">
                                          <p:val>
                                            <p:strVal val="#ppt_x+#ppt_w/2"/>
                                          </p:val>
                                        </p:tav>
                                        <p:tav tm="100000">
                                          <p:val>
                                            <p:strVal val="#ppt_x"/>
                                          </p:val>
                                        </p:tav>
                                      </p:tavLst>
                                    </p:anim>
                                    <p:anim calcmode="lin" valueType="num">
                                      <p:cBhvr>
                                        <p:cTn id="20" dur="500" fill="hold"/>
                                        <p:tgtEl>
                                          <p:spTgt spid="295942"/>
                                        </p:tgtEl>
                                        <p:attrNameLst>
                                          <p:attrName>ppt_y</p:attrName>
                                        </p:attrNameLst>
                                      </p:cBhvr>
                                      <p:tavLst>
                                        <p:tav tm="0">
                                          <p:val>
                                            <p:strVal val="#ppt_y"/>
                                          </p:val>
                                        </p:tav>
                                        <p:tav tm="100000">
                                          <p:val>
                                            <p:strVal val="#ppt_y"/>
                                          </p:val>
                                        </p:tav>
                                      </p:tavLst>
                                    </p:anim>
                                    <p:anim calcmode="lin" valueType="num">
                                      <p:cBhvr>
                                        <p:cTn id="21" dur="500" fill="hold"/>
                                        <p:tgtEl>
                                          <p:spTgt spid="295942"/>
                                        </p:tgtEl>
                                        <p:attrNameLst>
                                          <p:attrName>ppt_w</p:attrName>
                                        </p:attrNameLst>
                                      </p:cBhvr>
                                      <p:tavLst>
                                        <p:tav tm="0">
                                          <p:val>
                                            <p:fltVal val="0"/>
                                          </p:val>
                                        </p:tav>
                                        <p:tav tm="100000">
                                          <p:val>
                                            <p:strVal val="#ppt_w"/>
                                          </p:val>
                                        </p:tav>
                                      </p:tavLst>
                                    </p:anim>
                                    <p:anim calcmode="lin" valueType="num">
                                      <p:cBhvr>
                                        <p:cTn id="22" dur="500" fill="hold"/>
                                        <p:tgtEl>
                                          <p:spTgt spid="295942"/>
                                        </p:tgtEl>
                                        <p:attrNameLst>
                                          <p:attrName>ppt_h</p:attrName>
                                        </p:attrNameLst>
                                      </p:cBhvr>
                                      <p:tavLst>
                                        <p:tav tm="0">
                                          <p:val>
                                            <p:strVal val="#ppt_h"/>
                                          </p:val>
                                        </p:tav>
                                        <p:tav tm="100000">
                                          <p:val>
                                            <p:strVal val="#ppt_h"/>
                                          </p:val>
                                        </p:tav>
                                      </p:tavLst>
                                    </p:anim>
                                  </p:childTnLst>
                                </p:cTn>
                              </p:par>
                            </p:childTnLst>
                          </p:cTn>
                        </p:par>
                        <p:par>
                          <p:cTn id="23" fill="hold">
                            <p:stCondLst>
                              <p:cond delay="2000"/>
                            </p:stCondLst>
                            <p:childTnLst>
                              <p:par>
                                <p:cTn id="24" presetID="15" presetClass="entr" presetSubtype="0" fill="hold" grpId="0" nodeType="afterEffect">
                                  <p:stCondLst>
                                    <p:cond delay="0"/>
                                  </p:stCondLst>
                                  <p:childTnLst>
                                    <p:set>
                                      <p:cBhvr>
                                        <p:cTn id="25" dur="1" fill="hold">
                                          <p:stCondLst>
                                            <p:cond delay="0"/>
                                          </p:stCondLst>
                                        </p:cTn>
                                        <p:tgtEl>
                                          <p:spTgt spid="295940"/>
                                        </p:tgtEl>
                                        <p:attrNameLst>
                                          <p:attrName>style.visibility</p:attrName>
                                        </p:attrNameLst>
                                      </p:cBhvr>
                                      <p:to>
                                        <p:strVal val="visible"/>
                                      </p:to>
                                    </p:set>
                                    <p:anim calcmode="lin" valueType="num">
                                      <p:cBhvr>
                                        <p:cTn id="26" dur="1000" fill="hold"/>
                                        <p:tgtEl>
                                          <p:spTgt spid="295940"/>
                                        </p:tgtEl>
                                        <p:attrNameLst>
                                          <p:attrName>ppt_w</p:attrName>
                                        </p:attrNameLst>
                                      </p:cBhvr>
                                      <p:tavLst>
                                        <p:tav tm="0">
                                          <p:val>
                                            <p:fltVal val="0"/>
                                          </p:val>
                                        </p:tav>
                                        <p:tav tm="100000">
                                          <p:val>
                                            <p:strVal val="#ppt_w"/>
                                          </p:val>
                                        </p:tav>
                                      </p:tavLst>
                                    </p:anim>
                                    <p:anim calcmode="lin" valueType="num">
                                      <p:cBhvr>
                                        <p:cTn id="27" dur="1000" fill="hold"/>
                                        <p:tgtEl>
                                          <p:spTgt spid="295940"/>
                                        </p:tgtEl>
                                        <p:attrNameLst>
                                          <p:attrName>ppt_h</p:attrName>
                                        </p:attrNameLst>
                                      </p:cBhvr>
                                      <p:tavLst>
                                        <p:tav tm="0">
                                          <p:val>
                                            <p:fltVal val="0"/>
                                          </p:val>
                                        </p:tav>
                                        <p:tav tm="100000">
                                          <p:val>
                                            <p:strVal val="#ppt_h"/>
                                          </p:val>
                                        </p:tav>
                                      </p:tavLst>
                                    </p:anim>
                                    <p:anim calcmode="lin" valueType="num">
                                      <p:cBhvr>
                                        <p:cTn id="28" dur="1000" fill="hold"/>
                                        <p:tgtEl>
                                          <p:spTgt spid="295940"/>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295940"/>
                                        </p:tgtEl>
                                        <p:attrNameLst>
                                          <p:attrName>ppt_y</p:attrName>
                                        </p:attrNameLst>
                                      </p:cBhvr>
                                      <p:tavLst>
                                        <p:tav tm="0" fmla="#ppt_y+(sin(-2*pi*(1-$))*-#ppt_x+cos(-2*pi*(1-$))*(1-#ppt_y))*(1-$)">
                                          <p:val>
                                            <p:fltVal val="0"/>
                                          </p:val>
                                        </p:tav>
                                        <p:tav tm="100000">
                                          <p:val>
                                            <p:fltVal val="1"/>
                                          </p:val>
                                        </p:tav>
                                      </p:tavLst>
                                    </p:anim>
                                  </p:childTnLst>
                                </p:cTn>
                              </p:par>
                            </p:childTnLst>
                          </p:cTn>
                        </p:par>
                        <p:par>
                          <p:cTn id="30" fill="hold">
                            <p:stCondLst>
                              <p:cond delay="3000"/>
                            </p:stCondLst>
                            <p:childTnLst>
                              <p:par>
                                <p:cTn id="31" presetID="17" presetClass="entr" presetSubtype="8" fill="hold" grpId="0" nodeType="afterEffect">
                                  <p:stCondLst>
                                    <p:cond delay="0"/>
                                  </p:stCondLst>
                                  <p:childTnLst>
                                    <p:set>
                                      <p:cBhvr>
                                        <p:cTn id="32" dur="1" fill="hold">
                                          <p:stCondLst>
                                            <p:cond delay="0"/>
                                          </p:stCondLst>
                                        </p:cTn>
                                        <p:tgtEl>
                                          <p:spTgt spid="295941"/>
                                        </p:tgtEl>
                                        <p:attrNameLst>
                                          <p:attrName>style.visibility</p:attrName>
                                        </p:attrNameLst>
                                      </p:cBhvr>
                                      <p:to>
                                        <p:strVal val="visible"/>
                                      </p:to>
                                    </p:set>
                                    <p:anim calcmode="lin" valueType="num">
                                      <p:cBhvr>
                                        <p:cTn id="33" dur="500" fill="hold"/>
                                        <p:tgtEl>
                                          <p:spTgt spid="295941"/>
                                        </p:tgtEl>
                                        <p:attrNameLst>
                                          <p:attrName>ppt_x</p:attrName>
                                        </p:attrNameLst>
                                      </p:cBhvr>
                                      <p:tavLst>
                                        <p:tav tm="0">
                                          <p:val>
                                            <p:strVal val="#ppt_x-#ppt_w/2"/>
                                          </p:val>
                                        </p:tav>
                                        <p:tav tm="100000">
                                          <p:val>
                                            <p:strVal val="#ppt_x"/>
                                          </p:val>
                                        </p:tav>
                                      </p:tavLst>
                                    </p:anim>
                                    <p:anim calcmode="lin" valueType="num">
                                      <p:cBhvr>
                                        <p:cTn id="34" dur="500" fill="hold"/>
                                        <p:tgtEl>
                                          <p:spTgt spid="295941"/>
                                        </p:tgtEl>
                                        <p:attrNameLst>
                                          <p:attrName>ppt_y</p:attrName>
                                        </p:attrNameLst>
                                      </p:cBhvr>
                                      <p:tavLst>
                                        <p:tav tm="0">
                                          <p:val>
                                            <p:strVal val="#ppt_y"/>
                                          </p:val>
                                        </p:tav>
                                        <p:tav tm="100000">
                                          <p:val>
                                            <p:strVal val="#ppt_y"/>
                                          </p:val>
                                        </p:tav>
                                      </p:tavLst>
                                    </p:anim>
                                    <p:anim calcmode="lin" valueType="num">
                                      <p:cBhvr>
                                        <p:cTn id="35" dur="500" fill="hold"/>
                                        <p:tgtEl>
                                          <p:spTgt spid="295941"/>
                                        </p:tgtEl>
                                        <p:attrNameLst>
                                          <p:attrName>ppt_w</p:attrName>
                                        </p:attrNameLst>
                                      </p:cBhvr>
                                      <p:tavLst>
                                        <p:tav tm="0">
                                          <p:val>
                                            <p:fltVal val="0"/>
                                          </p:val>
                                        </p:tav>
                                        <p:tav tm="100000">
                                          <p:val>
                                            <p:strVal val="#ppt_w"/>
                                          </p:val>
                                        </p:tav>
                                      </p:tavLst>
                                    </p:anim>
                                    <p:anim calcmode="lin" valueType="num">
                                      <p:cBhvr>
                                        <p:cTn id="36" dur="500" fill="hold"/>
                                        <p:tgtEl>
                                          <p:spTgt spid="29594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8" grpId="0" animBg="1" autoUpdateAnimBg="0"/>
      <p:bldP spid="295939" grpId="0" animBg="1" autoUpdateAnimBg="0"/>
      <p:bldP spid="295940" grpId="0" animBg="1" autoUpdateAnimBg="0"/>
      <p:bldP spid="295941" grpId="0" animBg="1" autoUpdateAnimBg="0"/>
      <p:bldP spid="295942" grpId="0" animBg="1"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fld id="{1F77CECA-B309-4A95-8459-AA09020AB3E1}" type="slidenum">
              <a:rPr lang="ar-SA" altLang="en-US"/>
              <a:pPr/>
              <a:t>59</a:t>
            </a:fld>
            <a:endParaRPr lang="en-US" altLang="en-US"/>
          </a:p>
        </p:txBody>
      </p:sp>
      <p:sp>
        <p:nvSpPr>
          <p:cNvPr id="296962" name="AutoShape 2"/>
          <p:cNvSpPr>
            <a:spLocks noChangeArrowheads="1"/>
          </p:cNvSpPr>
          <p:nvPr/>
        </p:nvSpPr>
        <p:spPr bwMode="auto">
          <a:xfrm>
            <a:off x="457200" y="38100"/>
            <a:ext cx="7924800" cy="1096963"/>
          </a:xfrm>
          <a:prstGeom prst="ellipseRibbon2">
            <a:avLst>
              <a:gd name="adj1" fmla="val 25000"/>
              <a:gd name="adj2" fmla="val 70713"/>
              <a:gd name="adj3" fmla="val 12500"/>
            </a:avLst>
          </a:prstGeom>
          <a:gradFill rotWithShape="0">
            <a:gsLst>
              <a:gs pos="0">
                <a:srgbClr val="CC3300">
                  <a:gamma/>
                  <a:tint val="0"/>
                  <a:invGamma/>
                </a:srgbClr>
              </a:gs>
              <a:gs pos="100000">
                <a:srgbClr val="CC3300"/>
              </a:gs>
            </a:gsLst>
            <a:path path="rect">
              <a:fillToRect l="50000" t="50000" r="50000" b="50000"/>
            </a:path>
          </a:gradFill>
          <a:ln w="9525">
            <a:solidFill>
              <a:srgbClr val="990033"/>
            </a:solidFill>
            <a:round/>
            <a:headEnd/>
            <a:tailEnd/>
          </a:ln>
          <a:effectLst/>
        </p:spPr>
        <p:txBody>
          <a:bodyPr wrap="none" anchor="ctr"/>
          <a:lstStyle/>
          <a:p>
            <a:pPr algn="ctr" rtl="1"/>
            <a:r>
              <a:rPr lang="fa-IR" altLang="en-US" sz="3200">
                <a:solidFill>
                  <a:srgbClr val="660033"/>
                </a:solidFill>
                <a:cs typeface="Mitra" pitchFamily="2" charset="-78"/>
              </a:rPr>
              <a:t>سازمان كار ( تشكيلات، وظايف و اختيارات)</a:t>
            </a:r>
            <a:endParaRPr lang="en-US" altLang="en-US" sz="2900" b="1">
              <a:solidFill>
                <a:srgbClr val="000099"/>
              </a:solidFill>
              <a:effectLst>
                <a:outerShdw blurRad="38100" dist="38100" dir="2700000" algn="tl">
                  <a:srgbClr val="000000"/>
                </a:outerShdw>
              </a:effectLst>
              <a:cs typeface="Yagut" pitchFamily="2" charset="-78"/>
            </a:endParaRPr>
          </a:p>
        </p:txBody>
      </p:sp>
      <p:sp>
        <p:nvSpPr>
          <p:cNvPr id="296963" name="AutoShape 3"/>
          <p:cNvSpPr>
            <a:spLocks noChangeArrowheads="1"/>
          </p:cNvSpPr>
          <p:nvPr/>
        </p:nvSpPr>
        <p:spPr bwMode="auto">
          <a:xfrm>
            <a:off x="6553200" y="1333500"/>
            <a:ext cx="2133600" cy="609600"/>
          </a:xfrm>
          <a:prstGeom prst="downArrowCallout">
            <a:avLst>
              <a:gd name="adj1" fmla="val 87500"/>
              <a:gd name="adj2" fmla="val 87500"/>
              <a:gd name="adj3" fmla="val 16667"/>
              <a:gd name="adj4" fmla="val 66667"/>
            </a:avLst>
          </a:prstGeom>
          <a:gradFill rotWithShape="0">
            <a:gsLst>
              <a:gs pos="0">
                <a:srgbClr val="CC3300">
                  <a:gamma/>
                  <a:tint val="0"/>
                  <a:invGamma/>
                </a:srgbClr>
              </a:gs>
              <a:gs pos="100000">
                <a:srgbClr val="CC3300"/>
              </a:gs>
            </a:gsLst>
            <a:path path="rect">
              <a:fillToRect l="50000" t="50000" r="50000" b="50000"/>
            </a:path>
          </a:gradFill>
          <a:ln w="9525">
            <a:solidFill>
              <a:schemeClr val="tx1"/>
            </a:solidFill>
            <a:miter lim="800000"/>
            <a:headEnd/>
            <a:tailEnd/>
          </a:ln>
          <a:effectLst/>
        </p:spPr>
        <p:txBody>
          <a:bodyPr wrap="none" anchor="ctr"/>
          <a:lstStyle/>
          <a:p>
            <a:pPr algn="ctr" rtl="1"/>
            <a:r>
              <a:rPr lang="ar-SA" altLang="en-US" sz="2800" b="1">
                <a:solidFill>
                  <a:srgbClr val="660033"/>
                </a:solidFill>
                <a:cs typeface="Mitra" pitchFamily="2" charset="-78"/>
              </a:rPr>
              <a:t>اعضاي ستاد</a:t>
            </a:r>
            <a:endParaRPr lang="en-US" altLang="en-US" sz="2600">
              <a:cs typeface="Mitra" pitchFamily="2" charset="-78"/>
            </a:endParaRPr>
          </a:p>
        </p:txBody>
      </p:sp>
      <p:sp>
        <p:nvSpPr>
          <p:cNvPr id="296964" name="AutoShape 4"/>
          <p:cNvSpPr>
            <a:spLocks noChangeArrowheads="1"/>
          </p:cNvSpPr>
          <p:nvPr/>
        </p:nvSpPr>
        <p:spPr bwMode="auto">
          <a:xfrm>
            <a:off x="2578100" y="1244600"/>
            <a:ext cx="2819400" cy="762000"/>
          </a:xfrm>
          <a:prstGeom prst="downArrowCallout">
            <a:avLst>
              <a:gd name="adj1" fmla="val 92500"/>
              <a:gd name="adj2" fmla="val 92500"/>
              <a:gd name="adj3" fmla="val 16667"/>
              <a:gd name="adj4" fmla="val 66667"/>
            </a:avLst>
          </a:prstGeom>
          <a:gradFill rotWithShape="0">
            <a:gsLst>
              <a:gs pos="0">
                <a:srgbClr val="CC3300">
                  <a:gamma/>
                  <a:tint val="0"/>
                  <a:invGamma/>
                </a:srgbClr>
              </a:gs>
              <a:gs pos="100000">
                <a:srgbClr val="CC3300"/>
              </a:gs>
            </a:gsLst>
            <a:path path="rect">
              <a:fillToRect l="50000" t="50000" r="50000" b="50000"/>
            </a:path>
          </a:gradFill>
          <a:ln w="9525">
            <a:solidFill>
              <a:schemeClr val="tx1"/>
            </a:solidFill>
            <a:miter lim="800000"/>
            <a:headEnd/>
            <a:tailEnd/>
          </a:ln>
          <a:effectLst/>
        </p:spPr>
        <p:txBody>
          <a:bodyPr wrap="none" anchor="ctr"/>
          <a:lstStyle/>
          <a:p>
            <a:pPr algn="ctr" rtl="1"/>
            <a:r>
              <a:rPr lang="ar-SA" altLang="en-US" sz="2800" b="1">
                <a:solidFill>
                  <a:srgbClr val="660033"/>
                </a:solidFill>
                <a:cs typeface="Mitra" pitchFamily="2" charset="-78"/>
              </a:rPr>
              <a:t>وظايف و مسئوليت ها</a:t>
            </a:r>
            <a:endParaRPr lang="en-US" altLang="en-US" sz="2800" b="1">
              <a:solidFill>
                <a:srgbClr val="660033"/>
              </a:solidFill>
              <a:cs typeface="Mitra" pitchFamily="2" charset="-78"/>
            </a:endParaRPr>
          </a:p>
        </p:txBody>
      </p:sp>
      <p:sp>
        <p:nvSpPr>
          <p:cNvPr id="296965" name="AutoShape 5"/>
          <p:cNvSpPr>
            <a:spLocks noChangeArrowheads="1"/>
          </p:cNvSpPr>
          <p:nvPr/>
        </p:nvSpPr>
        <p:spPr bwMode="auto">
          <a:xfrm>
            <a:off x="190500" y="1295400"/>
            <a:ext cx="1524000" cy="685800"/>
          </a:xfrm>
          <a:prstGeom prst="downArrowCallout">
            <a:avLst>
              <a:gd name="adj1" fmla="val 55556"/>
              <a:gd name="adj2" fmla="val 55556"/>
              <a:gd name="adj3" fmla="val 16667"/>
              <a:gd name="adj4" fmla="val 66667"/>
            </a:avLst>
          </a:prstGeom>
          <a:gradFill rotWithShape="0">
            <a:gsLst>
              <a:gs pos="0">
                <a:srgbClr val="CC3300">
                  <a:gamma/>
                  <a:tint val="0"/>
                  <a:invGamma/>
                </a:srgbClr>
              </a:gs>
              <a:gs pos="100000">
                <a:srgbClr val="CC3300"/>
              </a:gs>
            </a:gsLst>
            <a:path path="rect">
              <a:fillToRect l="50000" t="50000" r="50000" b="50000"/>
            </a:path>
          </a:gradFill>
          <a:ln w="9525">
            <a:solidFill>
              <a:schemeClr val="tx1"/>
            </a:solidFill>
            <a:miter lim="800000"/>
            <a:headEnd/>
            <a:tailEnd/>
          </a:ln>
          <a:effectLst/>
        </p:spPr>
        <p:txBody>
          <a:bodyPr wrap="none" anchor="ctr"/>
          <a:lstStyle/>
          <a:p>
            <a:pPr algn="ctr" rtl="1"/>
            <a:r>
              <a:rPr lang="ar-SA" altLang="en-US" sz="2800" b="1">
                <a:solidFill>
                  <a:srgbClr val="660033"/>
                </a:solidFill>
                <a:cs typeface="Mitra" pitchFamily="2" charset="-78"/>
              </a:rPr>
              <a:t>دبيرخانه</a:t>
            </a:r>
            <a:endParaRPr lang="en-US" altLang="en-US" sz="2600">
              <a:cs typeface="Mitra" pitchFamily="2" charset="-78"/>
            </a:endParaRPr>
          </a:p>
        </p:txBody>
      </p:sp>
      <p:sp>
        <p:nvSpPr>
          <p:cNvPr id="296966" name="AutoShape 6"/>
          <p:cNvSpPr>
            <a:spLocks noChangeArrowheads="1"/>
          </p:cNvSpPr>
          <p:nvPr/>
        </p:nvSpPr>
        <p:spPr bwMode="auto">
          <a:xfrm>
            <a:off x="6172200" y="2000250"/>
            <a:ext cx="2895600" cy="4668838"/>
          </a:xfrm>
          <a:prstGeom prst="foldedCorner">
            <a:avLst>
              <a:gd name="adj" fmla="val 12500"/>
            </a:avLst>
          </a:prstGeom>
          <a:gradFill rotWithShape="0">
            <a:gsLst>
              <a:gs pos="0">
                <a:srgbClr val="FF9966"/>
              </a:gs>
              <a:gs pos="100000">
                <a:srgbClr val="FF9966">
                  <a:gamma/>
                  <a:tint val="0"/>
                  <a:invGamma/>
                </a:srgbClr>
              </a:gs>
            </a:gsLst>
            <a:path path="rect">
              <a:fillToRect t="100000" r="100000"/>
            </a:path>
          </a:gradFill>
          <a:ln w="9525">
            <a:solidFill>
              <a:schemeClr val="tx1"/>
            </a:solidFill>
            <a:round/>
            <a:headEnd/>
            <a:tailEnd/>
          </a:ln>
          <a:effectLst/>
        </p:spPr>
        <p:txBody>
          <a:bodyPr anchor="ctr"/>
          <a:lstStyle/>
          <a:p>
            <a:pPr rtl="1"/>
            <a:r>
              <a:rPr lang="ar-SA" altLang="en-US" sz="2200" b="1">
                <a:solidFill>
                  <a:srgbClr val="000066"/>
                </a:solidFill>
                <a:cs typeface="Mitra" pitchFamily="2" charset="-78"/>
              </a:rPr>
              <a:t>ـ</a:t>
            </a:r>
            <a:r>
              <a:rPr lang="fa-IR" altLang="en-US" sz="2200" b="1">
                <a:solidFill>
                  <a:srgbClr val="000066"/>
                </a:solidFill>
                <a:cs typeface="Mitra" pitchFamily="2" charset="-78"/>
              </a:rPr>
              <a:t> </a:t>
            </a:r>
            <a:r>
              <a:rPr lang="ar-SA" altLang="en-US" sz="2200" b="1">
                <a:solidFill>
                  <a:srgbClr val="000066"/>
                </a:solidFill>
                <a:cs typeface="Mitra" pitchFamily="2" charset="-78"/>
              </a:rPr>
              <a:t>معاون اول رئيس جمهور</a:t>
            </a:r>
            <a:endParaRPr lang="en-US" altLang="en-US" sz="2200" b="1">
              <a:solidFill>
                <a:srgbClr val="000066"/>
              </a:solidFill>
              <a:cs typeface="Mitra" pitchFamily="2" charset="-78"/>
            </a:endParaRPr>
          </a:p>
          <a:p>
            <a:pPr rtl="1"/>
            <a:r>
              <a:rPr lang="ar-SA" altLang="en-US" sz="2200" b="1">
                <a:solidFill>
                  <a:srgbClr val="000066"/>
                </a:solidFill>
                <a:cs typeface="Mitra" pitchFamily="2" charset="-78"/>
              </a:rPr>
              <a:t>ـ</a:t>
            </a:r>
            <a:r>
              <a:rPr lang="fa-IR" altLang="en-US" sz="2200" b="1">
                <a:solidFill>
                  <a:srgbClr val="000066"/>
                </a:solidFill>
                <a:cs typeface="Mitra" pitchFamily="2" charset="-78"/>
              </a:rPr>
              <a:t> </a:t>
            </a:r>
            <a:r>
              <a:rPr lang="ar-SA" altLang="en-US" sz="2200" b="1">
                <a:solidFill>
                  <a:srgbClr val="000066"/>
                </a:solidFill>
                <a:cs typeface="Mitra" pitchFamily="2" charset="-78"/>
              </a:rPr>
              <a:t>ئيس سازمان مديريت و برنامه ريزي كشور</a:t>
            </a:r>
            <a:endParaRPr lang="en-US" altLang="en-US" sz="2200" b="1">
              <a:solidFill>
                <a:srgbClr val="000066"/>
              </a:solidFill>
              <a:cs typeface="Mitra" pitchFamily="2" charset="-78"/>
            </a:endParaRPr>
          </a:p>
          <a:p>
            <a:pPr rtl="1"/>
            <a:r>
              <a:rPr lang="ar-SA" altLang="en-US" sz="2200" b="1">
                <a:solidFill>
                  <a:srgbClr val="000066"/>
                </a:solidFill>
                <a:cs typeface="Mitra" pitchFamily="2" charset="-78"/>
              </a:rPr>
              <a:t>ـ</a:t>
            </a:r>
            <a:r>
              <a:rPr lang="fa-IR" altLang="en-US" sz="2200" b="1">
                <a:solidFill>
                  <a:srgbClr val="000066"/>
                </a:solidFill>
                <a:cs typeface="Mitra" pitchFamily="2" charset="-78"/>
              </a:rPr>
              <a:t> </a:t>
            </a:r>
            <a:r>
              <a:rPr lang="ar-SA" altLang="en-US" sz="2200" b="1">
                <a:solidFill>
                  <a:srgbClr val="000066"/>
                </a:solidFill>
                <a:cs typeface="Mitra" pitchFamily="2" charset="-78"/>
              </a:rPr>
              <a:t>وزير امور اقتصادي و دارايي</a:t>
            </a:r>
            <a:endParaRPr lang="en-US" altLang="en-US" sz="2200" b="1">
              <a:solidFill>
                <a:srgbClr val="000066"/>
              </a:solidFill>
              <a:cs typeface="Mitra" pitchFamily="2" charset="-78"/>
            </a:endParaRPr>
          </a:p>
          <a:p>
            <a:pPr rtl="1"/>
            <a:r>
              <a:rPr lang="ar-SA" altLang="en-US" sz="2200" b="1">
                <a:solidFill>
                  <a:srgbClr val="000066"/>
                </a:solidFill>
                <a:cs typeface="Mitra" pitchFamily="2" charset="-78"/>
              </a:rPr>
              <a:t>ـ</a:t>
            </a:r>
            <a:r>
              <a:rPr lang="fa-IR" altLang="en-US" sz="2200" b="1">
                <a:solidFill>
                  <a:srgbClr val="000066"/>
                </a:solidFill>
                <a:cs typeface="Mitra" pitchFamily="2" charset="-78"/>
              </a:rPr>
              <a:t> </a:t>
            </a:r>
            <a:r>
              <a:rPr lang="ar-SA" altLang="en-US" sz="2200" b="1">
                <a:solidFill>
                  <a:srgbClr val="000066"/>
                </a:solidFill>
                <a:cs typeface="Mitra" pitchFamily="2" charset="-78"/>
              </a:rPr>
              <a:t>وزير كشور</a:t>
            </a:r>
            <a:endParaRPr lang="en-US" altLang="en-US" sz="2200" b="1">
              <a:solidFill>
                <a:srgbClr val="000066"/>
              </a:solidFill>
              <a:cs typeface="Mitra" pitchFamily="2" charset="-78"/>
            </a:endParaRPr>
          </a:p>
          <a:p>
            <a:pPr rtl="1"/>
            <a:r>
              <a:rPr lang="ar-SA" altLang="en-US" sz="2200" b="1">
                <a:solidFill>
                  <a:srgbClr val="000066"/>
                </a:solidFill>
                <a:cs typeface="Mitra" pitchFamily="2" charset="-78"/>
              </a:rPr>
              <a:t>ـ</a:t>
            </a:r>
            <a:r>
              <a:rPr lang="fa-IR" altLang="en-US" sz="2200" b="1">
                <a:solidFill>
                  <a:srgbClr val="000066"/>
                </a:solidFill>
                <a:cs typeface="Mitra" pitchFamily="2" charset="-78"/>
              </a:rPr>
              <a:t> </a:t>
            </a:r>
            <a:r>
              <a:rPr lang="ar-SA" altLang="en-US" sz="2200" b="1">
                <a:solidFill>
                  <a:srgbClr val="000066"/>
                </a:solidFill>
                <a:cs typeface="Mitra" pitchFamily="2" charset="-78"/>
              </a:rPr>
              <a:t>وزير دادگستري</a:t>
            </a:r>
            <a:endParaRPr lang="en-US" altLang="en-US" sz="2200" b="1">
              <a:solidFill>
                <a:srgbClr val="000066"/>
              </a:solidFill>
              <a:cs typeface="Mitra" pitchFamily="2" charset="-78"/>
            </a:endParaRPr>
          </a:p>
          <a:p>
            <a:pPr rtl="1"/>
            <a:r>
              <a:rPr lang="ar-SA" altLang="en-US" sz="2200" b="1">
                <a:solidFill>
                  <a:srgbClr val="000066"/>
                </a:solidFill>
                <a:cs typeface="Mitra" pitchFamily="2" charset="-78"/>
              </a:rPr>
              <a:t>ـ</a:t>
            </a:r>
            <a:r>
              <a:rPr lang="fa-IR" altLang="en-US" sz="2200" b="1">
                <a:solidFill>
                  <a:srgbClr val="000066"/>
                </a:solidFill>
                <a:cs typeface="Mitra" pitchFamily="2" charset="-78"/>
              </a:rPr>
              <a:t> </a:t>
            </a:r>
            <a:r>
              <a:rPr lang="ar-SA" altLang="en-US" sz="2200" b="1">
                <a:solidFill>
                  <a:srgbClr val="000066"/>
                </a:solidFill>
                <a:cs typeface="Mitra" pitchFamily="2" charset="-78"/>
              </a:rPr>
              <a:t>وزيراطلاعات</a:t>
            </a:r>
            <a:endParaRPr lang="en-US" altLang="en-US" sz="2200" b="1">
              <a:solidFill>
                <a:srgbClr val="000066"/>
              </a:solidFill>
              <a:cs typeface="Mitra" pitchFamily="2" charset="-78"/>
            </a:endParaRPr>
          </a:p>
          <a:p>
            <a:pPr rtl="1"/>
            <a:r>
              <a:rPr lang="ar-SA" altLang="en-US" sz="2200" b="1">
                <a:solidFill>
                  <a:srgbClr val="000066"/>
                </a:solidFill>
                <a:cs typeface="Mitra" pitchFamily="2" charset="-78"/>
              </a:rPr>
              <a:t>ـ</a:t>
            </a:r>
            <a:r>
              <a:rPr lang="fa-IR" altLang="en-US" sz="2200" b="1">
                <a:solidFill>
                  <a:srgbClr val="000066"/>
                </a:solidFill>
                <a:cs typeface="Mitra" pitchFamily="2" charset="-78"/>
              </a:rPr>
              <a:t> </a:t>
            </a:r>
            <a:r>
              <a:rPr lang="ar-SA" altLang="en-US" sz="2200" b="1">
                <a:solidFill>
                  <a:srgbClr val="000066"/>
                </a:solidFill>
                <a:cs typeface="Mitra" pitchFamily="2" charset="-78"/>
              </a:rPr>
              <a:t>وزيرفرهنگ و ارشاد اسلامي</a:t>
            </a:r>
            <a:endParaRPr lang="en-US" altLang="en-US" sz="2200" b="1">
              <a:solidFill>
                <a:srgbClr val="000066"/>
              </a:solidFill>
              <a:cs typeface="Mitra" pitchFamily="2" charset="-78"/>
            </a:endParaRPr>
          </a:p>
        </p:txBody>
      </p:sp>
      <p:sp>
        <p:nvSpPr>
          <p:cNvPr id="296967" name="AutoShape 7"/>
          <p:cNvSpPr>
            <a:spLocks noChangeArrowheads="1"/>
          </p:cNvSpPr>
          <p:nvPr/>
        </p:nvSpPr>
        <p:spPr bwMode="auto">
          <a:xfrm>
            <a:off x="1828800" y="2049463"/>
            <a:ext cx="4038600" cy="4619625"/>
          </a:xfrm>
          <a:prstGeom prst="foldedCorner">
            <a:avLst>
              <a:gd name="adj" fmla="val 12500"/>
            </a:avLst>
          </a:prstGeom>
          <a:gradFill rotWithShape="0">
            <a:gsLst>
              <a:gs pos="0">
                <a:srgbClr val="FF9966"/>
              </a:gs>
              <a:gs pos="100000">
                <a:srgbClr val="FF9966">
                  <a:gamma/>
                  <a:tint val="0"/>
                  <a:invGamma/>
                </a:srgbClr>
              </a:gs>
            </a:gsLst>
            <a:path path="rect">
              <a:fillToRect t="100000" r="100000"/>
            </a:path>
          </a:gradFill>
          <a:ln w="9525">
            <a:solidFill>
              <a:schemeClr val="tx1"/>
            </a:solidFill>
            <a:round/>
            <a:headEnd/>
            <a:tailEnd/>
          </a:ln>
          <a:effectLst/>
        </p:spPr>
        <p:txBody>
          <a:bodyPr anchor="ctr"/>
          <a:lstStyle/>
          <a:p>
            <a:pPr rtl="1"/>
            <a:r>
              <a:rPr lang="ar-SA" altLang="en-US" sz="2100" b="1">
                <a:solidFill>
                  <a:srgbClr val="000066"/>
                </a:solidFill>
                <a:cs typeface="Mitra" pitchFamily="2" charset="-78"/>
              </a:rPr>
              <a:t>ـ</a:t>
            </a:r>
            <a:r>
              <a:rPr lang="fa-IR" altLang="en-US" sz="2100" b="1">
                <a:solidFill>
                  <a:srgbClr val="000066"/>
                </a:solidFill>
                <a:cs typeface="Mitra" pitchFamily="2" charset="-78"/>
              </a:rPr>
              <a:t> </a:t>
            </a:r>
            <a:r>
              <a:rPr lang="ar-SA" altLang="en-US" sz="2100" b="1">
                <a:solidFill>
                  <a:srgbClr val="000066"/>
                </a:solidFill>
                <a:cs typeface="Mitra" pitchFamily="2" charset="-78"/>
              </a:rPr>
              <a:t>تعيين سياست ها و تدوين برنامه هاي پيشگيري و مبارزه با فساد</a:t>
            </a:r>
            <a:endParaRPr lang="en-US" altLang="en-US" sz="2100" b="1">
              <a:solidFill>
                <a:srgbClr val="000066"/>
              </a:solidFill>
              <a:cs typeface="Mitra" pitchFamily="2" charset="-78"/>
            </a:endParaRPr>
          </a:p>
          <a:p>
            <a:pPr rtl="1"/>
            <a:r>
              <a:rPr lang="ar-SA" altLang="en-US" sz="2100" b="1">
                <a:solidFill>
                  <a:srgbClr val="000066"/>
                </a:solidFill>
                <a:cs typeface="Mitra" pitchFamily="2" charset="-78"/>
              </a:rPr>
              <a:t>ـ</a:t>
            </a:r>
            <a:r>
              <a:rPr lang="fa-IR" altLang="en-US" sz="2100" b="1">
                <a:solidFill>
                  <a:srgbClr val="000066"/>
                </a:solidFill>
                <a:cs typeface="Mitra" pitchFamily="2" charset="-78"/>
              </a:rPr>
              <a:t> </a:t>
            </a:r>
            <a:r>
              <a:rPr lang="ar-SA" altLang="en-US" sz="2100" b="1">
                <a:solidFill>
                  <a:srgbClr val="000066"/>
                </a:solidFill>
                <a:cs typeface="Mitra" pitchFamily="2" charset="-78"/>
              </a:rPr>
              <a:t>تشويق ،مشاركت و سازماندهي مردمي</a:t>
            </a:r>
            <a:r>
              <a:rPr lang="en-US" altLang="en-US" sz="2100" b="1">
                <a:solidFill>
                  <a:srgbClr val="000066"/>
                </a:solidFill>
                <a:cs typeface="Mitra" pitchFamily="2" charset="-78"/>
              </a:rPr>
              <a:t> </a:t>
            </a:r>
          </a:p>
          <a:p>
            <a:pPr rtl="1"/>
            <a:r>
              <a:rPr lang="ar-SA" altLang="en-US" sz="2100" b="1">
                <a:solidFill>
                  <a:srgbClr val="000066"/>
                </a:solidFill>
                <a:cs typeface="Mitra" pitchFamily="2" charset="-78"/>
              </a:rPr>
              <a:t>ـ</a:t>
            </a:r>
            <a:r>
              <a:rPr lang="fa-IR" altLang="en-US" sz="2100" b="1">
                <a:solidFill>
                  <a:srgbClr val="000066"/>
                </a:solidFill>
                <a:cs typeface="Mitra" pitchFamily="2" charset="-78"/>
              </a:rPr>
              <a:t> </a:t>
            </a:r>
            <a:r>
              <a:rPr lang="ar-SA" altLang="en-US" sz="2100" b="1">
                <a:solidFill>
                  <a:srgbClr val="000066"/>
                </a:solidFill>
                <a:cs typeface="Mitra" pitchFamily="2" charset="-78"/>
              </a:rPr>
              <a:t>صدور مقررات لازم و احكام ضروري</a:t>
            </a:r>
            <a:endParaRPr lang="en-US" altLang="en-US" sz="2100" b="1">
              <a:solidFill>
                <a:srgbClr val="000066"/>
              </a:solidFill>
              <a:cs typeface="Mitra" pitchFamily="2" charset="-78"/>
            </a:endParaRPr>
          </a:p>
          <a:p>
            <a:pPr rtl="1"/>
            <a:r>
              <a:rPr lang="ar-SA" altLang="en-US" sz="2100" b="1">
                <a:solidFill>
                  <a:srgbClr val="000066"/>
                </a:solidFill>
                <a:cs typeface="Mitra" pitchFamily="2" charset="-78"/>
              </a:rPr>
              <a:t>ـ</a:t>
            </a:r>
            <a:r>
              <a:rPr lang="fa-IR" altLang="en-US" sz="2100" b="1">
                <a:solidFill>
                  <a:srgbClr val="000066"/>
                </a:solidFill>
                <a:cs typeface="Mitra" pitchFamily="2" charset="-78"/>
              </a:rPr>
              <a:t> </a:t>
            </a:r>
            <a:r>
              <a:rPr lang="ar-SA" altLang="en-US" sz="2100" b="1">
                <a:solidFill>
                  <a:srgbClr val="000066"/>
                </a:solidFill>
                <a:cs typeface="Mitra" pitchFamily="2" charset="-78"/>
              </a:rPr>
              <a:t>تعيين سياست</a:t>
            </a:r>
            <a:r>
              <a:rPr lang="fa-IR" altLang="en-US" sz="2100" b="1">
                <a:solidFill>
                  <a:srgbClr val="000066"/>
                </a:solidFill>
                <a:cs typeface="Mitra" pitchFamily="2" charset="-78"/>
              </a:rPr>
              <a:t>‌</a:t>
            </a:r>
            <a:r>
              <a:rPr lang="ar-SA" altLang="en-US" sz="2100" b="1">
                <a:solidFill>
                  <a:srgbClr val="000066"/>
                </a:solidFill>
                <a:cs typeface="Mitra" pitchFamily="2" charset="-78"/>
              </a:rPr>
              <a:t>هاي مربوط به اطلاع رساني</a:t>
            </a:r>
            <a:r>
              <a:rPr lang="en-US" altLang="en-US" sz="2100" b="1">
                <a:solidFill>
                  <a:srgbClr val="000066"/>
                </a:solidFill>
                <a:cs typeface="Mitra" pitchFamily="2" charset="-78"/>
              </a:rPr>
              <a:t> </a:t>
            </a:r>
          </a:p>
          <a:p>
            <a:pPr rtl="1"/>
            <a:r>
              <a:rPr lang="ar-SA" altLang="en-US" sz="2100" b="1">
                <a:solidFill>
                  <a:srgbClr val="000066"/>
                </a:solidFill>
                <a:cs typeface="Mitra" pitchFamily="2" charset="-78"/>
              </a:rPr>
              <a:t>ـ</a:t>
            </a:r>
            <a:r>
              <a:rPr lang="fa-IR" altLang="en-US" sz="2100" b="1">
                <a:solidFill>
                  <a:srgbClr val="000066"/>
                </a:solidFill>
                <a:cs typeface="Mitra" pitchFamily="2" charset="-78"/>
              </a:rPr>
              <a:t> </a:t>
            </a:r>
            <a:r>
              <a:rPr lang="ar-SA" altLang="en-US" sz="2100" b="1">
                <a:solidFill>
                  <a:srgbClr val="000066"/>
                </a:solidFill>
                <a:cs typeface="Mitra" pitchFamily="2" charset="-78"/>
              </a:rPr>
              <a:t>تهيه دستورالعمل هاي لازم</a:t>
            </a:r>
            <a:endParaRPr lang="en-US" altLang="en-US" sz="2100" b="1">
              <a:solidFill>
                <a:srgbClr val="000066"/>
              </a:solidFill>
              <a:cs typeface="Mitra" pitchFamily="2" charset="-78"/>
            </a:endParaRPr>
          </a:p>
          <a:p>
            <a:pPr rtl="1"/>
            <a:r>
              <a:rPr lang="ar-SA" altLang="en-US" sz="2100" b="1">
                <a:solidFill>
                  <a:srgbClr val="000066"/>
                </a:solidFill>
                <a:cs typeface="Mitra" pitchFamily="2" charset="-78"/>
              </a:rPr>
              <a:t>ـ</a:t>
            </a:r>
            <a:r>
              <a:rPr lang="fa-IR" altLang="en-US" sz="2100" b="1">
                <a:solidFill>
                  <a:srgbClr val="000066"/>
                </a:solidFill>
                <a:cs typeface="Mitra" pitchFamily="2" charset="-78"/>
              </a:rPr>
              <a:t> </a:t>
            </a:r>
            <a:r>
              <a:rPr lang="ar-SA" altLang="en-US" sz="2100" b="1">
                <a:solidFill>
                  <a:srgbClr val="000066"/>
                </a:solidFill>
                <a:cs typeface="Mitra" pitchFamily="2" charset="-78"/>
              </a:rPr>
              <a:t>حمايت قانوني از كليه افراد و اشخاصي كه با ستاد و برنامه همكاري مي كنند</a:t>
            </a:r>
            <a:endParaRPr lang="en-US" altLang="en-US" sz="2100" b="1">
              <a:solidFill>
                <a:srgbClr val="000066"/>
              </a:solidFill>
              <a:cs typeface="Mitra" pitchFamily="2" charset="-78"/>
            </a:endParaRPr>
          </a:p>
          <a:p>
            <a:pPr rtl="1"/>
            <a:r>
              <a:rPr lang="ar-SA" altLang="en-US" sz="2100" b="1">
                <a:solidFill>
                  <a:srgbClr val="000066"/>
                </a:solidFill>
                <a:cs typeface="Mitra" pitchFamily="2" charset="-78"/>
              </a:rPr>
              <a:t>ـ</a:t>
            </a:r>
            <a:r>
              <a:rPr lang="fa-IR" altLang="en-US" sz="2100" b="1">
                <a:solidFill>
                  <a:srgbClr val="000066"/>
                </a:solidFill>
                <a:cs typeface="Mitra" pitchFamily="2" charset="-78"/>
              </a:rPr>
              <a:t> </a:t>
            </a:r>
            <a:r>
              <a:rPr lang="ar-SA" altLang="en-US" sz="2100" b="1">
                <a:solidFill>
                  <a:srgbClr val="000066"/>
                </a:solidFill>
                <a:cs typeface="Mitra" pitchFamily="2" charset="-78"/>
              </a:rPr>
              <a:t>نظارت بر انتخاب و انتصاب بازرسان و كارشناسان امر مبارزه با فساد</a:t>
            </a:r>
            <a:endParaRPr lang="en-US" altLang="en-US" sz="2100" b="1">
              <a:solidFill>
                <a:srgbClr val="000066"/>
              </a:solidFill>
              <a:cs typeface="Mitra" pitchFamily="2" charset="-78"/>
            </a:endParaRPr>
          </a:p>
        </p:txBody>
      </p:sp>
      <p:sp>
        <p:nvSpPr>
          <p:cNvPr id="296968" name="AutoShape 8"/>
          <p:cNvSpPr>
            <a:spLocks noChangeArrowheads="1"/>
          </p:cNvSpPr>
          <p:nvPr/>
        </p:nvSpPr>
        <p:spPr bwMode="auto">
          <a:xfrm>
            <a:off x="0" y="2049463"/>
            <a:ext cx="1752600" cy="4548187"/>
          </a:xfrm>
          <a:prstGeom prst="foldedCorner">
            <a:avLst>
              <a:gd name="adj" fmla="val 12500"/>
            </a:avLst>
          </a:prstGeom>
          <a:gradFill rotWithShape="0">
            <a:gsLst>
              <a:gs pos="0">
                <a:srgbClr val="FF9966"/>
              </a:gs>
              <a:gs pos="100000">
                <a:srgbClr val="FF9966">
                  <a:gamma/>
                  <a:tint val="0"/>
                  <a:invGamma/>
                </a:srgbClr>
              </a:gs>
            </a:gsLst>
            <a:path path="rect">
              <a:fillToRect t="100000" r="100000"/>
            </a:path>
          </a:gradFill>
          <a:ln w="9525">
            <a:solidFill>
              <a:schemeClr val="tx1"/>
            </a:solidFill>
            <a:round/>
            <a:headEnd/>
            <a:tailEnd/>
          </a:ln>
          <a:effectLst/>
        </p:spPr>
        <p:txBody>
          <a:bodyPr anchor="ctr"/>
          <a:lstStyle/>
          <a:p>
            <a:pPr rtl="1"/>
            <a:r>
              <a:rPr lang="ar-SA" altLang="en-US" b="1">
                <a:solidFill>
                  <a:srgbClr val="000066"/>
                </a:solidFill>
                <a:cs typeface="Mitra" pitchFamily="2" charset="-78"/>
              </a:rPr>
              <a:t>دبيرخانه ستاد </a:t>
            </a:r>
            <a:r>
              <a:rPr lang="fa-IR" altLang="en-US" b="1">
                <a:solidFill>
                  <a:srgbClr val="000066"/>
                </a:solidFill>
                <a:cs typeface="Mitra" pitchFamily="2" charset="-78"/>
              </a:rPr>
              <a:t>ارتقاء سلامت ومقابله با فساد  رياست جمهوري مستقر است</a:t>
            </a:r>
            <a:endParaRPr lang="en-US" altLang="en-US" b="1">
              <a:solidFill>
                <a:srgbClr val="000066"/>
              </a:solidFill>
              <a:cs typeface="Mitra"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72" fill="hold" grpId="0" nodeType="afterEffect">
                                  <p:stCondLst>
                                    <p:cond delay="0"/>
                                  </p:stCondLst>
                                  <p:childTnLst>
                                    <p:set>
                                      <p:cBhvr>
                                        <p:cTn id="6" dur="1" fill="hold">
                                          <p:stCondLst>
                                            <p:cond delay="0"/>
                                          </p:stCondLst>
                                        </p:cTn>
                                        <p:tgtEl>
                                          <p:spTgt spid="296962"/>
                                        </p:tgtEl>
                                        <p:attrNameLst>
                                          <p:attrName>style.visibility</p:attrName>
                                        </p:attrNameLst>
                                      </p:cBhvr>
                                      <p:to>
                                        <p:strVal val="visible"/>
                                      </p:to>
                                    </p:set>
                                    <p:anim calcmode="lin" valueType="num">
                                      <p:cBhvr>
                                        <p:cTn id="7" dur="500" fill="hold"/>
                                        <p:tgtEl>
                                          <p:spTgt spid="296962"/>
                                        </p:tgtEl>
                                        <p:attrNameLst>
                                          <p:attrName>ppt_w</p:attrName>
                                        </p:attrNameLst>
                                      </p:cBhvr>
                                      <p:tavLst>
                                        <p:tav tm="0">
                                          <p:val>
                                            <p:strVal val="2/3*#ppt_w"/>
                                          </p:val>
                                        </p:tav>
                                        <p:tav tm="100000">
                                          <p:val>
                                            <p:strVal val="#ppt_w"/>
                                          </p:val>
                                        </p:tav>
                                      </p:tavLst>
                                    </p:anim>
                                    <p:anim calcmode="lin" valueType="num">
                                      <p:cBhvr>
                                        <p:cTn id="8" dur="500" fill="hold"/>
                                        <p:tgtEl>
                                          <p:spTgt spid="296962"/>
                                        </p:tgtEl>
                                        <p:attrNameLst>
                                          <p:attrName>ppt_h</p:attrName>
                                        </p:attrNameLst>
                                      </p:cBhvr>
                                      <p:tavLst>
                                        <p:tav tm="0">
                                          <p:val>
                                            <p:strVal val="2/3*#ppt_h"/>
                                          </p:val>
                                        </p:tav>
                                        <p:tav tm="100000">
                                          <p:val>
                                            <p:strVal val="#ppt_h"/>
                                          </p:val>
                                        </p:tav>
                                      </p:tavLst>
                                    </p:anim>
                                  </p:childTnLst>
                                </p:cTn>
                              </p:par>
                            </p:childTnLst>
                          </p:cTn>
                        </p:par>
                        <p:par>
                          <p:cTn id="9" fill="hold">
                            <p:stCondLst>
                              <p:cond delay="500"/>
                            </p:stCondLst>
                            <p:childTnLst>
                              <p:par>
                                <p:cTn id="10" presetID="16" presetClass="entr" presetSubtype="21" fill="hold" grpId="0" nodeType="afterEffect">
                                  <p:stCondLst>
                                    <p:cond delay="0"/>
                                  </p:stCondLst>
                                  <p:childTnLst>
                                    <p:set>
                                      <p:cBhvr>
                                        <p:cTn id="11" dur="1" fill="hold">
                                          <p:stCondLst>
                                            <p:cond delay="0"/>
                                          </p:stCondLst>
                                        </p:cTn>
                                        <p:tgtEl>
                                          <p:spTgt spid="296963"/>
                                        </p:tgtEl>
                                        <p:attrNameLst>
                                          <p:attrName>style.visibility</p:attrName>
                                        </p:attrNameLst>
                                      </p:cBhvr>
                                      <p:to>
                                        <p:strVal val="visible"/>
                                      </p:to>
                                    </p:set>
                                    <p:animEffect transition="in" filter="barn(inVertical)">
                                      <p:cBhvr>
                                        <p:cTn id="12" dur="500"/>
                                        <p:tgtEl>
                                          <p:spTgt spid="296963"/>
                                        </p:tgtEl>
                                      </p:cBhvr>
                                    </p:animEffect>
                                  </p:childTnLst>
                                </p:cTn>
                              </p:par>
                            </p:childTnLst>
                          </p:cTn>
                        </p:par>
                        <p:par>
                          <p:cTn id="13" fill="hold">
                            <p:stCondLst>
                              <p:cond delay="1000"/>
                            </p:stCondLst>
                            <p:childTnLst>
                              <p:par>
                                <p:cTn id="14" presetID="17" presetClass="entr" presetSubtype="2" fill="hold" grpId="0" nodeType="afterEffect">
                                  <p:stCondLst>
                                    <p:cond delay="0"/>
                                  </p:stCondLst>
                                  <p:childTnLst>
                                    <p:set>
                                      <p:cBhvr>
                                        <p:cTn id="15" dur="1" fill="hold">
                                          <p:stCondLst>
                                            <p:cond delay="0"/>
                                          </p:stCondLst>
                                        </p:cTn>
                                        <p:tgtEl>
                                          <p:spTgt spid="296966"/>
                                        </p:tgtEl>
                                        <p:attrNameLst>
                                          <p:attrName>style.visibility</p:attrName>
                                        </p:attrNameLst>
                                      </p:cBhvr>
                                      <p:to>
                                        <p:strVal val="visible"/>
                                      </p:to>
                                    </p:set>
                                    <p:anim calcmode="lin" valueType="num">
                                      <p:cBhvr>
                                        <p:cTn id="16" dur="500" fill="hold"/>
                                        <p:tgtEl>
                                          <p:spTgt spid="296966"/>
                                        </p:tgtEl>
                                        <p:attrNameLst>
                                          <p:attrName>ppt_x</p:attrName>
                                        </p:attrNameLst>
                                      </p:cBhvr>
                                      <p:tavLst>
                                        <p:tav tm="0">
                                          <p:val>
                                            <p:strVal val="#ppt_x+#ppt_w/2"/>
                                          </p:val>
                                        </p:tav>
                                        <p:tav tm="100000">
                                          <p:val>
                                            <p:strVal val="#ppt_x"/>
                                          </p:val>
                                        </p:tav>
                                      </p:tavLst>
                                    </p:anim>
                                    <p:anim calcmode="lin" valueType="num">
                                      <p:cBhvr>
                                        <p:cTn id="17" dur="500" fill="hold"/>
                                        <p:tgtEl>
                                          <p:spTgt spid="296966"/>
                                        </p:tgtEl>
                                        <p:attrNameLst>
                                          <p:attrName>ppt_y</p:attrName>
                                        </p:attrNameLst>
                                      </p:cBhvr>
                                      <p:tavLst>
                                        <p:tav tm="0">
                                          <p:val>
                                            <p:strVal val="#ppt_y"/>
                                          </p:val>
                                        </p:tav>
                                        <p:tav tm="100000">
                                          <p:val>
                                            <p:strVal val="#ppt_y"/>
                                          </p:val>
                                        </p:tav>
                                      </p:tavLst>
                                    </p:anim>
                                    <p:anim calcmode="lin" valueType="num">
                                      <p:cBhvr>
                                        <p:cTn id="18" dur="500" fill="hold"/>
                                        <p:tgtEl>
                                          <p:spTgt spid="296966"/>
                                        </p:tgtEl>
                                        <p:attrNameLst>
                                          <p:attrName>ppt_w</p:attrName>
                                        </p:attrNameLst>
                                      </p:cBhvr>
                                      <p:tavLst>
                                        <p:tav tm="0">
                                          <p:val>
                                            <p:fltVal val="0"/>
                                          </p:val>
                                        </p:tav>
                                        <p:tav tm="100000">
                                          <p:val>
                                            <p:strVal val="#ppt_w"/>
                                          </p:val>
                                        </p:tav>
                                      </p:tavLst>
                                    </p:anim>
                                    <p:anim calcmode="lin" valueType="num">
                                      <p:cBhvr>
                                        <p:cTn id="19" dur="500" fill="hold"/>
                                        <p:tgtEl>
                                          <p:spTgt spid="296966"/>
                                        </p:tgtEl>
                                        <p:attrNameLst>
                                          <p:attrName>ppt_h</p:attrName>
                                        </p:attrNameLst>
                                      </p:cBhvr>
                                      <p:tavLst>
                                        <p:tav tm="0">
                                          <p:val>
                                            <p:strVal val="#ppt_h"/>
                                          </p:val>
                                        </p:tav>
                                        <p:tav tm="100000">
                                          <p:val>
                                            <p:strVal val="#ppt_h"/>
                                          </p:val>
                                        </p:tav>
                                      </p:tavLst>
                                    </p:anim>
                                  </p:childTnLst>
                                </p:cTn>
                              </p:par>
                            </p:childTnLst>
                          </p:cTn>
                        </p:par>
                        <p:par>
                          <p:cTn id="20" fill="hold">
                            <p:stCondLst>
                              <p:cond delay="1500"/>
                            </p:stCondLst>
                            <p:childTnLst>
                              <p:par>
                                <p:cTn id="21" presetID="16" presetClass="entr" presetSubtype="21" fill="hold" grpId="0" nodeType="afterEffect">
                                  <p:stCondLst>
                                    <p:cond delay="0"/>
                                  </p:stCondLst>
                                  <p:childTnLst>
                                    <p:set>
                                      <p:cBhvr>
                                        <p:cTn id="22" dur="1" fill="hold">
                                          <p:stCondLst>
                                            <p:cond delay="0"/>
                                          </p:stCondLst>
                                        </p:cTn>
                                        <p:tgtEl>
                                          <p:spTgt spid="296964"/>
                                        </p:tgtEl>
                                        <p:attrNameLst>
                                          <p:attrName>style.visibility</p:attrName>
                                        </p:attrNameLst>
                                      </p:cBhvr>
                                      <p:to>
                                        <p:strVal val="visible"/>
                                      </p:to>
                                    </p:set>
                                    <p:animEffect transition="in" filter="barn(inVertical)">
                                      <p:cBhvr>
                                        <p:cTn id="23" dur="500"/>
                                        <p:tgtEl>
                                          <p:spTgt spid="296964"/>
                                        </p:tgtEl>
                                      </p:cBhvr>
                                    </p:animEffect>
                                  </p:childTnLst>
                                </p:cTn>
                              </p:par>
                            </p:childTnLst>
                          </p:cTn>
                        </p:par>
                        <p:par>
                          <p:cTn id="24" fill="hold">
                            <p:stCondLst>
                              <p:cond delay="2000"/>
                            </p:stCondLst>
                            <p:childTnLst>
                              <p:par>
                                <p:cTn id="25" presetID="17" presetClass="entr" presetSubtype="4" fill="hold" grpId="0" nodeType="afterEffect">
                                  <p:stCondLst>
                                    <p:cond delay="0"/>
                                  </p:stCondLst>
                                  <p:childTnLst>
                                    <p:set>
                                      <p:cBhvr>
                                        <p:cTn id="26" dur="1" fill="hold">
                                          <p:stCondLst>
                                            <p:cond delay="0"/>
                                          </p:stCondLst>
                                        </p:cTn>
                                        <p:tgtEl>
                                          <p:spTgt spid="296967"/>
                                        </p:tgtEl>
                                        <p:attrNameLst>
                                          <p:attrName>style.visibility</p:attrName>
                                        </p:attrNameLst>
                                      </p:cBhvr>
                                      <p:to>
                                        <p:strVal val="visible"/>
                                      </p:to>
                                    </p:set>
                                    <p:anim calcmode="lin" valueType="num">
                                      <p:cBhvr>
                                        <p:cTn id="27" dur="500" fill="hold"/>
                                        <p:tgtEl>
                                          <p:spTgt spid="296967"/>
                                        </p:tgtEl>
                                        <p:attrNameLst>
                                          <p:attrName>ppt_x</p:attrName>
                                        </p:attrNameLst>
                                      </p:cBhvr>
                                      <p:tavLst>
                                        <p:tav tm="0">
                                          <p:val>
                                            <p:strVal val="#ppt_x"/>
                                          </p:val>
                                        </p:tav>
                                        <p:tav tm="100000">
                                          <p:val>
                                            <p:strVal val="#ppt_x"/>
                                          </p:val>
                                        </p:tav>
                                      </p:tavLst>
                                    </p:anim>
                                    <p:anim calcmode="lin" valueType="num">
                                      <p:cBhvr>
                                        <p:cTn id="28" dur="500" fill="hold"/>
                                        <p:tgtEl>
                                          <p:spTgt spid="296967"/>
                                        </p:tgtEl>
                                        <p:attrNameLst>
                                          <p:attrName>ppt_y</p:attrName>
                                        </p:attrNameLst>
                                      </p:cBhvr>
                                      <p:tavLst>
                                        <p:tav tm="0">
                                          <p:val>
                                            <p:strVal val="#ppt_y+#ppt_h/2"/>
                                          </p:val>
                                        </p:tav>
                                        <p:tav tm="100000">
                                          <p:val>
                                            <p:strVal val="#ppt_y"/>
                                          </p:val>
                                        </p:tav>
                                      </p:tavLst>
                                    </p:anim>
                                    <p:anim calcmode="lin" valueType="num">
                                      <p:cBhvr>
                                        <p:cTn id="29" dur="500" fill="hold"/>
                                        <p:tgtEl>
                                          <p:spTgt spid="296967"/>
                                        </p:tgtEl>
                                        <p:attrNameLst>
                                          <p:attrName>ppt_w</p:attrName>
                                        </p:attrNameLst>
                                      </p:cBhvr>
                                      <p:tavLst>
                                        <p:tav tm="0">
                                          <p:val>
                                            <p:strVal val="#ppt_w"/>
                                          </p:val>
                                        </p:tav>
                                        <p:tav tm="100000">
                                          <p:val>
                                            <p:strVal val="#ppt_w"/>
                                          </p:val>
                                        </p:tav>
                                      </p:tavLst>
                                    </p:anim>
                                    <p:anim calcmode="lin" valueType="num">
                                      <p:cBhvr>
                                        <p:cTn id="30" dur="500" fill="hold"/>
                                        <p:tgtEl>
                                          <p:spTgt spid="296967"/>
                                        </p:tgtEl>
                                        <p:attrNameLst>
                                          <p:attrName>ppt_h</p:attrName>
                                        </p:attrNameLst>
                                      </p:cBhvr>
                                      <p:tavLst>
                                        <p:tav tm="0">
                                          <p:val>
                                            <p:fltVal val="0"/>
                                          </p:val>
                                        </p:tav>
                                        <p:tav tm="100000">
                                          <p:val>
                                            <p:strVal val="#ppt_h"/>
                                          </p:val>
                                        </p:tav>
                                      </p:tavLst>
                                    </p:anim>
                                  </p:childTnLst>
                                </p:cTn>
                              </p:par>
                            </p:childTnLst>
                          </p:cTn>
                        </p:par>
                        <p:par>
                          <p:cTn id="31" fill="hold">
                            <p:stCondLst>
                              <p:cond delay="2500"/>
                            </p:stCondLst>
                            <p:childTnLst>
                              <p:par>
                                <p:cTn id="32" presetID="16" presetClass="entr" presetSubtype="21" fill="hold" grpId="0" nodeType="afterEffect">
                                  <p:stCondLst>
                                    <p:cond delay="0"/>
                                  </p:stCondLst>
                                  <p:childTnLst>
                                    <p:set>
                                      <p:cBhvr>
                                        <p:cTn id="33" dur="1" fill="hold">
                                          <p:stCondLst>
                                            <p:cond delay="0"/>
                                          </p:stCondLst>
                                        </p:cTn>
                                        <p:tgtEl>
                                          <p:spTgt spid="296965"/>
                                        </p:tgtEl>
                                        <p:attrNameLst>
                                          <p:attrName>style.visibility</p:attrName>
                                        </p:attrNameLst>
                                      </p:cBhvr>
                                      <p:to>
                                        <p:strVal val="visible"/>
                                      </p:to>
                                    </p:set>
                                    <p:animEffect transition="in" filter="barn(inVertical)">
                                      <p:cBhvr>
                                        <p:cTn id="34" dur="500"/>
                                        <p:tgtEl>
                                          <p:spTgt spid="296965"/>
                                        </p:tgtEl>
                                      </p:cBhvr>
                                    </p:animEffect>
                                  </p:childTnLst>
                                </p:cTn>
                              </p:par>
                            </p:childTnLst>
                          </p:cTn>
                        </p:par>
                        <p:par>
                          <p:cTn id="35" fill="hold">
                            <p:stCondLst>
                              <p:cond delay="3000"/>
                            </p:stCondLst>
                            <p:childTnLst>
                              <p:par>
                                <p:cTn id="36" presetID="17" presetClass="entr" presetSubtype="8" fill="hold" grpId="0" nodeType="afterEffect">
                                  <p:stCondLst>
                                    <p:cond delay="0"/>
                                  </p:stCondLst>
                                  <p:childTnLst>
                                    <p:set>
                                      <p:cBhvr>
                                        <p:cTn id="37" dur="1" fill="hold">
                                          <p:stCondLst>
                                            <p:cond delay="0"/>
                                          </p:stCondLst>
                                        </p:cTn>
                                        <p:tgtEl>
                                          <p:spTgt spid="296968"/>
                                        </p:tgtEl>
                                        <p:attrNameLst>
                                          <p:attrName>style.visibility</p:attrName>
                                        </p:attrNameLst>
                                      </p:cBhvr>
                                      <p:to>
                                        <p:strVal val="visible"/>
                                      </p:to>
                                    </p:set>
                                    <p:anim calcmode="lin" valueType="num">
                                      <p:cBhvr>
                                        <p:cTn id="38" dur="500" fill="hold"/>
                                        <p:tgtEl>
                                          <p:spTgt spid="296968"/>
                                        </p:tgtEl>
                                        <p:attrNameLst>
                                          <p:attrName>ppt_x</p:attrName>
                                        </p:attrNameLst>
                                      </p:cBhvr>
                                      <p:tavLst>
                                        <p:tav tm="0">
                                          <p:val>
                                            <p:strVal val="#ppt_x-#ppt_w/2"/>
                                          </p:val>
                                        </p:tav>
                                        <p:tav tm="100000">
                                          <p:val>
                                            <p:strVal val="#ppt_x"/>
                                          </p:val>
                                        </p:tav>
                                      </p:tavLst>
                                    </p:anim>
                                    <p:anim calcmode="lin" valueType="num">
                                      <p:cBhvr>
                                        <p:cTn id="39" dur="500" fill="hold"/>
                                        <p:tgtEl>
                                          <p:spTgt spid="296968"/>
                                        </p:tgtEl>
                                        <p:attrNameLst>
                                          <p:attrName>ppt_y</p:attrName>
                                        </p:attrNameLst>
                                      </p:cBhvr>
                                      <p:tavLst>
                                        <p:tav tm="0">
                                          <p:val>
                                            <p:strVal val="#ppt_y"/>
                                          </p:val>
                                        </p:tav>
                                        <p:tav tm="100000">
                                          <p:val>
                                            <p:strVal val="#ppt_y"/>
                                          </p:val>
                                        </p:tav>
                                      </p:tavLst>
                                    </p:anim>
                                    <p:anim calcmode="lin" valueType="num">
                                      <p:cBhvr>
                                        <p:cTn id="40" dur="500" fill="hold"/>
                                        <p:tgtEl>
                                          <p:spTgt spid="296968"/>
                                        </p:tgtEl>
                                        <p:attrNameLst>
                                          <p:attrName>ppt_w</p:attrName>
                                        </p:attrNameLst>
                                      </p:cBhvr>
                                      <p:tavLst>
                                        <p:tav tm="0">
                                          <p:val>
                                            <p:fltVal val="0"/>
                                          </p:val>
                                        </p:tav>
                                        <p:tav tm="100000">
                                          <p:val>
                                            <p:strVal val="#ppt_w"/>
                                          </p:val>
                                        </p:tav>
                                      </p:tavLst>
                                    </p:anim>
                                    <p:anim calcmode="lin" valueType="num">
                                      <p:cBhvr>
                                        <p:cTn id="41" dur="500" fill="hold"/>
                                        <p:tgtEl>
                                          <p:spTgt spid="29696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2" grpId="0" animBg="1" autoUpdateAnimBg="0"/>
      <p:bldP spid="296963" grpId="0" animBg="1" autoUpdateAnimBg="0"/>
      <p:bldP spid="296964" grpId="0" animBg="1" autoUpdateAnimBg="0"/>
      <p:bldP spid="296965" grpId="0" animBg="1" autoUpdateAnimBg="0"/>
      <p:bldP spid="296966" grpId="0" animBg="1" autoUpdateAnimBg="0"/>
      <p:bldP spid="296967" grpId="0" animBg="1" autoUpdateAnimBg="0"/>
      <p:bldP spid="296968"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6BA0103-1141-4276-9804-36F4B9102858}" type="slidenum">
              <a:rPr lang="ar-SA" altLang="en-US"/>
              <a:pPr/>
              <a:t>6</a:t>
            </a:fld>
            <a:endParaRPr lang="en-US" altLang="en-US"/>
          </a:p>
        </p:txBody>
      </p:sp>
      <p:sp>
        <p:nvSpPr>
          <p:cNvPr id="237570" name="AutoShape 2"/>
          <p:cNvSpPr>
            <a:spLocks noGrp="1" noChangeArrowheads="1"/>
          </p:cNvSpPr>
          <p:nvPr>
            <p:ph type="ctrTitle"/>
          </p:nvPr>
        </p:nvSpPr>
        <p:spPr>
          <a:xfrm>
            <a:off x="1981200" y="990600"/>
            <a:ext cx="4876800" cy="1143000"/>
          </a:xfrm>
          <a:prstGeom prst="roundRect">
            <a:avLst>
              <a:gd name="adj" fmla="val 16667"/>
            </a:avLst>
          </a:prstGeom>
          <a:gradFill rotWithShape="0">
            <a:gsLst>
              <a:gs pos="0">
                <a:srgbClr val="FFFF99">
                  <a:gamma/>
                  <a:tint val="0"/>
                  <a:invGamma/>
                </a:srgbClr>
              </a:gs>
              <a:gs pos="100000">
                <a:srgbClr val="FFFF99"/>
              </a:gs>
            </a:gsLst>
            <a:path path="shape">
              <a:fillToRect l="50000" t="50000" r="50000" b="50000"/>
            </a:path>
          </a:gradFill>
          <a:ln/>
          <a:effectLst>
            <a:prstShdw prst="shdw17" dist="17961" dir="2700000">
              <a:srgbClr val="FFFF99">
                <a:gamma/>
                <a:shade val="60000"/>
                <a:invGamma/>
              </a:srgbClr>
            </a:prstShdw>
          </a:effectLst>
        </p:spPr>
        <p:txBody>
          <a:bodyPr/>
          <a:lstStyle/>
          <a:p>
            <a:pPr rtl="1"/>
            <a:r>
              <a:rPr lang="ar-SA" altLang="en-US" sz="3200" b="1">
                <a:solidFill>
                  <a:srgbClr val="800000"/>
                </a:solidFill>
                <a:latin typeface="Times New Roman" pitchFamily="18" charset="0"/>
                <a:sym typeface="Symbol" pitchFamily="18" charset="2"/>
              </a:rPr>
              <a:t>فساد</a:t>
            </a:r>
            <a:r>
              <a:rPr lang="en-US" altLang="en-US" sz="3200" b="1">
                <a:solidFill>
                  <a:srgbClr val="800000"/>
                </a:solidFill>
                <a:latin typeface="Times New Roman" pitchFamily="18" charset="0"/>
                <a:sym typeface="Symbol" pitchFamily="18" charset="2"/>
              </a:rPr>
              <a:t>(</a:t>
            </a:r>
            <a:r>
              <a:rPr lang="en-ZA" altLang="ar-SA" sz="3200" b="1">
                <a:solidFill>
                  <a:srgbClr val="800000"/>
                </a:solidFill>
                <a:latin typeface="Times New Roman" pitchFamily="18" charset="0"/>
                <a:sym typeface="Symbol" pitchFamily="18" charset="2"/>
              </a:rPr>
              <a:t>Corruption)</a:t>
            </a:r>
            <a:endParaRPr lang="en-US" altLang="en-US" sz="3200">
              <a:solidFill>
                <a:srgbClr val="1C1C1C"/>
              </a:solidFill>
              <a:latin typeface="Times New Roman" pitchFamily="18" charset="0"/>
              <a:sym typeface="Symbol" pitchFamily="18" charset="2"/>
            </a:endParaRPr>
          </a:p>
        </p:txBody>
      </p:sp>
      <p:sp>
        <p:nvSpPr>
          <p:cNvPr id="237571" name="AutoShape 3"/>
          <p:cNvSpPr>
            <a:spLocks noGrp="1" noChangeArrowheads="1"/>
          </p:cNvSpPr>
          <p:nvPr>
            <p:ph type="subTitle" idx="1"/>
          </p:nvPr>
        </p:nvSpPr>
        <p:spPr>
          <a:xfrm>
            <a:off x="838200" y="2286000"/>
            <a:ext cx="7315200" cy="419100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a:effectLst>
            <a:prstShdw prst="shdw17" dist="17961" dir="2700000">
              <a:srgbClr val="FFFF99">
                <a:gamma/>
                <a:shade val="60000"/>
                <a:invGamma/>
              </a:srgbClr>
            </a:prstShdw>
          </a:effectLst>
        </p:spPr>
        <p:txBody>
          <a:bodyPr/>
          <a:lstStyle/>
          <a:p>
            <a:pPr algn="just" rtl="1">
              <a:lnSpc>
                <a:spcPct val="168000"/>
              </a:lnSpc>
            </a:pPr>
            <a:r>
              <a:rPr lang="ar-SA" altLang="en-US" sz="2500">
                <a:cs typeface="Titr" pitchFamily="2" charset="-78"/>
              </a:rPr>
              <a:t>فساد از كلمه لاتين (</a:t>
            </a:r>
            <a:r>
              <a:rPr lang="arn-CL" altLang="ar-SA" sz="2500">
                <a:cs typeface="Titr" pitchFamily="2" charset="-78"/>
              </a:rPr>
              <a:t>RUMPERE) </a:t>
            </a:r>
            <a:r>
              <a:rPr lang="ar-SA" altLang="en-US" sz="2500">
                <a:cs typeface="Titr" pitchFamily="2" charset="-78"/>
              </a:rPr>
              <a:t>مي‌آيد كه به معناي شكستن است. بنابراين در فساد (‌چيزي مي‌شكند) يا (‌نقض مي‌شود) . اين چيز ممكن است :</a:t>
            </a:r>
          </a:p>
          <a:p>
            <a:pPr algn="just" rtl="1">
              <a:lnSpc>
                <a:spcPct val="168000"/>
              </a:lnSpc>
            </a:pPr>
            <a:r>
              <a:rPr lang="ar-SA" altLang="en-US" sz="2500">
                <a:cs typeface="Titr" pitchFamily="2" charset="-78"/>
              </a:rPr>
              <a:t>( يك شيوه رفتار اخلاقي) يا( يك قانون ) يا ( مقررات اداري) باشد.</a:t>
            </a:r>
            <a:endParaRPr lang="ar-SA" altLang="en-US">
              <a:cs typeface="Titr" pitchFamily="2" charset="-78"/>
            </a:endParaRPr>
          </a:p>
          <a:p>
            <a:pPr rtl="1">
              <a:lnSpc>
                <a:spcPct val="240000"/>
              </a:lnSpc>
              <a:buFontTx/>
              <a:buChar char="-"/>
            </a:pPr>
            <a:endParaRPr lang="ar-SA" altLang="en-US" sz="2000">
              <a:cs typeface="Titr" pitchFamily="2" charset="-78"/>
            </a:endParaRPr>
          </a:p>
          <a:p>
            <a:pPr rtl="1"/>
            <a:endParaRPr lang="ar-SA" altLang="en-US" sz="2000" b="1">
              <a:solidFill>
                <a:srgbClr val="CC0000"/>
              </a:solidFill>
              <a:latin typeface="Times New Roman" pitchFamily="18" charset="0"/>
              <a:cs typeface="Titr" pitchFamily="2" charset="-78"/>
              <a:sym typeface="Symbol" pitchFamily="18" charset="2"/>
            </a:endParaRPr>
          </a:p>
        </p:txBody>
      </p:sp>
      <p:sp>
        <p:nvSpPr>
          <p:cNvPr id="237573" name="AutoShape 5"/>
          <p:cNvSpPr>
            <a:spLocks noChangeArrowheads="1"/>
          </p:cNvSpPr>
          <p:nvPr/>
        </p:nvSpPr>
        <p:spPr bwMode="auto">
          <a:xfrm>
            <a:off x="6248400" y="0"/>
            <a:ext cx="2895600" cy="914400"/>
          </a:xfrm>
          <a:prstGeom prst="ribbon2">
            <a:avLst>
              <a:gd name="adj1" fmla="val 12500"/>
              <a:gd name="adj2" fmla="val 50000"/>
            </a:avLst>
          </a:prstGeom>
          <a:solidFill>
            <a:schemeClr val="accent1"/>
          </a:solidFill>
          <a:ln w="9525">
            <a:solidFill>
              <a:schemeClr val="tx1"/>
            </a:solidFill>
            <a:round/>
            <a:headEnd/>
            <a:tailEnd/>
          </a:ln>
          <a:effectLst/>
        </p:spPr>
        <p:txBody>
          <a:bodyPr wrap="none" anchor="ctr"/>
          <a:lstStyle/>
          <a:p>
            <a:pPr algn="ctr"/>
            <a:r>
              <a:rPr lang="ar-SA" altLang="en-US">
                <a:solidFill>
                  <a:schemeClr val="tx1"/>
                </a:solidFill>
              </a:rPr>
              <a:t>تعاريف</a:t>
            </a:r>
            <a:endParaRPr lang="en-US" altLang="en-US">
              <a:solidFill>
                <a:schemeClr val="tx1"/>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37570"/>
                                        </p:tgtEl>
                                        <p:attrNameLst>
                                          <p:attrName>style.visibility</p:attrName>
                                        </p:attrNameLst>
                                      </p:cBhvr>
                                      <p:to>
                                        <p:strVal val="visible"/>
                                      </p:to>
                                    </p:set>
                                    <p:anim calcmode="lin" valueType="num">
                                      <p:cBhvr>
                                        <p:cTn id="7" dur="1000" fill="hold"/>
                                        <p:tgtEl>
                                          <p:spTgt spid="237570"/>
                                        </p:tgtEl>
                                        <p:attrNameLst>
                                          <p:attrName>ppt_w</p:attrName>
                                        </p:attrNameLst>
                                      </p:cBhvr>
                                      <p:tavLst>
                                        <p:tav tm="0">
                                          <p:val>
                                            <p:fltVal val="0"/>
                                          </p:val>
                                        </p:tav>
                                        <p:tav tm="100000">
                                          <p:val>
                                            <p:strVal val="#ppt_w"/>
                                          </p:val>
                                        </p:tav>
                                      </p:tavLst>
                                    </p:anim>
                                    <p:anim calcmode="lin" valueType="num">
                                      <p:cBhvr>
                                        <p:cTn id="8" dur="1000" fill="hold"/>
                                        <p:tgtEl>
                                          <p:spTgt spid="237570"/>
                                        </p:tgtEl>
                                        <p:attrNameLst>
                                          <p:attrName>ppt_h</p:attrName>
                                        </p:attrNameLst>
                                      </p:cBhvr>
                                      <p:tavLst>
                                        <p:tav tm="0">
                                          <p:val>
                                            <p:fltVal val="0"/>
                                          </p:val>
                                        </p:tav>
                                        <p:tav tm="100000">
                                          <p:val>
                                            <p:strVal val="#ppt_h"/>
                                          </p:val>
                                        </p:tav>
                                      </p:tavLst>
                                    </p:anim>
                                    <p:anim calcmode="lin" valueType="num">
                                      <p:cBhvr>
                                        <p:cTn id="9" dur="1000" fill="hold"/>
                                        <p:tgtEl>
                                          <p:spTgt spid="23757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37570"/>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4" presetClass="entr" presetSubtype="16" fill="hold" grpId="0" nodeType="afterEffect">
                                  <p:stCondLst>
                                    <p:cond delay="0"/>
                                  </p:stCondLst>
                                  <p:childTnLst>
                                    <p:set>
                                      <p:cBhvr>
                                        <p:cTn id="13" dur="1" fill="hold">
                                          <p:stCondLst>
                                            <p:cond delay="0"/>
                                          </p:stCondLst>
                                        </p:cTn>
                                        <p:tgtEl>
                                          <p:spTgt spid="237571"/>
                                        </p:tgtEl>
                                        <p:attrNameLst>
                                          <p:attrName>style.visibility</p:attrName>
                                        </p:attrNameLst>
                                      </p:cBhvr>
                                      <p:to>
                                        <p:strVal val="visible"/>
                                      </p:to>
                                    </p:set>
                                    <p:animEffect transition="in" filter="box(in)">
                                      <p:cBhvr>
                                        <p:cTn id="14" dur="500"/>
                                        <p:tgtEl>
                                          <p:spTgt spid="2375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0" grpId="0" animBg="1" autoUpdateAnimBg="0"/>
      <p:bldP spid="237571" grpId="0" animBg="1"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D084F11-9888-4F17-B07F-A5B8CB15C0BE}" type="slidenum">
              <a:rPr lang="ar-SA" altLang="en-US"/>
              <a:pPr/>
              <a:t>60</a:t>
            </a:fld>
            <a:endParaRPr lang="en-US" altLang="en-US"/>
          </a:p>
        </p:txBody>
      </p:sp>
      <p:sp>
        <p:nvSpPr>
          <p:cNvPr id="297986" name="AutoShape 2"/>
          <p:cNvSpPr>
            <a:spLocks noChangeArrowheads="1"/>
          </p:cNvSpPr>
          <p:nvPr/>
        </p:nvSpPr>
        <p:spPr bwMode="auto">
          <a:xfrm>
            <a:off x="685800" y="0"/>
            <a:ext cx="7924800" cy="1096963"/>
          </a:xfrm>
          <a:prstGeom prst="ellipseRibbon2">
            <a:avLst>
              <a:gd name="adj1" fmla="val 25000"/>
              <a:gd name="adj2" fmla="val 70713"/>
              <a:gd name="adj3" fmla="val 12500"/>
            </a:avLst>
          </a:prstGeom>
          <a:gradFill rotWithShape="0">
            <a:gsLst>
              <a:gs pos="0">
                <a:srgbClr val="CC3300">
                  <a:gamma/>
                  <a:tint val="0"/>
                  <a:invGamma/>
                </a:srgbClr>
              </a:gs>
              <a:gs pos="100000">
                <a:srgbClr val="CC3300"/>
              </a:gs>
            </a:gsLst>
            <a:path path="rect">
              <a:fillToRect l="50000" t="50000" r="50000" b="50000"/>
            </a:path>
          </a:gradFill>
          <a:ln w="9525">
            <a:solidFill>
              <a:srgbClr val="990033"/>
            </a:solidFill>
            <a:round/>
            <a:headEnd/>
            <a:tailEnd/>
          </a:ln>
          <a:effectLst/>
        </p:spPr>
        <p:txBody>
          <a:bodyPr wrap="none" anchor="ctr"/>
          <a:lstStyle/>
          <a:p>
            <a:pPr algn="ctr" rtl="1"/>
            <a:r>
              <a:rPr lang="ar-SA" altLang="en-US" sz="2600" b="1">
                <a:solidFill>
                  <a:srgbClr val="660033"/>
                </a:solidFill>
                <a:cs typeface="Mitra" pitchFamily="2" charset="-78"/>
              </a:rPr>
              <a:t>ترتيب رسيدگي به جرايم و اعمال مجازات</a:t>
            </a:r>
            <a:r>
              <a:rPr lang="fa-IR" altLang="en-US" sz="2600" b="1">
                <a:solidFill>
                  <a:srgbClr val="660033"/>
                </a:solidFill>
                <a:cs typeface="Mitra" pitchFamily="2" charset="-78"/>
              </a:rPr>
              <a:t>‌</a:t>
            </a:r>
            <a:r>
              <a:rPr lang="ar-SA" altLang="en-US" sz="2600" b="1">
                <a:solidFill>
                  <a:srgbClr val="660033"/>
                </a:solidFill>
                <a:cs typeface="Mitra" pitchFamily="2" charset="-78"/>
              </a:rPr>
              <a:t>ها</a:t>
            </a:r>
            <a:endParaRPr lang="en-US" altLang="en-US" sz="2600" b="1">
              <a:solidFill>
                <a:srgbClr val="000099"/>
              </a:solidFill>
              <a:effectLst>
                <a:outerShdw blurRad="38100" dist="38100" dir="2700000" algn="tl">
                  <a:srgbClr val="000000"/>
                </a:outerShdw>
              </a:effectLst>
              <a:cs typeface="Yagut" pitchFamily="2" charset="-78"/>
            </a:endParaRPr>
          </a:p>
        </p:txBody>
      </p:sp>
      <p:sp>
        <p:nvSpPr>
          <p:cNvPr id="297987" name="Text Box 3"/>
          <p:cNvSpPr txBox="1">
            <a:spLocks noChangeArrowheads="1"/>
          </p:cNvSpPr>
          <p:nvPr/>
        </p:nvSpPr>
        <p:spPr bwMode="auto">
          <a:xfrm>
            <a:off x="250825" y="1385888"/>
            <a:ext cx="8497888" cy="5251450"/>
          </a:xfrm>
          <a:prstGeom prst="rect">
            <a:avLst/>
          </a:prstGeom>
          <a:noFill/>
          <a:ln w="9525">
            <a:noFill/>
            <a:miter lim="800000"/>
            <a:headEnd/>
            <a:tailEnd/>
          </a:ln>
          <a:effectLst/>
        </p:spPr>
        <p:txBody>
          <a:bodyPr>
            <a:spAutoFit/>
          </a:bodyPr>
          <a:lstStyle/>
          <a:p>
            <a:pPr rtl="1">
              <a:lnSpc>
                <a:spcPct val="150000"/>
              </a:lnSpc>
              <a:spcBef>
                <a:spcPct val="50000"/>
              </a:spcBef>
            </a:pPr>
            <a:r>
              <a:rPr lang="en-US" altLang="en-US" sz="2600" b="1">
                <a:solidFill>
                  <a:srgbClr val="990033"/>
                </a:solidFill>
                <a:sym typeface="AGA Arabesque" pitchFamily="2" charset="2"/>
              </a:rPr>
              <a:t></a:t>
            </a:r>
            <a:r>
              <a:rPr lang="en-US" altLang="en-US" sz="2600" b="1">
                <a:solidFill>
                  <a:srgbClr val="990033"/>
                </a:solidFill>
              </a:rPr>
              <a:t> </a:t>
            </a:r>
            <a:r>
              <a:rPr lang="ar-SA" altLang="en-US" sz="2600" b="1">
                <a:solidFill>
                  <a:srgbClr val="990033"/>
                </a:solidFill>
              </a:rPr>
              <a:t>بالاترين مقام دستگاه</a:t>
            </a:r>
            <a:r>
              <a:rPr lang="fa-IR" altLang="en-US" sz="2600" b="1">
                <a:solidFill>
                  <a:srgbClr val="990033"/>
                </a:solidFill>
              </a:rPr>
              <a:t>‌</a:t>
            </a:r>
            <a:r>
              <a:rPr lang="ar-SA" altLang="en-US" sz="2600" b="1">
                <a:solidFill>
                  <a:srgbClr val="990033"/>
                </a:solidFill>
              </a:rPr>
              <a:t>ها ي مندرج در قانون ، تعدادي از كاركنان مورد اعتماد را به عنوان  بازرس انتخاب تا در محيط كاري، موضوع رشوه و اختلاس و ساير جرائم پيش بيني شده در اين قانون را كنترل نمايند</a:t>
            </a:r>
            <a:r>
              <a:rPr lang="en-US" altLang="en-US" sz="2600" b="1">
                <a:solidFill>
                  <a:srgbClr val="990033"/>
                </a:solidFill>
              </a:rPr>
              <a:t> </a:t>
            </a:r>
            <a:endParaRPr lang="en-US" altLang="en-US" sz="2600"/>
          </a:p>
          <a:p>
            <a:pPr rtl="1">
              <a:lnSpc>
                <a:spcPct val="150000"/>
              </a:lnSpc>
              <a:spcBef>
                <a:spcPct val="50000"/>
              </a:spcBef>
            </a:pPr>
            <a:r>
              <a:rPr lang="en-US" altLang="en-US" sz="2600" b="1">
                <a:solidFill>
                  <a:srgbClr val="990033"/>
                </a:solidFill>
                <a:sym typeface="AGA Arabesque" pitchFamily="2" charset="2"/>
              </a:rPr>
              <a:t></a:t>
            </a:r>
            <a:r>
              <a:rPr lang="en-US" altLang="en-US" sz="2600" b="1">
                <a:solidFill>
                  <a:srgbClr val="990033"/>
                </a:solidFill>
                <a:sym typeface="Symbol" pitchFamily="18" charset="2"/>
              </a:rPr>
              <a:t> </a:t>
            </a:r>
            <a:r>
              <a:rPr lang="ar-SA" altLang="en-US" sz="2600" b="1">
                <a:solidFill>
                  <a:srgbClr val="990033"/>
                </a:solidFill>
                <a:sym typeface="Symbol" pitchFamily="18" charset="2"/>
              </a:rPr>
              <a:t>با اخذ نظرات  و اخبار و اطلاعات مردمي بطريق مقتضي مرتكبين اخذ رشوه ، اختلاس و مفاسد اداري موضوع اين قانون شناسائي مي شوند</a:t>
            </a:r>
            <a:endParaRPr lang="en-US" altLang="en-US" sz="2600" b="1">
              <a:solidFill>
                <a:srgbClr val="990033"/>
              </a:solidFill>
              <a:sym typeface="Symbol" pitchFamily="18" charset="2"/>
            </a:endParaRPr>
          </a:p>
          <a:p>
            <a:pPr rtl="1">
              <a:lnSpc>
                <a:spcPct val="150000"/>
              </a:lnSpc>
              <a:spcBef>
                <a:spcPct val="50000"/>
              </a:spcBef>
            </a:pPr>
            <a:r>
              <a:rPr lang="en-US" altLang="en-US" sz="2600" b="1">
                <a:solidFill>
                  <a:srgbClr val="990033"/>
                </a:solidFill>
                <a:sym typeface="AGA Arabesque" pitchFamily="2" charset="2"/>
              </a:rPr>
              <a:t></a:t>
            </a:r>
            <a:r>
              <a:rPr lang="en-US" altLang="en-US" sz="2600" b="1">
                <a:solidFill>
                  <a:srgbClr val="990033"/>
                </a:solidFill>
                <a:sym typeface="Symbol" pitchFamily="18" charset="2"/>
              </a:rPr>
              <a:t> </a:t>
            </a:r>
            <a:r>
              <a:rPr lang="ar-SA" altLang="en-US" sz="2600" b="1">
                <a:solidFill>
                  <a:srgbClr val="990033"/>
                </a:solidFill>
                <a:sym typeface="Symbol" pitchFamily="18" charset="2"/>
              </a:rPr>
              <a:t>با معرفي بازرسان و با استناد به نتايج نظارت و كنترل آنان و يا ارباب رجوع و ساير مطلعين در خصوص اخذ رشوه و اختلاس و مفاسد اداري مندرج در اين قانون مرتكبين جرائم تحت تعقيب قرار مي گيرند</a:t>
            </a:r>
            <a:r>
              <a:rPr lang="en-US" altLang="en-US" sz="2600" b="1">
                <a:solidFill>
                  <a:srgbClr val="990033"/>
                </a:solidFill>
                <a:sym typeface="Symbol" pitchFamily="18" charset="2"/>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297986"/>
                                        </p:tgtEl>
                                        <p:attrNameLst>
                                          <p:attrName>style.visibility</p:attrName>
                                        </p:attrNameLst>
                                      </p:cBhvr>
                                      <p:to>
                                        <p:strVal val="visible"/>
                                      </p:to>
                                    </p:set>
                                    <p:anim calcmode="lin" valueType="num">
                                      <p:cBhvr>
                                        <p:cTn id="7" dur="500" fill="hold"/>
                                        <p:tgtEl>
                                          <p:spTgt spid="297986"/>
                                        </p:tgtEl>
                                        <p:attrNameLst>
                                          <p:attrName>ppt_w</p:attrName>
                                        </p:attrNameLst>
                                      </p:cBhvr>
                                      <p:tavLst>
                                        <p:tav tm="0">
                                          <p:val>
                                            <p:fltVal val="0"/>
                                          </p:val>
                                        </p:tav>
                                        <p:tav tm="100000">
                                          <p:val>
                                            <p:strVal val="#ppt_w"/>
                                          </p:val>
                                        </p:tav>
                                      </p:tavLst>
                                    </p:anim>
                                    <p:anim calcmode="lin" valueType="num">
                                      <p:cBhvr>
                                        <p:cTn id="8" dur="500" fill="hold"/>
                                        <p:tgtEl>
                                          <p:spTgt spid="297986"/>
                                        </p:tgtEl>
                                        <p:attrNameLst>
                                          <p:attrName>ppt_h</p:attrName>
                                        </p:attrNameLst>
                                      </p:cBhvr>
                                      <p:tavLst>
                                        <p:tav tm="0">
                                          <p:val>
                                            <p:fltVal val="0"/>
                                          </p:val>
                                        </p:tav>
                                        <p:tav tm="100000">
                                          <p:val>
                                            <p:strVal val="#ppt_h"/>
                                          </p:val>
                                        </p:tav>
                                      </p:tavLst>
                                    </p:anim>
                                    <p:anim calcmode="lin" valueType="num">
                                      <p:cBhvr>
                                        <p:cTn id="9" dur="500" fill="hold"/>
                                        <p:tgtEl>
                                          <p:spTgt spid="297986"/>
                                        </p:tgtEl>
                                        <p:attrNameLst>
                                          <p:attrName>ppt_x</p:attrName>
                                        </p:attrNameLst>
                                      </p:cBhvr>
                                      <p:tavLst>
                                        <p:tav tm="0">
                                          <p:val>
                                            <p:fltVal val="0.5"/>
                                          </p:val>
                                        </p:tav>
                                        <p:tav tm="100000">
                                          <p:val>
                                            <p:strVal val="#ppt_x"/>
                                          </p:val>
                                        </p:tav>
                                      </p:tavLst>
                                    </p:anim>
                                    <p:anim calcmode="lin" valueType="num">
                                      <p:cBhvr>
                                        <p:cTn id="10" dur="500" fill="hold"/>
                                        <p:tgtEl>
                                          <p:spTgt spid="297986"/>
                                        </p:tgtEl>
                                        <p:attrNameLst>
                                          <p:attrName>ppt_y</p:attrName>
                                        </p:attrNameLst>
                                      </p:cBhvr>
                                      <p:tavLst>
                                        <p:tav tm="0">
                                          <p:val>
                                            <p:fltVal val="0.5"/>
                                          </p:val>
                                        </p:tav>
                                        <p:tav tm="100000">
                                          <p:val>
                                            <p:strVal val="#ppt_y"/>
                                          </p:val>
                                        </p:tav>
                                      </p:tavLst>
                                    </p:anim>
                                  </p:childTnLst>
                                </p:cTn>
                              </p:par>
                            </p:childTnLst>
                          </p:cTn>
                        </p:par>
                        <p:par>
                          <p:cTn id="11" fill="hold">
                            <p:stCondLst>
                              <p:cond delay="500"/>
                            </p:stCondLst>
                            <p:childTnLst>
                              <p:par>
                                <p:cTn id="12" presetID="18" presetClass="entr" presetSubtype="6" fill="hold" grpId="0" nodeType="afterEffect">
                                  <p:stCondLst>
                                    <p:cond delay="0"/>
                                  </p:stCondLst>
                                  <p:childTnLst>
                                    <p:set>
                                      <p:cBhvr>
                                        <p:cTn id="13" dur="1" fill="hold">
                                          <p:stCondLst>
                                            <p:cond delay="0"/>
                                          </p:stCondLst>
                                        </p:cTn>
                                        <p:tgtEl>
                                          <p:spTgt spid="297987"/>
                                        </p:tgtEl>
                                        <p:attrNameLst>
                                          <p:attrName>style.visibility</p:attrName>
                                        </p:attrNameLst>
                                      </p:cBhvr>
                                      <p:to>
                                        <p:strVal val="visible"/>
                                      </p:to>
                                    </p:set>
                                    <p:animEffect transition="in" filter="strips(downRight)">
                                      <p:cBhvr>
                                        <p:cTn id="14" dur="500"/>
                                        <p:tgtEl>
                                          <p:spTgt spid="297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6" grpId="0" animBg="1" autoUpdateAnimBg="0"/>
      <p:bldP spid="297987" grpId="0"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3"/>
          <p:cNvSpPr>
            <a:spLocks noGrp="1"/>
          </p:cNvSpPr>
          <p:nvPr>
            <p:ph type="sldNum" sz="quarter" idx="12"/>
          </p:nvPr>
        </p:nvSpPr>
        <p:spPr/>
        <p:txBody>
          <a:bodyPr/>
          <a:lstStyle/>
          <a:p>
            <a:fld id="{8ECFEEB2-1D0D-422C-A615-679A60A676DE}" type="slidenum">
              <a:rPr lang="ar-SA" altLang="en-US"/>
              <a:pPr/>
              <a:t>61</a:t>
            </a:fld>
            <a:endParaRPr lang="en-US" altLang="en-US"/>
          </a:p>
        </p:txBody>
      </p:sp>
      <p:sp>
        <p:nvSpPr>
          <p:cNvPr id="299010" name="AutoShape 2"/>
          <p:cNvSpPr>
            <a:spLocks noChangeArrowheads="1"/>
          </p:cNvSpPr>
          <p:nvPr/>
        </p:nvSpPr>
        <p:spPr bwMode="auto">
          <a:xfrm>
            <a:off x="762000" y="76200"/>
            <a:ext cx="7924800" cy="990600"/>
          </a:xfrm>
          <a:prstGeom prst="ellipseRibbon2">
            <a:avLst>
              <a:gd name="adj1" fmla="val 25000"/>
              <a:gd name="adj2" fmla="val 70713"/>
              <a:gd name="adj3" fmla="val 12500"/>
            </a:avLst>
          </a:prstGeom>
          <a:gradFill rotWithShape="0">
            <a:gsLst>
              <a:gs pos="0">
                <a:srgbClr val="CC3300"/>
              </a:gs>
              <a:gs pos="100000">
                <a:srgbClr val="CC3300">
                  <a:gamma/>
                  <a:tint val="0"/>
                  <a:invGamma/>
                </a:srgbClr>
              </a:gs>
            </a:gsLst>
            <a:path path="rect">
              <a:fillToRect t="100000" r="100000"/>
            </a:path>
          </a:gradFill>
          <a:ln w="9525">
            <a:solidFill>
              <a:srgbClr val="990033"/>
            </a:solidFill>
            <a:round/>
            <a:headEnd/>
            <a:tailEnd/>
          </a:ln>
          <a:effectLst/>
        </p:spPr>
        <p:txBody>
          <a:bodyPr wrap="none" anchor="ctr"/>
          <a:lstStyle/>
          <a:p>
            <a:pPr algn="ctr" rtl="1"/>
            <a:r>
              <a:rPr lang="ar-SA" altLang="en-US" sz="3200">
                <a:solidFill>
                  <a:srgbClr val="660033"/>
                </a:solidFill>
                <a:cs typeface="Mitra" pitchFamily="2" charset="-78"/>
              </a:rPr>
              <a:t>ترتيب اعمال مجازات</a:t>
            </a:r>
            <a:r>
              <a:rPr lang="fa-IR" altLang="en-US" sz="3200">
                <a:solidFill>
                  <a:srgbClr val="660033"/>
                </a:solidFill>
                <a:cs typeface="Mitra" pitchFamily="2" charset="-78"/>
              </a:rPr>
              <a:t>‌</a:t>
            </a:r>
            <a:r>
              <a:rPr lang="ar-SA" altLang="en-US" sz="3200">
                <a:solidFill>
                  <a:srgbClr val="660033"/>
                </a:solidFill>
                <a:cs typeface="Mitra" pitchFamily="2" charset="-78"/>
              </a:rPr>
              <a:t>ها</a:t>
            </a:r>
            <a:endParaRPr lang="en-US" altLang="en-US" sz="2900" b="1">
              <a:solidFill>
                <a:srgbClr val="000099"/>
              </a:solidFill>
              <a:effectLst>
                <a:outerShdw blurRad="38100" dist="38100" dir="2700000" algn="tl">
                  <a:srgbClr val="000000"/>
                </a:outerShdw>
              </a:effectLst>
              <a:cs typeface="Yagut" pitchFamily="2" charset="-78"/>
            </a:endParaRPr>
          </a:p>
        </p:txBody>
      </p:sp>
      <p:sp>
        <p:nvSpPr>
          <p:cNvPr id="299011" name="AutoShape 3"/>
          <p:cNvSpPr>
            <a:spLocks noChangeArrowheads="1"/>
          </p:cNvSpPr>
          <p:nvPr/>
        </p:nvSpPr>
        <p:spPr bwMode="auto">
          <a:xfrm>
            <a:off x="1295400" y="4114800"/>
            <a:ext cx="4876800" cy="1295400"/>
          </a:xfrm>
          <a:prstGeom prst="homePlate">
            <a:avLst>
              <a:gd name="adj" fmla="val 52444"/>
            </a:avLst>
          </a:prstGeom>
          <a:gradFill rotWithShape="0">
            <a:gsLst>
              <a:gs pos="0">
                <a:srgbClr val="FF6600"/>
              </a:gs>
              <a:gs pos="100000">
                <a:srgbClr val="FF6600">
                  <a:gamma/>
                  <a:tint val="0"/>
                  <a:invGamma/>
                </a:srgbClr>
              </a:gs>
            </a:gsLst>
            <a:path path="rect">
              <a:fillToRect t="100000" r="100000"/>
            </a:path>
          </a:gradFill>
          <a:ln w="9525">
            <a:noFill/>
            <a:miter lim="800000"/>
            <a:headEnd/>
            <a:tailEnd/>
          </a:ln>
          <a:effectLst/>
          <a:scene3d>
            <a:camera prst="legacyObliqueTopLeft"/>
            <a:lightRig rig="legacyFlat3" dir="t"/>
          </a:scene3d>
          <a:sp3d extrusionH="227000" prstMaterial="legacyMatte">
            <a:bevelT w="13500" h="13500" prst="angle"/>
            <a:bevelB w="13500" h="13500" prst="angle"/>
            <a:extrusionClr>
              <a:srgbClr val="FF6600"/>
            </a:extrusionClr>
          </a:sp3d>
        </p:spPr>
        <p:txBody>
          <a:bodyPr anchor="ctr">
            <a:flatTx/>
          </a:bodyPr>
          <a:lstStyle/>
          <a:p>
            <a:pPr algn="ctr" rtl="1"/>
            <a:r>
              <a:rPr lang="ar-SA" altLang="en-US" sz="2100" b="1">
                <a:solidFill>
                  <a:srgbClr val="660033"/>
                </a:solidFill>
                <a:cs typeface="Zar" pitchFamily="2" charset="-78"/>
                <a:sym typeface="Symbol" pitchFamily="18" charset="2"/>
              </a:rPr>
              <a:t>با ارائه گزارش بازرسان و با استناد به گواهي كتبي ياشهادت دو نفر از بازرسان و يا چهار نفر از ارباب رجوع</a:t>
            </a:r>
            <a:endParaRPr lang="en-US" altLang="en-US" sz="2100" b="1">
              <a:solidFill>
                <a:srgbClr val="660033"/>
              </a:solidFill>
              <a:cs typeface="Zar" pitchFamily="2" charset="-78"/>
              <a:sym typeface="Symbol" pitchFamily="18" charset="2"/>
            </a:endParaRPr>
          </a:p>
        </p:txBody>
      </p:sp>
      <p:sp>
        <p:nvSpPr>
          <p:cNvPr id="299012" name="AutoShape 4"/>
          <p:cNvSpPr>
            <a:spLocks noChangeArrowheads="1"/>
          </p:cNvSpPr>
          <p:nvPr/>
        </p:nvSpPr>
        <p:spPr bwMode="auto">
          <a:xfrm>
            <a:off x="1295400" y="2209800"/>
            <a:ext cx="4876800" cy="1752600"/>
          </a:xfrm>
          <a:prstGeom prst="homePlate">
            <a:avLst>
              <a:gd name="adj" fmla="val 39678"/>
            </a:avLst>
          </a:prstGeom>
          <a:gradFill rotWithShape="0">
            <a:gsLst>
              <a:gs pos="0">
                <a:srgbClr val="FF6600"/>
              </a:gs>
              <a:gs pos="100000">
                <a:srgbClr val="FF6600">
                  <a:gamma/>
                  <a:tint val="0"/>
                  <a:invGamma/>
                </a:srgbClr>
              </a:gs>
            </a:gsLst>
            <a:path path="rect">
              <a:fillToRect t="100000" r="100000"/>
            </a:path>
          </a:gradFill>
          <a:ln w="9525">
            <a:noFill/>
            <a:miter lim="800000"/>
            <a:headEnd/>
            <a:tailEnd/>
          </a:ln>
          <a:effectLst/>
          <a:scene3d>
            <a:camera prst="legacyObliqueTopLeft"/>
            <a:lightRig rig="legacyFlat3" dir="t"/>
          </a:scene3d>
          <a:sp3d extrusionH="227000" prstMaterial="legacyMatte">
            <a:bevelT w="13500" h="13500" prst="angle"/>
            <a:bevelB w="13500" h="13500" prst="angle"/>
            <a:extrusionClr>
              <a:srgbClr val="FF6600"/>
            </a:extrusionClr>
          </a:sp3d>
        </p:spPr>
        <p:txBody>
          <a:bodyPr anchor="ctr">
            <a:flatTx/>
          </a:bodyPr>
          <a:lstStyle/>
          <a:p>
            <a:pPr rtl="1"/>
            <a:r>
              <a:rPr lang="ar-SA" altLang="en-US" sz="2100" b="1">
                <a:solidFill>
                  <a:srgbClr val="660033"/>
                </a:solidFill>
                <a:cs typeface="Zar" pitchFamily="2" charset="-78"/>
                <a:sym typeface="Symbol" pitchFamily="18" charset="2"/>
              </a:rPr>
              <a:t>با گزارش كتبي همراه با شهادت دو نفر از بازرسان و يا چهار نفر از ارباب رجوع در مورد فرد خاطي</a:t>
            </a:r>
            <a:endParaRPr lang="en-US" altLang="en-US" sz="2100" b="1">
              <a:solidFill>
                <a:srgbClr val="660033"/>
              </a:solidFill>
              <a:cs typeface="Zar" pitchFamily="2" charset="-78"/>
              <a:sym typeface="Symbol" pitchFamily="18" charset="2"/>
            </a:endParaRPr>
          </a:p>
        </p:txBody>
      </p:sp>
      <p:sp>
        <p:nvSpPr>
          <p:cNvPr id="299013" name="AutoShape 5"/>
          <p:cNvSpPr>
            <a:spLocks noChangeArrowheads="1"/>
          </p:cNvSpPr>
          <p:nvPr/>
        </p:nvSpPr>
        <p:spPr bwMode="auto">
          <a:xfrm>
            <a:off x="1295400" y="1066800"/>
            <a:ext cx="4876800" cy="1066800"/>
          </a:xfrm>
          <a:prstGeom prst="homePlate">
            <a:avLst>
              <a:gd name="adj" fmla="val 62201"/>
            </a:avLst>
          </a:prstGeom>
          <a:gradFill rotWithShape="0">
            <a:gsLst>
              <a:gs pos="0">
                <a:srgbClr val="FF6600"/>
              </a:gs>
              <a:gs pos="100000">
                <a:srgbClr val="FF6600">
                  <a:gamma/>
                  <a:tint val="0"/>
                  <a:invGamma/>
                </a:srgbClr>
              </a:gs>
            </a:gsLst>
            <a:path path="rect">
              <a:fillToRect t="100000" r="100000"/>
            </a:path>
          </a:gradFill>
          <a:ln w="9525">
            <a:noFill/>
            <a:miter lim="800000"/>
            <a:headEnd/>
            <a:tailEnd/>
          </a:ln>
          <a:effectLst/>
          <a:scene3d>
            <a:camera prst="legacyObliqueTopLeft"/>
            <a:lightRig rig="legacyFlat3" dir="t"/>
          </a:scene3d>
          <a:sp3d extrusionH="227000" prstMaterial="legacyMatte">
            <a:bevelT w="13500" h="13500" prst="angle"/>
            <a:bevelB w="13500" h="13500" prst="angle"/>
            <a:extrusionClr>
              <a:srgbClr val="FF6600"/>
            </a:extrusionClr>
          </a:sp3d>
        </p:spPr>
        <p:txBody>
          <a:bodyPr anchor="ctr">
            <a:flatTx/>
          </a:bodyPr>
          <a:lstStyle/>
          <a:p>
            <a:pPr algn="ctr" rtl="1"/>
            <a:r>
              <a:rPr lang="ar-SA" altLang="en-US" sz="2100" b="1">
                <a:solidFill>
                  <a:srgbClr val="660033"/>
                </a:solidFill>
                <a:cs typeface="Zar" pitchFamily="2" charset="-78"/>
              </a:rPr>
              <a:t>با گزارش كتبي و شهادت دو نفر از بازرسان يا چهار نفر ارباب رجوع</a:t>
            </a:r>
            <a:r>
              <a:rPr lang="en-US" altLang="en-US" sz="2100" b="1">
                <a:solidFill>
                  <a:srgbClr val="660033"/>
                </a:solidFill>
                <a:cs typeface="Zar" pitchFamily="2" charset="-78"/>
              </a:rPr>
              <a:t>  </a:t>
            </a:r>
          </a:p>
        </p:txBody>
      </p:sp>
      <p:sp>
        <p:nvSpPr>
          <p:cNvPr id="299014" name="AutoShape 6"/>
          <p:cNvSpPr>
            <a:spLocks noChangeArrowheads="1"/>
          </p:cNvSpPr>
          <p:nvPr/>
        </p:nvSpPr>
        <p:spPr bwMode="auto">
          <a:xfrm>
            <a:off x="76200" y="1293813"/>
            <a:ext cx="1219200" cy="611187"/>
          </a:xfrm>
          <a:prstGeom prst="homePlate">
            <a:avLst>
              <a:gd name="adj" fmla="val 49870"/>
            </a:avLst>
          </a:prstGeom>
          <a:gradFill rotWithShape="0">
            <a:gsLst>
              <a:gs pos="0">
                <a:srgbClr val="E43E22"/>
              </a:gs>
              <a:gs pos="100000">
                <a:srgbClr val="E43E22">
                  <a:gamma/>
                  <a:tint val="0"/>
                  <a:invGamma/>
                </a:srgbClr>
              </a:gs>
            </a:gsLst>
            <a:path path="rect">
              <a:fillToRect t="100000" r="100000"/>
            </a:path>
          </a:gradFill>
          <a:ln w="9525">
            <a:miter lim="800000"/>
            <a:headEnd/>
            <a:tailEnd/>
          </a:ln>
          <a:effectLst/>
          <a:scene3d>
            <a:camera prst="legacyObliqueTopLeft"/>
            <a:lightRig rig="legacyFlat3" dir="t"/>
          </a:scene3d>
          <a:sp3d extrusionH="227000" prstMaterial="legacyMatte">
            <a:bevelT w="13500" h="13500" prst="angle"/>
            <a:bevelB w="13500" h="13500" prst="angle"/>
            <a:extrusionClr>
              <a:srgbClr val="CC3300"/>
            </a:extrusionClr>
          </a:sp3d>
        </p:spPr>
        <p:txBody>
          <a:bodyPr wrap="none" anchor="ctr">
            <a:flatTx/>
          </a:bodyPr>
          <a:lstStyle/>
          <a:p>
            <a:pPr algn="ctr" rtl="1"/>
            <a:r>
              <a:rPr lang="ar-SA" altLang="en-US" sz="3200" b="1">
                <a:solidFill>
                  <a:srgbClr val="5B1717"/>
                </a:solidFill>
                <a:cs typeface="Zar" pitchFamily="2" charset="-78"/>
                <a:sym typeface="Symbol" pitchFamily="18" charset="2"/>
              </a:rPr>
              <a:t>بار اول</a:t>
            </a:r>
            <a:endParaRPr lang="en-US" altLang="en-US" sz="3200" b="1">
              <a:solidFill>
                <a:srgbClr val="5B1717"/>
              </a:solidFill>
              <a:cs typeface="Zar" pitchFamily="2" charset="-78"/>
              <a:sym typeface="Symbol" pitchFamily="18" charset="2"/>
            </a:endParaRPr>
          </a:p>
        </p:txBody>
      </p:sp>
      <p:sp>
        <p:nvSpPr>
          <p:cNvPr id="299015" name="AutoShape 7"/>
          <p:cNvSpPr>
            <a:spLocks noChangeArrowheads="1"/>
          </p:cNvSpPr>
          <p:nvPr/>
        </p:nvSpPr>
        <p:spPr bwMode="auto">
          <a:xfrm>
            <a:off x="76200" y="2514600"/>
            <a:ext cx="1219200" cy="611188"/>
          </a:xfrm>
          <a:prstGeom prst="homePlate">
            <a:avLst>
              <a:gd name="adj" fmla="val 49870"/>
            </a:avLst>
          </a:prstGeom>
          <a:gradFill rotWithShape="0">
            <a:gsLst>
              <a:gs pos="0">
                <a:srgbClr val="E43E22"/>
              </a:gs>
              <a:gs pos="100000">
                <a:srgbClr val="E43E22">
                  <a:gamma/>
                  <a:tint val="0"/>
                  <a:invGamma/>
                </a:srgbClr>
              </a:gs>
            </a:gsLst>
            <a:path path="rect">
              <a:fillToRect t="100000" r="100000"/>
            </a:path>
          </a:gradFill>
          <a:ln w="9525">
            <a:miter lim="800000"/>
            <a:headEnd/>
            <a:tailEnd/>
          </a:ln>
          <a:effectLst/>
          <a:scene3d>
            <a:camera prst="legacyObliqueTopLeft"/>
            <a:lightRig rig="legacyFlat3" dir="t"/>
          </a:scene3d>
          <a:sp3d extrusionH="227000" prstMaterial="legacyMatte">
            <a:bevelT w="13500" h="13500" prst="angle"/>
            <a:bevelB w="13500" h="13500" prst="angle"/>
            <a:extrusionClr>
              <a:srgbClr val="CC3300"/>
            </a:extrusionClr>
          </a:sp3d>
        </p:spPr>
        <p:txBody>
          <a:bodyPr wrap="none" anchor="ctr">
            <a:flatTx/>
          </a:bodyPr>
          <a:lstStyle/>
          <a:p>
            <a:pPr algn="ctr" rtl="1"/>
            <a:r>
              <a:rPr lang="ar-SA" altLang="en-US" sz="3200" b="1">
                <a:solidFill>
                  <a:srgbClr val="5B1717"/>
                </a:solidFill>
                <a:cs typeface="Zar" pitchFamily="2" charset="-78"/>
                <a:sym typeface="Symbol" pitchFamily="18" charset="2"/>
              </a:rPr>
              <a:t>باردوم</a:t>
            </a:r>
            <a:endParaRPr lang="en-US" altLang="en-US" sz="3200" b="1">
              <a:solidFill>
                <a:srgbClr val="5B1717"/>
              </a:solidFill>
              <a:cs typeface="Zar" pitchFamily="2" charset="-78"/>
              <a:sym typeface="Symbol" pitchFamily="18" charset="2"/>
            </a:endParaRPr>
          </a:p>
        </p:txBody>
      </p:sp>
      <p:sp>
        <p:nvSpPr>
          <p:cNvPr id="299016" name="AutoShape 8"/>
          <p:cNvSpPr>
            <a:spLocks noChangeArrowheads="1"/>
          </p:cNvSpPr>
          <p:nvPr/>
        </p:nvSpPr>
        <p:spPr bwMode="auto">
          <a:xfrm>
            <a:off x="76200" y="4191000"/>
            <a:ext cx="1219200" cy="611188"/>
          </a:xfrm>
          <a:prstGeom prst="homePlate">
            <a:avLst>
              <a:gd name="adj" fmla="val 49870"/>
            </a:avLst>
          </a:prstGeom>
          <a:gradFill rotWithShape="0">
            <a:gsLst>
              <a:gs pos="0">
                <a:srgbClr val="E43E22"/>
              </a:gs>
              <a:gs pos="100000">
                <a:srgbClr val="E43E22">
                  <a:gamma/>
                  <a:tint val="0"/>
                  <a:invGamma/>
                </a:srgbClr>
              </a:gs>
            </a:gsLst>
            <a:path path="rect">
              <a:fillToRect t="100000" r="100000"/>
            </a:path>
          </a:gradFill>
          <a:ln w="9525">
            <a:miter lim="800000"/>
            <a:headEnd/>
            <a:tailEnd/>
          </a:ln>
          <a:effectLst/>
          <a:scene3d>
            <a:camera prst="legacyObliqueTopLeft"/>
            <a:lightRig rig="legacyFlat3" dir="t"/>
          </a:scene3d>
          <a:sp3d extrusionH="227000" prstMaterial="legacyMatte">
            <a:bevelT w="13500" h="13500" prst="angle"/>
            <a:bevelB w="13500" h="13500" prst="angle"/>
            <a:extrusionClr>
              <a:srgbClr val="CC3300"/>
            </a:extrusionClr>
          </a:sp3d>
        </p:spPr>
        <p:txBody>
          <a:bodyPr wrap="none" anchor="ctr">
            <a:flatTx/>
          </a:bodyPr>
          <a:lstStyle/>
          <a:p>
            <a:pPr algn="ctr" rtl="1"/>
            <a:r>
              <a:rPr lang="ar-SA" altLang="en-US" sz="3200" b="1">
                <a:solidFill>
                  <a:srgbClr val="5B1717"/>
                </a:solidFill>
                <a:cs typeface="Zar" pitchFamily="2" charset="-78"/>
                <a:sym typeface="Symbol" pitchFamily="18" charset="2"/>
              </a:rPr>
              <a:t>بارسوم</a:t>
            </a:r>
            <a:endParaRPr lang="en-US" altLang="en-US" sz="3200" b="1">
              <a:solidFill>
                <a:srgbClr val="5B1717"/>
              </a:solidFill>
              <a:cs typeface="Zar" pitchFamily="2" charset="-78"/>
              <a:sym typeface="Symbol" pitchFamily="18" charset="2"/>
            </a:endParaRPr>
          </a:p>
        </p:txBody>
      </p:sp>
      <p:sp>
        <p:nvSpPr>
          <p:cNvPr id="299017" name="AutoShape 9"/>
          <p:cNvSpPr>
            <a:spLocks noChangeArrowheads="1"/>
          </p:cNvSpPr>
          <p:nvPr/>
        </p:nvSpPr>
        <p:spPr bwMode="auto">
          <a:xfrm>
            <a:off x="6400800" y="990600"/>
            <a:ext cx="2717800" cy="1143000"/>
          </a:xfrm>
          <a:prstGeom prst="roundRect">
            <a:avLst>
              <a:gd name="adj" fmla="val 16667"/>
            </a:avLst>
          </a:prstGeom>
          <a:gradFill rotWithShape="0">
            <a:gsLst>
              <a:gs pos="0">
                <a:srgbClr val="FF8F1F"/>
              </a:gs>
              <a:gs pos="100000">
                <a:srgbClr val="FF8F1F">
                  <a:gamma/>
                  <a:tint val="0"/>
                  <a:invGamma/>
                </a:srgbClr>
              </a:gs>
            </a:gsLst>
            <a:path path="rect">
              <a:fillToRect t="100000" r="100000"/>
            </a:path>
          </a:gradFill>
          <a:ln w="9525">
            <a:round/>
            <a:headEnd/>
            <a:tailEnd/>
          </a:ln>
          <a:effectLst/>
          <a:scene3d>
            <a:camera prst="legacyPerspectiveTop"/>
            <a:lightRig rig="legacyFlat3" dir="b"/>
          </a:scene3d>
          <a:sp3d extrusionH="887400" prstMaterial="legacyMatte">
            <a:bevelT w="13500" h="13500" prst="angle"/>
            <a:bevelB w="13500" h="13500" prst="angle"/>
            <a:extrusionClr>
              <a:srgbClr val="FF8F1F"/>
            </a:extrusionClr>
          </a:sp3d>
        </p:spPr>
        <p:txBody>
          <a:bodyPr anchor="ctr">
            <a:flatTx/>
          </a:bodyPr>
          <a:lstStyle/>
          <a:p>
            <a:pPr algn="ctr" rtl="1"/>
            <a:r>
              <a:rPr lang="ar-SA" altLang="en-US" sz="2100" b="1">
                <a:solidFill>
                  <a:srgbClr val="990033"/>
                </a:solidFill>
                <a:latin typeface="Persian" pitchFamily="18" charset="0"/>
                <a:cs typeface="Mitra" pitchFamily="2" charset="-78"/>
                <a:sym typeface="Symbol" pitchFamily="18" charset="2"/>
              </a:rPr>
              <a:t>تشكيل جلسه توجيهي توسط مسئولين ذيربط و تذكر كتبي به فرد خاطي</a:t>
            </a:r>
            <a:endParaRPr lang="en-US" altLang="en-US" sz="2100" b="1">
              <a:solidFill>
                <a:srgbClr val="990033"/>
              </a:solidFill>
              <a:latin typeface="Persian" pitchFamily="18" charset="0"/>
              <a:cs typeface="Mitra" pitchFamily="2" charset="-78"/>
              <a:sym typeface="Symbol" pitchFamily="18" charset="2"/>
            </a:endParaRPr>
          </a:p>
        </p:txBody>
      </p:sp>
      <p:sp>
        <p:nvSpPr>
          <p:cNvPr id="299018" name="AutoShape 10"/>
          <p:cNvSpPr>
            <a:spLocks noChangeArrowheads="1"/>
          </p:cNvSpPr>
          <p:nvPr/>
        </p:nvSpPr>
        <p:spPr bwMode="auto">
          <a:xfrm>
            <a:off x="6402388" y="2209800"/>
            <a:ext cx="2741612" cy="1752600"/>
          </a:xfrm>
          <a:prstGeom prst="roundRect">
            <a:avLst>
              <a:gd name="adj" fmla="val 16667"/>
            </a:avLst>
          </a:prstGeom>
          <a:gradFill rotWithShape="0">
            <a:gsLst>
              <a:gs pos="0">
                <a:srgbClr val="FF8F1F"/>
              </a:gs>
              <a:gs pos="100000">
                <a:srgbClr val="FF8F1F">
                  <a:gamma/>
                  <a:tint val="0"/>
                  <a:invGamma/>
                </a:srgbClr>
              </a:gs>
            </a:gsLst>
            <a:path path="rect">
              <a:fillToRect t="100000" r="100000"/>
            </a:path>
          </a:gradFill>
          <a:ln w="9525">
            <a:round/>
            <a:headEnd/>
            <a:tailEnd/>
          </a:ln>
          <a:effectLst/>
          <a:scene3d>
            <a:camera prst="legacyPerspectiveTop"/>
            <a:lightRig rig="legacyFlat3" dir="b"/>
          </a:scene3d>
          <a:sp3d extrusionH="887400" prstMaterial="legacyMatte">
            <a:bevelT w="13500" h="13500" prst="angle"/>
            <a:bevelB w="13500" h="13500" prst="angle"/>
            <a:extrusionClr>
              <a:srgbClr val="FF8F1F"/>
            </a:extrusionClr>
          </a:sp3d>
        </p:spPr>
        <p:txBody>
          <a:bodyPr anchor="ctr">
            <a:flatTx/>
          </a:bodyPr>
          <a:lstStyle/>
          <a:p>
            <a:pPr algn="ctr" rtl="1"/>
            <a:r>
              <a:rPr lang="ar-SA" altLang="en-US" sz="2100" b="1">
                <a:solidFill>
                  <a:srgbClr val="990033"/>
                </a:solidFill>
                <a:latin typeface="Persian" pitchFamily="18" charset="0"/>
                <a:cs typeface="Mitra" pitchFamily="2" charset="-78"/>
              </a:rPr>
              <a:t>يك تا سه ماه تعليق از خدمت با دريافت حقوق و مزايا و فوق العاده شغل و عناوين مشابه ، قابل اعمال توسط مسئولين ذيربط</a:t>
            </a:r>
            <a:endParaRPr lang="en-US" altLang="en-US" sz="2100" b="1">
              <a:solidFill>
                <a:srgbClr val="990033"/>
              </a:solidFill>
              <a:latin typeface="Persian" pitchFamily="18" charset="0"/>
              <a:cs typeface="Mitra" pitchFamily="2" charset="-78"/>
            </a:endParaRPr>
          </a:p>
        </p:txBody>
      </p:sp>
      <p:sp>
        <p:nvSpPr>
          <p:cNvPr id="299019" name="AutoShape 11"/>
          <p:cNvSpPr>
            <a:spLocks noChangeArrowheads="1"/>
          </p:cNvSpPr>
          <p:nvPr/>
        </p:nvSpPr>
        <p:spPr bwMode="auto">
          <a:xfrm>
            <a:off x="6400800" y="4114800"/>
            <a:ext cx="2717800" cy="1295400"/>
          </a:xfrm>
          <a:prstGeom prst="roundRect">
            <a:avLst>
              <a:gd name="adj" fmla="val 16667"/>
            </a:avLst>
          </a:prstGeom>
          <a:gradFill rotWithShape="0">
            <a:gsLst>
              <a:gs pos="0">
                <a:srgbClr val="FF8F1F"/>
              </a:gs>
              <a:gs pos="100000">
                <a:srgbClr val="FF8F1F">
                  <a:gamma/>
                  <a:tint val="0"/>
                  <a:invGamma/>
                </a:srgbClr>
              </a:gs>
            </a:gsLst>
            <a:path path="rect">
              <a:fillToRect t="100000" r="100000"/>
            </a:path>
          </a:gradFill>
          <a:ln w="9525">
            <a:round/>
            <a:headEnd/>
            <a:tailEnd/>
          </a:ln>
          <a:effectLst/>
          <a:scene3d>
            <a:camera prst="legacyPerspectiveTop"/>
            <a:lightRig rig="legacyFlat3" dir="b"/>
          </a:scene3d>
          <a:sp3d extrusionH="887400" prstMaterial="legacyMatte">
            <a:bevelT w="13500" h="13500" prst="angle"/>
            <a:bevelB w="13500" h="13500" prst="angle"/>
            <a:extrusionClr>
              <a:srgbClr val="FF8F1F"/>
            </a:extrusionClr>
          </a:sp3d>
        </p:spPr>
        <p:txBody>
          <a:bodyPr anchor="ctr">
            <a:flatTx/>
          </a:bodyPr>
          <a:lstStyle/>
          <a:p>
            <a:pPr algn="ctr" rtl="1"/>
            <a:r>
              <a:rPr lang="ar-SA" altLang="en-US" sz="2100" b="1">
                <a:solidFill>
                  <a:srgbClr val="990033"/>
                </a:solidFill>
                <a:latin typeface="Persian" pitchFamily="18" charset="0"/>
                <a:cs typeface="Mitra" pitchFamily="2" charset="-78"/>
              </a:rPr>
              <a:t>صدور حكم اخراج از خدمت</a:t>
            </a:r>
            <a:r>
              <a:rPr lang="en-US" altLang="en-US" sz="2100" b="1">
                <a:solidFill>
                  <a:srgbClr val="990033"/>
                </a:solidFill>
                <a:latin typeface="Persian" pitchFamily="18" charset="0"/>
                <a:cs typeface="Mitra" pitchFamily="2" charset="-78"/>
              </a:rPr>
              <a:t>  </a:t>
            </a:r>
          </a:p>
        </p:txBody>
      </p:sp>
      <p:sp>
        <p:nvSpPr>
          <p:cNvPr id="299020" name="AutoShape 12"/>
          <p:cNvSpPr>
            <a:spLocks noChangeArrowheads="1"/>
          </p:cNvSpPr>
          <p:nvPr/>
        </p:nvSpPr>
        <p:spPr bwMode="auto">
          <a:xfrm>
            <a:off x="2667000" y="5486400"/>
            <a:ext cx="6477000" cy="1371600"/>
          </a:xfrm>
          <a:prstGeom prst="roundRect">
            <a:avLst>
              <a:gd name="adj" fmla="val 16667"/>
            </a:avLst>
          </a:prstGeom>
          <a:gradFill rotWithShape="0">
            <a:gsLst>
              <a:gs pos="0">
                <a:srgbClr val="FF8F1F"/>
              </a:gs>
              <a:gs pos="100000">
                <a:srgbClr val="FF8F1F">
                  <a:gamma/>
                  <a:tint val="0"/>
                  <a:invGamma/>
                </a:srgbClr>
              </a:gs>
            </a:gsLst>
            <a:path path="rect">
              <a:fillToRect t="100000" r="100000"/>
            </a:path>
          </a:gradFill>
          <a:ln w="9525">
            <a:noFill/>
            <a:round/>
            <a:headEnd/>
            <a:tailEnd/>
          </a:ln>
          <a:effectLst/>
          <a:scene3d>
            <a:camera prst="legacyPerspectiveTop"/>
            <a:lightRig rig="legacyFlat3" dir="b"/>
          </a:scene3d>
          <a:sp3d extrusionH="430200" prstMaterial="legacyMatte">
            <a:bevelT w="13500" h="13500" prst="angle"/>
            <a:bevelB w="13500" h="13500" prst="angle"/>
            <a:extrusionClr>
              <a:srgbClr val="FF8F1F"/>
            </a:extrusionClr>
          </a:sp3d>
        </p:spPr>
        <p:txBody>
          <a:bodyPr anchor="ctr">
            <a:flatTx/>
          </a:bodyPr>
          <a:lstStyle/>
          <a:p>
            <a:pPr algn="ctr" rtl="1"/>
            <a:r>
              <a:rPr lang="ar-SA" altLang="en-US" sz="2100" b="1">
                <a:solidFill>
                  <a:srgbClr val="990033"/>
                </a:solidFill>
                <a:latin typeface="Persian" pitchFamily="18" charset="0"/>
                <a:cs typeface="Mitra" pitchFamily="2" charset="-78"/>
              </a:rPr>
              <a:t>اعمال مجازات</a:t>
            </a:r>
            <a:r>
              <a:rPr lang="fa-IR" altLang="en-US" sz="2100" b="1">
                <a:solidFill>
                  <a:srgbClr val="990033"/>
                </a:solidFill>
                <a:latin typeface="Persian" pitchFamily="18" charset="0"/>
                <a:cs typeface="Mitra" pitchFamily="2" charset="-78"/>
              </a:rPr>
              <a:t>‌</a:t>
            </a:r>
            <a:r>
              <a:rPr lang="ar-SA" altLang="en-US" sz="2100" b="1">
                <a:solidFill>
                  <a:srgbClr val="990033"/>
                </a:solidFill>
                <a:latin typeface="Persian" pitchFamily="18" charset="0"/>
                <a:cs typeface="Mitra" pitchFamily="2" charset="-78"/>
              </a:rPr>
              <a:t>هاي اين قانون مورد ندارد و تا رسيدگي به اتهام انتسابي، اينگونه كاركنان از از خدمت تعليق خواهند شد و در صورت صدور حكم برائت حقوق و مزاياي دوران تعليق پرداخت و اعاده خدمت خواهد شد</a:t>
            </a:r>
            <a:endParaRPr lang="en-US" altLang="en-US" sz="2100" b="1">
              <a:solidFill>
                <a:srgbClr val="990033"/>
              </a:solidFill>
              <a:cs typeface="Mitra" pitchFamily="2" charset="-78"/>
            </a:endParaRPr>
          </a:p>
        </p:txBody>
      </p:sp>
      <p:sp>
        <p:nvSpPr>
          <p:cNvPr id="299021" name="Oval 13"/>
          <p:cNvSpPr>
            <a:spLocks noChangeArrowheads="1"/>
          </p:cNvSpPr>
          <p:nvPr/>
        </p:nvSpPr>
        <p:spPr bwMode="auto">
          <a:xfrm>
            <a:off x="0" y="5410200"/>
            <a:ext cx="2514600" cy="1447800"/>
          </a:xfrm>
          <a:prstGeom prst="ellipse">
            <a:avLst/>
          </a:prstGeom>
          <a:gradFill rotWithShape="0">
            <a:gsLst>
              <a:gs pos="0">
                <a:srgbClr val="E43E22"/>
              </a:gs>
              <a:gs pos="100000">
                <a:srgbClr val="E43E22">
                  <a:gamma/>
                  <a:tint val="0"/>
                  <a:invGamma/>
                </a:srgbClr>
              </a:gs>
            </a:gsLst>
            <a:path path="rect">
              <a:fillToRect t="100000" r="100000"/>
            </a:path>
          </a:gradFill>
          <a:ln w="9525">
            <a:noFill/>
            <a:round/>
            <a:headEnd/>
            <a:tailEnd/>
          </a:ln>
          <a:effectLst>
            <a:prstShdw prst="shdw17" dist="17961" dir="2700000">
              <a:srgbClr val="E43E22">
                <a:gamma/>
                <a:shade val="60000"/>
                <a:invGamma/>
              </a:srgbClr>
            </a:prstShdw>
          </a:effectLst>
        </p:spPr>
        <p:txBody>
          <a:bodyPr anchor="ctr"/>
          <a:lstStyle/>
          <a:p>
            <a:pPr algn="ctr" rtl="1"/>
            <a:r>
              <a:rPr lang="ar-SA" altLang="en-US" sz="2100" b="1">
                <a:solidFill>
                  <a:srgbClr val="5B1717"/>
                </a:solidFill>
                <a:cs typeface="Zar" pitchFamily="2" charset="-78"/>
              </a:rPr>
              <a:t>در صورت ارجاع به مراجع ذيصلاح قضائي</a:t>
            </a:r>
            <a:r>
              <a:rPr lang="en-US" altLang="en-US" sz="2100" b="1">
                <a:solidFill>
                  <a:srgbClr val="5B1717"/>
                </a:solidFill>
                <a:cs typeface="Zar" pitchFamily="2" charset="-78"/>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299010"/>
                                        </p:tgtEl>
                                        <p:attrNameLst>
                                          <p:attrName>style.visibility</p:attrName>
                                        </p:attrNameLst>
                                      </p:cBhvr>
                                      <p:to>
                                        <p:strVal val="visible"/>
                                      </p:to>
                                    </p:set>
                                    <p:animEffect transition="in" filter="slide(fromTop)">
                                      <p:cBhvr>
                                        <p:cTn id="7" dur="500"/>
                                        <p:tgtEl>
                                          <p:spTgt spid="299010"/>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299014"/>
                                        </p:tgtEl>
                                        <p:attrNameLst>
                                          <p:attrName>style.visibility</p:attrName>
                                        </p:attrNameLst>
                                      </p:cBhvr>
                                      <p:to>
                                        <p:strVal val="visible"/>
                                      </p:to>
                                    </p:set>
                                    <p:anim calcmode="lin" valueType="num">
                                      <p:cBhvr additive="base">
                                        <p:cTn id="11" dur="500" fill="hold"/>
                                        <p:tgtEl>
                                          <p:spTgt spid="299014"/>
                                        </p:tgtEl>
                                        <p:attrNameLst>
                                          <p:attrName>ppt_x</p:attrName>
                                        </p:attrNameLst>
                                      </p:cBhvr>
                                      <p:tavLst>
                                        <p:tav tm="0">
                                          <p:val>
                                            <p:strVal val="0-#ppt_w/2"/>
                                          </p:val>
                                        </p:tav>
                                        <p:tav tm="100000">
                                          <p:val>
                                            <p:strVal val="#ppt_x"/>
                                          </p:val>
                                        </p:tav>
                                      </p:tavLst>
                                    </p:anim>
                                    <p:anim calcmode="lin" valueType="num">
                                      <p:cBhvr additive="base">
                                        <p:cTn id="12" dur="500" fill="hold"/>
                                        <p:tgtEl>
                                          <p:spTgt spid="299014"/>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17" presetClass="entr" presetSubtype="8" fill="hold" grpId="0" nodeType="afterEffect">
                                  <p:stCondLst>
                                    <p:cond delay="0"/>
                                  </p:stCondLst>
                                  <p:childTnLst>
                                    <p:set>
                                      <p:cBhvr>
                                        <p:cTn id="15" dur="1" fill="hold">
                                          <p:stCondLst>
                                            <p:cond delay="0"/>
                                          </p:stCondLst>
                                        </p:cTn>
                                        <p:tgtEl>
                                          <p:spTgt spid="299013"/>
                                        </p:tgtEl>
                                        <p:attrNameLst>
                                          <p:attrName>style.visibility</p:attrName>
                                        </p:attrNameLst>
                                      </p:cBhvr>
                                      <p:to>
                                        <p:strVal val="visible"/>
                                      </p:to>
                                    </p:set>
                                    <p:anim calcmode="lin" valueType="num">
                                      <p:cBhvr>
                                        <p:cTn id="16" dur="500" fill="hold"/>
                                        <p:tgtEl>
                                          <p:spTgt spid="299013"/>
                                        </p:tgtEl>
                                        <p:attrNameLst>
                                          <p:attrName>ppt_x</p:attrName>
                                        </p:attrNameLst>
                                      </p:cBhvr>
                                      <p:tavLst>
                                        <p:tav tm="0">
                                          <p:val>
                                            <p:strVal val="#ppt_x-#ppt_w/2"/>
                                          </p:val>
                                        </p:tav>
                                        <p:tav tm="100000">
                                          <p:val>
                                            <p:strVal val="#ppt_x"/>
                                          </p:val>
                                        </p:tav>
                                      </p:tavLst>
                                    </p:anim>
                                    <p:anim calcmode="lin" valueType="num">
                                      <p:cBhvr>
                                        <p:cTn id="17" dur="500" fill="hold"/>
                                        <p:tgtEl>
                                          <p:spTgt spid="299013"/>
                                        </p:tgtEl>
                                        <p:attrNameLst>
                                          <p:attrName>ppt_y</p:attrName>
                                        </p:attrNameLst>
                                      </p:cBhvr>
                                      <p:tavLst>
                                        <p:tav tm="0">
                                          <p:val>
                                            <p:strVal val="#ppt_y"/>
                                          </p:val>
                                        </p:tav>
                                        <p:tav tm="100000">
                                          <p:val>
                                            <p:strVal val="#ppt_y"/>
                                          </p:val>
                                        </p:tav>
                                      </p:tavLst>
                                    </p:anim>
                                    <p:anim calcmode="lin" valueType="num">
                                      <p:cBhvr>
                                        <p:cTn id="18" dur="500" fill="hold"/>
                                        <p:tgtEl>
                                          <p:spTgt spid="299013"/>
                                        </p:tgtEl>
                                        <p:attrNameLst>
                                          <p:attrName>ppt_w</p:attrName>
                                        </p:attrNameLst>
                                      </p:cBhvr>
                                      <p:tavLst>
                                        <p:tav tm="0">
                                          <p:val>
                                            <p:fltVal val="0"/>
                                          </p:val>
                                        </p:tav>
                                        <p:tav tm="100000">
                                          <p:val>
                                            <p:strVal val="#ppt_w"/>
                                          </p:val>
                                        </p:tav>
                                      </p:tavLst>
                                    </p:anim>
                                    <p:anim calcmode="lin" valueType="num">
                                      <p:cBhvr>
                                        <p:cTn id="19" dur="500" fill="hold"/>
                                        <p:tgtEl>
                                          <p:spTgt spid="299013"/>
                                        </p:tgtEl>
                                        <p:attrNameLst>
                                          <p:attrName>ppt_h</p:attrName>
                                        </p:attrNameLst>
                                      </p:cBhvr>
                                      <p:tavLst>
                                        <p:tav tm="0">
                                          <p:val>
                                            <p:strVal val="#ppt_h"/>
                                          </p:val>
                                        </p:tav>
                                        <p:tav tm="100000">
                                          <p:val>
                                            <p:strVal val="#ppt_h"/>
                                          </p:val>
                                        </p:tav>
                                      </p:tavLst>
                                    </p:anim>
                                  </p:childTnLst>
                                </p:cTn>
                              </p:par>
                            </p:childTnLst>
                          </p:cTn>
                        </p:par>
                        <p:par>
                          <p:cTn id="20" fill="hold">
                            <p:stCondLst>
                              <p:cond delay="1500"/>
                            </p:stCondLst>
                            <p:childTnLst>
                              <p:par>
                                <p:cTn id="21" presetID="17" presetClass="entr" presetSubtype="2" fill="hold" grpId="0" nodeType="afterEffect">
                                  <p:stCondLst>
                                    <p:cond delay="0"/>
                                  </p:stCondLst>
                                  <p:childTnLst>
                                    <p:set>
                                      <p:cBhvr>
                                        <p:cTn id="22" dur="1" fill="hold">
                                          <p:stCondLst>
                                            <p:cond delay="0"/>
                                          </p:stCondLst>
                                        </p:cTn>
                                        <p:tgtEl>
                                          <p:spTgt spid="299017"/>
                                        </p:tgtEl>
                                        <p:attrNameLst>
                                          <p:attrName>style.visibility</p:attrName>
                                        </p:attrNameLst>
                                      </p:cBhvr>
                                      <p:to>
                                        <p:strVal val="visible"/>
                                      </p:to>
                                    </p:set>
                                    <p:anim calcmode="lin" valueType="num">
                                      <p:cBhvr>
                                        <p:cTn id="23" dur="500" fill="hold"/>
                                        <p:tgtEl>
                                          <p:spTgt spid="299017"/>
                                        </p:tgtEl>
                                        <p:attrNameLst>
                                          <p:attrName>ppt_x</p:attrName>
                                        </p:attrNameLst>
                                      </p:cBhvr>
                                      <p:tavLst>
                                        <p:tav tm="0">
                                          <p:val>
                                            <p:strVal val="#ppt_x+#ppt_w/2"/>
                                          </p:val>
                                        </p:tav>
                                        <p:tav tm="100000">
                                          <p:val>
                                            <p:strVal val="#ppt_x"/>
                                          </p:val>
                                        </p:tav>
                                      </p:tavLst>
                                    </p:anim>
                                    <p:anim calcmode="lin" valueType="num">
                                      <p:cBhvr>
                                        <p:cTn id="24" dur="500" fill="hold"/>
                                        <p:tgtEl>
                                          <p:spTgt spid="299017"/>
                                        </p:tgtEl>
                                        <p:attrNameLst>
                                          <p:attrName>ppt_y</p:attrName>
                                        </p:attrNameLst>
                                      </p:cBhvr>
                                      <p:tavLst>
                                        <p:tav tm="0">
                                          <p:val>
                                            <p:strVal val="#ppt_y"/>
                                          </p:val>
                                        </p:tav>
                                        <p:tav tm="100000">
                                          <p:val>
                                            <p:strVal val="#ppt_y"/>
                                          </p:val>
                                        </p:tav>
                                      </p:tavLst>
                                    </p:anim>
                                    <p:anim calcmode="lin" valueType="num">
                                      <p:cBhvr>
                                        <p:cTn id="25" dur="500" fill="hold"/>
                                        <p:tgtEl>
                                          <p:spTgt spid="299017"/>
                                        </p:tgtEl>
                                        <p:attrNameLst>
                                          <p:attrName>ppt_w</p:attrName>
                                        </p:attrNameLst>
                                      </p:cBhvr>
                                      <p:tavLst>
                                        <p:tav tm="0">
                                          <p:val>
                                            <p:fltVal val="0"/>
                                          </p:val>
                                        </p:tav>
                                        <p:tav tm="100000">
                                          <p:val>
                                            <p:strVal val="#ppt_w"/>
                                          </p:val>
                                        </p:tav>
                                      </p:tavLst>
                                    </p:anim>
                                    <p:anim calcmode="lin" valueType="num">
                                      <p:cBhvr>
                                        <p:cTn id="26" dur="500" fill="hold"/>
                                        <p:tgtEl>
                                          <p:spTgt spid="299017"/>
                                        </p:tgtEl>
                                        <p:attrNameLst>
                                          <p:attrName>ppt_h</p:attrName>
                                        </p:attrNameLst>
                                      </p:cBhvr>
                                      <p:tavLst>
                                        <p:tav tm="0">
                                          <p:val>
                                            <p:strVal val="#ppt_h"/>
                                          </p:val>
                                        </p:tav>
                                        <p:tav tm="100000">
                                          <p:val>
                                            <p:strVal val="#ppt_h"/>
                                          </p:val>
                                        </p:tav>
                                      </p:tavLst>
                                    </p:anim>
                                  </p:childTnLst>
                                </p:cTn>
                              </p:par>
                            </p:childTnLst>
                          </p:cTn>
                        </p:par>
                        <p:par>
                          <p:cTn id="27" fill="hold">
                            <p:stCondLst>
                              <p:cond delay="2000"/>
                            </p:stCondLst>
                            <p:childTnLst>
                              <p:par>
                                <p:cTn id="28" presetID="2" presetClass="entr" presetSubtype="8" fill="hold" grpId="0" nodeType="afterEffect">
                                  <p:stCondLst>
                                    <p:cond delay="0"/>
                                  </p:stCondLst>
                                  <p:childTnLst>
                                    <p:set>
                                      <p:cBhvr>
                                        <p:cTn id="29" dur="1" fill="hold">
                                          <p:stCondLst>
                                            <p:cond delay="0"/>
                                          </p:stCondLst>
                                        </p:cTn>
                                        <p:tgtEl>
                                          <p:spTgt spid="299015"/>
                                        </p:tgtEl>
                                        <p:attrNameLst>
                                          <p:attrName>style.visibility</p:attrName>
                                        </p:attrNameLst>
                                      </p:cBhvr>
                                      <p:to>
                                        <p:strVal val="visible"/>
                                      </p:to>
                                    </p:set>
                                    <p:anim calcmode="lin" valueType="num">
                                      <p:cBhvr additive="base">
                                        <p:cTn id="30" dur="500" fill="hold"/>
                                        <p:tgtEl>
                                          <p:spTgt spid="299015"/>
                                        </p:tgtEl>
                                        <p:attrNameLst>
                                          <p:attrName>ppt_x</p:attrName>
                                        </p:attrNameLst>
                                      </p:cBhvr>
                                      <p:tavLst>
                                        <p:tav tm="0">
                                          <p:val>
                                            <p:strVal val="0-#ppt_w/2"/>
                                          </p:val>
                                        </p:tav>
                                        <p:tav tm="100000">
                                          <p:val>
                                            <p:strVal val="#ppt_x"/>
                                          </p:val>
                                        </p:tav>
                                      </p:tavLst>
                                    </p:anim>
                                    <p:anim calcmode="lin" valueType="num">
                                      <p:cBhvr additive="base">
                                        <p:cTn id="31" dur="500" fill="hold"/>
                                        <p:tgtEl>
                                          <p:spTgt spid="299015"/>
                                        </p:tgtEl>
                                        <p:attrNameLst>
                                          <p:attrName>ppt_y</p:attrName>
                                        </p:attrNameLst>
                                      </p:cBhvr>
                                      <p:tavLst>
                                        <p:tav tm="0">
                                          <p:val>
                                            <p:strVal val="#ppt_y"/>
                                          </p:val>
                                        </p:tav>
                                        <p:tav tm="100000">
                                          <p:val>
                                            <p:strVal val="#ppt_y"/>
                                          </p:val>
                                        </p:tav>
                                      </p:tavLst>
                                    </p:anim>
                                  </p:childTnLst>
                                </p:cTn>
                              </p:par>
                            </p:childTnLst>
                          </p:cTn>
                        </p:par>
                        <p:par>
                          <p:cTn id="32" fill="hold">
                            <p:stCondLst>
                              <p:cond delay="2500"/>
                            </p:stCondLst>
                            <p:childTnLst>
                              <p:par>
                                <p:cTn id="33" presetID="17" presetClass="entr" presetSubtype="8" fill="hold" grpId="0" nodeType="afterEffect">
                                  <p:stCondLst>
                                    <p:cond delay="0"/>
                                  </p:stCondLst>
                                  <p:childTnLst>
                                    <p:set>
                                      <p:cBhvr>
                                        <p:cTn id="34" dur="1" fill="hold">
                                          <p:stCondLst>
                                            <p:cond delay="0"/>
                                          </p:stCondLst>
                                        </p:cTn>
                                        <p:tgtEl>
                                          <p:spTgt spid="299012"/>
                                        </p:tgtEl>
                                        <p:attrNameLst>
                                          <p:attrName>style.visibility</p:attrName>
                                        </p:attrNameLst>
                                      </p:cBhvr>
                                      <p:to>
                                        <p:strVal val="visible"/>
                                      </p:to>
                                    </p:set>
                                    <p:anim calcmode="lin" valueType="num">
                                      <p:cBhvr>
                                        <p:cTn id="35" dur="500" fill="hold"/>
                                        <p:tgtEl>
                                          <p:spTgt spid="299012"/>
                                        </p:tgtEl>
                                        <p:attrNameLst>
                                          <p:attrName>ppt_x</p:attrName>
                                        </p:attrNameLst>
                                      </p:cBhvr>
                                      <p:tavLst>
                                        <p:tav tm="0">
                                          <p:val>
                                            <p:strVal val="#ppt_x-#ppt_w/2"/>
                                          </p:val>
                                        </p:tav>
                                        <p:tav tm="100000">
                                          <p:val>
                                            <p:strVal val="#ppt_x"/>
                                          </p:val>
                                        </p:tav>
                                      </p:tavLst>
                                    </p:anim>
                                    <p:anim calcmode="lin" valueType="num">
                                      <p:cBhvr>
                                        <p:cTn id="36" dur="500" fill="hold"/>
                                        <p:tgtEl>
                                          <p:spTgt spid="299012"/>
                                        </p:tgtEl>
                                        <p:attrNameLst>
                                          <p:attrName>ppt_y</p:attrName>
                                        </p:attrNameLst>
                                      </p:cBhvr>
                                      <p:tavLst>
                                        <p:tav tm="0">
                                          <p:val>
                                            <p:strVal val="#ppt_y"/>
                                          </p:val>
                                        </p:tav>
                                        <p:tav tm="100000">
                                          <p:val>
                                            <p:strVal val="#ppt_y"/>
                                          </p:val>
                                        </p:tav>
                                      </p:tavLst>
                                    </p:anim>
                                    <p:anim calcmode="lin" valueType="num">
                                      <p:cBhvr>
                                        <p:cTn id="37" dur="500" fill="hold"/>
                                        <p:tgtEl>
                                          <p:spTgt spid="299012"/>
                                        </p:tgtEl>
                                        <p:attrNameLst>
                                          <p:attrName>ppt_w</p:attrName>
                                        </p:attrNameLst>
                                      </p:cBhvr>
                                      <p:tavLst>
                                        <p:tav tm="0">
                                          <p:val>
                                            <p:fltVal val="0"/>
                                          </p:val>
                                        </p:tav>
                                        <p:tav tm="100000">
                                          <p:val>
                                            <p:strVal val="#ppt_w"/>
                                          </p:val>
                                        </p:tav>
                                      </p:tavLst>
                                    </p:anim>
                                    <p:anim calcmode="lin" valueType="num">
                                      <p:cBhvr>
                                        <p:cTn id="38" dur="500" fill="hold"/>
                                        <p:tgtEl>
                                          <p:spTgt spid="299012"/>
                                        </p:tgtEl>
                                        <p:attrNameLst>
                                          <p:attrName>ppt_h</p:attrName>
                                        </p:attrNameLst>
                                      </p:cBhvr>
                                      <p:tavLst>
                                        <p:tav tm="0">
                                          <p:val>
                                            <p:strVal val="#ppt_h"/>
                                          </p:val>
                                        </p:tav>
                                        <p:tav tm="100000">
                                          <p:val>
                                            <p:strVal val="#ppt_h"/>
                                          </p:val>
                                        </p:tav>
                                      </p:tavLst>
                                    </p:anim>
                                  </p:childTnLst>
                                </p:cTn>
                              </p:par>
                            </p:childTnLst>
                          </p:cTn>
                        </p:par>
                        <p:par>
                          <p:cTn id="39" fill="hold">
                            <p:stCondLst>
                              <p:cond delay="3000"/>
                            </p:stCondLst>
                            <p:childTnLst>
                              <p:par>
                                <p:cTn id="40" presetID="17" presetClass="entr" presetSubtype="2" fill="hold" grpId="0" nodeType="afterEffect">
                                  <p:stCondLst>
                                    <p:cond delay="0"/>
                                  </p:stCondLst>
                                  <p:childTnLst>
                                    <p:set>
                                      <p:cBhvr>
                                        <p:cTn id="41" dur="1" fill="hold">
                                          <p:stCondLst>
                                            <p:cond delay="0"/>
                                          </p:stCondLst>
                                        </p:cTn>
                                        <p:tgtEl>
                                          <p:spTgt spid="299018"/>
                                        </p:tgtEl>
                                        <p:attrNameLst>
                                          <p:attrName>style.visibility</p:attrName>
                                        </p:attrNameLst>
                                      </p:cBhvr>
                                      <p:to>
                                        <p:strVal val="visible"/>
                                      </p:to>
                                    </p:set>
                                    <p:anim calcmode="lin" valueType="num">
                                      <p:cBhvr>
                                        <p:cTn id="42" dur="500" fill="hold"/>
                                        <p:tgtEl>
                                          <p:spTgt spid="299018"/>
                                        </p:tgtEl>
                                        <p:attrNameLst>
                                          <p:attrName>ppt_x</p:attrName>
                                        </p:attrNameLst>
                                      </p:cBhvr>
                                      <p:tavLst>
                                        <p:tav tm="0">
                                          <p:val>
                                            <p:strVal val="#ppt_x+#ppt_w/2"/>
                                          </p:val>
                                        </p:tav>
                                        <p:tav tm="100000">
                                          <p:val>
                                            <p:strVal val="#ppt_x"/>
                                          </p:val>
                                        </p:tav>
                                      </p:tavLst>
                                    </p:anim>
                                    <p:anim calcmode="lin" valueType="num">
                                      <p:cBhvr>
                                        <p:cTn id="43" dur="500" fill="hold"/>
                                        <p:tgtEl>
                                          <p:spTgt spid="299018"/>
                                        </p:tgtEl>
                                        <p:attrNameLst>
                                          <p:attrName>ppt_y</p:attrName>
                                        </p:attrNameLst>
                                      </p:cBhvr>
                                      <p:tavLst>
                                        <p:tav tm="0">
                                          <p:val>
                                            <p:strVal val="#ppt_y"/>
                                          </p:val>
                                        </p:tav>
                                        <p:tav tm="100000">
                                          <p:val>
                                            <p:strVal val="#ppt_y"/>
                                          </p:val>
                                        </p:tav>
                                      </p:tavLst>
                                    </p:anim>
                                    <p:anim calcmode="lin" valueType="num">
                                      <p:cBhvr>
                                        <p:cTn id="44" dur="500" fill="hold"/>
                                        <p:tgtEl>
                                          <p:spTgt spid="299018"/>
                                        </p:tgtEl>
                                        <p:attrNameLst>
                                          <p:attrName>ppt_w</p:attrName>
                                        </p:attrNameLst>
                                      </p:cBhvr>
                                      <p:tavLst>
                                        <p:tav tm="0">
                                          <p:val>
                                            <p:fltVal val="0"/>
                                          </p:val>
                                        </p:tav>
                                        <p:tav tm="100000">
                                          <p:val>
                                            <p:strVal val="#ppt_w"/>
                                          </p:val>
                                        </p:tav>
                                      </p:tavLst>
                                    </p:anim>
                                    <p:anim calcmode="lin" valueType="num">
                                      <p:cBhvr>
                                        <p:cTn id="45" dur="500" fill="hold"/>
                                        <p:tgtEl>
                                          <p:spTgt spid="299018"/>
                                        </p:tgtEl>
                                        <p:attrNameLst>
                                          <p:attrName>ppt_h</p:attrName>
                                        </p:attrNameLst>
                                      </p:cBhvr>
                                      <p:tavLst>
                                        <p:tav tm="0">
                                          <p:val>
                                            <p:strVal val="#ppt_h"/>
                                          </p:val>
                                        </p:tav>
                                        <p:tav tm="100000">
                                          <p:val>
                                            <p:strVal val="#ppt_h"/>
                                          </p:val>
                                        </p:tav>
                                      </p:tavLst>
                                    </p:anim>
                                  </p:childTnLst>
                                </p:cTn>
                              </p:par>
                            </p:childTnLst>
                          </p:cTn>
                        </p:par>
                        <p:par>
                          <p:cTn id="46" fill="hold">
                            <p:stCondLst>
                              <p:cond delay="3500"/>
                            </p:stCondLst>
                            <p:childTnLst>
                              <p:par>
                                <p:cTn id="47" presetID="2" presetClass="entr" presetSubtype="8" fill="hold" grpId="0" nodeType="afterEffect">
                                  <p:stCondLst>
                                    <p:cond delay="0"/>
                                  </p:stCondLst>
                                  <p:childTnLst>
                                    <p:set>
                                      <p:cBhvr>
                                        <p:cTn id="48" dur="1" fill="hold">
                                          <p:stCondLst>
                                            <p:cond delay="0"/>
                                          </p:stCondLst>
                                        </p:cTn>
                                        <p:tgtEl>
                                          <p:spTgt spid="299016"/>
                                        </p:tgtEl>
                                        <p:attrNameLst>
                                          <p:attrName>style.visibility</p:attrName>
                                        </p:attrNameLst>
                                      </p:cBhvr>
                                      <p:to>
                                        <p:strVal val="visible"/>
                                      </p:to>
                                    </p:set>
                                    <p:anim calcmode="lin" valueType="num">
                                      <p:cBhvr additive="base">
                                        <p:cTn id="49" dur="500" fill="hold"/>
                                        <p:tgtEl>
                                          <p:spTgt spid="299016"/>
                                        </p:tgtEl>
                                        <p:attrNameLst>
                                          <p:attrName>ppt_x</p:attrName>
                                        </p:attrNameLst>
                                      </p:cBhvr>
                                      <p:tavLst>
                                        <p:tav tm="0">
                                          <p:val>
                                            <p:strVal val="0-#ppt_w/2"/>
                                          </p:val>
                                        </p:tav>
                                        <p:tav tm="100000">
                                          <p:val>
                                            <p:strVal val="#ppt_x"/>
                                          </p:val>
                                        </p:tav>
                                      </p:tavLst>
                                    </p:anim>
                                    <p:anim calcmode="lin" valueType="num">
                                      <p:cBhvr additive="base">
                                        <p:cTn id="50" dur="500" fill="hold"/>
                                        <p:tgtEl>
                                          <p:spTgt spid="299016"/>
                                        </p:tgtEl>
                                        <p:attrNameLst>
                                          <p:attrName>ppt_y</p:attrName>
                                        </p:attrNameLst>
                                      </p:cBhvr>
                                      <p:tavLst>
                                        <p:tav tm="0">
                                          <p:val>
                                            <p:strVal val="#ppt_y"/>
                                          </p:val>
                                        </p:tav>
                                        <p:tav tm="100000">
                                          <p:val>
                                            <p:strVal val="#ppt_y"/>
                                          </p:val>
                                        </p:tav>
                                      </p:tavLst>
                                    </p:anim>
                                  </p:childTnLst>
                                </p:cTn>
                              </p:par>
                            </p:childTnLst>
                          </p:cTn>
                        </p:par>
                        <p:par>
                          <p:cTn id="51" fill="hold">
                            <p:stCondLst>
                              <p:cond delay="4000"/>
                            </p:stCondLst>
                            <p:childTnLst>
                              <p:par>
                                <p:cTn id="52" presetID="17" presetClass="entr" presetSubtype="8" fill="hold" grpId="0" nodeType="afterEffect">
                                  <p:stCondLst>
                                    <p:cond delay="0"/>
                                  </p:stCondLst>
                                  <p:childTnLst>
                                    <p:set>
                                      <p:cBhvr>
                                        <p:cTn id="53" dur="1" fill="hold">
                                          <p:stCondLst>
                                            <p:cond delay="0"/>
                                          </p:stCondLst>
                                        </p:cTn>
                                        <p:tgtEl>
                                          <p:spTgt spid="299011"/>
                                        </p:tgtEl>
                                        <p:attrNameLst>
                                          <p:attrName>style.visibility</p:attrName>
                                        </p:attrNameLst>
                                      </p:cBhvr>
                                      <p:to>
                                        <p:strVal val="visible"/>
                                      </p:to>
                                    </p:set>
                                    <p:anim calcmode="lin" valueType="num">
                                      <p:cBhvr>
                                        <p:cTn id="54" dur="500" fill="hold"/>
                                        <p:tgtEl>
                                          <p:spTgt spid="299011"/>
                                        </p:tgtEl>
                                        <p:attrNameLst>
                                          <p:attrName>ppt_x</p:attrName>
                                        </p:attrNameLst>
                                      </p:cBhvr>
                                      <p:tavLst>
                                        <p:tav tm="0">
                                          <p:val>
                                            <p:strVal val="#ppt_x-#ppt_w/2"/>
                                          </p:val>
                                        </p:tav>
                                        <p:tav tm="100000">
                                          <p:val>
                                            <p:strVal val="#ppt_x"/>
                                          </p:val>
                                        </p:tav>
                                      </p:tavLst>
                                    </p:anim>
                                    <p:anim calcmode="lin" valueType="num">
                                      <p:cBhvr>
                                        <p:cTn id="55" dur="500" fill="hold"/>
                                        <p:tgtEl>
                                          <p:spTgt spid="299011"/>
                                        </p:tgtEl>
                                        <p:attrNameLst>
                                          <p:attrName>ppt_y</p:attrName>
                                        </p:attrNameLst>
                                      </p:cBhvr>
                                      <p:tavLst>
                                        <p:tav tm="0">
                                          <p:val>
                                            <p:strVal val="#ppt_y"/>
                                          </p:val>
                                        </p:tav>
                                        <p:tav tm="100000">
                                          <p:val>
                                            <p:strVal val="#ppt_y"/>
                                          </p:val>
                                        </p:tav>
                                      </p:tavLst>
                                    </p:anim>
                                    <p:anim calcmode="lin" valueType="num">
                                      <p:cBhvr>
                                        <p:cTn id="56" dur="500" fill="hold"/>
                                        <p:tgtEl>
                                          <p:spTgt spid="299011"/>
                                        </p:tgtEl>
                                        <p:attrNameLst>
                                          <p:attrName>ppt_w</p:attrName>
                                        </p:attrNameLst>
                                      </p:cBhvr>
                                      <p:tavLst>
                                        <p:tav tm="0">
                                          <p:val>
                                            <p:fltVal val="0"/>
                                          </p:val>
                                        </p:tav>
                                        <p:tav tm="100000">
                                          <p:val>
                                            <p:strVal val="#ppt_w"/>
                                          </p:val>
                                        </p:tav>
                                      </p:tavLst>
                                    </p:anim>
                                    <p:anim calcmode="lin" valueType="num">
                                      <p:cBhvr>
                                        <p:cTn id="57" dur="500" fill="hold"/>
                                        <p:tgtEl>
                                          <p:spTgt spid="299011"/>
                                        </p:tgtEl>
                                        <p:attrNameLst>
                                          <p:attrName>ppt_h</p:attrName>
                                        </p:attrNameLst>
                                      </p:cBhvr>
                                      <p:tavLst>
                                        <p:tav tm="0">
                                          <p:val>
                                            <p:strVal val="#ppt_h"/>
                                          </p:val>
                                        </p:tav>
                                        <p:tav tm="100000">
                                          <p:val>
                                            <p:strVal val="#ppt_h"/>
                                          </p:val>
                                        </p:tav>
                                      </p:tavLst>
                                    </p:anim>
                                  </p:childTnLst>
                                </p:cTn>
                              </p:par>
                            </p:childTnLst>
                          </p:cTn>
                        </p:par>
                        <p:par>
                          <p:cTn id="58" fill="hold">
                            <p:stCondLst>
                              <p:cond delay="4500"/>
                            </p:stCondLst>
                            <p:childTnLst>
                              <p:par>
                                <p:cTn id="59" presetID="17" presetClass="entr" presetSubtype="2" fill="hold" grpId="0" nodeType="afterEffect">
                                  <p:stCondLst>
                                    <p:cond delay="0"/>
                                  </p:stCondLst>
                                  <p:childTnLst>
                                    <p:set>
                                      <p:cBhvr>
                                        <p:cTn id="60" dur="1" fill="hold">
                                          <p:stCondLst>
                                            <p:cond delay="0"/>
                                          </p:stCondLst>
                                        </p:cTn>
                                        <p:tgtEl>
                                          <p:spTgt spid="299019"/>
                                        </p:tgtEl>
                                        <p:attrNameLst>
                                          <p:attrName>style.visibility</p:attrName>
                                        </p:attrNameLst>
                                      </p:cBhvr>
                                      <p:to>
                                        <p:strVal val="visible"/>
                                      </p:to>
                                    </p:set>
                                    <p:anim calcmode="lin" valueType="num">
                                      <p:cBhvr>
                                        <p:cTn id="61" dur="500" fill="hold"/>
                                        <p:tgtEl>
                                          <p:spTgt spid="299019"/>
                                        </p:tgtEl>
                                        <p:attrNameLst>
                                          <p:attrName>ppt_x</p:attrName>
                                        </p:attrNameLst>
                                      </p:cBhvr>
                                      <p:tavLst>
                                        <p:tav tm="0">
                                          <p:val>
                                            <p:strVal val="#ppt_x+#ppt_w/2"/>
                                          </p:val>
                                        </p:tav>
                                        <p:tav tm="100000">
                                          <p:val>
                                            <p:strVal val="#ppt_x"/>
                                          </p:val>
                                        </p:tav>
                                      </p:tavLst>
                                    </p:anim>
                                    <p:anim calcmode="lin" valueType="num">
                                      <p:cBhvr>
                                        <p:cTn id="62" dur="500" fill="hold"/>
                                        <p:tgtEl>
                                          <p:spTgt spid="299019"/>
                                        </p:tgtEl>
                                        <p:attrNameLst>
                                          <p:attrName>ppt_y</p:attrName>
                                        </p:attrNameLst>
                                      </p:cBhvr>
                                      <p:tavLst>
                                        <p:tav tm="0">
                                          <p:val>
                                            <p:strVal val="#ppt_y"/>
                                          </p:val>
                                        </p:tav>
                                        <p:tav tm="100000">
                                          <p:val>
                                            <p:strVal val="#ppt_y"/>
                                          </p:val>
                                        </p:tav>
                                      </p:tavLst>
                                    </p:anim>
                                    <p:anim calcmode="lin" valueType="num">
                                      <p:cBhvr>
                                        <p:cTn id="63" dur="500" fill="hold"/>
                                        <p:tgtEl>
                                          <p:spTgt spid="299019"/>
                                        </p:tgtEl>
                                        <p:attrNameLst>
                                          <p:attrName>ppt_w</p:attrName>
                                        </p:attrNameLst>
                                      </p:cBhvr>
                                      <p:tavLst>
                                        <p:tav tm="0">
                                          <p:val>
                                            <p:fltVal val="0"/>
                                          </p:val>
                                        </p:tav>
                                        <p:tav tm="100000">
                                          <p:val>
                                            <p:strVal val="#ppt_w"/>
                                          </p:val>
                                        </p:tav>
                                      </p:tavLst>
                                    </p:anim>
                                    <p:anim calcmode="lin" valueType="num">
                                      <p:cBhvr>
                                        <p:cTn id="64" dur="500" fill="hold"/>
                                        <p:tgtEl>
                                          <p:spTgt spid="299019"/>
                                        </p:tgtEl>
                                        <p:attrNameLst>
                                          <p:attrName>ppt_h</p:attrName>
                                        </p:attrNameLst>
                                      </p:cBhvr>
                                      <p:tavLst>
                                        <p:tav tm="0">
                                          <p:val>
                                            <p:strVal val="#ppt_h"/>
                                          </p:val>
                                        </p:tav>
                                        <p:tav tm="100000">
                                          <p:val>
                                            <p:strVal val="#ppt_h"/>
                                          </p:val>
                                        </p:tav>
                                      </p:tavLst>
                                    </p:anim>
                                  </p:childTnLst>
                                </p:cTn>
                              </p:par>
                            </p:childTnLst>
                          </p:cTn>
                        </p:par>
                        <p:par>
                          <p:cTn id="65" fill="hold">
                            <p:stCondLst>
                              <p:cond delay="5000"/>
                            </p:stCondLst>
                            <p:childTnLst>
                              <p:par>
                                <p:cTn id="66" presetID="2" presetClass="entr" presetSubtype="6" fill="hold" grpId="0" nodeType="afterEffect">
                                  <p:stCondLst>
                                    <p:cond delay="0"/>
                                  </p:stCondLst>
                                  <p:childTnLst>
                                    <p:set>
                                      <p:cBhvr>
                                        <p:cTn id="67" dur="1" fill="hold">
                                          <p:stCondLst>
                                            <p:cond delay="0"/>
                                          </p:stCondLst>
                                        </p:cTn>
                                        <p:tgtEl>
                                          <p:spTgt spid="299020"/>
                                        </p:tgtEl>
                                        <p:attrNameLst>
                                          <p:attrName>style.visibility</p:attrName>
                                        </p:attrNameLst>
                                      </p:cBhvr>
                                      <p:to>
                                        <p:strVal val="visible"/>
                                      </p:to>
                                    </p:set>
                                    <p:anim calcmode="lin" valueType="num">
                                      <p:cBhvr additive="base">
                                        <p:cTn id="68" dur="500" fill="hold"/>
                                        <p:tgtEl>
                                          <p:spTgt spid="299020"/>
                                        </p:tgtEl>
                                        <p:attrNameLst>
                                          <p:attrName>ppt_x</p:attrName>
                                        </p:attrNameLst>
                                      </p:cBhvr>
                                      <p:tavLst>
                                        <p:tav tm="0">
                                          <p:val>
                                            <p:strVal val="1+#ppt_w/2"/>
                                          </p:val>
                                        </p:tav>
                                        <p:tav tm="100000">
                                          <p:val>
                                            <p:strVal val="#ppt_x"/>
                                          </p:val>
                                        </p:tav>
                                      </p:tavLst>
                                    </p:anim>
                                    <p:anim calcmode="lin" valueType="num">
                                      <p:cBhvr additive="base">
                                        <p:cTn id="69" dur="500" fill="hold"/>
                                        <p:tgtEl>
                                          <p:spTgt spid="299020"/>
                                        </p:tgtEl>
                                        <p:attrNameLst>
                                          <p:attrName>ppt_y</p:attrName>
                                        </p:attrNameLst>
                                      </p:cBhvr>
                                      <p:tavLst>
                                        <p:tav tm="0">
                                          <p:val>
                                            <p:strVal val="1+#ppt_h/2"/>
                                          </p:val>
                                        </p:tav>
                                        <p:tav tm="100000">
                                          <p:val>
                                            <p:strVal val="#ppt_y"/>
                                          </p:val>
                                        </p:tav>
                                      </p:tavLst>
                                    </p:anim>
                                  </p:childTnLst>
                                </p:cTn>
                              </p:par>
                            </p:childTnLst>
                          </p:cTn>
                        </p:par>
                        <p:par>
                          <p:cTn id="70" fill="hold">
                            <p:stCondLst>
                              <p:cond delay="5500"/>
                            </p:stCondLst>
                            <p:childTnLst>
                              <p:par>
                                <p:cTn id="71" presetID="2" presetClass="entr" presetSubtype="6" fill="hold" grpId="0" nodeType="afterEffect">
                                  <p:stCondLst>
                                    <p:cond delay="0"/>
                                  </p:stCondLst>
                                  <p:childTnLst>
                                    <p:set>
                                      <p:cBhvr>
                                        <p:cTn id="72" dur="1" fill="hold">
                                          <p:stCondLst>
                                            <p:cond delay="0"/>
                                          </p:stCondLst>
                                        </p:cTn>
                                        <p:tgtEl>
                                          <p:spTgt spid="299021"/>
                                        </p:tgtEl>
                                        <p:attrNameLst>
                                          <p:attrName>style.visibility</p:attrName>
                                        </p:attrNameLst>
                                      </p:cBhvr>
                                      <p:to>
                                        <p:strVal val="visible"/>
                                      </p:to>
                                    </p:set>
                                    <p:anim calcmode="lin" valueType="num">
                                      <p:cBhvr additive="base">
                                        <p:cTn id="73" dur="500" fill="hold"/>
                                        <p:tgtEl>
                                          <p:spTgt spid="299021"/>
                                        </p:tgtEl>
                                        <p:attrNameLst>
                                          <p:attrName>ppt_x</p:attrName>
                                        </p:attrNameLst>
                                      </p:cBhvr>
                                      <p:tavLst>
                                        <p:tav tm="0">
                                          <p:val>
                                            <p:strVal val="1+#ppt_w/2"/>
                                          </p:val>
                                        </p:tav>
                                        <p:tav tm="100000">
                                          <p:val>
                                            <p:strVal val="#ppt_x"/>
                                          </p:val>
                                        </p:tav>
                                      </p:tavLst>
                                    </p:anim>
                                    <p:anim calcmode="lin" valueType="num">
                                      <p:cBhvr additive="base">
                                        <p:cTn id="74" dur="500" fill="hold"/>
                                        <p:tgtEl>
                                          <p:spTgt spid="2990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0" grpId="0" animBg="1" autoUpdateAnimBg="0"/>
      <p:bldP spid="299011" grpId="0" animBg="1" autoUpdateAnimBg="0"/>
      <p:bldP spid="299012" grpId="0" animBg="1" autoUpdateAnimBg="0"/>
      <p:bldP spid="299013" grpId="0" animBg="1" autoUpdateAnimBg="0"/>
      <p:bldP spid="299014" grpId="0" animBg="1" autoUpdateAnimBg="0"/>
      <p:bldP spid="299015" grpId="0" animBg="1" autoUpdateAnimBg="0"/>
      <p:bldP spid="299016" grpId="0" animBg="1" autoUpdateAnimBg="0"/>
      <p:bldP spid="299017" grpId="0" animBg="1" autoUpdateAnimBg="0"/>
      <p:bldP spid="299018" grpId="0" animBg="1" autoUpdateAnimBg="0"/>
      <p:bldP spid="299019" grpId="0" animBg="1" autoUpdateAnimBg="0"/>
      <p:bldP spid="299020" grpId="0" animBg="1" autoUpdateAnimBg="0"/>
      <p:bldP spid="299021" grpId="0" animBg="1"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0A79F6DA-5197-4CE2-9D02-144CCBA4CF0B}" type="slidenum">
              <a:rPr lang="ar-SA" altLang="en-US"/>
              <a:pPr/>
              <a:t>62</a:t>
            </a:fld>
            <a:endParaRPr lang="en-US" altLang="en-US"/>
          </a:p>
        </p:txBody>
      </p:sp>
      <p:sp>
        <p:nvSpPr>
          <p:cNvPr id="300034" name="Oval 2"/>
          <p:cNvSpPr>
            <a:spLocks noChangeArrowheads="1"/>
          </p:cNvSpPr>
          <p:nvPr/>
        </p:nvSpPr>
        <p:spPr bwMode="auto">
          <a:xfrm>
            <a:off x="1295400" y="1219200"/>
            <a:ext cx="6400800" cy="4038600"/>
          </a:xfrm>
          <a:prstGeom prst="ellipse">
            <a:avLst/>
          </a:prstGeom>
          <a:gradFill rotWithShape="0">
            <a:gsLst>
              <a:gs pos="0">
                <a:srgbClr val="CC3300">
                  <a:gamma/>
                  <a:tint val="0"/>
                  <a:invGamma/>
                </a:srgbClr>
              </a:gs>
              <a:gs pos="100000">
                <a:srgbClr val="CC3300"/>
              </a:gs>
            </a:gsLst>
            <a:path path="shape">
              <a:fillToRect l="50000" t="50000" r="50000" b="50000"/>
            </a:path>
          </a:gradFill>
          <a:ln w="9525">
            <a:solidFill>
              <a:schemeClr val="tx1"/>
            </a:solidFill>
            <a:round/>
            <a:headEnd/>
            <a:tailEnd/>
          </a:ln>
          <a:effectLst/>
        </p:spPr>
        <p:txBody>
          <a:bodyPr anchor="ctr"/>
          <a:lstStyle/>
          <a:p>
            <a:pPr algn="just" rtl="1"/>
            <a:r>
              <a:rPr lang="ar-SA" altLang="en-US" sz="3300" b="1">
                <a:solidFill>
                  <a:srgbClr val="000099"/>
                </a:solidFill>
                <a:cs typeface="Mitra" pitchFamily="2" charset="-78"/>
              </a:rPr>
              <a:t>در مواردي</a:t>
            </a:r>
            <a:r>
              <a:rPr lang="fa-IR" altLang="en-US" sz="3300" b="1">
                <a:solidFill>
                  <a:srgbClr val="000099"/>
                </a:solidFill>
                <a:cs typeface="Mitra" pitchFamily="2" charset="-78"/>
              </a:rPr>
              <a:t>‌ </a:t>
            </a:r>
            <a:r>
              <a:rPr lang="ar-SA" altLang="en-US" sz="3300" b="1">
                <a:solidFill>
                  <a:srgbClr val="000099"/>
                </a:solidFill>
                <a:cs typeface="Mitra" pitchFamily="2" charset="-78"/>
              </a:rPr>
              <a:t>كه براي اجراي اين قانون نياز به آئين نامه اجرائي باشد با پيشنهاد ستاد به تصويب هيات وزيران خواهد رسيد</a:t>
            </a:r>
            <a:endParaRPr lang="en-US" altLang="en-US" sz="2600">
              <a:solidFill>
                <a:srgbClr val="000099"/>
              </a:solidFill>
              <a:cs typeface="Mitra"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00034"/>
                                        </p:tgtEl>
                                        <p:attrNameLst>
                                          <p:attrName>style.visibility</p:attrName>
                                        </p:attrNameLst>
                                      </p:cBhvr>
                                      <p:to>
                                        <p:strVal val="visible"/>
                                      </p:to>
                                    </p:set>
                                    <p:animEffect transition="in" filter="box(out)">
                                      <p:cBhvr>
                                        <p:cTn id="7" dur="500"/>
                                        <p:tgtEl>
                                          <p:spTgt spid="300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4" grpId="0" animBg="1"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56029F9-C0AC-45F9-BDED-AA4E2B925137}" type="slidenum">
              <a:rPr lang="ar-SA" altLang="en-US"/>
              <a:pPr/>
              <a:t>63</a:t>
            </a:fld>
            <a:endParaRPr lang="en-US" altLang="en-US"/>
          </a:p>
        </p:txBody>
      </p:sp>
      <p:sp>
        <p:nvSpPr>
          <p:cNvPr id="374786" name="Rectangle 2"/>
          <p:cNvSpPr>
            <a:spLocks noGrp="1" noChangeArrowheads="1"/>
          </p:cNvSpPr>
          <p:nvPr>
            <p:ph type="title"/>
          </p:nvPr>
        </p:nvSpPr>
        <p:spPr/>
        <p:txBody>
          <a:bodyPr/>
          <a:lstStyle/>
          <a:p>
            <a:r>
              <a:rPr lang="fa-IR" sz="9600"/>
              <a:t>رشوه</a:t>
            </a:r>
            <a:endParaRPr lang="en-US" sz="9600"/>
          </a:p>
        </p:txBody>
      </p:sp>
      <p:sp>
        <p:nvSpPr>
          <p:cNvPr id="374787" name="Rectangle 3"/>
          <p:cNvSpPr>
            <a:spLocks noGrp="1" noChangeArrowheads="1"/>
          </p:cNvSpPr>
          <p:nvPr>
            <p:ph type="body" idx="1"/>
          </p:nvPr>
        </p:nvSpPr>
        <p:spPr/>
        <p:txBody>
          <a:bodyPr/>
          <a:lstStyle/>
          <a:p>
            <a:endParaRPr lang="en-US"/>
          </a:p>
        </p:txBody>
      </p:sp>
    </p:spTree>
  </p:cSld>
  <p:clrMapOvr>
    <a:masterClrMapping/>
  </p:clrMapOvr>
  <p:transition>
    <p:zoom dir="in"/>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19CA533-8A5D-4656-A604-ED55F6D20492}" type="slidenum">
              <a:rPr lang="ar-SA" altLang="en-US"/>
              <a:pPr/>
              <a:t>64</a:t>
            </a:fld>
            <a:endParaRPr lang="en-US" altLang="en-US"/>
          </a:p>
        </p:txBody>
      </p:sp>
      <p:sp>
        <p:nvSpPr>
          <p:cNvPr id="303106" name="Rectangle 2"/>
          <p:cNvSpPr>
            <a:spLocks noChangeArrowheads="1"/>
          </p:cNvSpPr>
          <p:nvPr/>
        </p:nvSpPr>
        <p:spPr bwMode="auto">
          <a:xfrm>
            <a:off x="-252413" y="-2403475"/>
            <a:ext cx="8964613" cy="6919913"/>
          </a:xfrm>
          <a:prstGeom prst="rect">
            <a:avLst/>
          </a:prstGeom>
          <a:noFill/>
          <a:ln w="9525">
            <a:noFill/>
            <a:miter lim="800000"/>
            <a:headEnd/>
            <a:tailEnd/>
          </a:ln>
          <a:effectLst/>
        </p:spPr>
        <p:txBody>
          <a:bodyPr anchor="ctr">
            <a:spAutoFit/>
          </a:bodyPr>
          <a:lstStyle/>
          <a:p>
            <a:pPr algn="ctr"/>
            <a:r>
              <a:rPr lang="en-US" sz="44800">
                <a:solidFill>
                  <a:schemeClr val="tx1"/>
                </a:solidFill>
                <a:effectLst>
                  <a:outerShdw blurRad="38100" dist="38100" dir="2700000" algn="tl">
                    <a:srgbClr val="FFFFFF"/>
                  </a:outerShdw>
                </a:effectLst>
                <a:latin typeface="Arial" charset="0"/>
                <a:cs typeface="Arial" charset="0"/>
                <a:sym typeface="AGA Arabesque" pitchFamily="2" charset="2"/>
              </a:rPr>
              <a:t></a:t>
            </a:r>
            <a:r>
              <a:rPr lang="en-US" sz="1800">
                <a:solidFill>
                  <a:schemeClr val="tx1"/>
                </a:solidFill>
                <a:effectLst>
                  <a:outerShdw blurRad="38100" dist="38100" dir="2700000" algn="tl">
                    <a:srgbClr val="FFFFFF"/>
                  </a:outerShdw>
                </a:effectLst>
                <a:latin typeface="Arial" charset="0"/>
                <a:cs typeface="Arial" charset="0"/>
              </a:rPr>
              <a:t> </a:t>
            </a:r>
          </a:p>
        </p:txBody>
      </p:sp>
      <p:sp>
        <p:nvSpPr>
          <p:cNvPr id="303107" name="WordArt 3"/>
          <p:cNvSpPr>
            <a:spLocks noChangeArrowheads="1" noChangeShapeType="1" noTextEdit="1"/>
          </p:cNvSpPr>
          <p:nvPr/>
        </p:nvSpPr>
        <p:spPr bwMode="auto">
          <a:xfrm>
            <a:off x="1619250" y="4005263"/>
            <a:ext cx="5715000" cy="2071687"/>
          </a:xfrm>
          <a:prstGeom prst="rect">
            <a:avLst/>
          </a:prstGeom>
        </p:spPr>
        <p:txBody>
          <a:bodyPr wrap="none" fromWordArt="1">
            <a:prstTxWarp prst="textPlain">
              <a:avLst>
                <a:gd name="adj" fmla="val 50000"/>
              </a:avLst>
            </a:prstTxWarp>
          </a:bodyPr>
          <a:lstStyle/>
          <a:p>
            <a:pPr algn="ctr" rtl="1"/>
            <a:r>
              <a:rPr lang="fa-IR" sz="3600" b="1" kern="10">
                <a:ln w="9525">
                  <a:noFill/>
                  <a:round/>
                  <a:headEnd/>
                  <a:tailEnd/>
                </a:ln>
                <a:solidFill>
                  <a:srgbClr val="CCECFF"/>
                </a:solidFill>
                <a:effectLst>
                  <a:outerShdw dist="35921" dir="2700000" algn="ctr" rotWithShape="0">
                    <a:srgbClr val="C0C0C0">
                      <a:alpha val="80000"/>
                    </a:srgbClr>
                  </a:outerShdw>
                </a:effectLst>
                <a:latin typeface="Mitra"/>
                <a:cs typeface="Mitra"/>
              </a:rPr>
              <a:t>سازمان مديريت و برنامه‌ريزي كشور </a:t>
            </a:r>
          </a:p>
          <a:p>
            <a:pPr algn="ctr" rtl="1"/>
            <a:r>
              <a:rPr lang="fa-IR" sz="3600" b="1" kern="10">
                <a:ln w="9525">
                  <a:noFill/>
                  <a:round/>
                  <a:headEnd/>
                  <a:tailEnd/>
                </a:ln>
                <a:solidFill>
                  <a:srgbClr val="CCECFF"/>
                </a:solidFill>
                <a:effectLst>
                  <a:outerShdw dist="35921" dir="2700000" algn="ctr" rotWithShape="0">
                    <a:srgbClr val="C0C0C0">
                      <a:alpha val="80000"/>
                    </a:srgbClr>
                  </a:outerShdw>
                </a:effectLst>
                <a:latin typeface="Mitra"/>
                <a:cs typeface="Mitra"/>
              </a:rPr>
              <a:t>دفتر بهبود مديريت و ارزيابي عملكرد </a:t>
            </a:r>
            <a:endParaRPr lang="en-US" sz="3600" b="1" kern="10">
              <a:ln w="9525">
                <a:noFill/>
                <a:round/>
                <a:headEnd/>
                <a:tailEnd/>
              </a:ln>
              <a:solidFill>
                <a:srgbClr val="CCECFF"/>
              </a:solidFill>
              <a:effectLst>
                <a:outerShdw dist="35921" dir="2700000" algn="ctr" rotWithShape="0">
                  <a:srgbClr val="C0C0C0">
                    <a:alpha val="80000"/>
                  </a:srgbClr>
                </a:outerShdw>
              </a:effectLst>
              <a:latin typeface="Mitra"/>
              <a:cs typeface="Mitra"/>
            </a:endParaRPr>
          </a:p>
        </p:txBody>
      </p:sp>
    </p:spTree>
  </p:cSld>
  <p:clrMapOvr>
    <a:masterClrMapping/>
  </p:clrMapOvr>
  <p:transition advClick="0">
    <p:zoom/>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4071F9A-7959-41FC-9D52-321BC1169070}" type="slidenum">
              <a:rPr lang="ar-SA" altLang="en-US"/>
              <a:pPr/>
              <a:t>65</a:t>
            </a:fld>
            <a:endParaRPr lang="en-US" altLang="en-US"/>
          </a:p>
        </p:txBody>
      </p:sp>
      <p:sp>
        <p:nvSpPr>
          <p:cNvPr id="304130" name="AutoShape 2"/>
          <p:cNvSpPr>
            <a:spLocks noChangeArrowheads="1"/>
          </p:cNvSpPr>
          <p:nvPr/>
        </p:nvSpPr>
        <p:spPr bwMode="auto">
          <a:xfrm>
            <a:off x="179388" y="2133600"/>
            <a:ext cx="8785225" cy="4608513"/>
          </a:xfrm>
          <a:prstGeom prst="can">
            <a:avLst>
              <a:gd name="adj" fmla="val 21565"/>
            </a:avLst>
          </a:prstGeom>
          <a:solidFill>
            <a:srgbClr val="CCFFFF"/>
          </a:solidFill>
          <a:ln w="9525">
            <a:noFill/>
            <a:round/>
            <a:headEnd/>
            <a:tailEnd/>
          </a:ln>
          <a:effectLst/>
        </p:spPr>
        <p:txBody>
          <a:bodyPr wrap="none" anchor="ctr"/>
          <a:lstStyle/>
          <a:p>
            <a:endParaRPr lang="en-US"/>
          </a:p>
        </p:txBody>
      </p:sp>
      <p:sp>
        <p:nvSpPr>
          <p:cNvPr id="304131" name="Cloud"/>
          <p:cNvSpPr>
            <a:spLocks noChangeAspect="1" noEditPoints="1" noChangeArrowheads="1"/>
          </p:cNvSpPr>
          <p:nvPr/>
        </p:nvSpPr>
        <p:spPr bwMode="auto">
          <a:xfrm>
            <a:off x="179388" y="44450"/>
            <a:ext cx="8785225" cy="17272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CC"/>
          </a:solidFill>
          <a:ln w="9525">
            <a:solidFill>
              <a:srgbClr val="99FF99"/>
            </a:solidFill>
            <a:miter lim="800000"/>
            <a:headEnd/>
            <a:tailEnd/>
          </a:ln>
          <a:effectLst>
            <a:outerShdw dist="107763" dir="2700000" algn="ctr" rotWithShape="0">
              <a:srgbClr val="808080"/>
            </a:outerShdw>
          </a:effectLst>
        </p:spPr>
        <p:txBody>
          <a:bodyPr/>
          <a:lstStyle/>
          <a:p>
            <a:endParaRPr lang="en-US"/>
          </a:p>
        </p:txBody>
      </p:sp>
      <p:sp>
        <p:nvSpPr>
          <p:cNvPr id="304132" name="Rectangle 4"/>
          <p:cNvSpPr>
            <a:spLocks noGrp="1" noChangeArrowheads="1"/>
          </p:cNvSpPr>
          <p:nvPr>
            <p:ph type="title"/>
          </p:nvPr>
        </p:nvSpPr>
        <p:spPr>
          <a:xfrm>
            <a:off x="-252413" y="142875"/>
            <a:ext cx="8785226" cy="1557338"/>
          </a:xfrm>
        </p:spPr>
        <p:txBody>
          <a:bodyPr/>
          <a:lstStyle/>
          <a:p>
            <a:pPr algn="r" rtl="1"/>
            <a:r>
              <a:rPr lang="fa-IR" b="1">
                <a:solidFill>
                  <a:schemeClr val="bg1"/>
                </a:solidFill>
                <a:cs typeface="Traffic" pitchFamily="2" charset="-78"/>
              </a:rPr>
              <a:t>     </a:t>
            </a:r>
            <a:r>
              <a:rPr lang="fa-IR" b="1">
                <a:solidFill>
                  <a:srgbClr val="000000"/>
                </a:solidFill>
                <a:cs typeface="Traffic" pitchFamily="2" charset="-78"/>
              </a:rPr>
              <a:t>الراشی والمرتشی کلهما فی النار</a:t>
            </a:r>
            <a:r>
              <a:rPr lang="fa-IR" sz="4000" b="1">
                <a:solidFill>
                  <a:srgbClr val="000000"/>
                </a:solidFill>
                <a:cs typeface="Traffic" pitchFamily="2" charset="-78"/>
              </a:rPr>
              <a:t/>
            </a:r>
            <a:br>
              <a:rPr lang="fa-IR" sz="4000" b="1">
                <a:solidFill>
                  <a:srgbClr val="000000"/>
                </a:solidFill>
                <a:cs typeface="Traffic" pitchFamily="2" charset="-78"/>
              </a:rPr>
            </a:br>
            <a:r>
              <a:rPr lang="fa-IR" sz="4000" b="1">
                <a:solidFill>
                  <a:srgbClr val="000000"/>
                </a:solidFill>
                <a:cs typeface="Traffic" pitchFamily="2" charset="-78"/>
              </a:rPr>
              <a:t>                                </a:t>
            </a:r>
            <a:r>
              <a:rPr lang="fa-IR" sz="3200" b="1">
                <a:solidFill>
                  <a:srgbClr val="000000"/>
                </a:solidFill>
                <a:cs typeface="Traffic" pitchFamily="2" charset="-78"/>
              </a:rPr>
              <a:t>پيامبر گرامی اسلام</a:t>
            </a:r>
            <a:r>
              <a:rPr lang="fa-IR" sz="4000" b="1">
                <a:solidFill>
                  <a:srgbClr val="000000"/>
                </a:solidFill>
                <a:cs typeface="Traffic" pitchFamily="2" charset="-78"/>
              </a:rPr>
              <a:t> </a:t>
            </a:r>
            <a:r>
              <a:rPr lang="fa-IR" sz="3200" b="1">
                <a:solidFill>
                  <a:srgbClr val="000000"/>
                </a:solidFill>
                <a:cs typeface="Traffic" pitchFamily="2" charset="-78"/>
              </a:rPr>
              <a:t>(ص)</a:t>
            </a:r>
            <a:r>
              <a:rPr lang="fa-IR" sz="3200" b="1">
                <a:solidFill>
                  <a:schemeClr val="bg1"/>
                </a:solidFill>
                <a:cs typeface="Traffic" pitchFamily="2" charset="-78"/>
              </a:rPr>
              <a:t>   </a:t>
            </a:r>
            <a:endParaRPr lang="en-US" sz="3200" b="1">
              <a:solidFill>
                <a:schemeClr val="bg1"/>
              </a:solidFill>
              <a:cs typeface="Traffic" pitchFamily="2" charset="-78"/>
            </a:endParaRPr>
          </a:p>
        </p:txBody>
      </p:sp>
      <p:sp>
        <p:nvSpPr>
          <p:cNvPr id="304133" name="Rectangle 5"/>
          <p:cNvSpPr>
            <a:spLocks noChangeArrowheads="1"/>
          </p:cNvSpPr>
          <p:nvPr/>
        </p:nvSpPr>
        <p:spPr bwMode="auto">
          <a:xfrm>
            <a:off x="-252413" y="1412875"/>
            <a:ext cx="9072563" cy="5792788"/>
          </a:xfrm>
          <a:prstGeom prst="rect">
            <a:avLst/>
          </a:prstGeom>
          <a:noFill/>
          <a:ln w="9525" algn="ctr">
            <a:noFill/>
            <a:miter lim="800000"/>
            <a:headEnd/>
            <a:tailEnd/>
          </a:ln>
          <a:effectLst/>
        </p:spPr>
        <p:txBody>
          <a:bodyPr anchor="ctr">
            <a:spAutoFit/>
          </a:bodyPr>
          <a:lstStyle/>
          <a:p>
            <a:pPr rtl="1" eaLnBrk="0" hangingPunct="0"/>
            <a:endParaRPr lang="en-US" sz="3200" b="1">
              <a:solidFill>
                <a:schemeClr val="bg1"/>
              </a:solidFill>
              <a:latin typeface="Arial" charset="0"/>
              <a:cs typeface="Traffic" pitchFamily="2" charset="-78"/>
            </a:endParaRPr>
          </a:p>
          <a:p>
            <a:pPr rtl="1" eaLnBrk="0" hangingPunct="0"/>
            <a:endParaRPr lang="en-US" sz="1800" b="1">
              <a:solidFill>
                <a:schemeClr val="bg1"/>
              </a:solidFill>
              <a:latin typeface="Arial" charset="0"/>
              <a:cs typeface="Arial" charset="0"/>
            </a:endParaRPr>
          </a:p>
          <a:p>
            <a:pPr algn="ctr" rtl="1" eaLnBrk="0" hangingPunct="0"/>
            <a:r>
              <a:rPr lang="ar-SA" sz="6000" b="1">
                <a:solidFill>
                  <a:srgbClr val="000000"/>
                </a:solidFill>
                <a:latin typeface="Arial" charset="0"/>
                <a:cs typeface="Traffic" pitchFamily="2" charset="-78"/>
              </a:rPr>
              <a:t>علل نابودي ملت‌ها</a:t>
            </a:r>
            <a:r>
              <a:rPr lang="fa-IR" sz="4400" b="1">
                <a:solidFill>
                  <a:srgbClr val="000000"/>
                </a:solidFill>
                <a:latin typeface="Arial" charset="0"/>
                <a:cs typeface="Arial" charset="0"/>
              </a:rPr>
              <a:t> </a:t>
            </a:r>
          </a:p>
          <a:p>
            <a:pPr rtl="1" eaLnBrk="0" hangingPunct="0"/>
            <a:r>
              <a:rPr lang="ar-SA" sz="3600" b="1">
                <a:solidFill>
                  <a:srgbClr val="000000"/>
                </a:solidFill>
                <a:latin typeface="Arial" charset="0"/>
                <a:cs typeface="Traffic" pitchFamily="2" charset="-78"/>
              </a:rPr>
              <a:t>پس از ياد خدا و درود! همانا ملت‌هاي پيش ا</a:t>
            </a:r>
            <a:r>
              <a:rPr lang="fa-IR" sz="3600" b="1">
                <a:solidFill>
                  <a:srgbClr val="000000"/>
                </a:solidFill>
                <a:latin typeface="Arial" charset="0"/>
                <a:cs typeface="Traffic" pitchFamily="2" charset="-78"/>
              </a:rPr>
              <a:t>ز</a:t>
            </a:r>
            <a:r>
              <a:rPr lang="ar-SA" sz="3600" b="1">
                <a:solidFill>
                  <a:srgbClr val="000000"/>
                </a:solidFill>
                <a:latin typeface="Arial" charset="0"/>
                <a:cs typeface="Traffic" pitchFamily="2" charset="-78"/>
              </a:rPr>
              <a:t> </a:t>
            </a:r>
            <a:endParaRPr lang="en-US" sz="3600" b="1">
              <a:solidFill>
                <a:srgbClr val="000000"/>
              </a:solidFill>
              <a:latin typeface="Arial" charset="0"/>
              <a:cs typeface="Traffic" pitchFamily="2" charset="-78"/>
            </a:endParaRPr>
          </a:p>
          <a:p>
            <a:pPr rtl="1" eaLnBrk="0" hangingPunct="0"/>
            <a:r>
              <a:rPr lang="ar-SA" sz="3600" b="1">
                <a:solidFill>
                  <a:srgbClr val="000000"/>
                </a:solidFill>
                <a:latin typeface="Arial" charset="0"/>
                <a:cs typeface="Traffic" pitchFamily="2" charset="-78"/>
              </a:rPr>
              <a:t>شما به هلاكت رسيدند، بدان جهت كه حق</a:t>
            </a:r>
            <a:endParaRPr lang="en-US" sz="3600" b="1">
              <a:solidFill>
                <a:srgbClr val="000000"/>
              </a:solidFill>
              <a:latin typeface="Arial" charset="0"/>
              <a:cs typeface="Traffic" pitchFamily="2" charset="-78"/>
            </a:endParaRPr>
          </a:p>
          <a:p>
            <a:pPr rtl="1" eaLnBrk="0" hangingPunct="0"/>
            <a:r>
              <a:rPr lang="en-US" sz="3600" b="1">
                <a:solidFill>
                  <a:srgbClr val="000000"/>
                </a:solidFill>
                <a:latin typeface="Arial" charset="0"/>
                <a:cs typeface="Traffic" pitchFamily="2" charset="-78"/>
              </a:rPr>
              <a:t> </a:t>
            </a:r>
            <a:r>
              <a:rPr lang="ar-SA" sz="3600" b="1">
                <a:solidFill>
                  <a:srgbClr val="000000"/>
                </a:solidFill>
                <a:latin typeface="Arial" charset="0"/>
                <a:cs typeface="Traffic" pitchFamily="2" charset="-78"/>
              </a:rPr>
              <a:t>مردم را نپرداختند، پس دنيا را با رشوه دادن</a:t>
            </a:r>
            <a:r>
              <a:rPr lang="en-US" sz="3600" b="1">
                <a:solidFill>
                  <a:srgbClr val="000000"/>
                </a:solidFill>
                <a:latin typeface="Arial" charset="0"/>
                <a:cs typeface="Traffic" pitchFamily="2" charset="-78"/>
              </a:rPr>
              <a:t> </a:t>
            </a:r>
          </a:p>
          <a:p>
            <a:pPr rtl="1" eaLnBrk="0" hangingPunct="0"/>
            <a:r>
              <a:rPr lang="en-US" sz="3600" b="1">
                <a:solidFill>
                  <a:srgbClr val="000000"/>
                </a:solidFill>
                <a:latin typeface="Arial" charset="0"/>
                <a:cs typeface="Traffic" pitchFamily="2" charset="-78"/>
              </a:rPr>
              <a:t> </a:t>
            </a:r>
            <a:r>
              <a:rPr lang="ar-SA" sz="3600" b="1">
                <a:solidFill>
                  <a:srgbClr val="000000"/>
                </a:solidFill>
                <a:latin typeface="Arial" charset="0"/>
                <a:cs typeface="Traffic" pitchFamily="2" charset="-78"/>
              </a:rPr>
              <a:t>به دست آوردند، و مردم را</a:t>
            </a:r>
            <a:r>
              <a:rPr lang="en-US" sz="3600" b="1">
                <a:solidFill>
                  <a:srgbClr val="000000"/>
                </a:solidFill>
                <a:latin typeface="Arial" charset="0"/>
                <a:cs typeface="Traffic" pitchFamily="2" charset="-78"/>
              </a:rPr>
              <a:t> </a:t>
            </a:r>
            <a:r>
              <a:rPr lang="ar-SA" sz="3600" b="1">
                <a:solidFill>
                  <a:srgbClr val="000000"/>
                </a:solidFill>
                <a:latin typeface="Arial" charset="0"/>
                <a:cs typeface="Traffic" pitchFamily="2" charset="-78"/>
              </a:rPr>
              <a:t>به راه باطل بردند</a:t>
            </a:r>
            <a:r>
              <a:rPr lang="en-US" sz="3600" b="1">
                <a:solidFill>
                  <a:srgbClr val="000000"/>
                </a:solidFill>
                <a:latin typeface="Arial" charset="0"/>
                <a:cs typeface="Traffic" pitchFamily="2" charset="-78"/>
              </a:rPr>
              <a:t> </a:t>
            </a:r>
          </a:p>
          <a:p>
            <a:pPr rtl="1" eaLnBrk="0" hangingPunct="0"/>
            <a:r>
              <a:rPr lang="ar-SA" sz="3600" b="1">
                <a:solidFill>
                  <a:srgbClr val="000000"/>
                </a:solidFill>
                <a:latin typeface="Arial" charset="0"/>
                <a:cs typeface="Traffic" pitchFamily="2" charset="-78"/>
              </a:rPr>
              <a:t>و آنان اطاعت كردند.</a:t>
            </a:r>
            <a:r>
              <a:rPr lang="en-US" sz="4400" b="1">
                <a:solidFill>
                  <a:srgbClr val="000000"/>
                </a:solidFill>
                <a:latin typeface="Arial" charset="0"/>
                <a:cs typeface="Traffic" pitchFamily="2" charset="-78"/>
              </a:rPr>
              <a:t>                                                              </a:t>
            </a:r>
            <a:r>
              <a:rPr lang="ar-SA" sz="3200" b="1">
                <a:solidFill>
                  <a:srgbClr val="000000"/>
                </a:solidFill>
                <a:latin typeface="Arial" charset="0"/>
                <a:cs typeface="Traffic" pitchFamily="2" charset="-78"/>
              </a:rPr>
              <a:t>نهج‌البلاغه-</a:t>
            </a:r>
            <a:r>
              <a:rPr lang="fa-IR" sz="3200" b="1">
                <a:solidFill>
                  <a:srgbClr val="000000"/>
                </a:solidFill>
                <a:latin typeface="Arial" charset="0"/>
                <a:cs typeface="Traffic" pitchFamily="2" charset="-78"/>
              </a:rPr>
              <a:t> </a:t>
            </a:r>
            <a:r>
              <a:rPr lang="ar-SA" sz="3200" b="1">
                <a:solidFill>
                  <a:srgbClr val="000000"/>
                </a:solidFill>
                <a:latin typeface="Arial" charset="0"/>
                <a:cs typeface="Traffic" pitchFamily="2" charset="-78"/>
              </a:rPr>
              <a:t> نامه</a:t>
            </a:r>
            <a:r>
              <a:rPr lang="ar-SA" sz="3200" b="1">
                <a:solidFill>
                  <a:schemeClr val="bg1"/>
                </a:solidFill>
                <a:latin typeface="Arial" charset="0"/>
                <a:cs typeface="Traffic" pitchFamily="2" charset="-78"/>
              </a:rPr>
              <a:t> </a:t>
            </a:r>
            <a:r>
              <a:rPr lang="ar-SA" sz="3200" b="1">
                <a:solidFill>
                  <a:srgbClr val="000000"/>
                </a:solidFill>
                <a:latin typeface="Arial" charset="0"/>
                <a:cs typeface="Traffic" pitchFamily="2" charset="-78"/>
              </a:rPr>
              <a:t>79</a:t>
            </a:r>
            <a:r>
              <a:rPr lang="fa-IR" sz="3200" b="1">
                <a:solidFill>
                  <a:schemeClr val="bg1"/>
                </a:solidFill>
                <a:latin typeface="Arial" charset="0"/>
                <a:cs typeface="Traffic" pitchFamily="2" charset="-78"/>
              </a:rPr>
              <a:t>    </a:t>
            </a:r>
            <a:endParaRPr lang="en-US" sz="3200" b="1">
              <a:solidFill>
                <a:schemeClr val="bg1"/>
              </a:solidFill>
              <a:latin typeface="Arial" charset="0"/>
              <a:cs typeface="Traffic" pitchFamily="2" charset="-78"/>
            </a:endParaRPr>
          </a:p>
          <a:p>
            <a:pPr rtl="1" eaLnBrk="0" hangingPunct="0"/>
            <a:endParaRPr lang="en-US" sz="3200" b="1">
              <a:solidFill>
                <a:schemeClr val="bg1"/>
              </a:solidFill>
              <a:latin typeface="Arial" charset="0"/>
              <a:cs typeface="Traffic" pitchFamily="2" charset="-78"/>
            </a:endParaRPr>
          </a:p>
        </p:txBody>
      </p:sp>
    </p:spTree>
  </p:cSld>
  <p:clrMapOvr>
    <a:masterClrMapping/>
  </p:clrMapOvr>
  <p:transition advClick="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304131"/>
                                        </p:tgtEl>
                                        <p:attrNameLst>
                                          <p:attrName>style.visibility</p:attrName>
                                        </p:attrNameLst>
                                      </p:cBhvr>
                                      <p:to>
                                        <p:strVal val="visible"/>
                                      </p:to>
                                    </p:set>
                                    <p:animEffect transition="in" filter="wheel(4)">
                                      <p:cBhvr>
                                        <p:cTn id="7" dur="1000"/>
                                        <p:tgtEl>
                                          <p:spTgt spid="304131"/>
                                        </p:tgtEl>
                                      </p:cBhvr>
                                    </p:animEffect>
                                  </p:childTnLst>
                                </p:cTn>
                              </p:par>
                            </p:childTnLst>
                          </p:cTn>
                        </p:par>
                        <p:par>
                          <p:cTn id="8" fill="hold">
                            <p:stCondLst>
                              <p:cond delay="1000"/>
                            </p:stCondLst>
                            <p:childTnLst>
                              <p:par>
                                <p:cTn id="9" presetID="49" presetClass="entr" presetSubtype="0" decel="100000" fill="hold" grpId="0" nodeType="afterEffect">
                                  <p:stCondLst>
                                    <p:cond delay="0"/>
                                  </p:stCondLst>
                                  <p:childTnLst>
                                    <p:set>
                                      <p:cBhvr>
                                        <p:cTn id="10" dur="1" fill="hold">
                                          <p:stCondLst>
                                            <p:cond delay="0"/>
                                          </p:stCondLst>
                                        </p:cTn>
                                        <p:tgtEl>
                                          <p:spTgt spid="304132"/>
                                        </p:tgtEl>
                                        <p:attrNameLst>
                                          <p:attrName>style.visibility</p:attrName>
                                        </p:attrNameLst>
                                      </p:cBhvr>
                                      <p:to>
                                        <p:strVal val="visible"/>
                                      </p:to>
                                    </p:set>
                                    <p:anim calcmode="lin" valueType="num">
                                      <p:cBhvr>
                                        <p:cTn id="11" dur="500" fill="hold"/>
                                        <p:tgtEl>
                                          <p:spTgt spid="304132"/>
                                        </p:tgtEl>
                                        <p:attrNameLst>
                                          <p:attrName>ppt_w</p:attrName>
                                        </p:attrNameLst>
                                      </p:cBhvr>
                                      <p:tavLst>
                                        <p:tav tm="0">
                                          <p:val>
                                            <p:fltVal val="0"/>
                                          </p:val>
                                        </p:tav>
                                        <p:tav tm="100000">
                                          <p:val>
                                            <p:strVal val="#ppt_w"/>
                                          </p:val>
                                        </p:tav>
                                      </p:tavLst>
                                    </p:anim>
                                    <p:anim calcmode="lin" valueType="num">
                                      <p:cBhvr>
                                        <p:cTn id="12" dur="500" fill="hold"/>
                                        <p:tgtEl>
                                          <p:spTgt spid="304132"/>
                                        </p:tgtEl>
                                        <p:attrNameLst>
                                          <p:attrName>ppt_h</p:attrName>
                                        </p:attrNameLst>
                                      </p:cBhvr>
                                      <p:tavLst>
                                        <p:tav tm="0">
                                          <p:val>
                                            <p:fltVal val="0"/>
                                          </p:val>
                                        </p:tav>
                                        <p:tav tm="100000">
                                          <p:val>
                                            <p:strVal val="#ppt_h"/>
                                          </p:val>
                                        </p:tav>
                                      </p:tavLst>
                                    </p:anim>
                                    <p:anim calcmode="lin" valueType="num">
                                      <p:cBhvr>
                                        <p:cTn id="13" dur="500" fill="hold"/>
                                        <p:tgtEl>
                                          <p:spTgt spid="304132"/>
                                        </p:tgtEl>
                                        <p:attrNameLst>
                                          <p:attrName>style.rotation</p:attrName>
                                        </p:attrNameLst>
                                      </p:cBhvr>
                                      <p:tavLst>
                                        <p:tav tm="0">
                                          <p:val>
                                            <p:fltVal val="360"/>
                                          </p:val>
                                        </p:tav>
                                        <p:tav tm="100000">
                                          <p:val>
                                            <p:fltVal val="0"/>
                                          </p:val>
                                        </p:tav>
                                      </p:tavLst>
                                    </p:anim>
                                    <p:animEffect transition="in" filter="fade">
                                      <p:cBhvr>
                                        <p:cTn id="14" dur="500"/>
                                        <p:tgtEl>
                                          <p:spTgt spid="304132"/>
                                        </p:tgtEl>
                                      </p:cBhvr>
                                    </p:animEffect>
                                  </p:childTnLst>
                                </p:cTn>
                              </p:par>
                            </p:childTnLst>
                          </p:cTn>
                        </p:par>
                        <p:par>
                          <p:cTn id="15" fill="hold">
                            <p:stCondLst>
                              <p:cond delay="1500"/>
                            </p:stCondLst>
                            <p:childTnLst>
                              <p:par>
                                <p:cTn id="16" presetID="30" presetClass="entr" presetSubtype="0" fill="hold" grpId="0" nodeType="afterEffect">
                                  <p:stCondLst>
                                    <p:cond delay="0"/>
                                  </p:stCondLst>
                                  <p:childTnLst>
                                    <p:set>
                                      <p:cBhvr>
                                        <p:cTn id="17" dur="1" fill="hold">
                                          <p:stCondLst>
                                            <p:cond delay="0"/>
                                          </p:stCondLst>
                                        </p:cTn>
                                        <p:tgtEl>
                                          <p:spTgt spid="304130"/>
                                        </p:tgtEl>
                                        <p:attrNameLst>
                                          <p:attrName>style.visibility</p:attrName>
                                        </p:attrNameLst>
                                      </p:cBhvr>
                                      <p:to>
                                        <p:strVal val="visible"/>
                                      </p:to>
                                    </p:set>
                                    <p:animEffect transition="in" filter="fade">
                                      <p:cBhvr>
                                        <p:cTn id="18" dur="800" decel="100000"/>
                                        <p:tgtEl>
                                          <p:spTgt spid="304130"/>
                                        </p:tgtEl>
                                      </p:cBhvr>
                                    </p:animEffect>
                                    <p:anim calcmode="lin" valueType="num">
                                      <p:cBhvr>
                                        <p:cTn id="19" dur="800" decel="100000" fill="hold"/>
                                        <p:tgtEl>
                                          <p:spTgt spid="304130"/>
                                        </p:tgtEl>
                                        <p:attrNameLst>
                                          <p:attrName>style.rotation</p:attrName>
                                        </p:attrNameLst>
                                      </p:cBhvr>
                                      <p:tavLst>
                                        <p:tav tm="0">
                                          <p:val>
                                            <p:fltVal val="-90"/>
                                          </p:val>
                                        </p:tav>
                                        <p:tav tm="100000">
                                          <p:val>
                                            <p:fltVal val="0"/>
                                          </p:val>
                                        </p:tav>
                                      </p:tavLst>
                                    </p:anim>
                                    <p:anim calcmode="lin" valueType="num">
                                      <p:cBhvr>
                                        <p:cTn id="20" dur="800" decel="100000" fill="hold"/>
                                        <p:tgtEl>
                                          <p:spTgt spid="304130"/>
                                        </p:tgtEl>
                                        <p:attrNameLst>
                                          <p:attrName>ppt_x</p:attrName>
                                        </p:attrNameLst>
                                      </p:cBhvr>
                                      <p:tavLst>
                                        <p:tav tm="0">
                                          <p:val>
                                            <p:strVal val="#ppt_x+0.4"/>
                                          </p:val>
                                        </p:tav>
                                        <p:tav tm="100000">
                                          <p:val>
                                            <p:strVal val="#ppt_x-0.05"/>
                                          </p:val>
                                        </p:tav>
                                      </p:tavLst>
                                    </p:anim>
                                    <p:anim calcmode="lin" valueType="num">
                                      <p:cBhvr>
                                        <p:cTn id="21" dur="800" decel="100000" fill="hold"/>
                                        <p:tgtEl>
                                          <p:spTgt spid="304130"/>
                                        </p:tgtEl>
                                        <p:attrNameLst>
                                          <p:attrName>ppt_y</p:attrName>
                                        </p:attrNameLst>
                                      </p:cBhvr>
                                      <p:tavLst>
                                        <p:tav tm="0">
                                          <p:val>
                                            <p:strVal val="#ppt_y-0.4"/>
                                          </p:val>
                                        </p:tav>
                                        <p:tav tm="100000">
                                          <p:val>
                                            <p:strVal val="#ppt_y+0.1"/>
                                          </p:val>
                                        </p:tav>
                                      </p:tavLst>
                                    </p:anim>
                                    <p:anim calcmode="lin" valueType="num">
                                      <p:cBhvr>
                                        <p:cTn id="22" dur="200" accel="100000" fill="hold">
                                          <p:stCondLst>
                                            <p:cond delay="800"/>
                                          </p:stCondLst>
                                        </p:cTn>
                                        <p:tgtEl>
                                          <p:spTgt spid="304130"/>
                                        </p:tgtEl>
                                        <p:attrNameLst>
                                          <p:attrName>ppt_x</p:attrName>
                                        </p:attrNameLst>
                                      </p:cBhvr>
                                      <p:tavLst>
                                        <p:tav tm="0">
                                          <p:val>
                                            <p:strVal val="#ppt_x-0.05"/>
                                          </p:val>
                                        </p:tav>
                                        <p:tav tm="100000">
                                          <p:val>
                                            <p:strVal val="#ppt_x"/>
                                          </p:val>
                                        </p:tav>
                                      </p:tavLst>
                                    </p:anim>
                                    <p:anim calcmode="lin" valueType="num">
                                      <p:cBhvr>
                                        <p:cTn id="23" dur="200" accel="100000" fill="hold">
                                          <p:stCondLst>
                                            <p:cond delay="800"/>
                                          </p:stCondLst>
                                        </p:cTn>
                                        <p:tgtEl>
                                          <p:spTgt spid="304130"/>
                                        </p:tgtEl>
                                        <p:attrNameLst>
                                          <p:attrName>ppt_y</p:attrName>
                                        </p:attrNameLst>
                                      </p:cBhvr>
                                      <p:tavLst>
                                        <p:tav tm="0">
                                          <p:val>
                                            <p:strVal val="#ppt_y+0.1"/>
                                          </p:val>
                                        </p:tav>
                                        <p:tav tm="100000">
                                          <p:val>
                                            <p:strVal val="#ppt_y"/>
                                          </p:val>
                                        </p:tav>
                                      </p:tavLst>
                                    </p:anim>
                                  </p:childTnLst>
                                </p:cTn>
                              </p:par>
                            </p:childTnLst>
                          </p:cTn>
                        </p:par>
                        <p:par>
                          <p:cTn id="24" fill="hold">
                            <p:stCondLst>
                              <p:cond delay="2500"/>
                            </p:stCondLst>
                            <p:childTnLst>
                              <p:par>
                                <p:cTn id="25" presetID="4" presetClass="entr" presetSubtype="16" fill="hold" nodeType="afterEffect">
                                  <p:stCondLst>
                                    <p:cond delay="0"/>
                                  </p:stCondLst>
                                  <p:childTnLst>
                                    <p:set>
                                      <p:cBhvr>
                                        <p:cTn id="26" dur="1" fill="hold">
                                          <p:stCondLst>
                                            <p:cond delay="0"/>
                                          </p:stCondLst>
                                        </p:cTn>
                                        <p:tgtEl>
                                          <p:spTgt spid="304133">
                                            <p:txEl>
                                              <p:pRg st="2" end="2"/>
                                            </p:txEl>
                                          </p:spTgt>
                                        </p:tgtEl>
                                        <p:attrNameLst>
                                          <p:attrName>style.visibility</p:attrName>
                                        </p:attrNameLst>
                                      </p:cBhvr>
                                      <p:to>
                                        <p:strVal val="visible"/>
                                      </p:to>
                                    </p:set>
                                    <p:animEffect transition="in" filter="box(in)">
                                      <p:cBhvr>
                                        <p:cTn id="27" dur="500"/>
                                        <p:tgtEl>
                                          <p:spTgt spid="304133">
                                            <p:txEl>
                                              <p:pRg st="2" end="2"/>
                                            </p:txEl>
                                          </p:spTgt>
                                        </p:tgtEl>
                                      </p:cBhvr>
                                    </p:animEffect>
                                  </p:childTnLst>
                                </p:cTn>
                              </p:par>
                            </p:childTnLst>
                          </p:cTn>
                        </p:par>
                        <p:par>
                          <p:cTn id="28" fill="hold">
                            <p:stCondLst>
                              <p:cond delay="3000"/>
                            </p:stCondLst>
                            <p:childTnLst>
                              <p:par>
                                <p:cTn id="29" presetID="4" presetClass="entr" presetSubtype="16" fill="hold" nodeType="afterEffect">
                                  <p:stCondLst>
                                    <p:cond delay="0"/>
                                  </p:stCondLst>
                                  <p:childTnLst>
                                    <p:set>
                                      <p:cBhvr>
                                        <p:cTn id="30" dur="1" fill="hold">
                                          <p:stCondLst>
                                            <p:cond delay="0"/>
                                          </p:stCondLst>
                                        </p:cTn>
                                        <p:tgtEl>
                                          <p:spTgt spid="304133">
                                            <p:txEl>
                                              <p:pRg st="3" end="3"/>
                                            </p:txEl>
                                          </p:spTgt>
                                        </p:tgtEl>
                                        <p:attrNameLst>
                                          <p:attrName>style.visibility</p:attrName>
                                        </p:attrNameLst>
                                      </p:cBhvr>
                                      <p:to>
                                        <p:strVal val="visible"/>
                                      </p:to>
                                    </p:set>
                                    <p:animEffect transition="in" filter="box(in)">
                                      <p:cBhvr>
                                        <p:cTn id="31" dur="500"/>
                                        <p:tgtEl>
                                          <p:spTgt spid="304133">
                                            <p:txEl>
                                              <p:pRg st="3" end="3"/>
                                            </p:txEl>
                                          </p:spTgt>
                                        </p:tgtEl>
                                      </p:cBhvr>
                                    </p:animEffect>
                                  </p:childTnLst>
                                </p:cTn>
                              </p:par>
                            </p:childTnLst>
                          </p:cTn>
                        </p:par>
                        <p:par>
                          <p:cTn id="32" fill="hold">
                            <p:stCondLst>
                              <p:cond delay="3500"/>
                            </p:stCondLst>
                            <p:childTnLst>
                              <p:par>
                                <p:cTn id="33" presetID="4" presetClass="entr" presetSubtype="16" fill="hold" nodeType="afterEffect">
                                  <p:stCondLst>
                                    <p:cond delay="0"/>
                                  </p:stCondLst>
                                  <p:childTnLst>
                                    <p:set>
                                      <p:cBhvr>
                                        <p:cTn id="34" dur="1" fill="hold">
                                          <p:stCondLst>
                                            <p:cond delay="0"/>
                                          </p:stCondLst>
                                        </p:cTn>
                                        <p:tgtEl>
                                          <p:spTgt spid="304133">
                                            <p:txEl>
                                              <p:pRg st="4" end="4"/>
                                            </p:txEl>
                                          </p:spTgt>
                                        </p:tgtEl>
                                        <p:attrNameLst>
                                          <p:attrName>style.visibility</p:attrName>
                                        </p:attrNameLst>
                                      </p:cBhvr>
                                      <p:to>
                                        <p:strVal val="visible"/>
                                      </p:to>
                                    </p:set>
                                    <p:animEffect transition="in" filter="box(in)">
                                      <p:cBhvr>
                                        <p:cTn id="35" dur="500"/>
                                        <p:tgtEl>
                                          <p:spTgt spid="304133">
                                            <p:txEl>
                                              <p:pRg st="4" end="4"/>
                                            </p:txEl>
                                          </p:spTgt>
                                        </p:tgtEl>
                                      </p:cBhvr>
                                    </p:animEffect>
                                  </p:childTnLst>
                                </p:cTn>
                              </p:par>
                            </p:childTnLst>
                          </p:cTn>
                        </p:par>
                        <p:par>
                          <p:cTn id="36" fill="hold">
                            <p:stCondLst>
                              <p:cond delay="4000"/>
                            </p:stCondLst>
                            <p:childTnLst>
                              <p:par>
                                <p:cTn id="37" presetID="4" presetClass="entr" presetSubtype="16" fill="hold" nodeType="afterEffect">
                                  <p:stCondLst>
                                    <p:cond delay="0"/>
                                  </p:stCondLst>
                                  <p:childTnLst>
                                    <p:set>
                                      <p:cBhvr>
                                        <p:cTn id="38" dur="1" fill="hold">
                                          <p:stCondLst>
                                            <p:cond delay="0"/>
                                          </p:stCondLst>
                                        </p:cTn>
                                        <p:tgtEl>
                                          <p:spTgt spid="304133">
                                            <p:txEl>
                                              <p:pRg st="5" end="5"/>
                                            </p:txEl>
                                          </p:spTgt>
                                        </p:tgtEl>
                                        <p:attrNameLst>
                                          <p:attrName>style.visibility</p:attrName>
                                        </p:attrNameLst>
                                      </p:cBhvr>
                                      <p:to>
                                        <p:strVal val="visible"/>
                                      </p:to>
                                    </p:set>
                                    <p:animEffect transition="in" filter="box(in)">
                                      <p:cBhvr>
                                        <p:cTn id="39" dur="500"/>
                                        <p:tgtEl>
                                          <p:spTgt spid="304133">
                                            <p:txEl>
                                              <p:pRg st="5" end="5"/>
                                            </p:txEl>
                                          </p:spTgt>
                                        </p:tgtEl>
                                      </p:cBhvr>
                                    </p:animEffect>
                                  </p:childTnLst>
                                </p:cTn>
                              </p:par>
                            </p:childTnLst>
                          </p:cTn>
                        </p:par>
                        <p:par>
                          <p:cTn id="40" fill="hold">
                            <p:stCondLst>
                              <p:cond delay="4500"/>
                            </p:stCondLst>
                            <p:childTnLst>
                              <p:par>
                                <p:cTn id="41" presetID="4" presetClass="entr" presetSubtype="16" fill="hold" nodeType="afterEffect">
                                  <p:stCondLst>
                                    <p:cond delay="0"/>
                                  </p:stCondLst>
                                  <p:childTnLst>
                                    <p:set>
                                      <p:cBhvr>
                                        <p:cTn id="42" dur="1" fill="hold">
                                          <p:stCondLst>
                                            <p:cond delay="0"/>
                                          </p:stCondLst>
                                        </p:cTn>
                                        <p:tgtEl>
                                          <p:spTgt spid="304133">
                                            <p:txEl>
                                              <p:pRg st="6" end="6"/>
                                            </p:txEl>
                                          </p:spTgt>
                                        </p:tgtEl>
                                        <p:attrNameLst>
                                          <p:attrName>style.visibility</p:attrName>
                                        </p:attrNameLst>
                                      </p:cBhvr>
                                      <p:to>
                                        <p:strVal val="visible"/>
                                      </p:to>
                                    </p:set>
                                    <p:animEffect transition="in" filter="box(in)">
                                      <p:cBhvr>
                                        <p:cTn id="43" dur="500"/>
                                        <p:tgtEl>
                                          <p:spTgt spid="304133">
                                            <p:txEl>
                                              <p:pRg st="6" end="6"/>
                                            </p:txEl>
                                          </p:spTgt>
                                        </p:tgtEl>
                                      </p:cBhvr>
                                    </p:animEffect>
                                  </p:childTnLst>
                                </p:cTn>
                              </p:par>
                            </p:childTnLst>
                          </p:cTn>
                        </p:par>
                        <p:par>
                          <p:cTn id="44" fill="hold">
                            <p:stCondLst>
                              <p:cond delay="5000"/>
                            </p:stCondLst>
                            <p:childTnLst>
                              <p:par>
                                <p:cTn id="45" presetID="4" presetClass="entr" presetSubtype="16" fill="hold" nodeType="afterEffect">
                                  <p:stCondLst>
                                    <p:cond delay="0"/>
                                  </p:stCondLst>
                                  <p:childTnLst>
                                    <p:set>
                                      <p:cBhvr>
                                        <p:cTn id="46" dur="1" fill="hold">
                                          <p:stCondLst>
                                            <p:cond delay="0"/>
                                          </p:stCondLst>
                                        </p:cTn>
                                        <p:tgtEl>
                                          <p:spTgt spid="304133">
                                            <p:txEl>
                                              <p:pRg st="7" end="7"/>
                                            </p:txEl>
                                          </p:spTgt>
                                        </p:tgtEl>
                                        <p:attrNameLst>
                                          <p:attrName>style.visibility</p:attrName>
                                        </p:attrNameLst>
                                      </p:cBhvr>
                                      <p:to>
                                        <p:strVal val="visible"/>
                                      </p:to>
                                    </p:set>
                                    <p:animEffect transition="in" filter="box(in)">
                                      <p:cBhvr>
                                        <p:cTn id="47" dur="500"/>
                                        <p:tgtEl>
                                          <p:spTgt spid="30413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0" grpId="0" animBg="1"/>
      <p:bldP spid="304131" grpId="0" animBg="1"/>
      <p:bldP spid="30413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F67721F-5DC2-4502-857D-DAABC963DEF2}" type="slidenum">
              <a:rPr lang="ar-SA" altLang="en-US"/>
              <a:pPr/>
              <a:t>66</a:t>
            </a:fld>
            <a:endParaRPr lang="en-US" altLang="en-US"/>
          </a:p>
        </p:txBody>
      </p:sp>
      <p:sp>
        <p:nvSpPr>
          <p:cNvPr id="305154" name="Rectangle 2"/>
          <p:cNvSpPr>
            <a:spLocks noGrp="1" noChangeArrowheads="1"/>
          </p:cNvSpPr>
          <p:nvPr>
            <p:ph type="body" idx="1"/>
          </p:nvPr>
        </p:nvSpPr>
        <p:spPr>
          <a:xfrm>
            <a:off x="395288" y="333375"/>
            <a:ext cx="8208962" cy="5905500"/>
          </a:xfrm>
          <a:noFill/>
        </p:spPr>
        <p:txBody>
          <a:bodyPr/>
          <a:lstStyle/>
          <a:p>
            <a:pPr algn="justLow" rtl="1">
              <a:buFontTx/>
              <a:buNone/>
            </a:pPr>
            <a:r>
              <a:rPr lang="fa-IR" sz="4800" b="1">
                <a:solidFill>
                  <a:srgbClr val="00001C"/>
                </a:solidFill>
                <a:cs typeface="Traffic" pitchFamily="2" charset="-78"/>
              </a:rPr>
              <a:t>  </a:t>
            </a:r>
            <a:r>
              <a:rPr lang="ar-SA" sz="3600" b="1">
                <a:solidFill>
                  <a:srgbClr val="003366"/>
                </a:solidFill>
                <a:latin typeface="Times New Roman" pitchFamily="18" charset="0"/>
                <a:cs typeface="Yagut" pitchFamily="2" charset="-78"/>
              </a:rPr>
              <a:t>رشوه يكي از بازرترين</a:t>
            </a:r>
            <a:r>
              <a:rPr lang="fa-IR" sz="3600" b="1">
                <a:solidFill>
                  <a:srgbClr val="003366"/>
                </a:solidFill>
                <a:latin typeface="Times New Roman" pitchFamily="18" charset="0"/>
                <a:cs typeface="Yagut" pitchFamily="2" charset="-78"/>
              </a:rPr>
              <a:t> </a:t>
            </a:r>
            <a:r>
              <a:rPr lang="ar-SA" sz="3600" b="1">
                <a:solidFill>
                  <a:srgbClr val="003366"/>
                </a:solidFill>
                <a:latin typeface="Times New Roman" pitchFamily="18" charset="0"/>
                <a:cs typeface="Yagut" pitchFamily="2" charset="-78"/>
              </a:rPr>
              <a:t>و</a:t>
            </a:r>
            <a:r>
              <a:rPr lang="fa-IR" sz="3600" b="1">
                <a:solidFill>
                  <a:srgbClr val="003366"/>
                </a:solidFill>
                <a:latin typeface="Times New Roman" pitchFamily="18" charset="0"/>
                <a:cs typeface="Yagut" pitchFamily="2" charset="-78"/>
              </a:rPr>
              <a:t>م</a:t>
            </a:r>
            <a:r>
              <a:rPr lang="ar-SA" sz="3600" b="1">
                <a:solidFill>
                  <a:srgbClr val="003366"/>
                </a:solidFill>
                <a:latin typeface="Times New Roman" pitchFamily="18" charset="0"/>
                <a:cs typeface="Yagut" pitchFamily="2" charset="-78"/>
              </a:rPr>
              <a:t>لموس</a:t>
            </a:r>
            <a:r>
              <a:rPr lang="ar-SA" sz="3600" b="1">
                <a:solidFill>
                  <a:srgbClr val="003366"/>
                </a:solidFill>
                <a:latin typeface="Times New Roman" pitchFamily="18" charset="0"/>
                <a:cs typeface="Traffic" pitchFamily="2" charset="-78"/>
              </a:rPr>
              <a:t>‌</a:t>
            </a:r>
            <a:r>
              <a:rPr lang="ar-SA" sz="3600" b="1">
                <a:solidFill>
                  <a:srgbClr val="003366"/>
                </a:solidFill>
                <a:latin typeface="Times New Roman" pitchFamily="18" charset="0"/>
                <a:cs typeface="Yagut" pitchFamily="2" charset="-78"/>
              </a:rPr>
              <a:t>ترين اشكال فساد اداري و مالي است كه </a:t>
            </a:r>
            <a:r>
              <a:rPr lang="fa-IR" sz="3600" b="1">
                <a:solidFill>
                  <a:srgbClr val="003366"/>
                </a:solidFill>
                <a:latin typeface="Times New Roman" pitchFamily="18" charset="0"/>
                <a:cs typeface="Yagut" pitchFamily="2" charset="-78"/>
              </a:rPr>
              <a:t> </a:t>
            </a:r>
            <a:r>
              <a:rPr lang="ar-SA" sz="3600" b="1">
                <a:solidFill>
                  <a:srgbClr val="003366"/>
                </a:solidFill>
                <a:latin typeface="Times New Roman" pitchFamily="18" charset="0"/>
                <a:cs typeface="Yagut" pitchFamily="2" charset="-78"/>
              </a:rPr>
              <a:t>اكثر حكومت</a:t>
            </a:r>
            <a:r>
              <a:rPr lang="ar-SA" sz="3600" b="1">
                <a:solidFill>
                  <a:srgbClr val="003366"/>
                </a:solidFill>
                <a:latin typeface="Times New Roman" pitchFamily="18" charset="0"/>
                <a:cs typeface="Traffic" pitchFamily="2" charset="-78"/>
              </a:rPr>
              <a:t>‌</a:t>
            </a:r>
            <a:r>
              <a:rPr lang="ar-SA" sz="3600" b="1">
                <a:solidFill>
                  <a:srgbClr val="003366"/>
                </a:solidFill>
                <a:latin typeface="Times New Roman" pitchFamily="18" charset="0"/>
                <a:cs typeface="Yagut" pitchFamily="2" charset="-78"/>
              </a:rPr>
              <a:t>ها صرف نظر از نوع نظام سياسي، ميزان پيشرفت اقتصادي، نوع فرهنگ و ساير عوامل ودر بين</a:t>
            </a:r>
            <a:r>
              <a:rPr lang="fa-IR" sz="3600" b="1">
                <a:solidFill>
                  <a:srgbClr val="003366"/>
                </a:solidFill>
                <a:latin typeface="Times New Roman" pitchFamily="18" charset="0"/>
                <a:cs typeface="Yagut" pitchFamily="2" charset="-78"/>
              </a:rPr>
              <a:t> </a:t>
            </a:r>
            <a:r>
              <a:rPr lang="ar-SA" sz="3600" b="1">
                <a:solidFill>
                  <a:srgbClr val="003366"/>
                </a:solidFill>
                <a:latin typeface="Times New Roman" pitchFamily="18" charset="0"/>
                <a:cs typeface="Yagut" pitchFamily="2" charset="-78"/>
              </a:rPr>
              <a:t>كارمندان رده پايين و مقامات رده بالا گريبانگير</a:t>
            </a:r>
            <a:r>
              <a:rPr lang="fa-IR" sz="3600" b="1">
                <a:solidFill>
                  <a:srgbClr val="003366"/>
                </a:solidFill>
                <a:latin typeface="Times New Roman" pitchFamily="18" charset="0"/>
                <a:cs typeface="Yagut" pitchFamily="2" charset="-78"/>
              </a:rPr>
              <a:t> آن</a:t>
            </a:r>
            <a:r>
              <a:rPr lang="ar-SA" sz="3600" b="1">
                <a:solidFill>
                  <a:srgbClr val="003366"/>
                </a:solidFill>
                <a:latin typeface="Times New Roman" pitchFamily="18" charset="0"/>
                <a:cs typeface="Yagut" pitchFamily="2" charset="-78"/>
              </a:rPr>
              <a:t> هستند</a:t>
            </a:r>
            <a:r>
              <a:rPr lang="ar-SA" sz="2800" b="1">
                <a:solidFill>
                  <a:srgbClr val="003366"/>
                </a:solidFill>
                <a:latin typeface="Times New Roman" pitchFamily="18" charset="0"/>
                <a:cs typeface="Yagut" pitchFamily="2" charset="-78"/>
              </a:rPr>
              <a:t>.</a:t>
            </a:r>
            <a:endParaRPr lang="en-US" sz="2800" b="1">
              <a:solidFill>
                <a:srgbClr val="003366"/>
              </a:solidFill>
              <a:latin typeface="Times New Roman" pitchFamily="18" charset="0"/>
              <a:cs typeface="Yagut" pitchFamily="2" charset="-78"/>
            </a:endParaRPr>
          </a:p>
        </p:txBody>
      </p:sp>
    </p:spTree>
  </p:cSld>
  <p:clrMapOvr>
    <a:masterClrMapping/>
  </p:clrMapOvr>
  <p:transition advClick="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05154">
                                            <p:txEl>
                                              <p:pRg st="0" end="0"/>
                                            </p:txEl>
                                          </p:spTgt>
                                        </p:tgtEl>
                                        <p:attrNameLst>
                                          <p:attrName>style.visibility</p:attrName>
                                        </p:attrNameLst>
                                      </p:cBhvr>
                                      <p:to>
                                        <p:strVal val="visible"/>
                                      </p:to>
                                    </p:set>
                                    <p:animEffect transition="in" filter="fade">
                                      <p:cBhvr>
                                        <p:cTn id="7" dur="1000"/>
                                        <p:tgtEl>
                                          <p:spTgt spid="305154">
                                            <p:txEl>
                                              <p:pRg st="0" end="0"/>
                                            </p:txEl>
                                          </p:spTgt>
                                        </p:tgtEl>
                                      </p:cBhvr>
                                    </p:animEffect>
                                    <p:anim calcmode="lin" valueType="num">
                                      <p:cBhvr>
                                        <p:cTn id="8" dur="1000" fill="hold"/>
                                        <p:tgtEl>
                                          <p:spTgt spid="30515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515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154"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body" idx="1"/>
          </p:nvPr>
        </p:nvSpPr>
        <p:spPr>
          <a:xfrm>
            <a:off x="430213" y="404813"/>
            <a:ext cx="8245475" cy="6048375"/>
          </a:xfrm>
          <a:noFill/>
        </p:spPr>
        <p:txBody>
          <a:bodyPr/>
          <a:lstStyle/>
          <a:p>
            <a:pPr algn="justLow" rtl="1">
              <a:buClr>
                <a:srgbClr val="000000"/>
              </a:buClr>
              <a:buFont typeface="Wingdings" pitchFamily="2" charset="2"/>
              <a:buNone/>
            </a:pPr>
            <a:r>
              <a:rPr lang="fa-IR" sz="3600" b="1">
                <a:solidFill>
                  <a:srgbClr val="00001C"/>
                </a:solidFill>
                <a:cs typeface="Traffic" pitchFamily="2" charset="-78"/>
              </a:rPr>
              <a:t>  	</a:t>
            </a:r>
            <a:r>
              <a:rPr lang="ar-SA" sz="3600" b="1">
                <a:solidFill>
                  <a:srgbClr val="003366"/>
                </a:solidFill>
                <a:latin typeface="Times New Roman" pitchFamily="18" charset="0"/>
                <a:cs typeface="Yagut" pitchFamily="2" charset="-78"/>
              </a:rPr>
              <a:t>دانيل كافمن" در تحقيقي تحت عنوان "نخبگان كشورهاي</a:t>
            </a:r>
            <a:r>
              <a:rPr lang="fa-IR" sz="3600" b="1">
                <a:solidFill>
                  <a:srgbClr val="003366"/>
                </a:solidFill>
                <a:latin typeface="Times New Roman" pitchFamily="18" charset="0"/>
                <a:cs typeface="Yagut" pitchFamily="2" charset="-78"/>
              </a:rPr>
              <a:t> </a:t>
            </a:r>
            <a:r>
              <a:rPr lang="ar-SA" sz="3600" b="1">
                <a:solidFill>
                  <a:srgbClr val="003366"/>
                </a:solidFill>
                <a:latin typeface="Times New Roman" pitchFamily="18" charset="0"/>
                <a:cs typeface="Yagut" pitchFamily="2" charset="-78"/>
              </a:rPr>
              <a:t>درحال توسعه درباره فساد چه</a:t>
            </a:r>
            <a:r>
              <a:rPr lang="fa-IR" sz="3600" b="1">
                <a:solidFill>
                  <a:srgbClr val="003366"/>
                </a:solidFill>
                <a:latin typeface="Times New Roman" pitchFamily="18" charset="0"/>
                <a:cs typeface="Yagut" pitchFamily="2" charset="-78"/>
              </a:rPr>
              <a:t>  </a:t>
            </a:r>
            <a:r>
              <a:rPr lang="ar-SA" sz="3600" b="1">
                <a:solidFill>
                  <a:srgbClr val="003366"/>
                </a:solidFill>
                <a:latin typeface="Times New Roman" pitchFamily="18" charset="0"/>
                <a:cs typeface="Yagut" pitchFamily="2" charset="-78"/>
              </a:rPr>
              <a:t>فكري مي</a:t>
            </a:r>
            <a:r>
              <a:rPr lang="ar-SA" sz="3600" b="1">
                <a:solidFill>
                  <a:srgbClr val="003366"/>
                </a:solidFill>
                <a:latin typeface="Times New Roman" pitchFamily="18" charset="0"/>
                <a:cs typeface="Traffic" pitchFamily="2" charset="-78"/>
              </a:rPr>
              <a:t>‌</a:t>
            </a:r>
            <a:r>
              <a:rPr lang="ar-SA" sz="3600" b="1">
                <a:solidFill>
                  <a:srgbClr val="003366"/>
                </a:solidFill>
                <a:latin typeface="Times New Roman" pitchFamily="18" charset="0"/>
                <a:cs typeface="Yagut" pitchFamily="2" charset="-78"/>
              </a:rPr>
              <a:t>كنند"در سال </a:t>
            </a:r>
            <a:r>
              <a:rPr lang="fa-IR" sz="3600" b="1">
                <a:solidFill>
                  <a:srgbClr val="003366"/>
                </a:solidFill>
                <a:latin typeface="Times New Roman" pitchFamily="18" charset="0"/>
                <a:cs typeface="Yagut" pitchFamily="2" charset="-78"/>
              </a:rPr>
              <a:t>1996 </a:t>
            </a:r>
            <a:r>
              <a:rPr lang="ar-SA" sz="3600" b="1">
                <a:solidFill>
                  <a:srgbClr val="003366"/>
                </a:solidFill>
                <a:latin typeface="Times New Roman" pitchFamily="18" charset="0"/>
                <a:cs typeface="Yagut" pitchFamily="2" charset="-78"/>
              </a:rPr>
              <a:t>از 150 نفر از نخبگان 63 كشور در حال توسعه</a:t>
            </a:r>
            <a:r>
              <a:rPr lang="fa-IR" sz="3600" b="1">
                <a:solidFill>
                  <a:srgbClr val="003366"/>
                </a:solidFill>
                <a:latin typeface="Times New Roman" pitchFamily="18" charset="0"/>
                <a:cs typeface="Yagut" pitchFamily="2" charset="-78"/>
              </a:rPr>
              <a:t> </a:t>
            </a:r>
            <a:r>
              <a:rPr lang="ar-SA" sz="3600" b="1">
                <a:solidFill>
                  <a:srgbClr val="003366"/>
                </a:solidFill>
                <a:latin typeface="Times New Roman" pitchFamily="18" charset="0"/>
                <a:cs typeface="Yagut" pitchFamily="2" charset="-78"/>
              </a:rPr>
              <a:t>خواسته است</a:t>
            </a:r>
            <a:r>
              <a:rPr lang="fa-IR" sz="3600" b="1">
                <a:solidFill>
                  <a:srgbClr val="003366"/>
                </a:solidFill>
                <a:latin typeface="Times New Roman" pitchFamily="18" charset="0"/>
                <a:cs typeface="Yagut" pitchFamily="2" charset="-78"/>
              </a:rPr>
              <a:t> </a:t>
            </a:r>
            <a:r>
              <a:rPr lang="ar-SA" sz="3600" b="1">
                <a:solidFill>
                  <a:srgbClr val="003366"/>
                </a:solidFill>
                <a:latin typeface="Times New Roman" pitchFamily="18" charset="0"/>
                <a:cs typeface="Yagut" pitchFamily="2" charset="-78"/>
              </a:rPr>
              <a:t>تا در بين 11 مورد از موانع احتمال</a:t>
            </a:r>
            <a:r>
              <a:rPr lang="fa-IR" sz="3600" b="1">
                <a:solidFill>
                  <a:srgbClr val="003366"/>
                </a:solidFill>
                <a:latin typeface="Times New Roman" pitchFamily="18" charset="0"/>
                <a:cs typeface="Yagut" pitchFamily="2" charset="-78"/>
              </a:rPr>
              <a:t>ی</a:t>
            </a:r>
            <a:r>
              <a:rPr lang="ar-SA" sz="3600" b="1">
                <a:solidFill>
                  <a:srgbClr val="003366"/>
                </a:solidFill>
                <a:latin typeface="Times New Roman" pitchFamily="18" charset="0"/>
                <a:cs typeface="Yagut" pitchFamily="2" charset="-78"/>
              </a:rPr>
              <a:t> رشد و توسعه درجه اهميت هر يك را تعيين نمايند، پاسخها نشان دهنده آن است كه فساد بخش عمومي، جدي</a:t>
            </a:r>
            <a:r>
              <a:rPr lang="ar-SA" sz="3600" b="1">
                <a:solidFill>
                  <a:srgbClr val="003366"/>
                </a:solidFill>
                <a:latin typeface="Times New Roman" pitchFamily="18" charset="0"/>
                <a:cs typeface="Traffic" pitchFamily="2" charset="-78"/>
              </a:rPr>
              <a:t>‌</a:t>
            </a:r>
            <a:r>
              <a:rPr lang="ar-SA" sz="3600" b="1">
                <a:solidFill>
                  <a:srgbClr val="003366"/>
                </a:solidFill>
                <a:latin typeface="Times New Roman" pitchFamily="18" charset="0"/>
                <a:cs typeface="Yagut" pitchFamily="2" charset="-78"/>
              </a:rPr>
              <a:t>ترين مانع معرفي گرديده است. شركت</a:t>
            </a:r>
            <a:r>
              <a:rPr lang="ar-SA" sz="3600" b="1">
                <a:solidFill>
                  <a:srgbClr val="003366"/>
                </a:solidFill>
                <a:latin typeface="Times New Roman" pitchFamily="18" charset="0"/>
                <a:cs typeface="Traffic" pitchFamily="2" charset="-78"/>
              </a:rPr>
              <a:t>‌</a:t>
            </a:r>
            <a:r>
              <a:rPr lang="ar-SA" sz="3600" b="1">
                <a:solidFill>
                  <a:srgbClr val="003366"/>
                </a:solidFill>
                <a:latin typeface="Times New Roman" pitchFamily="18" charset="0"/>
                <a:cs typeface="Yagut" pitchFamily="2" charset="-78"/>
              </a:rPr>
              <a:t> كنندگان در تحقيق با اين نظريه موافقند كه فساد و فقدان اصلاح</a:t>
            </a:r>
            <a:r>
              <a:rPr lang="fa-IR" sz="3600" b="1">
                <a:solidFill>
                  <a:srgbClr val="003366"/>
                </a:solidFill>
                <a:latin typeface="Times New Roman" pitchFamily="18" charset="0"/>
                <a:cs typeface="Yagut" pitchFamily="2" charset="-78"/>
              </a:rPr>
              <a:t>ات</a:t>
            </a:r>
            <a:r>
              <a:rPr lang="ar-SA" sz="3600" b="1">
                <a:solidFill>
                  <a:srgbClr val="003366"/>
                </a:solidFill>
                <a:latin typeface="Times New Roman" pitchFamily="18" charset="0"/>
                <a:cs typeface="Yagut" pitchFamily="2" charset="-78"/>
              </a:rPr>
              <a:t> اقتصادي دست در دست</a:t>
            </a:r>
            <a:r>
              <a:rPr lang="fa-IR" sz="3600" b="1">
                <a:solidFill>
                  <a:srgbClr val="003366"/>
                </a:solidFill>
                <a:latin typeface="Times New Roman" pitchFamily="18" charset="0"/>
                <a:cs typeface="Yagut" pitchFamily="2" charset="-78"/>
              </a:rPr>
              <a:t> يکديگر دارند </a:t>
            </a:r>
          </a:p>
          <a:p>
            <a:pPr algn="justLow">
              <a:buFontTx/>
              <a:buNone/>
            </a:pPr>
            <a:endParaRPr lang="en-US" sz="3600" b="1">
              <a:solidFill>
                <a:srgbClr val="003366"/>
              </a:solidFill>
              <a:latin typeface="Times New Roman" pitchFamily="18" charset="0"/>
              <a:cs typeface="Yagut" pitchFamily="2" charset="-78"/>
            </a:endParaRPr>
          </a:p>
        </p:txBody>
      </p:sp>
    </p:spTree>
  </p:cSld>
  <p:clrMapOvr>
    <a:masterClrMapping/>
  </p:clrMapOvr>
  <p:transition advClick="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306178">
                                            <p:txEl>
                                              <p:pRg st="0" end="0"/>
                                            </p:txEl>
                                          </p:spTgt>
                                        </p:tgtEl>
                                        <p:attrNameLst>
                                          <p:attrName>style.visibility</p:attrName>
                                        </p:attrNameLst>
                                      </p:cBhvr>
                                      <p:to>
                                        <p:strVal val="visible"/>
                                      </p:to>
                                    </p:set>
                                    <p:anim calcmode="lin" valueType="num">
                                      <p:cBhvr>
                                        <p:cTn id="7" dur="1000" fill="hold"/>
                                        <p:tgtEl>
                                          <p:spTgt spid="306178">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06178">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06178">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06178">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E466CF-C415-4A04-B632-38C6C1BA988F}" type="slidenum">
              <a:rPr lang="ar-SA" altLang="en-US"/>
              <a:pPr/>
              <a:t>68</a:t>
            </a:fld>
            <a:endParaRPr lang="en-US" altLang="en-US"/>
          </a:p>
        </p:txBody>
      </p:sp>
      <p:sp>
        <p:nvSpPr>
          <p:cNvPr id="308226" name="Rectangle 2"/>
          <p:cNvSpPr>
            <a:spLocks noChangeArrowheads="1"/>
          </p:cNvSpPr>
          <p:nvPr/>
        </p:nvSpPr>
        <p:spPr bwMode="auto">
          <a:xfrm>
            <a:off x="395288" y="333375"/>
            <a:ext cx="8497887" cy="5832475"/>
          </a:xfrm>
          <a:prstGeom prst="rect">
            <a:avLst/>
          </a:prstGeom>
          <a:noFill/>
          <a:ln w="9525">
            <a:noFill/>
            <a:miter lim="800000"/>
            <a:headEnd/>
            <a:tailEnd/>
          </a:ln>
          <a:effectLst/>
        </p:spPr>
        <p:txBody>
          <a:bodyPr wrap="none" anchor="ctr"/>
          <a:lstStyle/>
          <a:p>
            <a:endParaRPr lang="en-US"/>
          </a:p>
        </p:txBody>
      </p:sp>
      <p:sp>
        <p:nvSpPr>
          <p:cNvPr id="308227" name="Rectangle 3"/>
          <p:cNvSpPr>
            <a:spLocks noChangeArrowheads="1"/>
          </p:cNvSpPr>
          <p:nvPr/>
        </p:nvSpPr>
        <p:spPr bwMode="auto">
          <a:xfrm>
            <a:off x="250825" y="692150"/>
            <a:ext cx="8569325" cy="5699125"/>
          </a:xfrm>
          <a:prstGeom prst="rect">
            <a:avLst/>
          </a:prstGeom>
          <a:noFill/>
          <a:ln w="9525">
            <a:noFill/>
            <a:miter lim="800000"/>
            <a:headEnd/>
            <a:tailEnd/>
          </a:ln>
          <a:effectLst/>
        </p:spPr>
        <p:txBody>
          <a:bodyPr>
            <a:spAutoFit/>
          </a:bodyPr>
          <a:lstStyle/>
          <a:p>
            <a:pPr algn="ctr"/>
            <a:endParaRPr lang="fa-IR" sz="3200" b="1">
              <a:solidFill>
                <a:srgbClr val="00001C"/>
              </a:solidFill>
              <a:effectLst>
                <a:outerShdw blurRad="38100" dist="38100" dir="2700000" algn="tl">
                  <a:srgbClr val="000000"/>
                </a:outerShdw>
              </a:effectLst>
              <a:latin typeface="Mitra" pitchFamily="2" charset="-78"/>
              <a:cs typeface="Zar" pitchFamily="2" charset="-78"/>
            </a:endParaRPr>
          </a:p>
          <a:p>
            <a:pPr algn="justLow" rtl="1"/>
            <a:r>
              <a:rPr lang="ar-SA" sz="3200" b="1">
                <a:solidFill>
                  <a:srgbClr val="00001C"/>
                </a:solidFill>
                <a:effectLst>
                  <a:outerShdw blurRad="38100" dist="38100" dir="2700000" algn="tl">
                    <a:srgbClr val="000000"/>
                  </a:outerShdw>
                </a:effectLst>
                <a:latin typeface="Mitra" pitchFamily="2" charset="-78"/>
                <a:cs typeface="Zar" pitchFamily="2" charset="-78"/>
              </a:rPr>
              <a:t> </a:t>
            </a:r>
            <a:r>
              <a:rPr lang="ar-SA" sz="4000" b="1">
                <a:solidFill>
                  <a:srgbClr val="003366"/>
                </a:solidFill>
                <a:effectLst>
                  <a:outerShdw blurRad="38100" dist="38100" dir="2700000" algn="tl">
                    <a:srgbClr val="000000"/>
                  </a:outerShdw>
                </a:effectLst>
                <a:latin typeface="Times New Roman" pitchFamily="18" charset="0"/>
                <a:cs typeface="Yagut" pitchFamily="2" charset="-78"/>
              </a:rPr>
              <a:t>آنان معتقدند </a:t>
            </a:r>
            <a:r>
              <a:rPr lang="fa-IR" sz="4000" b="1">
                <a:solidFill>
                  <a:srgbClr val="003366"/>
                </a:solidFill>
                <a:effectLst>
                  <a:outerShdw blurRad="38100" dist="38100" dir="2700000" algn="tl">
                    <a:srgbClr val="000000"/>
                  </a:outerShdw>
                </a:effectLst>
                <a:latin typeface="Times New Roman" pitchFamily="18" charset="0"/>
                <a:cs typeface="Yagut" pitchFamily="2" charset="-78"/>
              </a:rPr>
              <a:t>که </a:t>
            </a:r>
            <a:r>
              <a:rPr lang="ar-SA" sz="4000" b="1">
                <a:solidFill>
                  <a:srgbClr val="003366"/>
                </a:solidFill>
                <a:effectLst>
                  <a:outerShdw blurRad="38100" dist="38100" dir="2700000" algn="tl">
                    <a:srgbClr val="000000"/>
                  </a:outerShdw>
                </a:effectLst>
                <a:latin typeface="Times New Roman" pitchFamily="18" charset="0"/>
                <a:cs typeface="Yagut" pitchFamily="2" charset="-78"/>
              </a:rPr>
              <a:t>فس</a:t>
            </a:r>
            <a:r>
              <a:rPr lang="fa-IR" sz="4000" b="1">
                <a:solidFill>
                  <a:srgbClr val="003366"/>
                </a:solidFill>
                <a:effectLst>
                  <a:outerShdw blurRad="38100" dist="38100" dir="2700000" algn="tl">
                    <a:srgbClr val="000000"/>
                  </a:outerShdw>
                </a:effectLst>
                <a:latin typeface="Times New Roman" pitchFamily="18" charset="0"/>
                <a:cs typeface="Yagut" pitchFamily="2" charset="-78"/>
              </a:rPr>
              <a:t>ا</a:t>
            </a:r>
            <a:r>
              <a:rPr lang="ar-SA" sz="4000" b="1">
                <a:solidFill>
                  <a:srgbClr val="003366"/>
                </a:solidFill>
                <a:effectLst>
                  <a:outerShdw blurRad="38100" dist="38100" dir="2700000" algn="tl">
                    <a:srgbClr val="000000"/>
                  </a:outerShdw>
                </a:effectLst>
                <a:latin typeface="Times New Roman" pitchFamily="18" charset="0"/>
                <a:cs typeface="Yagut" pitchFamily="2" charset="-78"/>
              </a:rPr>
              <a:t>د</a:t>
            </a:r>
            <a:r>
              <a:rPr lang="fa-IR" sz="4000" b="1">
                <a:solidFill>
                  <a:srgbClr val="003366"/>
                </a:solidFill>
                <a:effectLst>
                  <a:outerShdw blurRad="38100" dist="38100" dir="2700000" algn="tl">
                    <a:srgbClr val="000000"/>
                  </a:outerShdw>
                </a:effectLst>
                <a:latin typeface="Times New Roman" pitchFamily="18" charset="0"/>
                <a:cs typeface="Yagut" pitchFamily="2" charset="-78"/>
              </a:rPr>
              <a:t> اداری</a:t>
            </a:r>
            <a:r>
              <a:rPr lang="ar-SA" sz="4000" b="1">
                <a:solidFill>
                  <a:srgbClr val="003366"/>
                </a:solidFill>
                <a:effectLst>
                  <a:outerShdw blurRad="38100" dist="38100" dir="2700000" algn="tl">
                    <a:srgbClr val="000000"/>
                  </a:outerShdw>
                </a:effectLst>
                <a:latin typeface="Times New Roman" pitchFamily="18" charset="0"/>
                <a:cs typeface="Yagut" pitchFamily="2" charset="-78"/>
              </a:rPr>
              <a:t> يكي از دلايل مهم جلوگيري از انجام اصلاحات مي</a:t>
            </a:r>
            <a:r>
              <a:rPr lang="fa-IR" sz="4000" b="1">
                <a:solidFill>
                  <a:srgbClr val="003366"/>
                </a:solidFill>
                <a:effectLst>
                  <a:outerShdw blurRad="38100" dist="38100" dir="2700000" algn="tl">
                    <a:srgbClr val="000000"/>
                  </a:outerShdw>
                </a:effectLst>
                <a:latin typeface="Times New Roman" pitchFamily="18" charset="0"/>
                <a:cs typeface="Yagut" pitchFamily="2" charset="-78"/>
              </a:rPr>
              <a:t> باشد</a:t>
            </a:r>
            <a:r>
              <a:rPr lang="ar-SA" sz="4000" b="1">
                <a:solidFill>
                  <a:srgbClr val="003366"/>
                </a:solidFill>
                <a:effectLst>
                  <a:outerShdw blurRad="38100" dist="38100" dir="2700000" algn="tl">
                    <a:srgbClr val="000000"/>
                  </a:outerShdw>
                </a:effectLst>
                <a:latin typeface="Times New Roman" pitchFamily="18" charset="0"/>
                <a:cs typeface="Zar" pitchFamily="2" charset="-78"/>
              </a:rPr>
              <a:t>‌</a:t>
            </a:r>
            <a:r>
              <a:rPr lang="ar-SA" sz="4000" b="1">
                <a:solidFill>
                  <a:srgbClr val="003366"/>
                </a:solidFill>
                <a:effectLst>
                  <a:outerShdw blurRad="38100" dist="38100" dir="2700000" algn="tl">
                    <a:srgbClr val="000000"/>
                  </a:outerShdw>
                </a:effectLst>
                <a:latin typeface="Times New Roman" pitchFamily="18" charset="0"/>
                <a:cs typeface="Yagut" pitchFamily="2" charset="-78"/>
              </a:rPr>
              <a:t>. در عين حال آنان اعتقاد دارند كه اصلاحات اقتصادي- بويژه مقررات</a:t>
            </a:r>
            <a:r>
              <a:rPr lang="ar-SA" sz="4000" b="1">
                <a:solidFill>
                  <a:srgbClr val="003366"/>
                </a:solidFill>
                <a:effectLst>
                  <a:outerShdw blurRad="38100" dist="38100" dir="2700000" algn="tl">
                    <a:srgbClr val="000000"/>
                  </a:outerShdw>
                </a:effectLst>
                <a:latin typeface="Times New Roman" pitchFamily="18" charset="0"/>
                <a:cs typeface="Zar" pitchFamily="2" charset="-78"/>
              </a:rPr>
              <a:t>‌</a:t>
            </a:r>
            <a:r>
              <a:rPr lang="ar-SA" sz="4000" b="1">
                <a:solidFill>
                  <a:srgbClr val="003366"/>
                </a:solidFill>
                <a:effectLst>
                  <a:outerShdw blurRad="38100" dist="38100" dir="2700000" algn="tl">
                    <a:srgbClr val="000000"/>
                  </a:outerShdw>
                </a:effectLst>
                <a:latin typeface="Times New Roman" pitchFamily="18" charset="0"/>
                <a:cs typeface="Yagut" pitchFamily="2" charset="-78"/>
              </a:rPr>
              <a:t>زدايي و آزادسازي، نوسازي نظام بودجه و ماليات و خصوصي</a:t>
            </a:r>
            <a:r>
              <a:rPr lang="ar-SA" sz="4000" b="1">
                <a:solidFill>
                  <a:srgbClr val="003366"/>
                </a:solidFill>
                <a:effectLst>
                  <a:outerShdw blurRad="38100" dist="38100" dir="2700000" algn="tl">
                    <a:srgbClr val="000000"/>
                  </a:outerShdw>
                </a:effectLst>
                <a:latin typeface="Times New Roman" pitchFamily="18" charset="0"/>
                <a:cs typeface="Zar" pitchFamily="2" charset="-78"/>
              </a:rPr>
              <a:t>‌</a:t>
            </a:r>
            <a:r>
              <a:rPr lang="ar-SA" sz="4000" b="1">
                <a:solidFill>
                  <a:srgbClr val="003366"/>
                </a:solidFill>
                <a:effectLst>
                  <a:outerShdw blurRad="38100" dist="38100" dir="2700000" algn="tl">
                    <a:srgbClr val="000000"/>
                  </a:outerShdw>
                </a:effectLst>
                <a:latin typeface="Times New Roman" pitchFamily="18" charset="0"/>
                <a:cs typeface="Yagut" pitchFamily="2" charset="-78"/>
              </a:rPr>
              <a:t>سازي- مي</a:t>
            </a:r>
            <a:r>
              <a:rPr lang="ar-SA" sz="4000" b="1">
                <a:solidFill>
                  <a:srgbClr val="003366"/>
                </a:solidFill>
                <a:effectLst>
                  <a:outerShdw blurRad="38100" dist="38100" dir="2700000" algn="tl">
                    <a:srgbClr val="000000"/>
                  </a:outerShdw>
                </a:effectLst>
                <a:latin typeface="Times New Roman" pitchFamily="18" charset="0"/>
                <a:cs typeface="Zar" pitchFamily="2" charset="-78"/>
              </a:rPr>
              <a:t>‌</a:t>
            </a:r>
            <a:r>
              <a:rPr lang="ar-SA" sz="4000" b="1">
                <a:solidFill>
                  <a:srgbClr val="003366"/>
                </a:solidFill>
                <a:effectLst>
                  <a:outerShdw blurRad="38100" dist="38100" dir="2700000" algn="tl">
                    <a:srgbClr val="000000"/>
                  </a:outerShdw>
                </a:effectLst>
                <a:latin typeface="Times New Roman" pitchFamily="18" charset="0"/>
                <a:cs typeface="Yagut" pitchFamily="2" charset="-78"/>
              </a:rPr>
              <a:t>تواند در تخفيف فساد نقش كليدي ايفا نمايد.</a:t>
            </a:r>
            <a:endParaRPr lang="en-US" sz="3200" b="1">
              <a:solidFill>
                <a:srgbClr val="00001C"/>
              </a:solidFill>
              <a:effectLst>
                <a:outerShdw blurRad="38100" dist="38100" dir="2700000" algn="tl">
                  <a:srgbClr val="000000"/>
                </a:outerShdw>
              </a:effectLst>
              <a:latin typeface="Mitra" pitchFamily="2" charset="-78"/>
              <a:cs typeface="Zar" pitchFamily="2" charset="-78"/>
            </a:endParaRPr>
          </a:p>
          <a:p>
            <a:endParaRPr lang="en-US" sz="3200" b="1">
              <a:solidFill>
                <a:srgbClr val="00001C"/>
              </a:solidFill>
              <a:effectLst>
                <a:outerShdw blurRad="38100" dist="38100" dir="2700000" algn="tl">
                  <a:srgbClr val="000000"/>
                </a:outerShdw>
              </a:effectLst>
              <a:latin typeface="Mitra" pitchFamily="2" charset="-78"/>
              <a:cs typeface="Zar" pitchFamily="2" charset="-78"/>
            </a:endParaRPr>
          </a:p>
          <a:p>
            <a:endParaRPr lang="en-US" sz="3200" b="1">
              <a:solidFill>
                <a:srgbClr val="00001C"/>
              </a:solidFill>
              <a:effectLst>
                <a:outerShdw blurRad="38100" dist="38100" dir="2700000" algn="tl">
                  <a:srgbClr val="000000"/>
                </a:outerShdw>
              </a:effectLst>
              <a:latin typeface="Mitra" pitchFamily="2" charset="-78"/>
              <a:cs typeface="Zar" pitchFamily="2" charset="-78"/>
            </a:endParaRPr>
          </a:p>
          <a:p>
            <a:endParaRPr lang="en-US" sz="3200" b="1">
              <a:solidFill>
                <a:srgbClr val="00001C"/>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78947AE-D279-4C49-A760-EFC59D8C20CC}" type="slidenum">
              <a:rPr lang="ar-SA" altLang="en-US"/>
              <a:pPr/>
              <a:t>69</a:t>
            </a:fld>
            <a:endParaRPr lang="en-US" altLang="en-US"/>
          </a:p>
        </p:txBody>
      </p:sp>
      <p:sp>
        <p:nvSpPr>
          <p:cNvPr id="309250" name="AutoShape 2"/>
          <p:cNvSpPr>
            <a:spLocks noChangeArrowheads="1"/>
          </p:cNvSpPr>
          <p:nvPr/>
        </p:nvSpPr>
        <p:spPr bwMode="auto">
          <a:xfrm>
            <a:off x="0" y="1484313"/>
            <a:ext cx="9144000" cy="5040312"/>
          </a:xfrm>
          <a:prstGeom prst="star32">
            <a:avLst>
              <a:gd name="adj" fmla="val 48097"/>
            </a:avLst>
          </a:prstGeom>
          <a:solidFill>
            <a:srgbClr val="CCFFFF"/>
          </a:solidFill>
          <a:ln w="9525" algn="ctr">
            <a:noFill/>
            <a:miter lim="800000"/>
            <a:headEnd/>
            <a:tailEnd/>
          </a:ln>
          <a:effectLst/>
        </p:spPr>
        <p:txBody>
          <a:bodyPr wrap="none" anchor="ctr"/>
          <a:lstStyle/>
          <a:p>
            <a:endParaRPr lang="en-US"/>
          </a:p>
        </p:txBody>
      </p:sp>
      <p:sp>
        <p:nvSpPr>
          <p:cNvPr id="309251" name="Rectangle 3"/>
          <p:cNvSpPr>
            <a:spLocks noGrp="1" noChangeArrowheads="1"/>
          </p:cNvSpPr>
          <p:nvPr>
            <p:ph type="body" idx="1"/>
          </p:nvPr>
        </p:nvSpPr>
        <p:spPr>
          <a:xfrm>
            <a:off x="-107950" y="2698750"/>
            <a:ext cx="8820150" cy="4114800"/>
          </a:xfrm>
        </p:spPr>
        <p:txBody>
          <a:bodyPr/>
          <a:lstStyle/>
          <a:p>
            <a:pPr algn="r" rtl="1">
              <a:buClr>
                <a:srgbClr val="00001C"/>
              </a:buClr>
              <a:buFont typeface="Wingdings" pitchFamily="2" charset="2"/>
              <a:buChar char="Ø"/>
            </a:pPr>
            <a:r>
              <a:rPr lang="ar-SA" sz="4000" b="1">
                <a:solidFill>
                  <a:srgbClr val="00001C"/>
                </a:solidFill>
                <a:cs typeface="Traffic" pitchFamily="2" charset="-78"/>
              </a:rPr>
              <a:t>وجود سازمان شفافيت بين‌الملل </a:t>
            </a:r>
            <a:r>
              <a:rPr lang="en-US" sz="4000" b="1">
                <a:solidFill>
                  <a:srgbClr val="00001C"/>
                </a:solidFill>
                <a:cs typeface="Traffic" pitchFamily="2" charset="-78"/>
              </a:rPr>
              <a:t>(TI)</a:t>
            </a:r>
            <a:endParaRPr lang="fa-IR" sz="4000" b="1">
              <a:solidFill>
                <a:srgbClr val="00001C"/>
              </a:solidFill>
              <a:cs typeface="Traffic" pitchFamily="2" charset="-78"/>
            </a:endParaRPr>
          </a:p>
          <a:p>
            <a:pPr algn="r" rtl="1">
              <a:buClr>
                <a:srgbClr val="00001C"/>
              </a:buClr>
              <a:buFont typeface="Wingdings" pitchFamily="2" charset="2"/>
              <a:buChar char="Ø"/>
            </a:pPr>
            <a:r>
              <a:rPr lang="ar-SA" sz="4000" b="1">
                <a:solidFill>
                  <a:srgbClr val="00001C"/>
                </a:solidFill>
                <a:cs typeface="Traffic" pitchFamily="2" charset="-78"/>
              </a:rPr>
              <a:t>برگزاري اجلاس‌هاي جهاني مبارزه با فساد </a:t>
            </a:r>
            <a:endParaRPr lang="fa-IR" sz="4000" b="1">
              <a:solidFill>
                <a:srgbClr val="00001C"/>
              </a:solidFill>
              <a:cs typeface="Traffic" pitchFamily="2" charset="-78"/>
            </a:endParaRPr>
          </a:p>
          <a:p>
            <a:pPr algn="r" rtl="1">
              <a:buClr>
                <a:srgbClr val="00001C"/>
              </a:buClr>
              <a:buFont typeface="Wingdings" pitchFamily="2" charset="2"/>
              <a:buChar char="Ø"/>
            </a:pPr>
            <a:r>
              <a:rPr lang="ar-SA" sz="4000" b="1">
                <a:solidFill>
                  <a:srgbClr val="00001C"/>
                </a:solidFill>
                <a:cs typeface="Traffic" pitchFamily="2" charset="-78"/>
              </a:rPr>
              <a:t>برگزاري كنفرانسهاي بين‌المللي ضد فساد توسط كشورهاي مختلف</a:t>
            </a:r>
            <a:r>
              <a:rPr lang="fa-IR" sz="4000" b="1">
                <a:solidFill>
                  <a:srgbClr val="00001C"/>
                </a:solidFill>
                <a:cs typeface="Traffic" pitchFamily="2" charset="-78"/>
              </a:rPr>
              <a:t>  </a:t>
            </a:r>
            <a:endParaRPr lang="en-US" sz="4000" b="1">
              <a:solidFill>
                <a:srgbClr val="00001C"/>
              </a:solidFill>
              <a:cs typeface="Traffic" pitchFamily="2" charset="-78"/>
            </a:endParaRPr>
          </a:p>
        </p:txBody>
      </p:sp>
      <p:sp>
        <p:nvSpPr>
          <p:cNvPr id="309252" name="AutoShape 4"/>
          <p:cNvSpPr>
            <a:spLocks noChangeArrowheads="1"/>
          </p:cNvSpPr>
          <p:nvPr/>
        </p:nvSpPr>
        <p:spPr bwMode="auto">
          <a:xfrm>
            <a:off x="0" y="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3200" b="1">
                <a:solidFill>
                  <a:srgbClr val="FFFFFF"/>
                </a:solidFill>
                <a:effectLst>
                  <a:outerShdw blurRad="38100" dist="38100" dir="2700000" algn="tl">
                    <a:srgbClr val="000000"/>
                  </a:outerShdw>
                </a:effectLst>
                <a:latin typeface="Mitra" pitchFamily="2" charset="-78"/>
                <a:cs typeface="Zar" pitchFamily="2" charset="-78"/>
              </a:rPr>
              <a:t>حساسيت‌هاي بين‌المللي </a:t>
            </a:r>
            <a:endParaRPr lang="en-US" altLang="en-US" sz="32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09250"/>
                                        </p:tgtEl>
                                        <p:attrNameLst>
                                          <p:attrName>style.visibility</p:attrName>
                                        </p:attrNameLst>
                                      </p:cBhvr>
                                      <p:to>
                                        <p:strVal val="visible"/>
                                      </p:to>
                                    </p:set>
                                    <p:anim calcmode="lin" valueType="num">
                                      <p:cBhvr>
                                        <p:cTn id="7" dur="500" fill="hold"/>
                                        <p:tgtEl>
                                          <p:spTgt spid="309250"/>
                                        </p:tgtEl>
                                        <p:attrNameLst>
                                          <p:attrName>ppt_w</p:attrName>
                                        </p:attrNameLst>
                                      </p:cBhvr>
                                      <p:tavLst>
                                        <p:tav tm="0">
                                          <p:val>
                                            <p:fltVal val="0"/>
                                          </p:val>
                                        </p:tav>
                                        <p:tav tm="100000">
                                          <p:val>
                                            <p:strVal val="#ppt_w"/>
                                          </p:val>
                                        </p:tav>
                                      </p:tavLst>
                                    </p:anim>
                                    <p:anim calcmode="lin" valueType="num">
                                      <p:cBhvr>
                                        <p:cTn id="8" dur="500" fill="hold"/>
                                        <p:tgtEl>
                                          <p:spTgt spid="309250"/>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5" presetClass="entr" presetSubtype="0" fill="hold" nodeType="afterEffect">
                                  <p:stCondLst>
                                    <p:cond delay="0"/>
                                  </p:stCondLst>
                                  <p:childTnLst>
                                    <p:set>
                                      <p:cBhvr>
                                        <p:cTn id="11" dur="1" fill="hold">
                                          <p:stCondLst>
                                            <p:cond delay="0"/>
                                          </p:stCondLst>
                                        </p:cTn>
                                        <p:tgtEl>
                                          <p:spTgt spid="309251">
                                            <p:txEl>
                                              <p:pRg st="0" end="0"/>
                                            </p:txEl>
                                          </p:spTgt>
                                        </p:tgtEl>
                                        <p:attrNameLst>
                                          <p:attrName>style.visibility</p:attrName>
                                        </p:attrNameLst>
                                      </p:cBhvr>
                                      <p:to>
                                        <p:strVal val="visible"/>
                                      </p:to>
                                    </p:set>
                                    <p:anim calcmode="lin" valueType="num">
                                      <p:cBhvr>
                                        <p:cTn id="12" dur="1000" fill="hold"/>
                                        <p:tgtEl>
                                          <p:spTgt spid="309251">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09251">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0925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30925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6" fill="hold">
                            <p:stCondLst>
                              <p:cond delay="1500"/>
                            </p:stCondLst>
                            <p:childTnLst>
                              <p:par>
                                <p:cTn id="17" presetID="15" presetClass="entr" presetSubtype="0" fill="hold" nodeType="afterEffect">
                                  <p:stCondLst>
                                    <p:cond delay="0"/>
                                  </p:stCondLst>
                                  <p:childTnLst>
                                    <p:set>
                                      <p:cBhvr>
                                        <p:cTn id="18" dur="1" fill="hold">
                                          <p:stCondLst>
                                            <p:cond delay="0"/>
                                          </p:stCondLst>
                                        </p:cTn>
                                        <p:tgtEl>
                                          <p:spTgt spid="309251">
                                            <p:txEl>
                                              <p:pRg st="1" end="1"/>
                                            </p:txEl>
                                          </p:spTgt>
                                        </p:tgtEl>
                                        <p:attrNameLst>
                                          <p:attrName>style.visibility</p:attrName>
                                        </p:attrNameLst>
                                      </p:cBhvr>
                                      <p:to>
                                        <p:strVal val="visible"/>
                                      </p:to>
                                    </p:set>
                                    <p:anim calcmode="lin" valueType="num">
                                      <p:cBhvr>
                                        <p:cTn id="19" dur="1000" fill="hold"/>
                                        <p:tgtEl>
                                          <p:spTgt spid="309251">
                                            <p:txEl>
                                              <p:pRg st="1" end="1"/>
                                            </p:txEl>
                                          </p:spTgt>
                                        </p:tgtEl>
                                        <p:attrNameLst>
                                          <p:attrName>ppt_w</p:attrName>
                                        </p:attrNameLst>
                                      </p:cBhvr>
                                      <p:tavLst>
                                        <p:tav tm="0">
                                          <p:val>
                                            <p:fltVal val="0"/>
                                          </p:val>
                                        </p:tav>
                                        <p:tav tm="100000">
                                          <p:val>
                                            <p:strVal val="#ppt_w"/>
                                          </p:val>
                                        </p:tav>
                                      </p:tavLst>
                                    </p:anim>
                                    <p:anim calcmode="lin" valueType="num">
                                      <p:cBhvr>
                                        <p:cTn id="20" dur="1000" fill="hold"/>
                                        <p:tgtEl>
                                          <p:spTgt spid="309251">
                                            <p:txEl>
                                              <p:pRg st="1" end="1"/>
                                            </p:txEl>
                                          </p:spTgt>
                                        </p:tgtEl>
                                        <p:attrNameLst>
                                          <p:attrName>ppt_h</p:attrName>
                                        </p:attrNameLst>
                                      </p:cBhvr>
                                      <p:tavLst>
                                        <p:tav tm="0">
                                          <p:val>
                                            <p:fltVal val="0"/>
                                          </p:val>
                                        </p:tav>
                                        <p:tav tm="100000">
                                          <p:val>
                                            <p:strVal val="#ppt_h"/>
                                          </p:val>
                                        </p:tav>
                                      </p:tavLst>
                                    </p:anim>
                                    <p:anim calcmode="lin" valueType="num">
                                      <p:cBhvr>
                                        <p:cTn id="21" dur="1000" fill="hold"/>
                                        <p:tgtEl>
                                          <p:spTgt spid="30925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309251">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par>
                          <p:cTn id="23" fill="hold">
                            <p:stCondLst>
                              <p:cond delay="2500"/>
                            </p:stCondLst>
                            <p:childTnLst>
                              <p:par>
                                <p:cTn id="24" presetID="15" presetClass="entr" presetSubtype="0" fill="hold" nodeType="afterEffect">
                                  <p:stCondLst>
                                    <p:cond delay="0"/>
                                  </p:stCondLst>
                                  <p:childTnLst>
                                    <p:set>
                                      <p:cBhvr>
                                        <p:cTn id="25" dur="1" fill="hold">
                                          <p:stCondLst>
                                            <p:cond delay="0"/>
                                          </p:stCondLst>
                                        </p:cTn>
                                        <p:tgtEl>
                                          <p:spTgt spid="309251">
                                            <p:txEl>
                                              <p:pRg st="2" end="2"/>
                                            </p:txEl>
                                          </p:spTgt>
                                        </p:tgtEl>
                                        <p:attrNameLst>
                                          <p:attrName>style.visibility</p:attrName>
                                        </p:attrNameLst>
                                      </p:cBhvr>
                                      <p:to>
                                        <p:strVal val="visible"/>
                                      </p:to>
                                    </p:set>
                                    <p:anim calcmode="lin" valueType="num">
                                      <p:cBhvr>
                                        <p:cTn id="26" dur="1000" fill="hold"/>
                                        <p:tgtEl>
                                          <p:spTgt spid="309251">
                                            <p:txEl>
                                              <p:pRg st="2" end="2"/>
                                            </p:txEl>
                                          </p:spTgt>
                                        </p:tgtEl>
                                        <p:attrNameLst>
                                          <p:attrName>ppt_w</p:attrName>
                                        </p:attrNameLst>
                                      </p:cBhvr>
                                      <p:tavLst>
                                        <p:tav tm="0">
                                          <p:val>
                                            <p:fltVal val="0"/>
                                          </p:val>
                                        </p:tav>
                                        <p:tav tm="100000">
                                          <p:val>
                                            <p:strVal val="#ppt_w"/>
                                          </p:val>
                                        </p:tav>
                                      </p:tavLst>
                                    </p:anim>
                                    <p:anim calcmode="lin" valueType="num">
                                      <p:cBhvr>
                                        <p:cTn id="27" dur="1000" fill="hold"/>
                                        <p:tgtEl>
                                          <p:spTgt spid="309251">
                                            <p:txEl>
                                              <p:pRg st="2" end="2"/>
                                            </p:txEl>
                                          </p:spTgt>
                                        </p:tgtEl>
                                        <p:attrNameLst>
                                          <p:attrName>ppt_h</p:attrName>
                                        </p:attrNameLst>
                                      </p:cBhvr>
                                      <p:tavLst>
                                        <p:tav tm="0">
                                          <p:val>
                                            <p:fltVal val="0"/>
                                          </p:val>
                                        </p:tav>
                                        <p:tav tm="100000">
                                          <p:val>
                                            <p:strVal val="#ppt_h"/>
                                          </p:val>
                                        </p:tav>
                                      </p:tavLst>
                                    </p:anim>
                                    <p:anim calcmode="lin" valueType="num">
                                      <p:cBhvr>
                                        <p:cTn id="28" dur="1000" fill="hold"/>
                                        <p:tgtEl>
                                          <p:spTgt spid="30925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309251">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2ADF7ECE-6163-4B41-A1BC-80BA3769B9E8}" type="slidenum">
              <a:rPr lang="ar-SA" altLang="en-US"/>
              <a:pPr/>
              <a:t>7</a:t>
            </a:fld>
            <a:endParaRPr lang="en-US" altLang="en-US"/>
          </a:p>
        </p:txBody>
      </p:sp>
      <p:sp>
        <p:nvSpPr>
          <p:cNvPr id="238594" name="AutoShape 2"/>
          <p:cNvSpPr>
            <a:spLocks noChangeArrowheads="1"/>
          </p:cNvSpPr>
          <p:nvPr/>
        </p:nvSpPr>
        <p:spPr bwMode="auto">
          <a:xfrm>
            <a:off x="838200" y="762000"/>
            <a:ext cx="7315200" cy="541020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noFill/>
            <a:miter lim="800000"/>
            <a:headEnd/>
            <a:tailEnd/>
          </a:ln>
          <a:effectLst>
            <a:prstShdw prst="shdw17" dist="17961" dir="2700000">
              <a:srgbClr val="FFFF99">
                <a:gamma/>
                <a:shade val="60000"/>
                <a:invGamma/>
              </a:srgbClr>
            </a:prstShdw>
          </a:effectLst>
        </p:spPr>
        <p:txBody>
          <a:bodyPr/>
          <a:lstStyle/>
          <a:p>
            <a:pPr algn="just" rtl="1">
              <a:lnSpc>
                <a:spcPct val="140000"/>
              </a:lnSpc>
              <a:spcBef>
                <a:spcPct val="20000"/>
              </a:spcBef>
            </a:pPr>
            <a:r>
              <a:rPr lang="ar-SA" altLang="en-US" sz="3200" b="1">
                <a:solidFill>
                  <a:schemeClr val="tx1"/>
                </a:solidFill>
                <a:latin typeface="Mitra" pitchFamily="2" charset="-78"/>
                <a:cs typeface="Mitra" pitchFamily="2" charset="-78"/>
              </a:rPr>
              <a:t>افلاطون : در انجام وظيفه، نه براي اعمال خوب و نه براي اعمال بد، نه براي انجام كاري و نه براي خودداري از انجام امري نبايد تحفه گرفت. هركس براي انجام وظيفه تحفه بگيرد بايدمحكوم به اعدام شود</a:t>
            </a:r>
            <a:endParaRPr lang="ar-SA" altLang="en-US" sz="2000" b="1">
              <a:latin typeface="Times New Roman" pitchFamily="18" charset="0"/>
              <a:sym typeface="Symbol" pitchFamily="18" charset="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38594"/>
                                        </p:tgtEl>
                                        <p:attrNameLst>
                                          <p:attrName>style.visibility</p:attrName>
                                        </p:attrNameLst>
                                      </p:cBhvr>
                                      <p:to>
                                        <p:strVal val="visible"/>
                                      </p:to>
                                    </p:set>
                                    <p:animEffect transition="in" filter="box(in)">
                                      <p:cBhvr>
                                        <p:cTn id="7" dur="500"/>
                                        <p:tgtEl>
                                          <p:spTgt spid="2385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4" grpId="0" animBg="1"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BFA7B39-EEE0-4766-AEB3-D2A6FDC9E1BC}" type="slidenum">
              <a:rPr lang="ar-SA" altLang="en-US"/>
              <a:pPr/>
              <a:t>70</a:t>
            </a:fld>
            <a:endParaRPr lang="en-US" altLang="en-US"/>
          </a:p>
        </p:txBody>
      </p:sp>
      <p:sp>
        <p:nvSpPr>
          <p:cNvPr id="310274" name="Rectangle 2"/>
          <p:cNvSpPr>
            <a:spLocks noGrp="1" noChangeArrowheads="1"/>
          </p:cNvSpPr>
          <p:nvPr>
            <p:ph type="subTitle" idx="1"/>
          </p:nvPr>
        </p:nvSpPr>
        <p:spPr>
          <a:xfrm>
            <a:off x="395288" y="1484313"/>
            <a:ext cx="8532812" cy="4897437"/>
          </a:xfrm>
          <a:noFill/>
        </p:spPr>
        <p:txBody>
          <a:bodyPr/>
          <a:lstStyle/>
          <a:p>
            <a:pPr>
              <a:lnSpc>
                <a:spcPct val="90000"/>
              </a:lnSpc>
            </a:pPr>
            <a:endParaRPr lang="fa-IR" sz="2000"/>
          </a:p>
          <a:p>
            <a:pPr algn="justLow">
              <a:lnSpc>
                <a:spcPct val="90000"/>
              </a:lnSpc>
            </a:pPr>
            <a:r>
              <a:rPr lang="ar-SA" sz="2000"/>
              <a:t> </a:t>
            </a:r>
            <a:r>
              <a:rPr lang="ar-SA" b="1">
                <a:solidFill>
                  <a:srgbClr val="003366"/>
                </a:solidFill>
                <a:latin typeface="Times New Roman" pitchFamily="18" charset="0"/>
                <a:cs typeface="Yagut" pitchFamily="2" charset="-78"/>
              </a:rPr>
              <a:t>براساس گزارش سال</a:t>
            </a:r>
            <a:r>
              <a:rPr lang="fa-IR" b="1">
                <a:solidFill>
                  <a:srgbClr val="003366"/>
                </a:solidFill>
                <a:latin typeface="Times New Roman" pitchFamily="18" charset="0"/>
                <a:cs typeface="Yagut" pitchFamily="2" charset="-78"/>
              </a:rPr>
              <a:t>2004</a:t>
            </a:r>
            <a:r>
              <a:rPr lang="ar-SA" b="1">
                <a:solidFill>
                  <a:srgbClr val="003366"/>
                </a:solidFill>
                <a:latin typeface="Times New Roman" pitchFamily="18" charset="0"/>
                <a:cs typeface="Yagut" pitchFamily="2" charset="-78"/>
              </a:rPr>
              <a:t> سازمان شفافيت بين</a:t>
            </a:r>
            <a:r>
              <a:rPr lang="ar-SA" b="1">
                <a:solidFill>
                  <a:srgbClr val="003366"/>
                </a:solidFill>
                <a:latin typeface="Times New Roman" pitchFamily="18" charset="0"/>
                <a:cs typeface="Traffic" pitchFamily="2" charset="-78"/>
              </a:rPr>
              <a:t>‌</a:t>
            </a:r>
            <a:r>
              <a:rPr lang="ar-SA" b="1">
                <a:solidFill>
                  <a:srgbClr val="003366"/>
                </a:solidFill>
                <a:latin typeface="Times New Roman" pitchFamily="18" charset="0"/>
                <a:cs typeface="Yagut" pitchFamily="2" charset="-78"/>
              </a:rPr>
              <a:t>الملل</a:t>
            </a:r>
            <a:r>
              <a:rPr lang="fa-IR" b="1">
                <a:solidFill>
                  <a:srgbClr val="003366"/>
                </a:solidFill>
                <a:latin typeface="Times New Roman" pitchFamily="18" charset="0"/>
                <a:cs typeface="Yagut" pitchFamily="2" charset="-78"/>
              </a:rPr>
              <a:t>،</a:t>
            </a:r>
            <a:r>
              <a:rPr lang="en-US" b="1">
                <a:solidFill>
                  <a:srgbClr val="003366"/>
                </a:solidFill>
                <a:latin typeface="Times New Roman" pitchFamily="18" charset="0"/>
                <a:cs typeface="Yagut" pitchFamily="2" charset="-78"/>
              </a:rPr>
              <a:t> </a:t>
            </a:r>
            <a:r>
              <a:rPr lang="ar-SA" b="1">
                <a:solidFill>
                  <a:srgbClr val="003366"/>
                </a:solidFill>
                <a:latin typeface="Times New Roman" pitchFamily="18" charset="0"/>
                <a:cs typeface="Yagut" pitchFamily="2" charset="-78"/>
              </a:rPr>
              <a:t> كشور فنلاند با كمترين </a:t>
            </a:r>
            <a:r>
              <a:rPr lang="fa-IR" b="1">
                <a:solidFill>
                  <a:srgbClr val="003366"/>
                </a:solidFill>
                <a:latin typeface="Times New Roman" pitchFamily="18" charset="0"/>
                <a:cs typeface="Yagut" pitchFamily="2" charset="-78"/>
              </a:rPr>
              <a:t>ميزان شيوع فسادبيشترين امتياز</a:t>
            </a:r>
            <a:r>
              <a:rPr lang="ar-SA" b="1">
                <a:solidFill>
                  <a:srgbClr val="003366"/>
                </a:solidFill>
                <a:latin typeface="Times New Roman" pitchFamily="18" charset="0"/>
                <a:cs typeface="Yagut" pitchFamily="2" charset="-78"/>
              </a:rPr>
              <a:t> و كشور</a:t>
            </a:r>
            <a:r>
              <a:rPr lang="fa-IR" b="1">
                <a:solidFill>
                  <a:srgbClr val="003366"/>
                </a:solidFill>
                <a:latin typeface="Times New Roman" pitchFamily="18" charset="0"/>
                <a:cs typeface="Yagut" pitchFamily="2" charset="-78"/>
              </a:rPr>
              <a:t>های هائيتی و</a:t>
            </a:r>
            <a:r>
              <a:rPr lang="ar-SA" b="1">
                <a:solidFill>
                  <a:srgbClr val="003366"/>
                </a:solidFill>
                <a:latin typeface="Times New Roman" pitchFamily="18" charset="0"/>
                <a:cs typeface="Yagut" pitchFamily="2" charset="-78"/>
              </a:rPr>
              <a:t> بنگلادش با بيشترين </a:t>
            </a:r>
            <a:r>
              <a:rPr lang="fa-IR" b="1">
                <a:solidFill>
                  <a:srgbClr val="003366"/>
                </a:solidFill>
                <a:latin typeface="Times New Roman" pitchFamily="18" charset="0"/>
                <a:cs typeface="Yagut" pitchFamily="2" charset="-78"/>
              </a:rPr>
              <a:t>ميزان شيوع فساد کمترين امتياز </a:t>
            </a:r>
            <a:r>
              <a:rPr lang="ar-SA" b="1">
                <a:solidFill>
                  <a:srgbClr val="003366"/>
                </a:solidFill>
                <a:latin typeface="Times New Roman" pitchFamily="18" charset="0"/>
                <a:cs typeface="Yagut" pitchFamily="2" charset="-78"/>
              </a:rPr>
              <a:t>،يعنی آخرين رتبه را به خود اختصاص داده </a:t>
            </a:r>
            <a:r>
              <a:rPr lang="fa-IR" b="1">
                <a:solidFill>
                  <a:srgbClr val="003366"/>
                </a:solidFill>
                <a:latin typeface="Times New Roman" pitchFamily="18" charset="0"/>
                <a:cs typeface="Yagut" pitchFamily="2" charset="-78"/>
              </a:rPr>
              <a:t>اند.                                                                </a:t>
            </a:r>
          </a:p>
          <a:p>
            <a:pPr algn="justLow">
              <a:lnSpc>
                <a:spcPct val="90000"/>
              </a:lnSpc>
            </a:pPr>
            <a:r>
              <a:rPr lang="ar-SA" b="1">
                <a:solidFill>
                  <a:srgbClr val="003366"/>
                </a:solidFill>
                <a:latin typeface="Times New Roman" pitchFamily="18" charset="0"/>
                <a:cs typeface="Yagut" pitchFamily="2" charset="-78"/>
              </a:rPr>
              <a:t>براساس اين گزارش</a:t>
            </a:r>
            <a:r>
              <a:rPr lang="fa-IR" b="1">
                <a:solidFill>
                  <a:srgbClr val="003366"/>
                </a:solidFill>
                <a:latin typeface="Times New Roman" pitchFamily="18" charset="0"/>
                <a:cs typeface="Yagut" pitchFamily="2" charset="-78"/>
              </a:rPr>
              <a:t>،</a:t>
            </a:r>
            <a:r>
              <a:rPr lang="ar-SA" b="1">
                <a:solidFill>
                  <a:srgbClr val="003366"/>
                </a:solidFill>
                <a:latin typeface="Times New Roman" pitchFamily="18" charset="0"/>
                <a:cs typeface="Yagut" pitchFamily="2" charset="-78"/>
              </a:rPr>
              <a:t> ايران </a:t>
            </a:r>
            <a:r>
              <a:rPr lang="fa-IR" b="1">
                <a:solidFill>
                  <a:srgbClr val="003366"/>
                </a:solidFill>
                <a:latin typeface="Times New Roman" pitchFamily="18" charset="0"/>
                <a:cs typeface="Yagut" pitchFamily="2" charset="-78"/>
              </a:rPr>
              <a:t>در</a:t>
            </a:r>
            <a:r>
              <a:rPr lang="ar-SA" b="1">
                <a:solidFill>
                  <a:srgbClr val="003366"/>
                </a:solidFill>
                <a:latin typeface="Times New Roman" pitchFamily="18" charset="0"/>
                <a:cs typeface="Yagut" pitchFamily="2" charset="-78"/>
              </a:rPr>
              <a:t>بين </a:t>
            </a:r>
            <a:r>
              <a:rPr lang="fa-IR" b="1">
                <a:solidFill>
                  <a:srgbClr val="003366"/>
                </a:solidFill>
                <a:latin typeface="Times New Roman" pitchFamily="18" charset="0"/>
                <a:cs typeface="Yagut" pitchFamily="2" charset="-78"/>
              </a:rPr>
              <a:t>146</a:t>
            </a:r>
            <a:r>
              <a:rPr lang="ar-SA" b="1">
                <a:solidFill>
                  <a:srgbClr val="003366"/>
                </a:solidFill>
                <a:latin typeface="Times New Roman" pitchFamily="18" charset="0"/>
                <a:cs typeface="Yagut" pitchFamily="2" charset="-78"/>
              </a:rPr>
              <a:t> كشور </a:t>
            </a:r>
            <a:r>
              <a:rPr lang="fa-IR" b="1">
                <a:solidFill>
                  <a:srgbClr val="003366"/>
                </a:solidFill>
                <a:latin typeface="Times New Roman" pitchFamily="18" charset="0"/>
                <a:cs typeface="Yagut" pitchFamily="2" charset="-78"/>
              </a:rPr>
              <a:t>در</a:t>
            </a:r>
            <a:r>
              <a:rPr lang="ar-SA" b="1">
                <a:solidFill>
                  <a:srgbClr val="003366"/>
                </a:solidFill>
                <a:latin typeface="Times New Roman" pitchFamily="18" charset="0"/>
                <a:cs typeface="Yagut" pitchFamily="2" charset="-78"/>
              </a:rPr>
              <a:t>رتبه </a:t>
            </a:r>
            <a:r>
              <a:rPr lang="fa-IR" b="1">
                <a:solidFill>
                  <a:srgbClr val="003366"/>
                </a:solidFill>
                <a:latin typeface="Times New Roman" pitchFamily="18" charset="0"/>
                <a:cs typeface="Yagut" pitchFamily="2" charset="-78"/>
              </a:rPr>
              <a:t>88قرار گرفته و رايج ترين نوع فساد آن رشوه خواری اعلام گرديده است .</a:t>
            </a:r>
            <a:r>
              <a:rPr lang="fa-IR" sz="2400" b="1">
                <a:solidFill>
                  <a:srgbClr val="00001C"/>
                </a:solidFill>
                <a:cs typeface="Traffic" pitchFamily="2" charset="-78"/>
              </a:rPr>
              <a:t>                                                          </a:t>
            </a:r>
          </a:p>
          <a:p>
            <a:pPr algn="r">
              <a:lnSpc>
                <a:spcPct val="90000"/>
              </a:lnSpc>
            </a:pPr>
            <a:r>
              <a:rPr lang="fa-IR" sz="2400" b="1">
                <a:solidFill>
                  <a:srgbClr val="00001C"/>
                </a:solidFill>
                <a:cs typeface="Traffic" pitchFamily="2" charset="-78"/>
              </a:rPr>
              <a:t>                                                          </a:t>
            </a:r>
            <a:endParaRPr lang="fa-IR" sz="2000" b="1">
              <a:solidFill>
                <a:srgbClr val="FFFF00"/>
              </a:solidFill>
              <a:cs typeface="Traffic" pitchFamily="2" charset="-78"/>
            </a:endParaRPr>
          </a:p>
          <a:p>
            <a:pPr>
              <a:lnSpc>
                <a:spcPct val="90000"/>
              </a:lnSpc>
            </a:pPr>
            <a:endParaRPr lang="en-US" sz="2000">
              <a:solidFill>
                <a:srgbClr val="FFFF00"/>
              </a:solidFill>
            </a:endParaRPr>
          </a:p>
        </p:txBody>
      </p:sp>
      <p:sp>
        <p:nvSpPr>
          <p:cNvPr id="310275" name="AutoShape 3"/>
          <p:cNvSpPr>
            <a:spLocks noChangeArrowheads="1"/>
          </p:cNvSpPr>
          <p:nvPr/>
        </p:nvSpPr>
        <p:spPr bwMode="auto">
          <a:xfrm>
            <a:off x="0" y="404813"/>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2800" b="1">
                <a:solidFill>
                  <a:srgbClr val="FFFFFF"/>
                </a:solidFill>
                <a:effectLst>
                  <a:outerShdw blurRad="38100" dist="38100" dir="2700000" algn="tl">
                    <a:srgbClr val="000000"/>
                  </a:outerShdw>
                </a:effectLst>
                <a:latin typeface="Mitra" pitchFamily="2" charset="-78"/>
                <a:cs typeface="Zar" pitchFamily="2" charset="-78"/>
              </a:rPr>
              <a:t>پاكترين و فاسدترين كشورها از نظر شيوع فساد مالي</a:t>
            </a:r>
            <a:r>
              <a:rPr lang="fa-IR" altLang="en-US" sz="3200" b="1">
                <a:solidFill>
                  <a:srgbClr val="FFFFFF"/>
                </a:solidFill>
                <a:effectLst>
                  <a:outerShdw blurRad="38100" dist="38100" dir="2700000" algn="tl">
                    <a:srgbClr val="000000"/>
                  </a:outerShdw>
                </a:effectLst>
                <a:latin typeface="Mitra" pitchFamily="2" charset="-78"/>
                <a:cs typeface="Zar" pitchFamily="2" charset="-78"/>
              </a:rPr>
              <a:t> </a:t>
            </a:r>
            <a:endParaRPr lang="en-US" altLang="en-US" sz="32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iterate type="lt">
                                    <p:tmPct val="10000"/>
                                  </p:iterate>
                                  <p:childTnLst>
                                    <p:set>
                                      <p:cBhvr>
                                        <p:cTn id="6" dur="1" fill="hold">
                                          <p:stCondLst>
                                            <p:cond delay="0"/>
                                          </p:stCondLst>
                                        </p:cTn>
                                        <p:tgtEl>
                                          <p:spTgt spid="310274">
                                            <p:txEl>
                                              <p:pRg st="1" end="1"/>
                                            </p:txEl>
                                          </p:spTgt>
                                        </p:tgtEl>
                                        <p:attrNameLst>
                                          <p:attrName>style.visibility</p:attrName>
                                        </p:attrNameLst>
                                      </p:cBhvr>
                                      <p:to>
                                        <p:strVal val="visible"/>
                                      </p:to>
                                    </p:set>
                                    <p:animEffect transition="in" filter="fade">
                                      <p:cBhvr>
                                        <p:cTn id="7" dur="500"/>
                                        <p:tgtEl>
                                          <p:spTgt spid="310274">
                                            <p:txEl>
                                              <p:pRg st="1" end="1"/>
                                            </p:txEl>
                                          </p:spTgt>
                                        </p:tgtEl>
                                      </p:cBhvr>
                                    </p:animEffect>
                                    <p:anim calcmode="lin" valueType="num">
                                      <p:cBhvr>
                                        <p:cTn id="8" dur="500" fill="hold"/>
                                        <p:tgtEl>
                                          <p:spTgt spid="310274">
                                            <p:txEl>
                                              <p:pRg st="1" end="1"/>
                                            </p:txEl>
                                          </p:spTgt>
                                        </p:tgtEl>
                                        <p:attrNameLst>
                                          <p:attrName>ppt_w</p:attrName>
                                        </p:attrNameLst>
                                      </p:cBhvr>
                                      <p:tavLst>
                                        <p:tav tm="0" fmla="#ppt_w*sin(2.5*pi*$)">
                                          <p:val>
                                            <p:fltVal val="0"/>
                                          </p:val>
                                        </p:tav>
                                        <p:tav tm="100000">
                                          <p:val>
                                            <p:fltVal val="1"/>
                                          </p:val>
                                        </p:tav>
                                      </p:tavLst>
                                    </p:anim>
                                    <p:anim calcmode="lin" valueType="num">
                                      <p:cBhvr>
                                        <p:cTn id="9" dur="500" fill="hold"/>
                                        <p:tgtEl>
                                          <p:spTgt spid="310274">
                                            <p:txEl>
                                              <p:pRg st="1" end="1"/>
                                            </p:txEl>
                                          </p:spTgt>
                                        </p:tgtEl>
                                        <p:attrNameLst>
                                          <p:attrName>ppt_h</p:attrName>
                                        </p:attrNameLst>
                                      </p:cBhvr>
                                      <p:tavLst>
                                        <p:tav tm="0">
                                          <p:val>
                                            <p:strVal val="#ppt_h"/>
                                          </p:val>
                                        </p:tav>
                                        <p:tav tm="100000">
                                          <p:val>
                                            <p:strVal val="#ppt_h"/>
                                          </p:val>
                                        </p:tav>
                                      </p:tavLst>
                                    </p:anim>
                                  </p:childTnLst>
                                </p:cTn>
                              </p:par>
                            </p:childTnLst>
                          </p:cTn>
                        </p:par>
                        <p:par>
                          <p:cTn id="10" fill="hold">
                            <p:stCondLst>
                              <p:cond delay="9200"/>
                            </p:stCondLst>
                            <p:childTnLst>
                              <p:par>
                                <p:cTn id="11" presetID="45" presetClass="entr" presetSubtype="0" fill="hold" nodeType="afterEffect">
                                  <p:stCondLst>
                                    <p:cond delay="0"/>
                                  </p:stCondLst>
                                  <p:iterate type="lt">
                                    <p:tmPct val="10000"/>
                                  </p:iterate>
                                  <p:childTnLst>
                                    <p:set>
                                      <p:cBhvr>
                                        <p:cTn id="12" dur="1" fill="hold">
                                          <p:stCondLst>
                                            <p:cond delay="0"/>
                                          </p:stCondLst>
                                        </p:cTn>
                                        <p:tgtEl>
                                          <p:spTgt spid="310274">
                                            <p:txEl>
                                              <p:pRg st="2" end="2"/>
                                            </p:txEl>
                                          </p:spTgt>
                                        </p:tgtEl>
                                        <p:attrNameLst>
                                          <p:attrName>style.visibility</p:attrName>
                                        </p:attrNameLst>
                                      </p:cBhvr>
                                      <p:to>
                                        <p:strVal val="visible"/>
                                      </p:to>
                                    </p:set>
                                    <p:animEffect transition="in" filter="fade">
                                      <p:cBhvr>
                                        <p:cTn id="13" dur="500"/>
                                        <p:tgtEl>
                                          <p:spTgt spid="310274">
                                            <p:txEl>
                                              <p:pRg st="2" end="2"/>
                                            </p:txEl>
                                          </p:spTgt>
                                        </p:tgtEl>
                                      </p:cBhvr>
                                    </p:animEffect>
                                    <p:anim calcmode="lin" valueType="num">
                                      <p:cBhvr>
                                        <p:cTn id="14" dur="500" fill="hold"/>
                                        <p:tgtEl>
                                          <p:spTgt spid="310274">
                                            <p:txEl>
                                              <p:pRg st="2" end="2"/>
                                            </p:txEl>
                                          </p:spTgt>
                                        </p:tgtEl>
                                        <p:attrNameLst>
                                          <p:attrName>ppt_w</p:attrName>
                                        </p:attrNameLst>
                                      </p:cBhvr>
                                      <p:tavLst>
                                        <p:tav tm="0" fmla="#ppt_w*sin(2.5*pi*$)">
                                          <p:val>
                                            <p:fltVal val="0"/>
                                          </p:val>
                                        </p:tav>
                                        <p:tav tm="100000">
                                          <p:val>
                                            <p:fltVal val="1"/>
                                          </p:val>
                                        </p:tav>
                                      </p:tavLst>
                                    </p:anim>
                                    <p:anim calcmode="lin" valueType="num">
                                      <p:cBhvr>
                                        <p:cTn id="15" dur="500" fill="hold"/>
                                        <p:tgtEl>
                                          <p:spTgt spid="310274">
                                            <p:txEl>
                                              <p:pRg st="2" end="2"/>
                                            </p:txEl>
                                          </p:spTgt>
                                        </p:tgtEl>
                                        <p:attrNameLst>
                                          <p:attrName>ppt_h</p:attrName>
                                        </p:attrNameLst>
                                      </p:cBhvr>
                                      <p:tavLst>
                                        <p:tav tm="0">
                                          <p:val>
                                            <p:strVal val="#ppt_h"/>
                                          </p:val>
                                        </p:tav>
                                        <p:tav tm="100000">
                                          <p:val>
                                            <p:strVal val="#ppt_h"/>
                                          </p:val>
                                        </p:tav>
                                      </p:tavLst>
                                    </p:anim>
                                  </p:childTnLst>
                                </p:cTn>
                              </p:par>
                            </p:childTnLst>
                          </p:cTn>
                        </p:par>
                        <p:par>
                          <p:cTn id="16" fill="hold">
                            <p:stCondLst>
                              <p:cond delay="14200"/>
                            </p:stCondLst>
                            <p:childTnLst>
                              <p:par>
                                <p:cTn id="17" presetID="45" presetClass="entr" presetSubtype="0" fill="hold" nodeType="afterEffect">
                                  <p:stCondLst>
                                    <p:cond delay="0"/>
                                  </p:stCondLst>
                                  <p:iterate type="lt">
                                    <p:tmPct val="10000"/>
                                  </p:iterate>
                                  <p:childTnLst>
                                    <p:set>
                                      <p:cBhvr>
                                        <p:cTn id="18" dur="1" fill="hold">
                                          <p:stCondLst>
                                            <p:cond delay="0"/>
                                          </p:stCondLst>
                                        </p:cTn>
                                        <p:tgtEl>
                                          <p:spTgt spid="310274">
                                            <p:txEl>
                                              <p:pRg st="3" end="3"/>
                                            </p:txEl>
                                          </p:spTgt>
                                        </p:tgtEl>
                                        <p:attrNameLst>
                                          <p:attrName>style.visibility</p:attrName>
                                        </p:attrNameLst>
                                      </p:cBhvr>
                                      <p:to>
                                        <p:strVal val="visible"/>
                                      </p:to>
                                    </p:set>
                                    <p:animEffect transition="in" filter="fade">
                                      <p:cBhvr>
                                        <p:cTn id="19" dur="500"/>
                                        <p:tgtEl>
                                          <p:spTgt spid="310274">
                                            <p:txEl>
                                              <p:pRg st="3" end="3"/>
                                            </p:txEl>
                                          </p:spTgt>
                                        </p:tgtEl>
                                      </p:cBhvr>
                                    </p:animEffect>
                                    <p:anim calcmode="lin" valueType="num">
                                      <p:cBhvr>
                                        <p:cTn id="20" dur="500" fill="hold"/>
                                        <p:tgtEl>
                                          <p:spTgt spid="310274">
                                            <p:txEl>
                                              <p:pRg st="3" end="3"/>
                                            </p:txEl>
                                          </p:spTgt>
                                        </p:tgtEl>
                                        <p:attrNameLst>
                                          <p:attrName>ppt_w</p:attrName>
                                        </p:attrNameLst>
                                      </p:cBhvr>
                                      <p:tavLst>
                                        <p:tav tm="0" fmla="#ppt_w*sin(2.5*pi*$)">
                                          <p:val>
                                            <p:fltVal val="0"/>
                                          </p:val>
                                        </p:tav>
                                        <p:tav tm="100000">
                                          <p:val>
                                            <p:fltVal val="1"/>
                                          </p:val>
                                        </p:tav>
                                      </p:tavLst>
                                    </p:anim>
                                    <p:anim calcmode="lin" valueType="num">
                                      <p:cBhvr>
                                        <p:cTn id="21" dur="500" fill="hold"/>
                                        <p:tgtEl>
                                          <p:spTgt spid="310274">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8F27CBB-6D98-4853-BD4E-11DB5FE0661C}" type="slidenum">
              <a:rPr lang="ar-SA" altLang="en-US"/>
              <a:pPr/>
              <a:t>71</a:t>
            </a:fld>
            <a:endParaRPr lang="en-US" altLang="en-US"/>
          </a:p>
        </p:txBody>
      </p:sp>
      <p:sp>
        <p:nvSpPr>
          <p:cNvPr id="311298" name="Rectangle 2"/>
          <p:cNvSpPr>
            <a:spLocks noGrp="1" noChangeArrowheads="1"/>
          </p:cNvSpPr>
          <p:nvPr>
            <p:ph type="body" idx="1"/>
          </p:nvPr>
        </p:nvSpPr>
        <p:spPr>
          <a:xfrm>
            <a:off x="0" y="981075"/>
            <a:ext cx="8750300" cy="5184775"/>
          </a:xfrm>
          <a:noFill/>
        </p:spPr>
        <p:txBody>
          <a:bodyPr/>
          <a:lstStyle/>
          <a:p>
            <a:pPr algn="justLow" rtl="1">
              <a:buClr>
                <a:srgbClr val="000000"/>
              </a:buClr>
              <a:buFont typeface="Wingdings" pitchFamily="2" charset="2"/>
              <a:buChar char="Ø"/>
            </a:pPr>
            <a:r>
              <a:rPr lang="ar-SA" sz="4000" b="1">
                <a:solidFill>
                  <a:srgbClr val="003366"/>
                </a:solidFill>
                <a:latin typeface="Times New Roman" pitchFamily="18" charset="0"/>
                <a:cs typeface="Yagut" pitchFamily="2" charset="-78"/>
              </a:rPr>
              <a:t>امروزه وجود رشوه يكي از </a:t>
            </a:r>
            <a:r>
              <a:rPr lang="fa-IR" sz="4000" b="1">
                <a:solidFill>
                  <a:srgbClr val="003366"/>
                </a:solidFill>
                <a:latin typeface="Times New Roman" pitchFamily="18" charset="0"/>
                <a:cs typeface="Yagut" pitchFamily="2" charset="-78"/>
              </a:rPr>
              <a:t>م</a:t>
            </a:r>
            <a:r>
              <a:rPr lang="ar-SA" sz="4000" b="1">
                <a:solidFill>
                  <a:srgbClr val="003366"/>
                </a:solidFill>
                <a:latin typeface="Times New Roman" pitchFamily="18" charset="0"/>
                <a:cs typeface="Yagut" pitchFamily="2" charset="-78"/>
              </a:rPr>
              <a:t>عضلات جدي نظام اداري است </a:t>
            </a:r>
            <a:endParaRPr lang="fa-IR" sz="4000" b="1">
              <a:solidFill>
                <a:srgbClr val="003366"/>
              </a:solidFill>
              <a:latin typeface="Times New Roman" pitchFamily="18" charset="0"/>
              <a:cs typeface="Yagut" pitchFamily="2" charset="-78"/>
            </a:endParaRPr>
          </a:p>
          <a:p>
            <a:pPr algn="justLow" rtl="1">
              <a:buClr>
                <a:srgbClr val="000000"/>
              </a:buClr>
              <a:buFont typeface="Wingdings" pitchFamily="2" charset="2"/>
              <a:buChar char="Ø"/>
            </a:pPr>
            <a:r>
              <a:rPr lang="ar-SA" sz="4000" b="1">
                <a:solidFill>
                  <a:srgbClr val="003366"/>
                </a:solidFill>
                <a:latin typeface="Times New Roman" pitchFamily="18" charset="0"/>
                <a:cs typeface="Yagut" pitchFamily="2" charset="-78"/>
              </a:rPr>
              <a:t>در برخي از دستگاه</a:t>
            </a:r>
            <a:r>
              <a:rPr lang="ar-SA" sz="4000" b="1">
                <a:solidFill>
                  <a:srgbClr val="003366"/>
                </a:solidFill>
                <a:latin typeface="Times New Roman" pitchFamily="18" charset="0"/>
                <a:cs typeface="Traffic" pitchFamily="2" charset="-78"/>
              </a:rPr>
              <a:t>‌</a:t>
            </a:r>
            <a:r>
              <a:rPr lang="ar-SA" sz="4000" b="1">
                <a:solidFill>
                  <a:srgbClr val="003366"/>
                </a:solidFill>
                <a:latin typeface="Times New Roman" pitchFamily="18" charset="0"/>
                <a:cs typeface="Yagut" pitchFamily="2" charset="-78"/>
              </a:rPr>
              <a:t>ها اين امر شيوع زيادي پيدا كرده است به نحوي كه تبديل به يك عادت سازماني شده است.</a:t>
            </a:r>
            <a:endParaRPr lang="en-US" sz="4000" b="1">
              <a:solidFill>
                <a:srgbClr val="003366"/>
              </a:solidFill>
              <a:latin typeface="Times New Roman" pitchFamily="18" charset="0"/>
              <a:cs typeface="Yagut" pitchFamily="2" charset="-78"/>
            </a:endParaRPr>
          </a:p>
        </p:txBody>
      </p:sp>
    </p:spTree>
  </p:cSld>
  <p:clrMapOvr>
    <a:masterClrMapping/>
  </p:clrMapOvr>
  <p:transition advClick="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311298">
                                            <p:txEl>
                                              <p:pRg st="0" end="0"/>
                                            </p:txEl>
                                          </p:spTgt>
                                        </p:tgtEl>
                                        <p:attrNameLst>
                                          <p:attrName>style.visibility</p:attrName>
                                        </p:attrNameLst>
                                      </p:cBhvr>
                                      <p:to>
                                        <p:strVal val="visible"/>
                                      </p:to>
                                    </p:set>
                                    <p:animEffect transition="in" filter="wheel(1)">
                                      <p:cBhvr>
                                        <p:cTn id="7" dur="1000"/>
                                        <p:tgtEl>
                                          <p:spTgt spid="311298">
                                            <p:txEl>
                                              <p:pRg st="0" end="0"/>
                                            </p:txEl>
                                          </p:spTgt>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311298">
                                            <p:txEl>
                                              <p:pRg st="1" end="1"/>
                                            </p:txEl>
                                          </p:spTgt>
                                        </p:tgtEl>
                                        <p:attrNameLst>
                                          <p:attrName>style.visibility</p:attrName>
                                        </p:attrNameLst>
                                      </p:cBhvr>
                                      <p:to>
                                        <p:strVal val="visible"/>
                                      </p:to>
                                    </p:set>
                                    <p:animEffect transition="in" filter="wheel(1)">
                                      <p:cBhvr>
                                        <p:cTn id="11" dur="1000"/>
                                        <p:tgtEl>
                                          <p:spTgt spid="31129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67E9530-C1CF-48E7-ADB3-4F3532BD61AA}" type="slidenum">
              <a:rPr lang="ar-SA" altLang="en-US"/>
              <a:pPr/>
              <a:t>72</a:t>
            </a:fld>
            <a:endParaRPr lang="en-US" altLang="en-US"/>
          </a:p>
        </p:txBody>
      </p:sp>
      <p:sp>
        <p:nvSpPr>
          <p:cNvPr id="312322" name="Rectangle 2"/>
          <p:cNvSpPr>
            <a:spLocks noGrp="1" noChangeArrowheads="1"/>
          </p:cNvSpPr>
          <p:nvPr>
            <p:ph type="body" idx="1"/>
          </p:nvPr>
        </p:nvSpPr>
        <p:spPr>
          <a:xfrm>
            <a:off x="539750" y="404813"/>
            <a:ext cx="8229600" cy="6453187"/>
          </a:xfrm>
        </p:spPr>
        <p:txBody>
          <a:bodyPr/>
          <a:lstStyle/>
          <a:p>
            <a:pPr algn="justLow" rtl="1">
              <a:lnSpc>
                <a:spcPct val="90000"/>
              </a:lnSpc>
              <a:buClr>
                <a:srgbClr val="000000"/>
              </a:buClr>
              <a:buFont typeface="Wingdings" pitchFamily="2" charset="2"/>
              <a:buChar char="ü"/>
            </a:pPr>
            <a:r>
              <a:rPr lang="ar-SA" sz="4000" b="1">
                <a:solidFill>
                  <a:srgbClr val="003366"/>
                </a:solidFill>
                <a:latin typeface="Times New Roman" pitchFamily="18" charset="0"/>
                <a:cs typeface="Yagut" pitchFamily="2" charset="-78"/>
              </a:rPr>
              <a:t>تحقيقات نشان مي</a:t>
            </a:r>
            <a:r>
              <a:rPr lang="ar-SA" sz="4000" b="1">
                <a:solidFill>
                  <a:srgbClr val="003366"/>
                </a:solidFill>
                <a:latin typeface="Times New Roman" pitchFamily="18" charset="0"/>
                <a:cs typeface="Traffic" pitchFamily="2" charset="-78"/>
              </a:rPr>
              <a:t>‌</a:t>
            </a:r>
            <a:r>
              <a:rPr lang="ar-SA" sz="4000" b="1">
                <a:solidFill>
                  <a:srgbClr val="003366"/>
                </a:solidFill>
                <a:latin typeface="Times New Roman" pitchFamily="18" charset="0"/>
                <a:cs typeface="Yagut" pitchFamily="2" charset="-78"/>
              </a:rPr>
              <a:t>دهد كه</a:t>
            </a:r>
            <a:r>
              <a:rPr lang="fa-IR" sz="4000" b="1">
                <a:solidFill>
                  <a:srgbClr val="003366"/>
                </a:solidFill>
                <a:latin typeface="Times New Roman" pitchFamily="18" charset="0"/>
                <a:cs typeface="Yagut" pitchFamily="2" charset="-78"/>
              </a:rPr>
              <a:t> </a:t>
            </a:r>
            <a:r>
              <a:rPr lang="ar-SA" sz="4000" b="1">
                <a:solidFill>
                  <a:srgbClr val="003366"/>
                </a:solidFill>
                <a:latin typeface="Times New Roman" pitchFamily="18" charset="0"/>
                <a:cs typeface="Yagut" pitchFamily="2" charset="-78"/>
              </a:rPr>
              <a:t>سه</a:t>
            </a:r>
            <a:r>
              <a:rPr lang="fa-IR" sz="4000" b="1">
                <a:solidFill>
                  <a:srgbClr val="003366"/>
                </a:solidFill>
                <a:latin typeface="Times New Roman" pitchFamily="18" charset="0"/>
                <a:cs typeface="Yagut" pitchFamily="2" charset="-78"/>
              </a:rPr>
              <a:t> </a:t>
            </a:r>
            <a:r>
              <a:rPr lang="ar-SA" sz="4000" b="1">
                <a:solidFill>
                  <a:srgbClr val="003366"/>
                </a:solidFill>
                <a:latin typeface="Times New Roman" pitchFamily="18" charset="0"/>
                <a:cs typeface="Yagut" pitchFamily="2" charset="-78"/>
              </a:rPr>
              <a:t>واقعيت موجود در دنيا را بايد پذيرفت:</a:t>
            </a:r>
            <a:endParaRPr lang="fa-IR" sz="4000" b="1">
              <a:solidFill>
                <a:srgbClr val="003366"/>
              </a:solidFill>
              <a:latin typeface="Times New Roman" pitchFamily="18" charset="0"/>
              <a:cs typeface="Yagut" pitchFamily="2" charset="-78"/>
            </a:endParaRPr>
          </a:p>
          <a:p>
            <a:pPr algn="justLow" rtl="1">
              <a:lnSpc>
                <a:spcPct val="90000"/>
              </a:lnSpc>
              <a:buFontTx/>
              <a:buNone/>
            </a:pPr>
            <a:r>
              <a:rPr lang="fa-IR" sz="4000" b="1">
                <a:solidFill>
                  <a:srgbClr val="003366"/>
                </a:solidFill>
                <a:latin typeface="Times New Roman" pitchFamily="18" charset="0"/>
                <a:cs typeface="Yagut" pitchFamily="2" charset="-78"/>
              </a:rPr>
              <a:t> </a:t>
            </a:r>
            <a:r>
              <a:rPr lang="ar-SA" sz="4000" b="1">
                <a:solidFill>
                  <a:srgbClr val="003366"/>
                </a:solidFill>
                <a:latin typeface="Times New Roman" pitchFamily="18" charset="0"/>
                <a:cs typeface="Yagut" pitchFamily="2" charset="-78"/>
              </a:rPr>
              <a:t>اولاً پديده رشوه فراگير است و اختصاص به كشورهاي خاصي ندارد(توسعه يافته يا توسعه </a:t>
            </a:r>
            <a:r>
              <a:rPr lang="fa-IR" sz="4000" b="1">
                <a:solidFill>
                  <a:srgbClr val="003366"/>
                </a:solidFill>
                <a:latin typeface="Times New Roman" pitchFamily="18" charset="0"/>
                <a:cs typeface="Yagut" pitchFamily="2" charset="-78"/>
              </a:rPr>
              <a:t>ن</a:t>
            </a:r>
            <a:r>
              <a:rPr lang="ar-SA" sz="4000" b="1">
                <a:solidFill>
                  <a:srgbClr val="003366"/>
                </a:solidFill>
                <a:latin typeface="Times New Roman" pitchFamily="18" charset="0"/>
                <a:cs typeface="Yagut" pitchFamily="2" charset="-78"/>
              </a:rPr>
              <a:t>يافته)</a:t>
            </a:r>
            <a:endParaRPr lang="fa-IR" sz="4000" b="1">
              <a:solidFill>
                <a:srgbClr val="003366"/>
              </a:solidFill>
              <a:latin typeface="Times New Roman" pitchFamily="18" charset="0"/>
              <a:cs typeface="Yagut" pitchFamily="2" charset="-78"/>
            </a:endParaRPr>
          </a:p>
          <a:p>
            <a:pPr algn="justLow" rtl="1">
              <a:lnSpc>
                <a:spcPct val="90000"/>
              </a:lnSpc>
              <a:buFontTx/>
              <a:buNone/>
            </a:pPr>
            <a:r>
              <a:rPr lang="ar-SA" sz="4000" b="1">
                <a:solidFill>
                  <a:srgbClr val="003366"/>
                </a:solidFill>
                <a:latin typeface="Times New Roman" pitchFamily="18" charset="0"/>
                <a:cs typeface="Yagut" pitchFamily="2" charset="-78"/>
              </a:rPr>
              <a:t>ثانياً زيان آور است و مانع جدي رشد و توسعه اقتصادي است. </a:t>
            </a:r>
            <a:endParaRPr lang="fa-IR" sz="4000" b="1">
              <a:solidFill>
                <a:srgbClr val="003366"/>
              </a:solidFill>
              <a:latin typeface="Times New Roman" pitchFamily="18" charset="0"/>
              <a:cs typeface="Yagut" pitchFamily="2" charset="-78"/>
            </a:endParaRPr>
          </a:p>
          <a:p>
            <a:pPr algn="justLow" rtl="1">
              <a:lnSpc>
                <a:spcPct val="90000"/>
              </a:lnSpc>
              <a:buFontTx/>
              <a:buNone/>
            </a:pPr>
            <a:r>
              <a:rPr lang="ar-SA" sz="4000" b="1">
                <a:solidFill>
                  <a:srgbClr val="003366"/>
                </a:solidFill>
                <a:latin typeface="Times New Roman" pitchFamily="18" charset="0"/>
                <a:cs typeface="Yagut" pitchFamily="2" charset="-78"/>
              </a:rPr>
              <a:t>ثالثاً قابل كنترل است و مي</a:t>
            </a:r>
            <a:r>
              <a:rPr lang="ar-SA" sz="4000" b="1">
                <a:solidFill>
                  <a:srgbClr val="003366"/>
                </a:solidFill>
                <a:latin typeface="Times New Roman" pitchFamily="18" charset="0"/>
                <a:cs typeface="Traffic" pitchFamily="2" charset="-78"/>
              </a:rPr>
              <a:t>‌</a:t>
            </a:r>
            <a:r>
              <a:rPr lang="ar-SA" sz="4000" b="1">
                <a:solidFill>
                  <a:srgbClr val="003366"/>
                </a:solidFill>
                <a:latin typeface="Times New Roman" pitchFamily="18" charset="0"/>
                <a:cs typeface="Yagut" pitchFamily="2" charset="-78"/>
              </a:rPr>
              <a:t>توان آن</a:t>
            </a:r>
            <a:r>
              <a:rPr lang="fa-IR" sz="4000" b="1">
                <a:solidFill>
                  <a:srgbClr val="003366"/>
                </a:solidFill>
                <a:latin typeface="Times New Roman" pitchFamily="18" charset="0"/>
                <a:cs typeface="Yagut" pitchFamily="2" charset="-78"/>
              </a:rPr>
              <a:t> </a:t>
            </a:r>
            <a:r>
              <a:rPr lang="ar-SA" sz="4000" b="1">
                <a:solidFill>
                  <a:srgbClr val="003366"/>
                </a:solidFill>
                <a:latin typeface="Times New Roman" pitchFamily="18" charset="0"/>
                <a:cs typeface="Yagut" pitchFamily="2" charset="-78"/>
              </a:rPr>
              <a:t>را با وضع قوانين </a:t>
            </a:r>
            <a:r>
              <a:rPr lang="fa-IR" sz="4000" b="1">
                <a:solidFill>
                  <a:srgbClr val="003366"/>
                </a:solidFill>
                <a:latin typeface="Times New Roman" pitchFamily="18" charset="0"/>
                <a:cs typeface="Yagut" pitchFamily="2" charset="-78"/>
              </a:rPr>
              <a:t>لازم</a:t>
            </a:r>
            <a:r>
              <a:rPr lang="ar-SA" sz="4000" b="1">
                <a:solidFill>
                  <a:srgbClr val="003366"/>
                </a:solidFill>
                <a:latin typeface="Times New Roman" pitchFamily="18" charset="0"/>
                <a:cs typeface="Yagut" pitchFamily="2" charset="-78"/>
              </a:rPr>
              <a:t> و </a:t>
            </a:r>
            <a:r>
              <a:rPr lang="fa-IR" sz="4000" b="1">
                <a:solidFill>
                  <a:srgbClr val="003366"/>
                </a:solidFill>
                <a:latin typeface="Times New Roman" pitchFamily="18" charset="0"/>
                <a:cs typeface="Yagut" pitchFamily="2" charset="-78"/>
              </a:rPr>
              <a:t>پی گيری در اجرای صحيح آن </a:t>
            </a:r>
            <a:r>
              <a:rPr lang="ar-SA" sz="4000" b="1">
                <a:solidFill>
                  <a:srgbClr val="003366"/>
                </a:solidFill>
                <a:latin typeface="Times New Roman" pitchFamily="18" charset="0"/>
                <a:cs typeface="Yagut" pitchFamily="2" charset="-78"/>
              </a:rPr>
              <a:t>و</a:t>
            </a:r>
            <a:r>
              <a:rPr lang="fa-IR" sz="4000" b="1">
                <a:solidFill>
                  <a:srgbClr val="003366"/>
                </a:solidFill>
                <a:latin typeface="Times New Roman" pitchFamily="18" charset="0"/>
                <a:cs typeface="Yagut" pitchFamily="2" charset="-78"/>
              </a:rPr>
              <a:t>  </a:t>
            </a:r>
            <a:r>
              <a:rPr lang="ar-SA" sz="4000" b="1">
                <a:solidFill>
                  <a:srgbClr val="003366"/>
                </a:solidFill>
                <a:latin typeface="Times New Roman" pitchFamily="18" charset="0"/>
                <a:cs typeface="Yagut" pitchFamily="2" charset="-78"/>
              </a:rPr>
              <a:t>با اقدام اصولي كنترل كرد.</a:t>
            </a:r>
            <a:endParaRPr lang="en-US" sz="4000" b="1">
              <a:solidFill>
                <a:srgbClr val="003366"/>
              </a:solidFill>
              <a:latin typeface="Times New Roman" pitchFamily="18" charset="0"/>
              <a:cs typeface="Yagut" pitchFamily="2" charset="-78"/>
            </a:endParaRPr>
          </a:p>
        </p:txBody>
      </p:sp>
    </p:spTree>
  </p:cSld>
  <p:clrMapOvr>
    <a:masterClrMapping/>
  </p:clrMapOvr>
  <p:transition advClick="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312322">
                                            <p:txEl>
                                              <p:pRg st="0" end="0"/>
                                            </p:txEl>
                                          </p:spTgt>
                                        </p:tgtEl>
                                        <p:attrNameLst>
                                          <p:attrName>style.visibility</p:attrName>
                                        </p:attrNameLst>
                                      </p:cBhvr>
                                      <p:to>
                                        <p:strVal val="visible"/>
                                      </p:to>
                                    </p:set>
                                    <p:animEffect transition="in" filter="wipe(down)">
                                      <p:cBhvr>
                                        <p:cTn id="7" dur="580">
                                          <p:stCondLst>
                                            <p:cond delay="0"/>
                                          </p:stCondLst>
                                        </p:cTn>
                                        <p:tgtEl>
                                          <p:spTgt spid="312322">
                                            <p:txEl>
                                              <p:pRg st="0" end="0"/>
                                            </p:txEl>
                                          </p:spTgt>
                                        </p:tgtEl>
                                      </p:cBhvr>
                                    </p:animEffect>
                                    <p:anim calcmode="lin" valueType="num">
                                      <p:cBhvr>
                                        <p:cTn id="8" dur="1822" tmFilter="0,0; 0.14,0.36; 0.43,0.73; 0.71,0.91; 1.0,1.0">
                                          <p:stCondLst>
                                            <p:cond delay="0"/>
                                          </p:stCondLst>
                                        </p:cTn>
                                        <p:tgtEl>
                                          <p:spTgt spid="31232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1232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1232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1232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1232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12322">
                                            <p:txEl>
                                              <p:pRg st="0" end="0"/>
                                            </p:txEl>
                                          </p:spTgt>
                                        </p:tgtEl>
                                      </p:cBhvr>
                                      <p:to x="100000" y="60000"/>
                                    </p:animScale>
                                    <p:animScale>
                                      <p:cBhvr>
                                        <p:cTn id="14" dur="166" decel="50000">
                                          <p:stCondLst>
                                            <p:cond delay="676"/>
                                          </p:stCondLst>
                                        </p:cTn>
                                        <p:tgtEl>
                                          <p:spTgt spid="312322">
                                            <p:txEl>
                                              <p:pRg st="0" end="0"/>
                                            </p:txEl>
                                          </p:spTgt>
                                        </p:tgtEl>
                                      </p:cBhvr>
                                      <p:to x="100000" y="100000"/>
                                    </p:animScale>
                                    <p:animScale>
                                      <p:cBhvr>
                                        <p:cTn id="15" dur="26">
                                          <p:stCondLst>
                                            <p:cond delay="1312"/>
                                          </p:stCondLst>
                                        </p:cTn>
                                        <p:tgtEl>
                                          <p:spTgt spid="312322">
                                            <p:txEl>
                                              <p:pRg st="0" end="0"/>
                                            </p:txEl>
                                          </p:spTgt>
                                        </p:tgtEl>
                                      </p:cBhvr>
                                      <p:to x="100000" y="80000"/>
                                    </p:animScale>
                                    <p:animScale>
                                      <p:cBhvr>
                                        <p:cTn id="16" dur="166" decel="50000">
                                          <p:stCondLst>
                                            <p:cond delay="1338"/>
                                          </p:stCondLst>
                                        </p:cTn>
                                        <p:tgtEl>
                                          <p:spTgt spid="312322">
                                            <p:txEl>
                                              <p:pRg st="0" end="0"/>
                                            </p:txEl>
                                          </p:spTgt>
                                        </p:tgtEl>
                                      </p:cBhvr>
                                      <p:to x="100000" y="100000"/>
                                    </p:animScale>
                                    <p:animScale>
                                      <p:cBhvr>
                                        <p:cTn id="17" dur="26">
                                          <p:stCondLst>
                                            <p:cond delay="1642"/>
                                          </p:stCondLst>
                                        </p:cTn>
                                        <p:tgtEl>
                                          <p:spTgt spid="312322">
                                            <p:txEl>
                                              <p:pRg st="0" end="0"/>
                                            </p:txEl>
                                          </p:spTgt>
                                        </p:tgtEl>
                                      </p:cBhvr>
                                      <p:to x="100000" y="90000"/>
                                    </p:animScale>
                                    <p:animScale>
                                      <p:cBhvr>
                                        <p:cTn id="18" dur="166" decel="50000">
                                          <p:stCondLst>
                                            <p:cond delay="1668"/>
                                          </p:stCondLst>
                                        </p:cTn>
                                        <p:tgtEl>
                                          <p:spTgt spid="312322">
                                            <p:txEl>
                                              <p:pRg st="0" end="0"/>
                                            </p:txEl>
                                          </p:spTgt>
                                        </p:tgtEl>
                                      </p:cBhvr>
                                      <p:to x="100000" y="100000"/>
                                    </p:animScale>
                                    <p:animScale>
                                      <p:cBhvr>
                                        <p:cTn id="19" dur="26">
                                          <p:stCondLst>
                                            <p:cond delay="1808"/>
                                          </p:stCondLst>
                                        </p:cTn>
                                        <p:tgtEl>
                                          <p:spTgt spid="312322">
                                            <p:txEl>
                                              <p:pRg st="0" end="0"/>
                                            </p:txEl>
                                          </p:spTgt>
                                        </p:tgtEl>
                                      </p:cBhvr>
                                      <p:to x="100000" y="95000"/>
                                    </p:animScale>
                                    <p:animScale>
                                      <p:cBhvr>
                                        <p:cTn id="20" dur="166" decel="50000">
                                          <p:stCondLst>
                                            <p:cond delay="1834"/>
                                          </p:stCondLst>
                                        </p:cTn>
                                        <p:tgtEl>
                                          <p:spTgt spid="312322">
                                            <p:txEl>
                                              <p:pRg st="0" end="0"/>
                                            </p:txEl>
                                          </p:spTgt>
                                        </p:tgtEl>
                                      </p:cBhvr>
                                      <p:to x="100000" y="100000"/>
                                    </p:animScale>
                                  </p:childTnLst>
                                </p:cTn>
                              </p:par>
                            </p:childTnLst>
                          </p:cTn>
                        </p:par>
                        <p:par>
                          <p:cTn id="21" fill="hold">
                            <p:stCondLst>
                              <p:cond delay="2000"/>
                            </p:stCondLst>
                            <p:childTnLst>
                              <p:par>
                                <p:cTn id="22" presetID="26" presetClass="entr" presetSubtype="0" fill="hold" nodeType="afterEffect">
                                  <p:stCondLst>
                                    <p:cond delay="0"/>
                                  </p:stCondLst>
                                  <p:childTnLst>
                                    <p:set>
                                      <p:cBhvr>
                                        <p:cTn id="23" dur="1" fill="hold">
                                          <p:stCondLst>
                                            <p:cond delay="0"/>
                                          </p:stCondLst>
                                        </p:cTn>
                                        <p:tgtEl>
                                          <p:spTgt spid="312322">
                                            <p:txEl>
                                              <p:pRg st="1" end="1"/>
                                            </p:txEl>
                                          </p:spTgt>
                                        </p:tgtEl>
                                        <p:attrNameLst>
                                          <p:attrName>style.visibility</p:attrName>
                                        </p:attrNameLst>
                                      </p:cBhvr>
                                      <p:to>
                                        <p:strVal val="visible"/>
                                      </p:to>
                                    </p:set>
                                    <p:animEffect transition="in" filter="wipe(down)">
                                      <p:cBhvr>
                                        <p:cTn id="24" dur="580">
                                          <p:stCondLst>
                                            <p:cond delay="0"/>
                                          </p:stCondLst>
                                        </p:cTn>
                                        <p:tgtEl>
                                          <p:spTgt spid="312322">
                                            <p:txEl>
                                              <p:pRg st="1" end="1"/>
                                            </p:txEl>
                                          </p:spTgt>
                                        </p:tgtEl>
                                      </p:cBhvr>
                                    </p:animEffect>
                                    <p:anim calcmode="lin" valueType="num">
                                      <p:cBhvr>
                                        <p:cTn id="25" dur="1822" tmFilter="0,0; 0.14,0.36; 0.43,0.73; 0.71,0.91; 1.0,1.0">
                                          <p:stCondLst>
                                            <p:cond delay="0"/>
                                          </p:stCondLst>
                                        </p:cTn>
                                        <p:tgtEl>
                                          <p:spTgt spid="312322">
                                            <p:txEl>
                                              <p:pRg st="1" end="1"/>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12322">
                                            <p:txEl>
                                              <p:pRg st="1" end="1"/>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12322">
                                            <p:txEl>
                                              <p:pRg st="1" end="1"/>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12322">
                                            <p:txEl>
                                              <p:pRg st="1" end="1"/>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12322">
                                            <p:txEl>
                                              <p:pRg st="1" end="1"/>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12322">
                                            <p:txEl>
                                              <p:pRg st="1" end="1"/>
                                            </p:txEl>
                                          </p:spTgt>
                                        </p:tgtEl>
                                      </p:cBhvr>
                                      <p:to x="100000" y="60000"/>
                                    </p:animScale>
                                    <p:animScale>
                                      <p:cBhvr>
                                        <p:cTn id="31" dur="166" decel="50000">
                                          <p:stCondLst>
                                            <p:cond delay="676"/>
                                          </p:stCondLst>
                                        </p:cTn>
                                        <p:tgtEl>
                                          <p:spTgt spid="312322">
                                            <p:txEl>
                                              <p:pRg st="1" end="1"/>
                                            </p:txEl>
                                          </p:spTgt>
                                        </p:tgtEl>
                                      </p:cBhvr>
                                      <p:to x="100000" y="100000"/>
                                    </p:animScale>
                                    <p:animScale>
                                      <p:cBhvr>
                                        <p:cTn id="32" dur="26">
                                          <p:stCondLst>
                                            <p:cond delay="1312"/>
                                          </p:stCondLst>
                                        </p:cTn>
                                        <p:tgtEl>
                                          <p:spTgt spid="312322">
                                            <p:txEl>
                                              <p:pRg st="1" end="1"/>
                                            </p:txEl>
                                          </p:spTgt>
                                        </p:tgtEl>
                                      </p:cBhvr>
                                      <p:to x="100000" y="80000"/>
                                    </p:animScale>
                                    <p:animScale>
                                      <p:cBhvr>
                                        <p:cTn id="33" dur="166" decel="50000">
                                          <p:stCondLst>
                                            <p:cond delay="1338"/>
                                          </p:stCondLst>
                                        </p:cTn>
                                        <p:tgtEl>
                                          <p:spTgt spid="312322">
                                            <p:txEl>
                                              <p:pRg st="1" end="1"/>
                                            </p:txEl>
                                          </p:spTgt>
                                        </p:tgtEl>
                                      </p:cBhvr>
                                      <p:to x="100000" y="100000"/>
                                    </p:animScale>
                                    <p:animScale>
                                      <p:cBhvr>
                                        <p:cTn id="34" dur="26">
                                          <p:stCondLst>
                                            <p:cond delay="1642"/>
                                          </p:stCondLst>
                                        </p:cTn>
                                        <p:tgtEl>
                                          <p:spTgt spid="312322">
                                            <p:txEl>
                                              <p:pRg st="1" end="1"/>
                                            </p:txEl>
                                          </p:spTgt>
                                        </p:tgtEl>
                                      </p:cBhvr>
                                      <p:to x="100000" y="90000"/>
                                    </p:animScale>
                                    <p:animScale>
                                      <p:cBhvr>
                                        <p:cTn id="35" dur="166" decel="50000">
                                          <p:stCondLst>
                                            <p:cond delay="1668"/>
                                          </p:stCondLst>
                                        </p:cTn>
                                        <p:tgtEl>
                                          <p:spTgt spid="312322">
                                            <p:txEl>
                                              <p:pRg st="1" end="1"/>
                                            </p:txEl>
                                          </p:spTgt>
                                        </p:tgtEl>
                                      </p:cBhvr>
                                      <p:to x="100000" y="100000"/>
                                    </p:animScale>
                                    <p:animScale>
                                      <p:cBhvr>
                                        <p:cTn id="36" dur="26">
                                          <p:stCondLst>
                                            <p:cond delay="1808"/>
                                          </p:stCondLst>
                                        </p:cTn>
                                        <p:tgtEl>
                                          <p:spTgt spid="312322">
                                            <p:txEl>
                                              <p:pRg st="1" end="1"/>
                                            </p:txEl>
                                          </p:spTgt>
                                        </p:tgtEl>
                                      </p:cBhvr>
                                      <p:to x="100000" y="95000"/>
                                    </p:animScale>
                                    <p:animScale>
                                      <p:cBhvr>
                                        <p:cTn id="37" dur="166" decel="50000">
                                          <p:stCondLst>
                                            <p:cond delay="1834"/>
                                          </p:stCondLst>
                                        </p:cTn>
                                        <p:tgtEl>
                                          <p:spTgt spid="312322">
                                            <p:txEl>
                                              <p:pRg st="1" end="1"/>
                                            </p:txEl>
                                          </p:spTgt>
                                        </p:tgtEl>
                                      </p:cBhvr>
                                      <p:to x="100000" y="100000"/>
                                    </p:animScale>
                                  </p:childTnLst>
                                </p:cTn>
                              </p:par>
                            </p:childTnLst>
                          </p:cTn>
                        </p:par>
                        <p:par>
                          <p:cTn id="38" fill="hold">
                            <p:stCondLst>
                              <p:cond delay="4000"/>
                            </p:stCondLst>
                            <p:childTnLst>
                              <p:par>
                                <p:cTn id="39" presetID="26" presetClass="entr" presetSubtype="0" fill="hold" nodeType="afterEffect">
                                  <p:stCondLst>
                                    <p:cond delay="0"/>
                                  </p:stCondLst>
                                  <p:childTnLst>
                                    <p:set>
                                      <p:cBhvr>
                                        <p:cTn id="40" dur="1" fill="hold">
                                          <p:stCondLst>
                                            <p:cond delay="0"/>
                                          </p:stCondLst>
                                        </p:cTn>
                                        <p:tgtEl>
                                          <p:spTgt spid="312322">
                                            <p:txEl>
                                              <p:pRg st="2" end="2"/>
                                            </p:txEl>
                                          </p:spTgt>
                                        </p:tgtEl>
                                        <p:attrNameLst>
                                          <p:attrName>style.visibility</p:attrName>
                                        </p:attrNameLst>
                                      </p:cBhvr>
                                      <p:to>
                                        <p:strVal val="visible"/>
                                      </p:to>
                                    </p:set>
                                    <p:animEffect transition="in" filter="wipe(down)">
                                      <p:cBhvr>
                                        <p:cTn id="41" dur="580">
                                          <p:stCondLst>
                                            <p:cond delay="0"/>
                                          </p:stCondLst>
                                        </p:cTn>
                                        <p:tgtEl>
                                          <p:spTgt spid="312322">
                                            <p:txEl>
                                              <p:pRg st="2" end="2"/>
                                            </p:txEl>
                                          </p:spTgt>
                                        </p:tgtEl>
                                      </p:cBhvr>
                                    </p:animEffect>
                                    <p:anim calcmode="lin" valueType="num">
                                      <p:cBhvr>
                                        <p:cTn id="42" dur="1822" tmFilter="0,0; 0.14,0.36; 0.43,0.73; 0.71,0.91; 1.0,1.0">
                                          <p:stCondLst>
                                            <p:cond delay="0"/>
                                          </p:stCondLst>
                                        </p:cTn>
                                        <p:tgtEl>
                                          <p:spTgt spid="312322">
                                            <p:txEl>
                                              <p:pRg st="2" end="2"/>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12322">
                                            <p:txEl>
                                              <p:pRg st="2" end="2"/>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12322">
                                            <p:txEl>
                                              <p:pRg st="2" end="2"/>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12322">
                                            <p:txEl>
                                              <p:pRg st="2" end="2"/>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12322">
                                            <p:txEl>
                                              <p:pRg st="2" end="2"/>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12322">
                                            <p:txEl>
                                              <p:pRg st="2" end="2"/>
                                            </p:txEl>
                                          </p:spTgt>
                                        </p:tgtEl>
                                      </p:cBhvr>
                                      <p:to x="100000" y="60000"/>
                                    </p:animScale>
                                    <p:animScale>
                                      <p:cBhvr>
                                        <p:cTn id="48" dur="166" decel="50000">
                                          <p:stCondLst>
                                            <p:cond delay="676"/>
                                          </p:stCondLst>
                                        </p:cTn>
                                        <p:tgtEl>
                                          <p:spTgt spid="312322">
                                            <p:txEl>
                                              <p:pRg st="2" end="2"/>
                                            </p:txEl>
                                          </p:spTgt>
                                        </p:tgtEl>
                                      </p:cBhvr>
                                      <p:to x="100000" y="100000"/>
                                    </p:animScale>
                                    <p:animScale>
                                      <p:cBhvr>
                                        <p:cTn id="49" dur="26">
                                          <p:stCondLst>
                                            <p:cond delay="1312"/>
                                          </p:stCondLst>
                                        </p:cTn>
                                        <p:tgtEl>
                                          <p:spTgt spid="312322">
                                            <p:txEl>
                                              <p:pRg st="2" end="2"/>
                                            </p:txEl>
                                          </p:spTgt>
                                        </p:tgtEl>
                                      </p:cBhvr>
                                      <p:to x="100000" y="80000"/>
                                    </p:animScale>
                                    <p:animScale>
                                      <p:cBhvr>
                                        <p:cTn id="50" dur="166" decel="50000">
                                          <p:stCondLst>
                                            <p:cond delay="1338"/>
                                          </p:stCondLst>
                                        </p:cTn>
                                        <p:tgtEl>
                                          <p:spTgt spid="312322">
                                            <p:txEl>
                                              <p:pRg st="2" end="2"/>
                                            </p:txEl>
                                          </p:spTgt>
                                        </p:tgtEl>
                                      </p:cBhvr>
                                      <p:to x="100000" y="100000"/>
                                    </p:animScale>
                                    <p:animScale>
                                      <p:cBhvr>
                                        <p:cTn id="51" dur="26">
                                          <p:stCondLst>
                                            <p:cond delay="1642"/>
                                          </p:stCondLst>
                                        </p:cTn>
                                        <p:tgtEl>
                                          <p:spTgt spid="312322">
                                            <p:txEl>
                                              <p:pRg st="2" end="2"/>
                                            </p:txEl>
                                          </p:spTgt>
                                        </p:tgtEl>
                                      </p:cBhvr>
                                      <p:to x="100000" y="90000"/>
                                    </p:animScale>
                                    <p:animScale>
                                      <p:cBhvr>
                                        <p:cTn id="52" dur="166" decel="50000">
                                          <p:stCondLst>
                                            <p:cond delay="1668"/>
                                          </p:stCondLst>
                                        </p:cTn>
                                        <p:tgtEl>
                                          <p:spTgt spid="312322">
                                            <p:txEl>
                                              <p:pRg st="2" end="2"/>
                                            </p:txEl>
                                          </p:spTgt>
                                        </p:tgtEl>
                                      </p:cBhvr>
                                      <p:to x="100000" y="100000"/>
                                    </p:animScale>
                                    <p:animScale>
                                      <p:cBhvr>
                                        <p:cTn id="53" dur="26">
                                          <p:stCondLst>
                                            <p:cond delay="1808"/>
                                          </p:stCondLst>
                                        </p:cTn>
                                        <p:tgtEl>
                                          <p:spTgt spid="312322">
                                            <p:txEl>
                                              <p:pRg st="2" end="2"/>
                                            </p:txEl>
                                          </p:spTgt>
                                        </p:tgtEl>
                                      </p:cBhvr>
                                      <p:to x="100000" y="95000"/>
                                    </p:animScale>
                                    <p:animScale>
                                      <p:cBhvr>
                                        <p:cTn id="54" dur="166" decel="50000">
                                          <p:stCondLst>
                                            <p:cond delay="1834"/>
                                          </p:stCondLst>
                                        </p:cTn>
                                        <p:tgtEl>
                                          <p:spTgt spid="312322">
                                            <p:txEl>
                                              <p:pRg st="2" end="2"/>
                                            </p:txEl>
                                          </p:spTgt>
                                        </p:tgtEl>
                                      </p:cBhvr>
                                      <p:to x="100000" y="100000"/>
                                    </p:animScale>
                                  </p:childTnLst>
                                </p:cTn>
                              </p:par>
                            </p:childTnLst>
                          </p:cTn>
                        </p:par>
                        <p:par>
                          <p:cTn id="55" fill="hold">
                            <p:stCondLst>
                              <p:cond delay="6000"/>
                            </p:stCondLst>
                            <p:childTnLst>
                              <p:par>
                                <p:cTn id="56" presetID="26" presetClass="entr" presetSubtype="0" fill="hold" nodeType="afterEffect">
                                  <p:stCondLst>
                                    <p:cond delay="0"/>
                                  </p:stCondLst>
                                  <p:childTnLst>
                                    <p:set>
                                      <p:cBhvr>
                                        <p:cTn id="57" dur="1" fill="hold">
                                          <p:stCondLst>
                                            <p:cond delay="0"/>
                                          </p:stCondLst>
                                        </p:cTn>
                                        <p:tgtEl>
                                          <p:spTgt spid="312322">
                                            <p:txEl>
                                              <p:pRg st="3" end="3"/>
                                            </p:txEl>
                                          </p:spTgt>
                                        </p:tgtEl>
                                        <p:attrNameLst>
                                          <p:attrName>style.visibility</p:attrName>
                                        </p:attrNameLst>
                                      </p:cBhvr>
                                      <p:to>
                                        <p:strVal val="visible"/>
                                      </p:to>
                                    </p:set>
                                    <p:animEffect transition="in" filter="wipe(down)">
                                      <p:cBhvr>
                                        <p:cTn id="58" dur="580">
                                          <p:stCondLst>
                                            <p:cond delay="0"/>
                                          </p:stCondLst>
                                        </p:cTn>
                                        <p:tgtEl>
                                          <p:spTgt spid="312322">
                                            <p:txEl>
                                              <p:pRg st="3" end="3"/>
                                            </p:txEl>
                                          </p:spTgt>
                                        </p:tgtEl>
                                      </p:cBhvr>
                                    </p:animEffect>
                                    <p:anim calcmode="lin" valueType="num">
                                      <p:cBhvr>
                                        <p:cTn id="59" dur="1822" tmFilter="0,0; 0.14,0.36; 0.43,0.73; 0.71,0.91; 1.0,1.0">
                                          <p:stCondLst>
                                            <p:cond delay="0"/>
                                          </p:stCondLst>
                                        </p:cTn>
                                        <p:tgtEl>
                                          <p:spTgt spid="312322">
                                            <p:txEl>
                                              <p:pRg st="3" end="3"/>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12322">
                                            <p:txEl>
                                              <p:pRg st="3" end="3"/>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12322">
                                            <p:txEl>
                                              <p:pRg st="3" end="3"/>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12322">
                                            <p:txEl>
                                              <p:pRg st="3" end="3"/>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12322">
                                            <p:txEl>
                                              <p:pRg st="3" end="3"/>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12322">
                                            <p:txEl>
                                              <p:pRg st="3" end="3"/>
                                            </p:txEl>
                                          </p:spTgt>
                                        </p:tgtEl>
                                      </p:cBhvr>
                                      <p:to x="100000" y="60000"/>
                                    </p:animScale>
                                    <p:animScale>
                                      <p:cBhvr>
                                        <p:cTn id="65" dur="166" decel="50000">
                                          <p:stCondLst>
                                            <p:cond delay="676"/>
                                          </p:stCondLst>
                                        </p:cTn>
                                        <p:tgtEl>
                                          <p:spTgt spid="312322">
                                            <p:txEl>
                                              <p:pRg st="3" end="3"/>
                                            </p:txEl>
                                          </p:spTgt>
                                        </p:tgtEl>
                                      </p:cBhvr>
                                      <p:to x="100000" y="100000"/>
                                    </p:animScale>
                                    <p:animScale>
                                      <p:cBhvr>
                                        <p:cTn id="66" dur="26">
                                          <p:stCondLst>
                                            <p:cond delay="1312"/>
                                          </p:stCondLst>
                                        </p:cTn>
                                        <p:tgtEl>
                                          <p:spTgt spid="312322">
                                            <p:txEl>
                                              <p:pRg st="3" end="3"/>
                                            </p:txEl>
                                          </p:spTgt>
                                        </p:tgtEl>
                                      </p:cBhvr>
                                      <p:to x="100000" y="80000"/>
                                    </p:animScale>
                                    <p:animScale>
                                      <p:cBhvr>
                                        <p:cTn id="67" dur="166" decel="50000">
                                          <p:stCondLst>
                                            <p:cond delay="1338"/>
                                          </p:stCondLst>
                                        </p:cTn>
                                        <p:tgtEl>
                                          <p:spTgt spid="312322">
                                            <p:txEl>
                                              <p:pRg st="3" end="3"/>
                                            </p:txEl>
                                          </p:spTgt>
                                        </p:tgtEl>
                                      </p:cBhvr>
                                      <p:to x="100000" y="100000"/>
                                    </p:animScale>
                                    <p:animScale>
                                      <p:cBhvr>
                                        <p:cTn id="68" dur="26">
                                          <p:stCondLst>
                                            <p:cond delay="1642"/>
                                          </p:stCondLst>
                                        </p:cTn>
                                        <p:tgtEl>
                                          <p:spTgt spid="312322">
                                            <p:txEl>
                                              <p:pRg st="3" end="3"/>
                                            </p:txEl>
                                          </p:spTgt>
                                        </p:tgtEl>
                                      </p:cBhvr>
                                      <p:to x="100000" y="90000"/>
                                    </p:animScale>
                                    <p:animScale>
                                      <p:cBhvr>
                                        <p:cTn id="69" dur="166" decel="50000">
                                          <p:stCondLst>
                                            <p:cond delay="1668"/>
                                          </p:stCondLst>
                                        </p:cTn>
                                        <p:tgtEl>
                                          <p:spTgt spid="312322">
                                            <p:txEl>
                                              <p:pRg st="3" end="3"/>
                                            </p:txEl>
                                          </p:spTgt>
                                        </p:tgtEl>
                                      </p:cBhvr>
                                      <p:to x="100000" y="100000"/>
                                    </p:animScale>
                                    <p:animScale>
                                      <p:cBhvr>
                                        <p:cTn id="70" dur="26">
                                          <p:stCondLst>
                                            <p:cond delay="1808"/>
                                          </p:stCondLst>
                                        </p:cTn>
                                        <p:tgtEl>
                                          <p:spTgt spid="312322">
                                            <p:txEl>
                                              <p:pRg st="3" end="3"/>
                                            </p:txEl>
                                          </p:spTgt>
                                        </p:tgtEl>
                                      </p:cBhvr>
                                      <p:to x="100000" y="95000"/>
                                    </p:animScale>
                                    <p:animScale>
                                      <p:cBhvr>
                                        <p:cTn id="71" dur="166" decel="50000">
                                          <p:stCondLst>
                                            <p:cond delay="1834"/>
                                          </p:stCondLst>
                                        </p:cTn>
                                        <p:tgtEl>
                                          <p:spTgt spid="312322">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0BBE9B6-D6CA-4155-9F90-8DE5EC49764C}" type="slidenum">
              <a:rPr lang="ar-SA" altLang="en-US"/>
              <a:pPr/>
              <a:t>73</a:t>
            </a:fld>
            <a:endParaRPr lang="en-US" altLang="en-US"/>
          </a:p>
        </p:txBody>
      </p:sp>
      <p:sp>
        <p:nvSpPr>
          <p:cNvPr id="313346" name="Rectangle 2"/>
          <p:cNvSpPr>
            <a:spLocks noGrp="1" noChangeArrowheads="1"/>
          </p:cNvSpPr>
          <p:nvPr>
            <p:ph type="body" idx="1"/>
          </p:nvPr>
        </p:nvSpPr>
        <p:spPr>
          <a:xfrm>
            <a:off x="323850" y="333375"/>
            <a:ext cx="8569325" cy="6524625"/>
          </a:xfrm>
        </p:spPr>
        <p:txBody>
          <a:bodyPr/>
          <a:lstStyle/>
          <a:p>
            <a:pPr algn="justLow" rtl="1">
              <a:buClr>
                <a:srgbClr val="000000"/>
              </a:buClr>
              <a:buSzPct val="140000"/>
              <a:buFont typeface="Wingdings" pitchFamily="2" charset="2"/>
              <a:buChar char="§"/>
            </a:pPr>
            <a:r>
              <a:rPr lang="ar-SA" sz="3600" b="1">
                <a:solidFill>
                  <a:srgbClr val="003366"/>
                </a:solidFill>
                <a:latin typeface="Times New Roman" pitchFamily="18" charset="0"/>
                <a:cs typeface="Yagut" pitchFamily="2" charset="-78"/>
              </a:rPr>
              <a:t>دوعامل مهم در شناسايي، كشف و مقابله با پديده رشوه وجود دارد.</a:t>
            </a:r>
            <a:endParaRPr lang="fa-IR" sz="3600" b="1">
              <a:solidFill>
                <a:srgbClr val="003366"/>
              </a:solidFill>
              <a:latin typeface="Times New Roman" pitchFamily="18" charset="0"/>
              <a:cs typeface="Yagut" pitchFamily="2" charset="-78"/>
            </a:endParaRPr>
          </a:p>
          <a:p>
            <a:pPr algn="justLow" rtl="1">
              <a:buFontTx/>
              <a:buNone/>
            </a:pPr>
            <a:r>
              <a:rPr lang="ar-SA" sz="3600" b="1">
                <a:solidFill>
                  <a:srgbClr val="003366"/>
                </a:solidFill>
                <a:latin typeface="Times New Roman" pitchFamily="18" charset="0"/>
                <a:cs typeface="Yagut" pitchFamily="2" charset="-78"/>
              </a:rPr>
              <a:t>1- اولاً رشوه در اكثر موارد به صورت پنهاني و در خفاء انجام مي</a:t>
            </a:r>
            <a:r>
              <a:rPr lang="ar-SA" sz="3600" b="1">
                <a:solidFill>
                  <a:srgbClr val="003366"/>
                </a:solidFill>
                <a:latin typeface="Times New Roman" pitchFamily="18" charset="0"/>
                <a:cs typeface="Traffic" pitchFamily="2" charset="-78"/>
              </a:rPr>
              <a:t>‌</a:t>
            </a:r>
            <a:r>
              <a:rPr lang="ar-SA" sz="3600" b="1">
                <a:solidFill>
                  <a:srgbClr val="003366"/>
                </a:solidFill>
                <a:latin typeface="Times New Roman" pitchFamily="18" charset="0"/>
                <a:cs typeface="Yagut" pitchFamily="2" charset="-78"/>
              </a:rPr>
              <a:t>شود و چون سود آن متوجه راشي و مرتشي است لذا از سوي طرفين اظهار نمي</a:t>
            </a:r>
            <a:r>
              <a:rPr lang="ar-SA" sz="3600" b="1">
                <a:solidFill>
                  <a:srgbClr val="003366"/>
                </a:solidFill>
                <a:latin typeface="Times New Roman" pitchFamily="18" charset="0"/>
                <a:cs typeface="Traffic" pitchFamily="2" charset="-78"/>
              </a:rPr>
              <a:t>‌</a:t>
            </a:r>
            <a:r>
              <a:rPr lang="ar-SA" sz="3600" b="1">
                <a:solidFill>
                  <a:srgbClr val="003366"/>
                </a:solidFill>
                <a:latin typeface="Times New Roman" pitchFamily="18" charset="0"/>
                <a:cs typeface="Yagut" pitchFamily="2" charset="-78"/>
              </a:rPr>
              <a:t>شود.</a:t>
            </a:r>
            <a:endParaRPr lang="fa-IR" altLang="zh-CN" sz="3600" b="1">
              <a:solidFill>
                <a:srgbClr val="003366"/>
              </a:solidFill>
              <a:latin typeface="Times New Roman" pitchFamily="18" charset="0"/>
              <a:cs typeface="Yagut" pitchFamily="2" charset="-78"/>
            </a:endParaRPr>
          </a:p>
          <a:p>
            <a:pPr algn="justLow" rtl="1">
              <a:buFontTx/>
              <a:buNone/>
            </a:pPr>
            <a:r>
              <a:rPr lang="ar-SA" altLang="zh-CN" sz="3600" b="1">
                <a:solidFill>
                  <a:srgbClr val="003366"/>
                </a:solidFill>
                <a:latin typeface="Times New Roman" pitchFamily="18" charset="0"/>
                <a:cs typeface="Yagut" pitchFamily="2" charset="-78"/>
              </a:rPr>
              <a:t>2- دوم اينكه چون رشوه از نظر دين و وجدان عمومي و عرف جامعه امري مذموم و ناپسند است لذا در اغلب موارد رشوه به اشكال و صور گوناگوني مانند هديه، هبه، حق</a:t>
            </a:r>
            <a:r>
              <a:rPr lang="ar-SA" altLang="zh-CN" sz="3600" b="1">
                <a:solidFill>
                  <a:srgbClr val="003366"/>
                </a:solidFill>
                <a:latin typeface="Times New Roman" pitchFamily="18" charset="0"/>
                <a:cs typeface="Traffic" pitchFamily="2" charset="-78"/>
              </a:rPr>
              <a:t>‌</a:t>
            </a:r>
            <a:r>
              <a:rPr lang="ar-SA" altLang="zh-CN" sz="3600" b="1">
                <a:solidFill>
                  <a:srgbClr val="003366"/>
                </a:solidFill>
                <a:latin typeface="Times New Roman" pitchFamily="18" charset="0"/>
                <a:cs typeface="Yagut" pitchFamily="2" charset="-78"/>
              </a:rPr>
              <a:t>الزحمه، حق</a:t>
            </a:r>
            <a:r>
              <a:rPr lang="ar-SA" altLang="zh-CN" sz="3600" b="1">
                <a:solidFill>
                  <a:srgbClr val="003366"/>
                </a:solidFill>
                <a:latin typeface="Times New Roman" pitchFamily="18" charset="0"/>
                <a:cs typeface="Traffic" pitchFamily="2" charset="-78"/>
              </a:rPr>
              <a:t>‌</a:t>
            </a:r>
            <a:r>
              <a:rPr lang="ar-SA" altLang="zh-CN" sz="3600" b="1">
                <a:solidFill>
                  <a:srgbClr val="003366"/>
                </a:solidFill>
                <a:latin typeface="Times New Roman" pitchFamily="18" charset="0"/>
                <a:cs typeface="Yagut" pitchFamily="2" charset="-78"/>
              </a:rPr>
              <a:t>المشاوره و حق</a:t>
            </a:r>
            <a:r>
              <a:rPr lang="ar-SA" altLang="zh-CN" sz="3600" b="1">
                <a:solidFill>
                  <a:srgbClr val="003366"/>
                </a:solidFill>
                <a:latin typeface="Times New Roman" pitchFamily="18" charset="0"/>
                <a:cs typeface="Traffic" pitchFamily="2" charset="-78"/>
              </a:rPr>
              <a:t>‌</a:t>
            </a:r>
            <a:r>
              <a:rPr lang="ar-SA" altLang="zh-CN" sz="3600" b="1">
                <a:solidFill>
                  <a:srgbClr val="003366"/>
                </a:solidFill>
                <a:latin typeface="Times New Roman" pitchFamily="18" charset="0"/>
                <a:cs typeface="Yagut" pitchFamily="2" charset="-78"/>
              </a:rPr>
              <a:t>شيريني و حق چاي پرداخت مي</a:t>
            </a:r>
            <a:r>
              <a:rPr lang="ar-SA" altLang="zh-CN" sz="3600" b="1">
                <a:solidFill>
                  <a:srgbClr val="003366"/>
                </a:solidFill>
                <a:latin typeface="Times New Roman" pitchFamily="18" charset="0"/>
                <a:cs typeface="Traffic" pitchFamily="2" charset="-78"/>
              </a:rPr>
              <a:t>‌</a:t>
            </a:r>
            <a:r>
              <a:rPr lang="ar-SA" altLang="zh-CN" sz="3600" b="1">
                <a:solidFill>
                  <a:srgbClr val="003366"/>
                </a:solidFill>
                <a:latin typeface="Times New Roman" pitchFamily="18" charset="0"/>
                <a:cs typeface="Yagut" pitchFamily="2" charset="-78"/>
              </a:rPr>
              <a:t>گردد.</a:t>
            </a:r>
            <a:r>
              <a:rPr lang="en-US" altLang="zh-CN" sz="3600" b="1">
                <a:solidFill>
                  <a:srgbClr val="003366"/>
                </a:solidFill>
                <a:latin typeface="Times New Roman" pitchFamily="18" charset="0"/>
                <a:cs typeface="Yagut" pitchFamily="2" charset="-78"/>
              </a:rPr>
              <a:t> </a:t>
            </a:r>
            <a:endParaRPr lang="en-US" sz="3600" b="1">
              <a:solidFill>
                <a:srgbClr val="003366"/>
              </a:solidFill>
              <a:latin typeface="Times New Roman" pitchFamily="18" charset="0"/>
              <a:cs typeface="Yagut" pitchFamily="2" charset="-78"/>
            </a:endParaRPr>
          </a:p>
        </p:txBody>
      </p:sp>
    </p:spTree>
  </p:cSld>
  <p:clrMapOvr>
    <a:masterClrMapping/>
  </p:clrMapOvr>
  <p:transition advClick="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13346">
                                            <p:txEl>
                                              <p:pRg st="0" end="0"/>
                                            </p:txEl>
                                          </p:spTgt>
                                        </p:tgtEl>
                                        <p:attrNameLst>
                                          <p:attrName>style.visibility</p:attrName>
                                        </p:attrNameLst>
                                      </p:cBhvr>
                                      <p:to>
                                        <p:strVal val="visible"/>
                                      </p:to>
                                    </p:set>
                                    <p:animEffect transition="in" filter="circle(in)">
                                      <p:cBhvr>
                                        <p:cTn id="7" dur="1000"/>
                                        <p:tgtEl>
                                          <p:spTgt spid="313346">
                                            <p:txEl>
                                              <p:pRg st="0" end="0"/>
                                            </p:txEl>
                                          </p:spTgt>
                                        </p:tgtEl>
                                      </p:cBhvr>
                                    </p:animEffect>
                                  </p:childTnLst>
                                </p:cTn>
                              </p:par>
                            </p:childTnLst>
                          </p:cTn>
                        </p:par>
                        <p:par>
                          <p:cTn id="8" fill="hold">
                            <p:stCondLst>
                              <p:cond delay="1000"/>
                            </p:stCondLst>
                            <p:childTnLst>
                              <p:par>
                                <p:cTn id="9" presetID="6" presetClass="entr" presetSubtype="16" fill="hold" nodeType="afterEffect">
                                  <p:stCondLst>
                                    <p:cond delay="0"/>
                                  </p:stCondLst>
                                  <p:childTnLst>
                                    <p:set>
                                      <p:cBhvr>
                                        <p:cTn id="10" dur="1" fill="hold">
                                          <p:stCondLst>
                                            <p:cond delay="0"/>
                                          </p:stCondLst>
                                        </p:cTn>
                                        <p:tgtEl>
                                          <p:spTgt spid="313346">
                                            <p:txEl>
                                              <p:pRg st="1" end="1"/>
                                            </p:txEl>
                                          </p:spTgt>
                                        </p:tgtEl>
                                        <p:attrNameLst>
                                          <p:attrName>style.visibility</p:attrName>
                                        </p:attrNameLst>
                                      </p:cBhvr>
                                      <p:to>
                                        <p:strVal val="visible"/>
                                      </p:to>
                                    </p:set>
                                    <p:animEffect transition="in" filter="circle(in)">
                                      <p:cBhvr>
                                        <p:cTn id="11" dur="1000"/>
                                        <p:tgtEl>
                                          <p:spTgt spid="313346">
                                            <p:txEl>
                                              <p:pRg st="1" end="1"/>
                                            </p:txEl>
                                          </p:spTgt>
                                        </p:tgtEl>
                                      </p:cBhvr>
                                    </p:animEffect>
                                  </p:childTnLst>
                                </p:cTn>
                              </p:par>
                            </p:childTnLst>
                          </p:cTn>
                        </p:par>
                        <p:par>
                          <p:cTn id="12" fill="hold">
                            <p:stCondLst>
                              <p:cond delay="2000"/>
                            </p:stCondLst>
                            <p:childTnLst>
                              <p:par>
                                <p:cTn id="13" presetID="6" presetClass="entr" presetSubtype="16" fill="hold" nodeType="afterEffect">
                                  <p:stCondLst>
                                    <p:cond delay="0"/>
                                  </p:stCondLst>
                                  <p:childTnLst>
                                    <p:set>
                                      <p:cBhvr>
                                        <p:cTn id="14" dur="1" fill="hold">
                                          <p:stCondLst>
                                            <p:cond delay="0"/>
                                          </p:stCondLst>
                                        </p:cTn>
                                        <p:tgtEl>
                                          <p:spTgt spid="313346">
                                            <p:txEl>
                                              <p:pRg st="2" end="2"/>
                                            </p:txEl>
                                          </p:spTgt>
                                        </p:tgtEl>
                                        <p:attrNameLst>
                                          <p:attrName>style.visibility</p:attrName>
                                        </p:attrNameLst>
                                      </p:cBhvr>
                                      <p:to>
                                        <p:strVal val="visible"/>
                                      </p:to>
                                    </p:set>
                                    <p:animEffect transition="in" filter="circle(in)">
                                      <p:cBhvr>
                                        <p:cTn id="15" dur="1000"/>
                                        <p:tgtEl>
                                          <p:spTgt spid="31334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98D41E4-5DF4-4F5D-A511-45A5D8092CBD}" type="slidenum">
              <a:rPr lang="ar-SA" altLang="en-US"/>
              <a:pPr/>
              <a:t>74</a:t>
            </a:fld>
            <a:endParaRPr lang="en-US" altLang="en-US"/>
          </a:p>
        </p:txBody>
      </p:sp>
      <p:sp>
        <p:nvSpPr>
          <p:cNvPr id="314370" name="Rectangle 2"/>
          <p:cNvSpPr>
            <a:spLocks noGrp="1" noChangeArrowheads="1"/>
          </p:cNvSpPr>
          <p:nvPr>
            <p:ph type="body" idx="1"/>
          </p:nvPr>
        </p:nvSpPr>
        <p:spPr>
          <a:xfrm>
            <a:off x="755650" y="1557338"/>
            <a:ext cx="7848600" cy="4824412"/>
          </a:xfrm>
        </p:spPr>
        <p:txBody>
          <a:bodyPr/>
          <a:lstStyle/>
          <a:p>
            <a:pPr marL="533400" indent="-533400" algn="r">
              <a:lnSpc>
                <a:spcPct val="80000"/>
              </a:lnSpc>
              <a:buFontTx/>
              <a:buNone/>
            </a:pPr>
            <a:r>
              <a:rPr lang="fa-IR" b="1">
                <a:solidFill>
                  <a:srgbClr val="003366"/>
                </a:solidFill>
                <a:latin typeface="Times New Roman" pitchFamily="18" charset="0"/>
                <a:cs typeface="Yagut" pitchFamily="2" charset="-78"/>
              </a:rPr>
              <a:t>1</a:t>
            </a:r>
            <a:r>
              <a:rPr lang="ar-SA" b="1">
                <a:solidFill>
                  <a:srgbClr val="003366"/>
                </a:solidFill>
                <a:latin typeface="Times New Roman" pitchFamily="18" charset="0"/>
                <a:cs typeface="Yagut" pitchFamily="2" charset="-78"/>
              </a:rPr>
              <a:t>- مناقصه</a:t>
            </a:r>
          </a:p>
          <a:p>
            <a:pPr marL="533400" indent="-533400" algn="r">
              <a:lnSpc>
                <a:spcPct val="80000"/>
              </a:lnSpc>
              <a:buFontTx/>
              <a:buNone/>
            </a:pPr>
            <a:r>
              <a:rPr lang="fa-IR" b="1">
                <a:solidFill>
                  <a:srgbClr val="003366"/>
                </a:solidFill>
                <a:latin typeface="Times New Roman" pitchFamily="18" charset="0"/>
                <a:cs typeface="Yagut" pitchFamily="2" charset="-78"/>
              </a:rPr>
              <a:t>2</a:t>
            </a:r>
            <a:r>
              <a:rPr lang="ar-SA" b="1">
                <a:solidFill>
                  <a:srgbClr val="003366"/>
                </a:solidFill>
                <a:latin typeface="Times New Roman" pitchFamily="18" charset="0"/>
                <a:cs typeface="Yagut" pitchFamily="2" charset="-78"/>
              </a:rPr>
              <a:t>- مزايده</a:t>
            </a:r>
            <a:endParaRPr lang="fa-IR" b="1">
              <a:solidFill>
                <a:srgbClr val="003366"/>
              </a:solidFill>
              <a:latin typeface="Times New Roman" pitchFamily="18" charset="0"/>
              <a:cs typeface="Yagut" pitchFamily="2" charset="-78"/>
            </a:endParaRPr>
          </a:p>
          <a:p>
            <a:pPr marL="533400" indent="-533400" algn="r">
              <a:lnSpc>
                <a:spcPct val="80000"/>
              </a:lnSpc>
              <a:buFontTx/>
              <a:buNone/>
            </a:pPr>
            <a:r>
              <a:rPr lang="fa-IR" b="1">
                <a:solidFill>
                  <a:srgbClr val="003366"/>
                </a:solidFill>
                <a:latin typeface="Times New Roman" pitchFamily="18" charset="0"/>
                <a:cs typeface="Yagut" pitchFamily="2" charset="-78"/>
              </a:rPr>
              <a:t>3-</a:t>
            </a:r>
            <a:r>
              <a:rPr lang="ar-SA" b="1">
                <a:solidFill>
                  <a:srgbClr val="003366"/>
                </a:solidFill>
                <a:latin typeface="Times New Roman" pitchFamily="18" charset="0"/>
                <a:cs typeface="Yagut" pitchFamily="2" charset="-78"/>
              </a:rPr>
              <a:t>كسب انحصار يا رانت اقتصادي</a:t>
            </a:r>
          </a:p>
          <a:p>
            <a:pPr marL="533400" indent="-533400" algn="r">
              <a:lnSpc>
                <a:spcPct val="80000"/>
              </a:lnSpc>
              <a:buFontTx/>
              <a:buNone/>
            </a:pPr>
            <a:r>
              <a:rPr lang="fa-IR" b="1">
                <a:solidFill>
                  <a:srgbClr val="003366"/>
                </a:solidFill>
                <a:latin typeface="Times New Roman" pitchFamily="18" charset="0"/>
                <a:cs typeface="Yagut" pitchFamily="2" charset="-78"/>
              </a:rPr>
              <a:t>4</a:t>
            </a:r>
            <a:r>
              <a:rPr lang="ar-SA" b="1">
                <a:solidFill>
                  <a:srgbClr val="003366"/>
                </a:solidFill>
                <a:latin typeface="Times New Roman" pitchFamily="18" charset="0"/>
                <a:cs typeface="Yagut" pitchFamily="2" charset="-78"/>
              </a:rPr>
              <a:t>- خريدهاي دولتي</a:t>
            </a:r>
          </a:p>
          <a:p>
            <a:pPr marL="533400" indent="-533400" algn="r">
              <a:lnSpc>
                <a:spcPct val="80000"/>
              </a:lnSpc>
              <a:buFontTx/>
              <a:buNone/>
            </a:pPr>
            <a:r>
              <a:rPr lang="fa-IR" b="1">
                <a:solidFill>
                  <a:srgbClr val="003366"/>
                </a:solidFill>
                <a:latin typeface="Times New Roman" pitchFamily="18" charset="0"/>
                <a:cs typeface="Yagut" pitchFamily="2" charset="-78"/>
              </a:rPr>
              <a:t>5</a:t>
            </a:r>
            <a:r>
              <a:rPr lang="ar-SA" b="1">
                <a:solidFill>
                  <a:srgbClr val="003366"/>
                </a:solidFill>
                <a:latin typeface="Times New Roman" pitchFamily="18" charset="0"/>
                <a:cs typeface="Yagut" pitchFamily="2" charset="-78"/>
              </a:rPr>
              <a:t>- تسريع در انجام امور قانوني</a:t>
            </a:r>
          </a:p>
          <a:p>
            <a:pPr marL="533400" indent="-533400" algn="r">
              <a:lnSpc>
                <a:spcPct val="80000"/>
              </a:lnSpc>
              <a:buFontTx/>
              <a:buNone/>
            </a:pPr>
            <a:r>
              <a:rPr lang="fa-IR" b="1">
                <a:solidFill>
                  <a:srgbClr val="003366"/>
                </a:solidFill>
                <a:latin typeface="Times New Roman" pitchFamily="18" charset="0"/>
                <a:cs typeface="Yagut" pitchFamily="2" charset="-78"/>
              </a:rPr>
              <a:t>6</a:t>
            </a:r>
            <a:r>
              <a:rPr lang="ar-SA" b="1">
                <a:solidFill>
                  <a:srgbClr val="003366"/>
                </a:solidFill>
                <a:latin typeface="Times New Roman" pitchFamily="18" charset="0"/>
                <a:cs typeface="Yagut" pitchFamily="2" charset="-78"/>
              </a:rPr>
              <a:t>- پرداخت به دولت</a:t>
            </a:r>
          </a:p>
          <a:p>
            <a:pPr marL="533400" indent="-533400" algn="r">
              <a:lnSpc>
                <a:spcPct val="80000"/>
              </a:lnSpc>
              <a:buFontTx/>
              <a:buNone/>
            </a:pPr>
            <a:r>
              <a:rPr lang="fa-IR" b="1">
                <a:solidFill>
                  <a:srgbClr val="003366"/>
                </a:solidFill>
                <a:latin typeface="Times New Roman" pitchFamily="18" charset="0"/>
                <a:cs typeface="Yagut" pitchFamily="2" charset="-78"/>
              </a:rPr>
              <a:t>7</a:t>
            </a:r>
            <a:r>
              <a:rPr lang="ar-SA" b="1">
                <a:solidFill>
                  <a:srgbClr val="003366"/>
                </a:solidFill>
                <a:latin typeface="Times New Roman" pitchFamily="18" charset="0"/>
                <a:cs typeface="Yagut" pitchFamily="2" charset="-78"/>
              </a:rPr>
              <a:t>- سند سازي</a:t>
            </a:r>
          </a:p>
          <a:p>
            <a:pPr marL="533400" indent="-533400" algn="r">
              <a:lnSpc>
                <a:spcPct val="80000"/>
              </a:lnSpc>
              <a:buFontTx/>
              <a:buNone/>
            </a:pPr>
            <a:r>
              <a:rPr lang="fa-IR" b="1">
                <a:solidFill>
                  <a:srgbClr val="003366"/>
                </a:solidFill>
                <a:latin typeface="Times New Roman" pitchFamily="18" charset="0"/>
                <a:cs typeface="Yagut" pitchFamily="2" charset="-78"/>
              </a:rPr>
              <a:t>8</a:t>
            </a:r>
            <a:r>
              <a:rPr lang="ar-SA" b="1">
                <a:solidFill>
                  <a:srgbClr val="003366"/>
                </a:solidFill>
                <a:latin typeface="Times New Roman" pitchFamily="18" charset="0"/>
                <a:cs typeface="Yagut" pitchFamily="2" charset="-78"/>
              </a:rPr>
              <a:t>- كسب امتياز</a:t>
            </a:r>
            <a:endParaRPr lang="fa-IR" b="1">
              <a:solidFill>
                <a:srgbClr val="003366"/>
              </a:solidFill>
              <a:latin typeface="Times New Roman" pitchFamily="18" charset="0"/>
              <a:cs typeface="Yagut" pitchFamily="2" charset="-78"/>
            </a:endParaRPr>
          </a:p>
          <a:p>
            <a:pPr marL="533400" indent="-533400" algn="r">
              <a:lnSpc>
                <a:spcPct val="80000"/>
              </a:lnSpc>
              <a:buFontTx/>
              <a:buNone/>
            </a:pPr>
            <a:r>
              <a:rPr lang="fa-IR" b="1">
                <a:solidFill>
                  <a:srgbClr val="003366"/>
                </a:solidFill>
                <a:latin typeface="Times New Roman" pitchFamily="18" charset="0"/>
                <a:cs typeface="Yagut" pitchFamily="2" charset="-78"/>
              </a:rPr>
              <a:t>9</a:t>
            </a:r>
            <a:r>
              <a:rPr lang="ar-SA" b="1">
                <a:solidFill>
                  <a:srgbClr val="003366"/>
                </a:solidFill>
                <a:latin typeface="Times New Roman" pitchFamily="18" charset="0"/>
                <a:cs typeface="Yagut" pitchFamily="2" charset="-78"/>
              </a:rPr>
              <a:t>- بانكها</a:t>
            </a:r>
          </a:p>
          <a:p>
            <a:pPr marL="533400" indent="-533400" algn="r">
              <a:lnSpc>
                <a:spcPct val="80000"/>
              </a:lnSpc>
              <a:buFontTx/>
              <a:buNone/>
            </a:pPr>
            <a:endParaRPr lang="en-US" b="1">
              <a:solidFill>
                <a:srgbClr val="003366"/>
              </a:solidFill>
              <a:latin typeface="Times New Roman" pitchFamily="18" charset="0"/>
              <a:cs typeface="Yagut" pitchFamily="2" charset="-78"/>
            </a:endParaRPr>
          </a:p>
        </p:txBody>
      </p:sp>
      <p:sp>
        <p:nvSpPr>
          <p:cNvPr id="314371" name="AutoShape 3"/>
          <p:cNvSpPr>
            <a:spLocks noChangeArrowheads="1"/>
          </p:cNvSpPr>
          <p:nvPr/>
        </p:nvSpPr>
        <p:spPr bwMode="auto">
          <a:xfrm>
            <a:off x="0" y="26035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4000" b="1">
                <a:solidFill>
                  <a:srgbClr val="FFFFFF"/>
                </a:solidFill>
                <a:effectLst>
                  <a:outerShdw blurRad="38100" dist="38100" dir="2700000" algn="tl">
                    <a:srgbClr val="000000"/>
                  </a:outerShdw>
                </a:effectLst>
                <a:latin typeface="Mitra" pitchFamily="2" charset="-78"/>
                <a:cs typeface="Zar" pitchFamily="2" charset="-78"/>
              </a:rPr>
              <a:t>زمينه‌هاي رشوه </a:t>
            </a:r>
            <a:endParaRPr lang="en-US" altLang="en-US" sz="40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14370">
                                            <p:txEl>
                                              <p:pRg st="0" end="0"/>
                                            </p:txEl>
                                          </p:spTgt>
                                        </p:tgtEl>
                                        <p:attrNameLst>
                                          <p:attrName>style.visibility</p:attrName>
                                        </p:attrNameLst>
                                      </p:cBhvr>
                                      <p:to>
                                        <p:strVal val="visible"/>
                                      </p:to>
                                    </p:set>
                                    <p:animEffect transition="in" filter="wipe(down)">
                                      <p:cBhvr>
                                        <p:cTn id="7" dur="500"/>
                                        <p:tgtEl>
                                          <p:spTgt spid="314370">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14370">
                                            <p:txEl>
                                              <p:pRg st="1" end="1"/>
                                            </p:txEl>
                                          </p:spTgt>
                                        </p:tgtEl>
                                        <p:attrNameLst>
                                          <p:attrName>style.visibility</p:attrName>
                                        </p:attrNameLst>
                                      </p:cBhvr>
                                      <p:to>
                                        <p:strVal val="visible"/>
                                      </p:to>
                                    </p:set>
                                    <p:animEffect transition="in" filter="wipe(down)">
                                      <p:cBhvr>
                                        <p:cTn id="11" dur="500"/>
                                        <p:tgtEl>
                                          <p:spTgt spid="314370">
                                            <p:txEl>
                                              <p:pRg st="1" end="1"/>
                                            </p:txEl>
                                          </p:spTgt>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314370">
                                            <p:txEl>
                                              <p:pRg st="2" end="2"/>
                                            </p:txEl>
                                          </p:spTgt>
                                        </p:tgtEl>
                                        <p:attrNameLst>
                                          <p:attrName>style.visibility</p:attrName>
                                        </p:attrNameLst>
                                      </p:cBhvr>
                                      <p:to>
                                        <p:strVal val="visible"/>
                                      </p:to>
                                    </p:set>
                                    <p:animEffect transition="in" filter="wipe(down)">
                                      <p:cBhvr>
                                        <p:cTn id="15" dur="500"/>
                                        <p:tgtEl>
                                          <p:spTgt spid="314370">
                                            <p:txEl>
                                              <p:pRg st="2" end="2"/>
                                            </p:txEl>
                                          </p:spTgt>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314370">
                                            <p:txEl>
                                              <p:pRg st="3" end="3"/>
                                            </p:txEl>
                                          </p:spTgt>
                                        </p:tgtEl>
                                        <p:attrNameLst>
                                          <p:attrName>style.visibility</p:attrName>
                                        </p:attrNameLst>
                                      </p:cBhvr>
                                      <p:to>
                                        <p:strVal val="visible"/>
                                      </p:to>
                                    </p:set>
                                    <p:animEffect transition="in" filter="wipe(down)">
                                      <p:cBhvr>
                                        <p:cTn id="19" dur="500"/>
                                        <p:tgtEl>
                                          <p:spTgt spid="314370">
                                            <p:txEl>
                                              <p:pRg st="3" end="3"/>
                                            </p:txEl>
                                          </p:spTgt>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314370">
                                            <p:txEl>
                                              <p:pRg st="4" end="4"/>
                                            </p:txEl>
                                          </p:spTgt>
                                        </p:tgtEl>
                                        <p:attrNameLst>
                                          <p:attrName>style.visibility</p:attrName>
                                        </p:attrNameLst>
                                      </p:cBhvr>
                                      <p:to>
                                        <p:strVal val="visible"/>
                                      </p:to>
                                    </p:set>
                                    <p:animEffect transition="in" filter="wipe(down)">
                                      <p:cBhvr>
                                        <p:cTn id="23" dur="500"/>
                                        <p:tgtEl>
                                          <p:spTgt spid="314370">
                                            <p:txEl>
                                              <p:pRg st="4" end="4"/>
                                            </p:txEl>
                                          </p:spTgt>
                                        </p:tgtEl>
                                      </p:cBhvr>
                                    </p:animEffect>
                                  </p:childTnLst>
                                </p:cTn>
                              </p:par>
                            </p:childTnLst>
                          </p:cTn>
                        </p:par>
                        <p:par>
                          <p:cTn id="24" fill="hold">
                            <p:stCondLst>
                              <p:cond delay="2500"/>
                            </p:stCondLst>
                            <p:childTnLst>
                              <p:par>
                                <p:cTn id="25" presetID="22" presetClass="entr" presetSubtype="4" fill="hold" nodeType="afterEffect">
                                  <p:stCondLst>
                                    <p:cond delay="0"/>
                                  </p:stCondLst>
                                  <p:childTnLst>
                                    <p:set>
                                      <p:cBhvr>
                                        <p:cTn id="26" dur="1" fill="hold">
                                          <p:stCondLst>
                                            <p:cond delay="0"/>
                                          </p:stCondLst>
                                        </p:cTn>
                                        <p:tgtEl>
                                          <p:spTgt spid="314370">
                                            <p:txEl>
                                              <p:pRg st="5" end="5"/>
                                            </p:txEl>
                                          </p:spTgt>
                                        </p:tgtEl>
                                        <p:attrNameLst>
                                          <p:attrName>style.visibility</p:attrName>
                                        </p:attrNameLst>
                                      </p:cBhvr>
                                      <p:to>
                                        <p:strVal val="visible"/>
                                      </p:to>
                                    </p:set>
                                    <p:animEffect transition="in" filter="wipe(down)">
                                      <p:cBhvr>
                                        <p:cTn id="27" dur="500"/>
                                        <p:tgtEl>
                                          <p:spTgt spid="314370">
                                            <p:txEl>
                                              <p:pRg st="5" end="5"/>
                                            </p:txEl>
                                          </p:spTgt>
                                        </p:tgtEl>
                                      </p:cBhvr>
                                    </p:animEffect>
                                  </p:childTnLst>
                                </p:cTn>
                              </p:par>
                            </p:childTnLst>
                          </p:cTn>
                        </p:par>
                        <p:par>
                          <p:cTn id="28" fill="hold">
                            <p:stCondLst>
                              <p:cond delay="3000"/>
                            </p:stCondLst>
                            <p:childTnLst>
                              <p:par>
                                <p:cTn id="29" presetID="22" presetClass="entr" presetSubtype="4" fill="hold" nodeType="afterEffect">
                                  <p:stCondLst>
                                    <p:cond delay="0"/>
                                  </p:stCondLst>
                                  <p:childTnLst>
                                    <p:set>
                                      <p:cBhvr>
                                        <p:cTn id="30" dur="1" fill="hold">
                                          <p:stCondLst>
                                            <p:cond delay="0"/>
                                          </p:stCondLst>
                                        </p:cTn>
                                        <p:tgtEl>
                                          <p:spTgt spid="314370">
                                            <p:txEl>
                                              <p:pRg st="6" end="6"/>
                                            </p:txEl>
                                          </p:spTgt>
                                        </p:tgtEl>
                                        <p:attrNameLst>
                                          <p:attrName>style.visibility</p:attrName>
                                        </p:attrNameLst>
                                      </p:cBhvr>
                                      <p:to>
                                        <p:strVal val="visible"/>
                                      </p:to>
                                    </p:set>
                                    <p:animEffect transition="in" filter="wipe(down)">
                                      <p:cBhvr>
                                        <p:cTn id="31" dur="500"/>
                                        <p:tgtEl>
                                          <p:spTgt spid="314370">
                                            <p:txEl>
                                              <p:pRg st="6" end="6"/>
                                            </p:txEl>
                                          </p:spTgt>
                                        </p:tgtEl>
                                      </p:cBhvr>
                                    </p:animEffect>
                                  </p:childTnLst>
                                </p:cTn>
                              </p:par>
                            </p:childTnLst>
                          </p:cTn>
                        </p:par>
                        <p:par>
                          <p:cTn id="32" fill="hold">
                            <p:stCondLst>
                              <p:cond delay="3500"/>
                            </p:stCondLst>
                            <p:childTnLst>
                              <p:par>
                                <p:cTn id="33" presetID="22" presetClass="entr" presetSubtype="4" fill="hold" nodeType="afterEffect">
                                  <p:stCondLst>
                                    <p:cond delay="0"/>
                                  </p:stCondLst>
                                  <p:childTnLst>
                                    <p:set>
                                      <p:cBhvr>
                                        <p:cTn id="34" dur="1" fill="hold">
                                          <p:stCondLst>
                                            <p:cond delay="0"/>
                                          </p:stCondLst>
                                        </p:cTn>
                                        <p:tgtEl>
                                          <p:spTgt spid="314370">
                                            <p:txEl>
                                              <p:pRg st="7" end="7"/>
                                            </p:txEl>
                                          </p:spTgt>
                                        </p:tgtEl>
                                        <p:attrNameLst>
                                          <p:attrName>style.visibility</p:attrName>
                                        </p:attrNameLst>
                                      </p:cBhvr>
                                      <p:to>
                                        <p:strVal val="visible"/>
                                      </p:to>
                                    </p:set>
                                    <p:animEffect transition="in" filter="wipe(down)">
                                      <p:cBhvr>
                                        <p:cTn id="35" dur="500"/>
                                        <p:tgtEl>
                                          <p:spTgt spid="314370">
                                            <p:txEl>
                                              <p:pRg st="7" end="7"/>
                                            </p:txEl>
                                          </p:spTgt>
                                        </p:tgtEl>
                                      </p:cBhvr>
                                    </p:animEffect>
                                  </p:childTnLst>
                                </p:cTn>
                              </p:par>
                            </p:childTnLst>
                          </p:cTn>
                        </p:par>
                        <p:par>
                          <p:cTn id="36" fill="hold">
                            <p:stCondLst>
                              <p:cond delay="4000"/>
                            </p:stCondLst>
                            <p:childTnLst>
                              <p:par>
                                <p:cTn id="37" presetID="22" presetClass="entr" presetSubtype="4" fill="hold" nodeType="afterEffect">
                                  <p:stCondLst>
                                    <p:cond delay="0"/>
                                  </p:stCondLst>
                                  <p:childTnLst>
                                    <p:set>
                                      <p:cBhvr>
                                        <p:cTn id="38" dur="1" fill="hold">
                                          <p:stCondLst>
                                            <p:cond delay="0"/>
                                          </p:stCondLst>
                                        </p:cTn>
                                        <p:tgtEl>
                                          <p:spTgt spid="314370">
                                            <p:txEl>
                                              <p:pRg st="8" end="8"/>
                                            </p:txEl>
                                          </p:spTgt>
                                        </p:tgtEl>
                                        <p:attrNameLst>
                                          <p:attrName>style.visibility</p:attrName>
                                        </p:attrNameLst>
                                      </p:cBhvr>
                                      <p:to>
                                        <p:strVal val="visible"/>
                                      </p:to>
                                    </p:set>
                                    <p:animEffect transition="in" filter="wipe(down)">
                                      <p:cBhvr>
                                        <p:cTn id="39" dur="500"/>
                                        <p:tgtEl>
                                          <p:spTgt spid="31437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5F187E4-9373-484B-8F3D-310AA174F22F}" type="slidenum">
              <a:rPr lang="ar-SA" altLang="en-US"/>
              <a:pPr/>
              <a:t>75</a:t>
            </a:fld>
            <a:endParaRPr lang="en-US" altLang="en-US"/>
          </a:p>
        </p:txBody>
      </p:sp>
      <p:sp>
        <p:nvSpPr>
          <p:cNvPr id="315394" name="Rectangle 2"/>
          <p:cNvSpPr>
            <a:spLocks noGrp="1" noChangeArrowheads="1"/>
          </p:cNvSpPr>
          <p:nvPr>
            <p:ph type="body" idx="1"/>
          </p:nvPr>
        </p:nvSpPr>
        <p:spPr>
          <a:xfrm>
            <a:off x="323850" y="1628775"/>
            <a:ext cx="8569325" cy="5229225"/>
          </a:xfrm>
        </p:spPr>
        <p:txBody>
          <a:bodyPr/>
          <a:lstStyle/>
          <a:p>
            <a:pPr marL="609600" indent="-609600" algn="justLow">
              <a:lnSpc>
                <a:spcPct val="80000"/>
              </a:lnSpc>
              <a:buFontTx/>
              <a:buNone/>
            </a:pPr>
            <a:r>
              <a:rPr lang="fa-IR" b="1">
                <a:solidFill>
                  <a:srgbClr val="003366"/>
                </a:solidFill>
                <a:latin typeface="Times New Roman" pitchFamily="18" charset="0"/>
                <a:cs typeface="Yagut" pitchFamily="2" charset="-78"/>
              </a:rPr>
              <a:t>1- </a:t>
            </a:r>
            <a:r>
              <a:rPr lang="ar-SA" b="1">
                <a:solidFill>
                  <a:srgbClr val="003366"/>
                </a:solidFill>
                <a:latin typeface="Times New Roman" pitchFamily="18" charset="0"/>
                <a:cs typeface="Yagut" pitchFamily="2" charset="-78"/>
              </a:rPr>
              <a:t>احتمال دستگيري (كمتر يا زيادتر)</a:t>
            </a:r>
            <a:endParaRPr lang="fa-IR" b="1">
              <a:solidFill>
                <a:srgbClr val="003366"/>
              </a:solidFill>
              <a:latin typeface="Times New Roman" pitchFamily="18" charset="0"/>
              <a:cs typeface="Yagut" pitchFamily="2" charset="-78"/>
            </a:endParaRPr>
          </a:p>
          <a:p>
            <a:pPr marL="609600" indent="-609600" algn="justLow">
              <a:lnSpc>
                <a:spcPct val="80000"/>
              </a:lnSpc>
              <a:buFontTx/>
              <a:buNone/>
            </a:pPr>
            <a:r>
              <a:rPr lang="fa-IR" b="1">
                <a:solidFill>
                  <a:srgbClr val="003366"/>
                </a:solidFill>
                <a:latin typeface="Times New Roman" pitchFamily="18" charset="0"/>
                <a:cs typeface="Yagut" pitchFamily="2" charset="-78"/>
              </a:rPr>
              <a:t>2- </a:t>
            </a:r>
            <a:r>
              <a:rPr lang="ar-SA" b="1">
                <a:solidFill>
                  <a:srgbClr val="003366"/>
                </a:solidFill>
                <a:latin typeface="Times New Roman" pitchFamily="18" charset="0"/>
                <a:cs typeface="Yagut" pitchFamily="2" charset="-78"/>
              </a:rPr>
              <a:t>ميزان مجازات</a:t>
            </a:r>
            <a:r>
              <a:rPr lang="ar-SA" b="1">
                <a:solidFill>
                  <a:srgbClr val="003366"/>
                </a:solidFill>
                <a:latin typeface="Times New Roman" pitchFamily="18" charset="0"/>
                <a:cs typeface="Traffic" pitchFamily="2" charset="-78"/>
              </a:rPr>
              <a:t>‌</a:t>
            </a:r>
            <a:r>
              <a:rPr lang="ar-SA" b="1">
                <a:solidFill>
                  <a:srgbClr val="003366"/>
                </a:solidFill>
                <a:latin typeface="Times New Roman" pitchFamily="18" charset="0"/>
                <a:cs typeface="Yagut" pitchFamily="2" charset="-78"/>
              </a:rPr>
              <a:t>ها</a:t>
            </a:r>
            <a:endParaRPr lang="fa-IR" b="1">
              <a:solidFill>
                <a:srgbClr val="003366"/>
              </a:solidFill>
              <a:latin typeface="Times New Roman" pitchFamily="18" charset="0"/>
              <a:cs typeface="Yagut" pitchFamily="2" charset="-78"/>
            </a:endParaRPr>
          </a:p>
          <a:p>
            <a:pPr marL="609600" indent="-609600" algn="justLow" rtl="1">
              <a:lnSpc>
                <a:spcPct val="80000"/>
              </a:lnSpc>
              <a:buFontTx/>
              <a:buNone/>
            </a:pPr>
            <a:r>
              <a:rPr lang="fa-IR" b="1">
                <a:solidFill>
                  <a:srgbClr val="003366"/>
                </a:solidFill>
                <a:latin typeface="Times New Roman" pitchFamily="18" charset="0"/>
                <a:cs typeface="Yagut" pitchFamily="2" charset="-78"/>
              </a:rPr>
              <a:t>3- </a:t>
            </a:r>
            <a:r>
              <a:rPr lang="ar-SA" b="1">
                <a:solidFill>
                  <a:srgbClr val="003366"/>
                </a:solidFill>
                <a:latin typeface="Times New Roman" pitchFamily="18" charset="0"/>
                <a:cs typeface="Yagut" pitchFamily="2" charset="-78"/>
              </a:rPr>
              <a:t>از دست دادن اعتبار اجتماعي</a:t>
            </a:r>
            <a:endParaRPr lang="fa-IR" b="1">
              <a:solidFill>
                <a:srgbClr val="003366"/>
              </a:solidFill>
              <a:latin typeface="Times New Roman" pitchFamily="18" charset="0"/>
              <a:cs typeface="Yagut" pitchFamily="2" charset="-78"/>
            </a:endParaRPr>
          </a:p>
          <a:p>
            <a:pPr marL="609600" indent="-609600" algn="justLow" rtl="1">
              <a:lnSpc>
                <a:spcPct val="80000"/>
              </a:lnSpc>
              <a:buFontTx/>
              <a:buNone/>
            </a:pPr>
            <a:r>
              <a:rPr lang="fa-IR" b="1">
                <a:solidFill>
                  <a:srgbClr val="003366"/>
                </a:solidFill>
                <a:latin typeface="Times New Roman" pitchFamily="18" charset="0"/>
                <a:cs typeface="Yagut" pitchFamily="2" charset="-78"/>
              </a:rPr>
              <a:t>4- </a:t>
            </a:r>
            <a:r>
              <a:rPr lang="ar-SA" b="1">
                <a:solidFill>
                  <a:srgbClr val="003366"/>
                </a:solidFill>
                <a:latin typeface="Times New Roman" pitchFamily="18" charset="0"/>
                <a:cs typeface="Yagut" pitchFamily="2" charset="-78"/>
              </a:rPr>
              <a:t>منافع حاصل از رشوه </a:t>
            </a:r>
            <a:endParaRPr lang="fa-IR" b="1">
              <a:solidFill>
                <a:srgbClr val="003366"/>
              </a:solidFill>
              <a:latin typeface="Times New Roman" pitchFamily="18" charset="0"/>
              <a:cs typeface="Yagut" pitchFamily="2" charset="-78"/>
            </a:endParaRPr>
          </a:p>
          <a:p>
            <a:pPr marL="609600" indent="-609600" algn="justLow" rtl="1">
              <a:lnSpc>
                <a:spcPct val="80000"/>
              </a:lnSpc>
              <a:buFontTx/>
              <a:buNone/>
            </a:pPr>
            <a:r>
              <a:rPr lang="fa-IR" b="1">
                <a:solidFill>
                  <a:srgbClr val="003366"/>
                </a:solidFill>
                <a:latin typeface="Times New Roman" pitchFamily="18" charset="0"/>
                <a:cs typeface="Yagut" pitchFamily="2" charset="-78"/>
              </a:rPr>
              <a:t>5- </a:t>
            </a:r>
            <a:r>
              <a:rPr lang="ar-SA" b="1">
                <a:solidFill>
                  <a:srgbClr val="003366"/>
                </a:solidFill>
                <a:latin typeface="Times New Roman" pitchFamily="18" charset="0"/>
                <a:cs typeface="Yagut" pitchFamily="2" charset="-78"/>
              </a:rPr>
              <a:t>طولاني شدن مراحل دادرسي (سرعت عمل)</a:t>
            </a:r>
            <a:endParaRPr lang="fa-IR" b="1">
              <a:solidFill>
                <a:srgbClr val="003366"/>
              </a:solidFill>
              <a:latin typeface="Times New Roman" pitchFamily="18" charset="0"/>
              <a:cs typeface="Yagut" pitchFamily="2" charset="-78"/>
            </a:endParaRPr>
          </a:p>
          <a:p>
            <a:pPr marL="609600" indent="-609600" algn="justLow" rtl="1">
              <a:lnSpc>
                <a:spcPct val="80000"/>
              </a:lnSpc>
              <a:buFontTx/>
              <a:buNone/>
            </a:pPr>
            <a:r>
              <a:rPr lang="fa-IR" b="1">
                <a:solidFill>
                  <a:srgbClr val="003366"/>
                </a:solidFill>
                <a:latin typeface="Times New Roman" pitchFamily="18" charset="0"/>
                <a:cs typeface="Yagut" pitchFamily="2" charset="-78"/>
              </a:rPr>
              <a:t>6- </a:t>
            </a:r>
            <a:r>
              <a:rPr lang="ar-SA" b="1">
                <a:solidFill>
                  <a:srgbClr val="003366"/>
                </a:solidFill>
                <a:latin typeface="Times New Roman" pitchFamily="18" charset="0"/>
                <a:cs typeface="Yagut" pitchFamily="2" charset="-78"/>
              </a:rPr>
              <a:t>ميزان نظارت</a:t>
            </a:r>
            <a:r>
              <a:rPr lang="ar-SA" b="1">
                <a:solidFill>
                  <a:srgbClr val="003366"/>
                </a:solidFill>
                <a:latin typeface="Times New Roman" pitchFamily="18" charset="0"/>
                <a:cs typeface="Traffic" pitchFamily="2" charset="-78"/>
              </a:rPr>
              <a:t>‌</a:t>
            </a:r>
            <a:r>
              <a:rPr lang="ar-SA" b="1">
                <a:solidFill>
                  <a:srgbClr val="003366"/>
                </a:solidFill>
                <a:latin typeface="Times New Roman" pitchFamily="18" charset="0"/>
                <a:cs typeface="Yagut" pitchFamily="2" charset="-78"/>
              </a:rPr>
              <a:t>هاي درون سازماني (سنگاپور- هنگ</a:t>
            </a:r>
            <a:r>
              <a:rPr lang="ar-SA" b="1">
                <a:solidFill>
                  <a:srgbClr val="003366"/>
                </a:solidFill>
                <a:latin typeface="Times New Roman" pitchFamily="18" charset="0"/>
                <a:cs typeface="Traffic" pitchFamily="2" charset="-78"/>
              </a:rPr>
              <a:t>‌</a:t>
            </a:r>
            <a:r>
              <a:rPr lang="ar-SA" b="1">
                <a:solidFill>
                  <a:srgbClr val="003366"/>
                </a:solidFill>
                <a:latin typeface="Times New Roman" pitchFamily="18" charset="0"/>
                <a:cs typeface="Yagut" pitchFamily="2" charset="-78"/>
              </a:rPr>
              <a:t>كنگ- اوگاندا و آرژانتين)</a:t>
            </a:r>
            <a:endParaRPr lang="fa-IR" b="1">
              <a:solidFill>
                <a:srgbClr val="003366"/>
              </a:solidFill>
              <a:latin typeface="Times New Roman" pitchFamily="18" charset="0"/>
              <a:cs typeface="Yagut" pitchFamily="2" charset="-78"/>
            </a:endParaRPr>
          </a:p>
          <a:p>
            <a:pPr marL="609600" indent="-609600" algn="justLow" rtl="1">
              <a:lnSpc>
                <a:spcPct val="80000"/>
              </a:lnSpc>
              <a:buFontTx/>
              <a:buNone/>
            </a:pPr>
            <a:r>
              <a:rPr lang="fa-IR" b="1">
                <a:solidFill>
                  <a:srgbClr val="003366"/>
                </a:solidFill>
                <a:latin typeface="Times New Roman" pitchFamily="18" charset="0"/>
                <a:cs typeface="Yagut" pitchFamily="2" charset="-78"/>
              </a:rPr>
              <a:t>7- </a:t>
            </a:r>
            <a:r>
              <a:rPr lang="ar-SA" b="1">
                <a:solidFill>
                  <a:srgbClr val="003366"/>
                </a:solidFill>
                <a:latin typeface="Times New Roman" pitchFamily="18" charset="0"/>
                <a:cs typeface="Yagut" pitchFamily="2" charset="-78"/>
              </a:rPr>
              <a:t>اجراي قوانين (</a:t>
            </a:r>
            <a:r>
              <a:rPr lang="fa-IR" b="1">
                <a:solidFill>
                  <a:srgbClr val="003366"/>
                </a:solidFill>
                <a:latin typeface="Times New Roman" pitchFamily="18" charset="0"/>
                <a:cs typeface="Yagut" pitchFamily="2" charset="-78"/>
              </a:rPr>
              <a:t>ص</a:t>
            </a:r>
            <a:r>
              <a:rPr lang="ar-SA" b="1">
                <a:solidFill>
                  <a:srgbClr val="003366"/>
                </a:solidFill>
                <a:latin typeface="Times New Roman" pitchFamily="18" charset="0"/>
                <a:cs typeface="Yagut" pitchFamily="2" charset="-78"/>
              </a:rPr>
              <a:t>رف وجود قوانين و مقررات كفايت نمي</a:t>
            </a:r>
            <a:r>
              <a:rPr lang="ar-SA" b="1">
                <a:solidFill>
                  <a:srgbClr val="003366"/>
                </a:solidFill>
                <a:latin typeface="Times New Roman" pitchFamily="18" charset="0"/>
                <a:cs typeface="Traffic" pitchFamily="2" charset="-78"/>
              </a:rPr>
              <a:t>‌</a:t>
            </a:r>
            <a:r>
              <a:rPr lang="ar-SA" b="1">
                <a:solidFill>
                  <a:srgbClr val="003366"/>
                </a:solidFill>
                <a:latin typeface="Times New Roman" pitchFamily="18" charset="0"/>
                <a:cs typeface="Yagut" pitchFamily="2" charset="-78"/>
              </a:rPr>
              <a:t>كند بلكه وجود بازوهاي نظارتي كارآمد و سيستم </a:t>
            </a:r>
            <a:r>
              <a:rPr lang="fa-IR" b="1">
                <a:solidFill>
                  <a:srgbClr val="003366"/>
                </a:solidFill>
                <a:latin typeface="Times New Roman" pitchFamily="18" charset="0"/>
                <a:cs typeface="Yagut" pitchFamily="2" charset="-78"/>
              </a:rPr>
              <a:t>  </a:t>
            </a:r>
            <a:r>
              <a:rPr lang="ar-SA" b="1">
                <a:solidFill>
                  <a:srgbClr val="003366"/>
                </a:solidFill>
                <a:latin typeface="Times New Roman" pitchFamily="18" charset="0"/>
                <a:cs typeface="Yagut" pitchFamily="2" charset="-78"/>
              </a:rPr>
              <a:t>قضايي قوي</a:t>
            </a:r>
            <a:r>
              <a:rPr lang="ar-SA" b="1">
                <a:solidFill>
                  <a:srgbClr val="003366"/>
                </a:solidFill>
                <a:latin typeface="Times New Roman" pitchFamily="18" charset="0"/>
                <a:cs typeface="Traffic" pitchFamily="2" charset="-78"/>
              </a:rPr>
              <a:t>‌</a:t>
            </a:r>
            <a:r>
              <a:rPr lang="ar-SA" b="1">
                <a:solidFill>
                  <a:srgbClr val="003366"/>
                </a:solidFill>
                <a:latin typeface="Times New Roman" pitchFamily="18" charset="0"/>
                <a:cs typeface="Yagut" pitchFamily="2" charset="-78"/>
              </a:rPr>
              <a:t>، مؤثر و سالم نياز است)</a:t>
            </a:r>
            <a:endParaRPr lang="en-US" b="1">
              <a:solidFill>
                <a:srgbClr val="003366"/>
              </a:solidFill>
              <a:latin typeface="Times New Roman" pitchFamily="18" charset="0"/>
              <a:cs typeface="Yagut" pitchFamily="2" charset="-78"/>
            </a:endParaRPr>
          </a:p>
        </p:txBody>
      </p:sp>
      <p:sp>
        <p:nvSpPr>
          <p:cNvPr id="315395" name="AutoShape 3"/>
          <p:cNvSpPr>
            <a:spLocks noChangeArrowheads="1"/>
          </p:cNvSpPr>
          <p:nvPr/>
        </p:nvSpPr>
        <p:spPr bwMode="auto">
          <a:xfrm>
            <a:off x="0" y="26035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3200" b="1">
                <a:solidFill>
                  <a:srgbClr val="FFFFFF"/>
                </a:solidFill>
                <a:effectLst>
                  <a:outerShdw blurRad="38100" dist="38100" dir="2700000" algn="tl">
                    <a:srgbClr val="000000"/>
                  </a:outerShdw>
                </a:effectLst>
                <a:latin typeface="Mitra" pitchFamily="2" charset="-78"/>
                <a:cs typeface="Zar" pitchFamily="2" charset="-78"/>
              </a:rPr>
              <a:t>عوامل مؤثر در كاهش يا افزايش رشوه در جوامع   </a:t>
            </a:r>
            <a:endParaRPr lang="en-US" altLang="en-US" sz="32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315394">
                                            <p:txEl>
                                              <p:pRg st="0" end="0"/>
                                            </p:txEl>
                                          </p:spTgt>
                                        </p:tgtEl>
                                        <p:attrNameLst>
                                          <p:attrName>style.visibility</p:attrName>
                                        </p:attrNameLst>
                                      </p:cBhvr>
                                      <p:to>
                                        <p:strVal val="visible"/>
                                      </p:to>
                                    </p:set>
                                    <p:animEffect transition="in" filter="fade">
                                      <p:cBhvr>
                                        <p:cTn id="7" dur="500"/>
                                        <p:tgtEl>
                                          <p:spTgt spid="315394">
                                            <p:txEl>
                                              <p:pRg st="0" end="0"/>
                                            </p:txEl>
                                          </p:spTgt>
                                        </p:tgtEl>
                                      </p:cBhvr>
                                    </p:animEffect>
                                    <p:anim calcmode="lin" valueType="num">
                                      <p:cBhvr>
                                        <p:cTn id="8" dur="500" fill="hold"/>
                                        <p:tgtEl>
                                          <p:spTgt spid="315394">
                                            <p:txEl>
                                              <p:pRg st="0" end="0"/>
                                            </p:txEl>
                                          </p:spTgt>
                                        </p:tgtEl>
                                        <p:attrNameLst>
                                          <p:attrName>ppt_x</p:attrName>
                                        </p:attrNameLst>
                                      </p:cBhvr>
                                      <p:tavLst>
                                        <p:tav tm="0">
                                          <p:val>
                                            <p:strVal val="#ppt_x"/>
                                          </p:val>
                                        </p:tav>
                                        <p:tav tm="100000">
                                          <p:val>
                                            <p:strVal val="#ppt_x"/>
                                          </p:val>
                                        </p:tav>
                                      </p:tavLst>
                                    </p:anim>
                                    <p:anim calcmode="lin" valueType="num">
                                      <p:cBhvr>
                                        <p:cTn id="9" dur="450" decel="100000" fill="hold"/>
                                        <p:tgtEl>
                                          <p:spTgt spid="315394">
                                            <p:txEl>
                                              <p:pRg st="0" end="0"/>
                                            </p:txEl>
                                          </p:spTgt>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315394">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500"/>
                            </p:stCondLst>
                            <p:childTnLst>
                              <p:par>
                                <p:cTn id="12" presetID="37" presetClass="entr" presetSubtype="0" fill="hold" nodeType="afterEffect">
                                  <p:stCondLst>
                                    <p:cond delay="0"/>
                                  </p:stCondLst>
                                  <p:childTnLst>
                                    <p:set>
                                      <p:cBhvr>
                                        <p:cTn id="13" dur="1" fill="hold">
                                          <p:stCondLst>
                                            <p:cond delay="0"/>
                                          </p:stCondLst>
                                        </p:cTn>
                                        <p:tgtEl>
                                          <p:spTgt spid="315394">
                                            <p:txEl>
                                              <p:pRg st="1" end="1"/>
                                            </p:txEl>
                                          </p:spTgt>
                                        </p:tgtEl>
                                        <p:attrNameLst>
                                          <p:attrName>style.visibility</p:attrName>
                                        </p:attrNameLst>
                                      </p:cBhvr>
                                      <p:to>
                                        <p:strVal val="visible"/>
                                      </p:to>
                                    </p:set>
                                    <p:animEffect transition="in" filter="fade">
                                      <p:cBhvr>
                                        <p:cTn id="14" dur="500"/>
                                        <p:tgtEl>
                                          <p:spTgt spid="315394">
                                            <p:txEl>
                                              <p:pRg st="1" end="1"/>
                                            </p:txEl>
                                          </p:spTgt>
                                        </p:tgtEl>
                                      </p:cBhvr>
                                    </p:animEffect>
                                    <p:anim calcmode="lin" valueType="num">
                                      <p:cBhvr>
                                        <p:cTn id="15" dur="500" fill="hold"/>
                                        <p:tgtEl>
                                          <p:spTgt spid="315394">
                                            <p:txEl>
                                              <p:pRg st="1" end="1"/>
                                            </p:txEl>
                                          </p:spTgt>
                                        </p:tgtEl>
                                        <p:attrNameLst>
                                          <p:attrName>ppt_x</p:attrName>
                                        </p:attrNameLst>
                                      </p:cBhvr>
                                      <p:tavLst>
                                        <p:tav tm="0">
                                          <p:val>
                                            <p:strVal val="#ppt_x"/>
                                          </p:val>
                                        </p:tav>
                                        <p:tav tm="100000">
                                          <p:val>
                                            <p:strVal val="#ppt_x"/>
                                          </p:val>
                                        </p:tav>
                                      </p:tavLst>
                                    </p:anim>
                                    <p:anim calcmode="lin" valueType="num">
                                      <p:cBhvr>
                                        <p:cTn id="16" dur="450" decel="100000" fill="hold"/>
                                        <p:tgtEl>
                                          <p:spTgt spid="315394">
                                            <p:txEl>
                                              <p:pRg st="1" end="1"/>
                                            </p:txEl>
                                          </p:spTgt>
                                        </p:tgtEl>
                                        <p:attrNameLst>
                                          <p:attrName>ppt_y</p:attrName>
                                        </p:attrNameLst>
                                      </p:cBhvr>
                                      <p:tavLst>
                                        <p:tav tm="0">
                                          <p:val>
                                            <p:strVal val="#ppt_y+1"/>
                                          </p:val>
                                        </p:tav>
                                        <p:tav tm="100000">
                                          <p:val>
                                            <p:strVal val="#ppt_y-.03"/>
                                          </p:val>
                                        </p:tav>
                                      </p:tavLst>
                                    </p:anim>
                                    <p:anim calcmode="lin" valueType="num">
                                      <p:cBhvr>
                                        <p:cTn id="17" dur="50" accel="100000" fill="hold">
                                          <p:stCondLst>
                                            <p:cond delay="450"/>
                                          </p:stCondLst>
                                        </p:cTn>
                                        <p:tgtEl>
                                          <p:spTgt spid="315394">
                                            <p:txEl>
                                              <p:pRg st="1" end="1"/>
                                            </p:txEl>
                                          </p:spTgt>
                                        </p:tgtEl>
                                        <p:attrNameLst>
                                          <p:attrName>ppt_y</p:attrName>
                                        </p:attrNameLst>
                                      </p:cBhvr>
                                      <p:tavLst>
                                        <p:tav tm="0">
                                          <p:val>
                                            <p:strVal val="#ppt_y-.03"/>
                                          </p:val>
                                        </p:tav>
                                        <p:tav tm="100000">
                                          <p:val>
                                            <p:strVal val="#ppt_y"/>
                                          </p:val>
                                        </p:tav>
                                      </p:tavLst>
                                    </p:anim>
                                  </p:childTnLst>
                                </p:cTn>
                              </p:par>
                            </p:childTnLst>
                          </p:cTn>
                        </p:par>
                        <p:par>
                          <p:cTn id="18" fill="hold">
                            <p:stCondLst>
                              <p:cond delay="1000"/>
                            </p:stCondLst>
                            <p:childTnLst>
                              <p:par>
                                <p:cTn id="19" presetID="37" presetClass="entr" presetSubtype="0" fill="hold" nodeType="afterEffect">
                                  <p:stCondLst>
                                    <p:cond delay="0"/>
                                  </p:stCondLst>
                                  <p:childTnLst>
                                    <p:set>
                                      <p:cBhvr>
                                        <p:cTn id="20" dur="1" fill="hold">
                                          <p:stCondLst>
                                            <p:cond delay="0"/>
                                          </p:stCondLst>
                                        </p:cTn>
                                        <p:tgtEl>
                                          <p:spTgt spid="315394">
                                            <p:txEl>
                                              <p:pRg st="2" end="2"/>
                                            </p:txEl>
                                          </p:spTgt>
                                        </p:tgtEl>
                                        <p:attrNameLst>
                                          <p:attrName>style.visibility</p:attrName>
                                        </p:attrNameLst>
                                      </p:cBhvr>
                                      <p:to>
                                        <p:strVal val="visible"/>
                                      </p:to>
                                    </p:set>
                                    <p:animEffect transition="in" filter="fade">
                                      <p:cBhvr>
                                        <p:cTn id="21" dur="500"/>
                                        <p:tgtEl>
                                          <p:spTgt spid="315394">
                                            <p:txEl>
                                              <p:pRg st="2" end="2"/>
                                            </p:txEl>
                                          </p:spTgt>
                                        </p:tgtEl>
                                      </p:cBhvr>
                                    </p:animEffect>
                                    <p:anim calcmode="lin" valueType="num">
                                      <p:cBhvr>
                                        <p:cTn id="22" dur="500" fill="hold"/>
                                        <p:tgtEl>
                                          <p:spTgt spid="315394">
                                            <p:txEl>
                                              <p:pRg st="2" end="2"/>
                                            </p:txEl>
                                          </p:spTgt>
                                        </p:tgtEl>
                                        <p:attrNameLst>
                                          <p:attrName>ppt_x</p:attrName>
                                        </p:attrNameLst>
                                      </p:cBhvr>
                                      <p:tavLst>
                                        <p:tav tm="0">
                                          <p:val>
                                            <p:strVal val="#ppt_x"/>
                                          </p:val>
                                        </p:tav>
                                        <p:tav tm="100000">
                                          <p:val>
                                            <p:strVal val="#ppt_x"/>
                                          </p:val>
                                        </p:tav>
                                      </p:tavLst>
                                    </p:anim>
                                    <p:anim calcmode="lin" valueType="num">
                                      <p:cBhvr>
                                        <p:cTn id="23" dur="450" decel="100000" fill="hold"/>
                                        <p:tgtEl>
                                          <p:spTgt spid="315394">
                                            <p:txEl>
                                              <p:pRg st="2" end="2"/>
                                            </p:txEl>
                                          </p:spTgt>
                                        </p:tgtEl>
                                        <p:attrNameLst>
                                          <p:attrName>ppt_y</p:attrName>
                                        </p:attrNameLst>
                                      </p:cBhvr>
                                      <p:tavLst>
                                        <p:tav tm="0">
                                          <p:val>
                                            <p:strVal val="#ppt_y+1"/>
                                          </p:val>
                                        </p:tav>
                                        <p:tav tm="100000">
                                          <p:val>
                                            <p:strVal val="#ppt_y-.03"/>
                                          </p:val>
                                        </p:tav>
                                      </p:tavLst>
                                    </p:anim>
                                    <p:anim calcmode="lin" valueType="num">
                                      <p:cBhvr>
                                        <p:cTn id="24" dur="50" accel="100000" fill="hold">
                                          <p:stCondLst>
                                            <p:cond delay="450"/>
                                          </p:stCondLst>
                                        </p:cTn>
                                        <p:tgtEl>
                                          <p:spTgt spid="315394">
                                            <p:txEl>
                                              <p:pRg st="2" end="2"/>
                                            </p:txEl>
                                          </p:spTgt>
                                        </p:tgtEl>
                                        <p:attrNameLst>
                                          <p:attrName>ppt_y</p:attrName>
                                        </p:attrNameLst>
                                      </p:cBhvr>
                                      <p:tavLst>
                                        <p:tav tm="0">
                                          <p:val>
                                            <p:strVal val="#ppt_y-.03"/>
                                          </p:val>
                                        </p:tav>
                                        <p:tav tm="100000">
                                          <p:val>
                                            <p:strVal val="#ppt_y"/>
                                          </p:val>
                                        </p:tav>
                                      </p:tavLst>
                                    </p:anim>
                                  </p:childTnLst>
                                </p:cTn>
                              </p:par>
                            </p:childTnLst>
                          </p:cTn>
                        </p:par>
                        <p:par>
                          <p:cTn id="25" fill="hold">
                            <p:stCondLst>
                              <p:cond delay="1500"/>
                            </p:stCondLst>
                            <p:childTnLst>
                              <p:par>
                                <p:cTn id="26" presetID="37" presetClass="entr" presetSubtype="0" fill="hold" nodeType="afterEffect">
                                  <p:stCondLst>
                                    <p:cond delay="0"/>
                                  </p:stCondLst>
                                  <p:childTnLst>
                                    <p:set>
                                      <p:cBhvr>
                                        <p:cTn id="27" dur="1" fill="hold">
                                          <p:stCondLst>
                                            <p:cond delay="0"/>
                                          </p:stCondLst>
                                        </p:cTn>
                                        <p:tgtEl>
                                          <p:spTgt spid="315394">
                                            <p:txEl>
                                              <p:pRg st="3" end="3"/>
                                            </p:txEl>
                                          </p:spTgt>
                                        </p:tgtEl>
                                        <p:attrNameLst>
                                          <p:attrName>style.visibility</p:attrName>
                                        </p:attrNameLst>
                                      </p:cBhvr>
                                      <p:to>
                                        <p:strVal val="visible"/>
                                      </p:to>
                                    </p:set>
                                    <p:animEffect transition="in" filter="fade">
                                      <p:cBhvr>
                                        <p:cTn id="28" dur="500"/>
                                        <p:tgtEl>
                                          <p:spTgt spid="315394">
                                            <p:txEl>
                                              <p:pRg st="3" end="3"/>
                                            </p:txEl>
                                          </p:spTgt>
                                        </p:tgtEl>
                                      </p:cBhvr>
                                    </p:animEffect>
                                    <p:anim calcmode="lin" valueType="num">
                                      <p:cBhvr>
                                        <p:cTn id="29" dur="500" fill="hold"/>
                                        <p:tgtEl>
                                          <p:spTgt spid="315394">
                                            <p:txEl>
                                              <p:pRg st="3" end="3"/>
                                            </p:txEl>
                                          </p:spTgt>
                                        </p:tgtEl>
                                        <p:attrNameLst>
                                          <p:attrName>ppt_x</p:attrName>
                                        </p:attrNameLst>
                                      </p:cBhvr>
                                      <p:tavLst>
                                        <p:tav tm="0">
                                          <p:val>
                                            <p:strVal val="#ppt_x"/>
                                          </p:val>
                                        </p:tav>
                                        <p:tav tm="100000">
                                          <p:val>
                                            <p:strVal val="#ppt_x"/>
                                          </p:val>
                                        </p:tav>
                                      </p:tavLst>
                                    </p:anim>
                                    <p:anim calcmode="lin" valueType="num">
                                      <p:cBhvr>
                                        <p:cTn id="30" dur="450" decel="100000" fill="hold"/>
                                        <p:tgtEl>
                                          <p:spTgt spid="315394">
                                            <p:txEl>
                                              <p:pRg st="3" end="3"/>
                                            </p:txEl>
                                          </p:spTgt>
                                        </p:tgtEl>
                                        <p:attrNameLst>
                                          <p:attrName>ppt_y</p:attrName>
                                        </p:attrNameLst>
                                      </p:cBhvr>
                                      <p:tavLst>
                                        <p:tav tm="0">
                                          <p:val>
                                            <p:strVal val="#ppt_y+1"/>
                                          </p:val>
                                        </p:tav>
                                        <p:tav tm="100000">
                                          <p:val>
                                            <p:strVal val="#ppt_y-.03"/>
                                          </p:val>
                                        </p:tav>
                                      </p:tavLst>
                                    </p:anim>
                                    <p:anim calcmode="lin" valueType="num">
                                      <p:cBhvr>
                                        <p:cTn id="31" dur="50" accel="100000" fill="hold">
                                          <p:stCondLst>
                                            <p:cond delay="450"/>
                                          </p:stCondLst>
                                        </p:cTn>
                                        <p:tgtEl>
                                          <p:spTgt spid="315394">
                                            <p:txEl>
                                              <p:pRg st="3" end="3"/>
                                            </p:txEl>
                                          </p:spTgt>
                                        </p:tgtEl>
                                        <p:attrNameLst>
                                          <p:attrName>ppt_y</p:attrName>
                                        </p:attrNameLst>
                                      </p:cBhvr>
                                      <p:tavLst>
                                        <p:tav tm="0">
                                          <p:val>
                                            <p:strVal val="#ppt_y-.03"/>
                                          </p:val>
                                        </p:tav>
                                        <p:tav tm="100000">
                                          <p:val>
                                            <p:strVal val="#ppt_y"/>
                                          </p:val>
                                        </p:tav>
                                      </p:tavLst>
                                    </p:anim>
                                  </p:childTnLst>
                                </p:cTn>
                              </p:par>
                            </p:childTnLst>
                          </p:cTn>
                        </p:par>
                        <p:par>
                          <p:cTn id="32" fill="hold">
                            <p:stCondLst>
                              <p:cond delay="2000"/>
                            </p:stCondLst>
                            <p:childTnLst>
                              <p:par>
                                <p:cTn id="33" presetID="37" presetClass="entr" presetSubtype="0" fill="hold" nodeType="afterEffect">
                                  <p:stCondLst>
                                    <p:cond delay="0"/>
                                  </p:stCondLst>
                                  <p:childTnLst>
                                    <p:set>
                                      <p:cBhvr>
                                        <p:cTn id="34" dur="1" fill="hold">
                                          <p:stCondLst>
                                            <p:cond delay="0"/>
                                          </p:stCondLst>
                                        </p:cTn>
                                        <p:tgtEl>
                                          <p:spTgt spid="315394">
                                            <p:txEl>
                                              <p:pRg st="4" end="4"/>
                                            </p:txEl>
                                          </p:spTgt>
                                        </p:tgtEl>
                                        <p:attrNameLst>
                                          <p:attrName>style.visibility</p:attrName>
                                        </p:attrNameLst>
                                      </p:cBhvr>
                                      <p:to>
                                        <p:strVal val="visible"/>
                                      </p:to>
                                    </p:set>
                                    <p:animEffect transition="in" filter="fade">
                                      <p:cBhvr>
                                        <p:cTn id="35" dur="500"/>
                                        <p:tgtEl>
                                          <p:spTgt spid="315394">
                                            <p:txEl>
                                              <p:pRg st="4" end="4"/>
                                            </p:txEl>
                                          </p:spTgt>
                                        </p:tgtEl>
                                      </p:cBhvr>
                                    </p:animEffect>
                                    <p:anim calcmode="lin" valueType="num">
                                      <p:cBhvr>
                                        <p:cTn id="36" dur="500" fill="hold"/>
                                        <p:tgtEl>
                                          <p:spTgt spid="315394">
                                            <p:txEl>
                                              <p:pRg st="4" end="4"/>
                                            </p:txEl>
                                          </p:spTgt>
                                        </p:tgtEl>
                                        <p:attrNameLst>
                                          <p:attrName>ppt_x</p:attrName>
                                        </p:attrNameLst>
                                      </p:cBhvr>
                                      <p:tavLst>
                                        <p:tav tm="0">
                                          <p:val>
                                            <p:strVal val="#ppt_x"/>
                                          </p:val>
                                        </p:tav>
                                        <p:tav tm="100000">
                                          <p:val>
                                            <p:strVal val="#ppt_x"/>
                                          </p:val>
                                        </p:tav>
                                      </p:tavLst>
                                    </p:anim>
                                    <p:anim calcmode="lin" valueType="num">
                                      <p:cBhvr>
                                        <p:cTn id="37" dur="450" decel="100000" fill="hold"/>
                                        <p:tgtEl>
                                          <p:spTgt spid="315394">
                                            <p:txEl>
                                              <p:pRg st="4" end="4"/>
                                            </p:txEl>
                                          </p:spTgt>
                                        </p:tgtEl>
                                        <p:attrNameLst>
                                          <p:attrName>ppt_y</p:attrName>
                                        </p:attrNameLst>
                                      </p:cBhvr>
                                      <p:tavLst>
                                        <p:tav tm="0">
                                          <p:val>
                                            <p:strVal val="#ppt_y+1"/>
                                          </p:val>
                                        </p:tav>
                                        <p:tav tm="100000">
                                          <p:val>
                                            <p:strVal val="#ppt_y-.03"/>
                                          </p:val>
                                        </p:tav>
                                      </p:tavLst>
                                    </p:anim>
                                    <p:anim calcmode="lin" valueType="num">
                                      <p:cBhvr>
                                        <p:cTn id="38" dur="50" accel="100000" fill="hold">
                                          <p:stCondLst>
                                            <p:cond delay="450"/>
                                          </p:stCondLst>
                                        </p:cTn>
                                        <p:tgtEl>
                                          <p:spTgt spid="315394">
                                            <p:txEl>
                                              <p:pRg st="4" end="4"/>
                                            </p:txEl>
                                          </p:spTgt>
                                        </p:tgtEl>
                                        <p:attrNameLst>
                                          <p:attrName>ppt_y</p:attrName>
                                        </p:attrNameLst>
                                      </p:cBhvr>
                                      <p:tavLst>
                                        <p:tav tm="0">
                                          <p:val>
                                            <p:strVal val="#ppt_y-.03"/>
                                          </p:val>
                                        </p:tav>
                                        <p:tav tm="100000">
                                          <p:val>
                                            <p:strVal val="#ppt_y"/>
                                          </p:val>
                                        </p:tav>
                                      </p:tavLst>
                                    </p:anim>
                                  </p:childTnLst>
                                </p:cTn>
                              </p:par>
                            </p:childTnLst>
                          </p:cTn>
                        </p:par>
                        <p:par>
                          <p:cTn id="39" fill="hold">
                            <p:stCondLst>
                              <p:cond delay="2500"/>
                            </p:stCondLst>
                            <p:childTnLst>
                              <p:par>
                                <p:cTn id="40" presetID="37" presetClass="entr" presetSubtype="0" fill="hold" nodeType="afterEffect">
                                  <p:stCondLst>
                                    <p:cond delay="0"/>
                                  </p:stCondLst>
                                  <p:childTnLst>
                                    <p:set>
                                      <p:cBhvr>
                                        <p:cTn id="41" dur="1" fill="hold">
                                          <p:stCondLst>
                                            <p:cond delay="0"/>
                                          </p:stCondLst>
                                        </p:cTn>
                                        <p:tgtEl>
                                          <p:spTgt spid="315394">
                                            <p:txEl>
                                              <p:pRg st="5" end="5"/>
                                            </p:txEl>
                                          </p:spTgt>
                                        </p:tgtEl>
                                        <p:attrNameLst>
                                          <p:attrName>style.visibility</p:attrName>
                                        </p:attrNameLst>
                                      </p:cBhvr>
                                      <p:to>
                                        <p:strVal val="visible"/>
                                      </p:to>
                                    </p:set>
                                    <p:animEffect transition="in" filter="fade">
                                      <p:cBhvr>
                                        <p:cTn id="42" dur="500"/>
                                        <p:tgtEl>
                                          <p:spTgt spid="315394">
                                            <p:txEl>
                                              <p:pRg st="5" end="5"/>
                                            </p:txEl>
                                          </p:spTgt>
                                        </p:tgtEl>
                                      </p:cBhvr>
                                    </p:animEffect>
                                    <p:anim calcmode="lin" valueType="num">
                                      <p:cBhvr>
                                        <p:cTn id="43" dur="500" fill="hold"/>
                                        <p:tgtEl>
                                          <p:spTgt spid="315394">
                                            <p:txEl>
                                              <p:pRg st="5" end="5"/>
                                            </p:txEl>
                                          </p:spTgt>
                                        </p:tgtEl>
                                        <p:attrNameLst>
                                          <p:attrName>ppt_x</p:attrName>
                                        </p:attrNameLst>
                                      </p:cBhvr>
                                      <p:tavLst>
                                        <p:tav tm="0">
                                          <p:val>
                                            <p:strVal val="#ppt_x"/>
                                          </p:val>
                                        </p:tav>
                                        <p:tav tm="100000">
                                          <p:val>
                                            <p:strVal val="#ppt_x"/>
                                          </p:val>
                                        </p:tav>
                                      </p:tavLst>
                                    </p:anim>
                                    <p:anim calcmode="lin" valueType="num">
                                      <p:cBhvr>
                                        <p:cTn id="44" dur="450" decel="100000" fill="hold"/>
                                        <p:tgtEl>
                                          <p:spTgt spid="315394">
                                            <p:txEl>
                                              <p:pRg st="5" end="5"/>
                                            </p:txEl>
                                          </p:spTgt>
                                        </p:tgtEl>
                                        <p:attrNameLst>
                                          <p:attrName>ppt_y</p:attrName>
                                        </p:attrNameLst>
                                      </p:cBhvr>
                                      <p:tavLst>
                                        <p:tav tm="0">
                                          <p:val>
                                            <p:strVal val="#ppt_y+1"/>
                                          </p:val>
                                        </p:tav>
                                        <p:tav tm="100000">
                                          <p:val>
                                            <p:strVal val="#ppt_y-.03"/>
                                          </p:val>
                                        </p:tav>
                                      </p:tavLst>
                                    </p:anim>
                                    <p:anim calcmode="lin" valueType="num">
                                      <p:cBhvr>
                                        <p:cTn id="45" dur="50" accel="100000" fill="hold">
                                          <p:stCondLst>
                                            <p:cond delay="450"/>
                                          </p:stCondLst>
                                        </p:cTn>
                                        <p:tgtEl>
                                          <p:spTgt spid="315394">
                                            <p:txEl>
                                              <p:pRg st="5" end="5"/>
                                            </p:txEl>
                                          </p:spTgt>
                                        </p:tgtEl>
                                        <p:attrNameLst>
                                          <p:attrName>ppt_y</p:attrName>
                                        </p:attrNameLst>
                                      </p:cBhvr>
                                      <p:tavLst>
                                        <p:tav tm="0">
                                          <p:val>
                                            <p:strVal val="#ppt_y-.03"/>
                                          </p:val>
                                        </p:tav>
                                        <p:tav tm="100000">
                                          <p:val>
                                            <p:strVal val="#ppt_y"/>
                                          </p:val>
                                        </p:tav>
                                      </p:tavLst>
                                    </p:anim>
                                  </p:childTnLst>
                                </p:cTn>
                              </p:par>
                            </p:childTnLst>
                          </p:cTn>
                        </p:par>
                        <p:par>
                          <p:cTn id="46" fill="hold">
                            <p:stCondLst>
                              <p:cond delay="3000"/>
                            </p:stCondLst>
                            <p:childTnLst>
                              <p:par>
                                <p:cTn id="47" presetID="37" presetClass="entr" presetSubtype="0" fill="hold" nodeType="afterEffect">
                                  <p:stCondLst>
                                    <p:cond delay="0"/>
                                  </p:stCondLst>
                                  <p:childTnLst>
                                    <p:set>
                                      <p:cBhvr>
                                        <p:cTn id="48" dur="1" fill="hold">
                                          <p:stCondLst>
                                            <p:cond delay="0"/>
                                          </p:stCondLst>
                                        </p:cTn>
                                        <p:tgtEl>
                                          <p:spTgt spid="315394">
                                            <p:txEl>
                                              <p:pRg st="6" end="6"/>
                                            </p:txEl>
                                          </p:spTgt>
                                        </p:tgtEl>
                                        <p:attrNameLst>
                                          <p:attrName>style.visibility</p:attrName>
                                        </p:attrNameLst>
                                      </p:cBhvr>
                                      <p:to>
                                        <p:strVal val="visible"/>
                                      </p:to>
                                    </p:set>
                                    <p:animEffect transition="in" filter="fade">
                                      <p:cBhvr>
                                        <p:cTn id="49" dur="500"/>
                                        <p:tgtEl>
                                          <p:spTgt spid="315394">
                                            <p:txEl>
                                              <p:pRg st="6" end="6"/>
                                            </p:txEl>
                                          </p:spTgt>
                                        </p:tgtEl>
                                      </p:cBhvr>
                                    </p:animEffect>
                                    <p:anim calcmode="lin" valueType="num">
                                      <p:cBhvr>
                                        <p:cTn id="50" dur="500" fill="hold"/>
                                        <p:tgtEl>
                                          <p:spTgt spid="315394">
                                            <p:txEl>
                                              <p:pRg st="6" end="6"/>
                                            </p:txEl>
                                          </p:spTgt>
                                        </p:tgtEl>
                                        <p:attrNameLst>
                                          <p:attrName>ppt_x</p:attrName>
                                        </p:attrNameLst>
                                      </p:cBhvr>
                                      <p:tavLst>
                                        <p:tav tm="0">
                                          <p:val>
                                            <p:strVal val="#ppt_x"/>
                                          </p:val>
                                        </p:tav>
                                        <p:tav tm="100000">
                                          <p:val>
                                            <p:strVal val="#ppt_x"/>
                                          </p:val>
                                        </p:tav>
                                      </p:tavLst>
                                    </p:anim>
                                    <p:anim calcmode="lin" valueType="num">
                                      <p:cBhvr>
                                        <p:cTn id="51" dur="450" decel="100000" fill="hold"/>
                                        <p:tgtEl>
                                          <p:spTgt spid="315394">
                                            <p:txEl>
                                              <p:pRg st="6" end="6"/>
                                            </p:txEl>
                                          </p:spTgt>
                                        </p:tgtEl>
                                        <p:attrNameLst>
                                          <p:attrName>ppt_y</p:attrName>
                                        </p:attrNameLst>
                                      </p:cBhvr>
                                      <p:tavLst>
                                        <p:tav tm="0">
                                          <p:val>
                                            <p:strVal val="#ppt_y+1"/>
                                          </p:val>
                                        </p:tav>
                                        <p:tav tm="100000">
                                          <p:val>
                                            <p:strVal val="#ppt_y-.03"/>
                                          </p:val>
                                        </p:tav>
                                      </p:tavLst>
                                    </p:anim>
                                    <p:anim calcmode="lin" valueType="num">
                                      <p:cBhvr>
                                        <p:cTn id="52" dur="50" accel="100000" fill="hold">
                                          <p:stCondLst>
                                            <p:cond delay="450"/>
                                          </p:stCondLst>
                                        </p:cTn>
                                        <p:tgtEl>
                                          <p:spTgt spid="315394">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6"/>
          <p:cNvSpPr>
            <a:spLocks noGrp="1"/>
          </p:cNvSpPr>
          <p:nvPr>
            <p:ph type="sldNum" sz="quarter" idx="12"/>
          </p:nvPr>
        </p:nvSpPr>
        <p:spPr/>
        <p:txBody>
          <a:bodyPr/>
          <a:lstStyle/>
          <a:p>
            <a:fld id="{B81AF5E1-0774-4D75-9DD0-1199C4425A00}" type="slidenum">
              <a:rPr lang="ar-SA" altLang="en-US"/>
              <a:pPr/>
              <a:t>76</a:t>
            </a:fld>
            <a:endParaRPr lang="en-US" altLang="en-US"/>
          </a:p>
        </p:txBody>
      </p:sp>
      <p:graphicFrame>
        <p:nvGraphicFramePr>
          <p:cNvPr id="2" name="Diagram 1"/>
          <p:cNvGraphicFramePr/>
          <p:nvPr/>
        </p:nvGraphicFramePr>
        <p:xfrm>
          <a:off x="-1116013" y="-1349375"/>
          <a:ext cx="11206163" cy="9818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764D200-F965-40E2-B79B-0E75D51926EB}" type="slidenum">
              <a:rPr lang="ar-SA" altLang="en-US"/>
              <a:pPr/>
              <a:t>77</a:t>
            </a:fld>
            <a:endParaRPr lang="en-US" altLang="en-US"/>
          </a:p>
        </p:txBody>
      </p:sp>
      <p:sp>
        <p:nvSpPr>
          <p:cNvPr id="317442" name="Rectangle 2"/>
          <p:cNvSpPr>
            <a:spLocks noChangeArrowheads="1"/>
          </p:cNvSpPr>
          <p:nvPr/>
        </p:nvSpPr>
        <p:spPr bwMode="auto">
          <a:xfrm>
            <a:off x="215900" y="333375"/>
            <a:ext cx="8748713" cy="6264275"/>
          </a:xfrm>
          <a:prstGeom prst="rect">
            <a:avLst/>
          </a:prstGeom>
          <a:noFill/>
          <a:ln w="9525" algn="ctr">
            <a:noFill/>
            <a:miter lim="800000"/>
            <a:headEnd/>
            <a:tailEnd/>
          </a:ln>
          <a:effectLst/>
        </p:spPr>
        <p:txBody>
          <a:bodyPr wrap="none" anchor="ctr"/>
          <a:lstStyle/>
          <a:p>
            <a:pPr algn="ctr" eaLnBrk="0" hangingPunct="0"/>
            <a:r>
              <a:rPr lang="fa-IR" sz="4000" b="1">
                <a:solidFill>
                  <a:schemeClr val="tx1"/>
                </a:solidFill>
                <a:effectLst>
                  <a:outerShdw blurRad="38100" dist="38100" dir="2700000" algn="tl">
                    <a:srgbClr val="FFFFFF"/>
                  </a:outerShdw>
                </a:effectLst>
                <a:latin typeface="Tahoma" pitchFamily="34" charset="0"/>
                <a:cs typeface="Traffic" pitchFamily="2" charset="-78"/>
              </a:rPr>
              <a:t>      </a:t>
            </a:r>
            <a:endParaRPr lang="en-US" sz="4000" b="1">
              <a:solidFill>
                <a:schemeClr val="tx1"/>
              </a:solidFill>
              <a:effectLst>
                <a:outerShdw blurRad="38100" dist="38100" dir="2700000" algn="tl">
                  <a:srgbClr val="FFFFFF"/>
                </a:outerShdw>
              </a:effectLst>
              <a:latin typeface="Tahoma" pitchFamily="34" charset="0"/>
              <a:cs typeface="Traffic" pitchFamily="2" charset="-78"/>
            </a:endParaRPr>
          </a:p>
        </p:txBody>
      </p:sp>
      <p:sp>
        <p:nvSpPr>
          <p:cNvPr id="317443" name="Rectangle 3"/>
          <p:cNvSpPr>
            <a:spLocks noGrp="1" noChangeArrowheads="1"/>
          </p:cNvSpPr>
          <p:nvPr>
            <p:ph type="body" idx="1"/>
          </p:nvPr>
        </p:nvSpPr>
        <p:spPr>
          <a:xfrm>
            <a:off x="457200" y="1773238"/>
            <a:ext cx="8229600" cy="4679950"/>
          </a:xfrm>
          <a:noFill/>
          <a:ln/>
        </p:spPr>
        <p:txBody>
          <a:bodyPr/>
          <a:lstStyle/>
          <a:p>
            <a:pPr marL="609600" indent="-609600" algn="r">
              <a:lnSpc>
                <a:spcPct val="90000"/>
              </a:lnSpc>
              <a:buFontTx/>
              <a:buNone/>
            </a:pPr>
            <a:r>
              <a:rPr lang="fa-IR" sz="4000" b="1">
                <a:solidFill>
                  <a:srgbClr val="003366"/>
                </a:solidFill>
                <a:latin typeface="Times New Roman" pitchFamily="18" charset="0"/>
                <a:cs typeface="Yagut" pitchFamily="2" charset="-78"/>
              </a:rPr>
              <a:t>1- </a:t>
            </a:r>
            <a:r>
              <a:rPr lang="ar-SA" sz="4000" b="1">
                <a:solidFill>
                  <a:srgbClr val="003366"/>
                </a:solidFill>
                <a:latin typeface="Times New Roman" pitchFamily="18" charset="0"/>
                <a:cs typeface="Yagut" pitchFamily="2" charset="-78"/>
              </a:rPr>
              <a:t>كاهش انگيزه ها</a:t>
            </a:r>
            <a:r>
              <a:rPr lang="fa-IR" sz="4000" b="1">
                <a:solidFill>
                  <a:srgbClr val="003366"/>
                </a:solidFill>
                <a:latin typeface="Times New Roman" pitchFamily="18" charset="0"/>
                <a:cs typeface="Yagut" pitchFamily="2" charset="-78"/>
              </a:rPr>
              <a:t>ی</a:t>
            </a:r>
            <a:r>
              <a:rPr lang="ar-SA" sz="4000" b="1">
                <a:solidFill>
                  <a:srgbClr val="003366"/>
                </a:solidFill>
                <a:latin typeface="Times New Roman" pitchFamily="18" charset="0"/>
                <a:cs typeface="Yagut" pitchFamily="2" charset="-78"/>
              </a:rPr>
              <a:t> رشوه</a:t>
            </a:r>
            <a:endParaRPr lang="fa-IR" sz="4000" b="1">
              <a:solidFill>
                <a:srgbClr val="003366"/>
              </a:solidFill>
              <a:latin typeface="Times New Roman" pitchFamily="18" charset="0"/>
              <a:cs typeface="Yagut" pitchFamily="2" charset="-78"/>
            </a:endParaRPr>
          </a:p>
          <a:p>
            <a:pPr marL="609600" indent="-609600" algn="r">
              <a:lnSpc>
                <a:spcPct val="90000"/>
              </a:lnSpc>
              <a:buFontTx/>
              <a:buNone/>
            </a:pPr>
            <a:endParaRPr lang="fa-IR" sz="4000" b="1">
              <a:solidFill>
                <a:srgbClr val="003366"/>
              </a:solidFill>
              <a:latin typeface="Times New Roman" pitchFamily="18" charset="0"/>
              <a:cs typeface="Yagut" pitchFamily="2" charset="-78"/>
            </a:endParaRPr>
          </a:p>
          <a:p>
            <a:pPr marL="609600" indent="-609600" algn="r">
              <a:lnSpc>
                <a:spcPct val="90000"/>
              </a:lnSpc>
              <a:buFontTx/>
              <a:buNone/>
            </a:pPr>
            <a:r>
              <a:rPr lang="fa-IR" sz="4000" b="1">
                <a:solidFill>
                  <a:srgbClr val="003366"/>
                </a:solidFill>
                <a:latin typeface="Times New Roman" pitchFamily="18" charset="0"/>
                <a:cs typeface="Yagut" pitchFamily="2" charset="-78"/>
              </a:rPr>
              <a:t>2- </a:t>
            </a:r>
            <a:r>
              <a:rPr lang="ar-SA" sz="4000" b="1">
                <a:solidFill>
                  <a:srgbClr val="003366"/>
                </a:solidFill>
                <a:latin typeface="Times New Roman" pitchFamily="18" charset="0"/>
                <a:cs typeface="Yagut" pitchFamily="2" charset="-78"/>
              </a:rPr>
              <a:t>اصلاح ساختار ادار</a:t>
            </a:r>
            <a:r>
              <a:rPr lang="fa-IR" sz="4000" b="1">
                <a:solidFill>
                  <a:srgbClr val="003366"/>
                </a:solidFill>
                <a:latin typeface="Times New Roman" pitchFamily="18" charset="0"/>
                <a:cs typeface="Yagut" pitchFamily="2" charset="-78"/>
              </a:rPr>
              <a:t>ی</a:t>
            </a:r>
          </a:p>
          <a:p>
            <a:pPr marL="609600" indent="-609600" algn="r">
              <a:lnSpc>
                <a:spcPct val="90000"/>
              </a:lnSpc>
              <a:buFontTx/>
              <a:buNone/>
            </a:pPr>
            <a:endParaRPr lang="ar-SA" sz="4000" b="1">
              <a:solidFill>
                <a:srgbClr val="003366"/>
              </a:solidFill>
              <a:latin typeface="Times New Roman" pitchFamily="18" charset="0"/>
              <a:cs typeface="Yagut" pitchFamily="2" charset="-78"/>
            </a:endParaRPr>
          </a:p>
          <a:p>
            <a:pPr marL="609600" indent="-609600" algn="r">
              <a:lnSpc>
                <a:spcPct val="90000"/>
              </a:lnSpc>
              <a:buFontTx/>
              <a:buNone/>
            </a:pPr>
            <a:r>
              <a:rPr lang="fa-IR" sz="4000" b="1">
                <a:solidFill>
                  <a:srgbClr val="003366"/>
                </a:solidFill>
                <a:latin typeface="Times New Roman" pitchFamily="18" charset="0"/>
                <a:cs typeface="Yagut" pitchFamily="2" charset="-78"/>
              </a:rPr>
              <a:t>3- </a:t>
            </a:r>
            <a:r>
              <a:rPr lang="ar-SA" sz="4000" b="1">
                <a:solidFill>
                  <a:srgbClr val="003366"/>
                </a:solidFill>
                <a:latin typeface="Times New Roman" pitchFamily="18" charset="0"/>
                <a:cs typeface="Yagut" pitchFamily="2" charset="-78"/>
              </a:rPr>
              <a:t>اجراي قوانين مبارزه با فساد مال</a:t>
            </a:r>
            <a:r>
              <a:rPr lang="fa-IR" sz="4000" b="1">
                <a:solidFill>
                  <a:srgbClr val="003366"/>
                </a:solidFill>
                <a:latin typeface="Times New Roman" pitchFamily="18" charset="0"/>
                <a:cs typeface="Yagut" pitchFamily="2" charset="-78"/>
              </a:rPr>
              <a:t>ی</a:t>
            </a:r>
          </a:p>
          <a:p>
            <a:pPr marL="609600" indent="-609600" algn="r">
              <a:lnSpc>
                <a:spcPct val="90000"/>
              </a:lnSpc>
              <a:buFontTx/>
              <a:buNone/>
            </a:pPr>
            <a:r>
              <a:rPr lang="ar-SA" sz="4000" b="1">
                <a:solidFill>
                  <a:srgbClr val="003366"/>
                </a:solidFill>
                <a:latin typeface="Times New Roman" pitchFamily="18" charset="0"/>
                <a:cs typeface="Yagut" pitchFamily="2" charset="-78"/>
              </a:rPr>
              <a:t> </a:t>
            </a:r>
          </a:p>
          <a:p>
            <a:pPr marL="609600" indent="-609600" algn="r">
              <a:lnSpc>
                <a:spcPct val="90000"/>
              </a:lnSpc>
              <a:buFontTx/>
              <a:buNone/>
            </a:pPr>
            <a:r>
              <a:rPr lang="fa-IR" sz="4000" b="1">
                <a:solidFill>
                  <a:srgbClr val="003366"/>
                </a:solidFill>
                <a:latin typeface="Times New Roman" pitchFamily="18" charset="0"/>
                <a:cs typeface="Yagut" pitchFamily="2" charset="-78"/>
              </a:rPr>
              <a:t>4- </a:t>
            </a:r>
            <a:r>
              <a:rPr lang="ar-SA" sz="4000" b="1">
                <a:solidFill>
                  <a:srgbClr val="003366"/>
                </a:solidFill>
                <a:latin typeface="Times New Roman" pitchFamily="18" charset="0"/>
                <a:cs typeface="Yagut" pitchFamily="2" charset="-78"/>
              </a:rPr>
              <a:t>اعمال نظارت</a:t>
            </a:r>
            <a:r>
              <a:rPr lang="fa-IR" sz="4000" b="1">
                <a:solidFill>
                  <a:srgbClr val="003366"/>
                </a:solidFill>
                <a:latin typeface="Times New Roman" pitchFamily="18" charset="0"/>
                <a:cs typeface="Yagut" pitchFamily="2" charset="-78"/>
              </a:rPr>
              <a:t> موثر</a:t>
            </a:r>
            <a:endParaRPr lang="en-US" sz="4000" b="1">
              <a:solidFill>
                <a:srgbClr val="003366"/>
              </a:solidFill>
              <a:latin typeface="Times New Roman" pitchFamily="18" charset="0"/>
              <a:cs typeface="Yagut" pitchFamily="2" charset="-78"/>
            </a:endParaRPr>
          </a:p>
        </p:txBody>
      </p:sp>
      <p:sp>
        <p:nvSpPr>
          <p:cNvPr id="317444" name="AutoShape 4"/>
          <p:cNvSpPr>
            <a:spLocks noChangeArrowheads="1"/>
          </p:cNvSpPr>
          <p:nvPr/>
        </p:nvSpPr>
        <p:spPr bwMode="auto">
          <a:xfrm>
            <a:off x="0" y="26035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3600" b="1">
                <a:solidFill>
                  <a:srgbClr val="FFFFFF"/>
                </a:solidFill>
                <a:effectLst>
                  <a:outerShdw blurRad="38100" dist="38100" dir="2700000" algn="tl">
                    <a:srgbClr val="000000"/>
                  </a:outerShdw>
                </a:effectLst>
                <a:latin typeface="Mitra" pitchFamily="2" charset="-78"/>
                <a:cs typeface="Zar" pitchFamily="2" charset="-78"/>
              </a:rPr>
              <a:t>راهبردهاي مبارزه با رشوه و فساد مالي </a:t>
            </a:r>
            <a:endParaRPr lang="en-US" altLang="en-US" sz="36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317443">
                                            <p:txEl>
                                              <p:pRg st="0" end="0"/>
                                            </p:txEl>
                                          </p:spTgt>
                                        </p:tgtEl>
                                        <p:attrNameLst>
                                          <p:attrName>style.visibility</p:attrName>
                                        </p:attrNameLst>
                                      </p:cBhvr>
                                      <p:to>
                                        <p:strVal val="visible"/>
                                      </p:to>
                                    </p:set>
                                    <p:anim calcmode="lin" valueType="num">
                                      <p:cBhvr additive="base">
                                        <p:cTn id="7" dur="500" fill="hold"/>
                                        <p:tgtEl>
                                          <p:spTgt spid="3174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4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12" fill="hold" nodeType="afterEffect">
                                  <p:stCondLst>
                                    <p:cond delay="0"/>
                                  </p:stCondLst>
                                  <p:childTnLst>
                                    <p:set>
                                      <p:cBhvr>
                                        <p:cTn id="11" dur="1" fill="hold">
                                          <p:stCondLst>
                                            <p:cond delay="0"/>
                                          </p:stCondLst>
                                        </p:cTn>
                                        <p:tgtEl>
                                          <p:spTgt spid="317443">
                                            <p:txEl>
                                              <p:pRg st="2" end="2"/>
                                            </p:txEl>
                                          </p:spTgt>
                                        </p:tgtEl>
                                        <p:attrNameLst>
                                          <p:attrName>style.visibility</p:attrName>
                                        </p:attrNameLst>
                                      </p:cBhvr>
                                      <p:to>
                                        <p:strVal val="visible"/>
                                      </p:to>
                                    </p:set>
                                    <p:anim calcmode="lin" valueType="num">
                                      <p:cBhvr additive="base">
                                        <p:cTn id="12" dur="500" fill="hold"/>
                                        <p:tgtEl>
                                          <p:spTgt spid="317443">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1744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6" fill="hold" nodeType="afterEffect">
                                  <p:stCondLst>
                                    <p:cond delay="0"/>
                                  </p:stCondLst>
                                  <p:childTnLst>
                                    <p:set>
                                      <p:cBhvr>
                                        <p:cTn id="16" dur="1" fill="hold">
                                          <p:stCondLst>
                                            <p:cond delay="0"/>
                                          </p:stCondLst>
                                        </p:cTn>
                                        <p:tgtEl>
                                          <p:spTgt spid="317443">
                                            <p:txEl>
                                              <p:pRg st="4" end="4"/>
                                            </p:txEl>
                                          </p:spTgt>
                                        </p:tgtEl>
                                        <p:attrNameLst>
                                          <p:attrName>style.visibility</p:attrName>
                                        </p:attrNameLst>
                                      </p:cBhvr>
                                      <p:to>
                                        <p:strVal val="visible"/>
                                      </p:to>
                                    </p:set>
                                    <p:anim calcmode="lin" valueType="num">
                                      <p:cBhvr additive="base">
                                        <p:cTn id="17" dur="500" fill="hold"/>
                                        <p:tgtEl>
                                          <p:spTgt spid="317443">
                                            <p:txEl>
                                              <p:pRg st="4" end="4"/>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1744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6" fill="hold" nodeType="afterEffect">
                                  <p:stCondLst>
                                    <p:cond delay="0"/>
                                  </p:stCondLst>
                                  <p:childTnLst>
                                    <p:set>
                                      <p:cBhvr>
                                        <p:cTn id="21" dur="1" fill="hold">
                                          <p:stCondLst>
                                            <p:cond delay="0"/>
                                          </p:stCondLst>
                                        </p:cTn>
                                        <p:tgtEl>
                                          <p:spTgt spid="317443">
                                            <p:txEl>
                                              <p:pRg st="5" end="5"/>
                                            </p:txEl>
                                          </p:spTgt>
                                        </p:tgtEl>
                                        <p:attrNameLst>
                                          <p:attrName>style.visibility</p:attrName>
                                        </p:attrNameLst>
                                      </p:cBhvr>
                                      <p:to>
                                        <p:strVal val="visible"/>
                                      </p:to>
                                    </p:set>
                                    <p:anim calcmode="lin" valueType="num">
                                      <p:cBhvr additive="base">
                                        <p:cTn id="22" dur="500" fill="hold"/>
                                        <p:tgtEl>
                                          <p:spTgt spid="317443">
                                            <p:txEl>
                                              <p:pRg st="5" end="5"/>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317443">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6" fill="hold" nodeType="afterEffect">
                                  <p:stCondLst>
                                    <p:cond delay="0"/>
                                  </p:stCondLst>
                                  <p:childTnLst>
                                    <p:set>
                                      <p:cBhvr>
                                        <p:cTn id="26" dur="1" fill="hold">
                                          <p:stCondLst>
                                            <p:cond delay="0"/>
                                          </p:stCondLst>
                                        </p:cTn>
                                        <p:tgtEl>
                                          <p:spTgt spid="317443">
                                            <p:txEl>
                                              <p:pRg st="6" end="6"/>
                                            </p:txEl>
                                          </p:spTgt>
                                        </p:tgtEl>
                                        <p:attrNameLst>
                                          <p:attrName>style.visibility</p:attrName>
                                        </p:attrNameLst>
                                      </p:cBhvr>
                                      <p:to>
                                        <p:strVal val="visible"/>
                                      </p:to>
                                    </p:set>
                                    <p:anim calcmode="lin" valueType="num">
                                      <p:cBhvr additive="base">
                                        <p:cTn id="27" dur="500" fill="hold"/>
                                        <p:tgtEl>
                                          <p:spTgt spid="317443">
                                            <p:txEl>
                                              <p:pRg st="6" end="6"/>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1744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05FDFB0-C1B4-447D-B960-8173D247A01B}" type="slidenum">
              <a:rPr lang="ar-SA" altLang="en-US"/>
              <a:pPr/>
              <a:t>78</a:t>
            </a:fld>
            <a:endParaRPr lang="en-US" altLang="en-US"/>
          </a:p>
        </p:txBody>
      </p:sp>
      <p:sp>
        <p:nvSpPr>
          <p:cNvPr id="318466" name="Rectangle 2"/>
          <p:cNvSpPr>
            <a:spLocks noGrp="1" noChangeArrowheads="1"/>
          </p:cNvSpPr>
          <p:nvPr>
            <p:ph type="body" idx="1"/>
          </p:nvPr>
        </p:nvSpPr>
        <p:spPr>
          <a:xfrm>
            <a:off x="395288" y="1916113"/>
            <a:ext cx="8229600" cy="4114800"/>
          </a:xfrm>
          <a:noFill/>
        </p:spPr>
        <p:txBody>
          <a:bodyPr/>
          <a:lstStyle/>
          <a:p>
            <a:pPr algn="r" rtl="1">
              <a:buFontTx/>
              <a:buNone/>
            </a:pPr>
            <a:r>
              <a:rPr lang="ar-SA" sz="4000" b="1">
                <a:solidFill>
                  <a:srgbClr val="003366"/>
                </a:solidFill>
                <a:latin typeface="Times New Roman" pitchFamily="18" charset="0"/>
                <a:cs typeface="Yagut" pitchFamily="2" charset="-78"/>
              </a:rPr>
              <a:t>1-</a:t>
            </a:r>
            <a:r>
              <a:rPr lang="fa-IR" sz="4000" b="1">
                <a:solidFill>
                  <a:srgbClr val="003366"/>
                </a:solidFill>
                <a:latin typeface="Times New Roman" pitchFamily="18" charset="0"/>
                <a:cs typeface="Yagut" pitchFamily="2" charset="-78"/>
              </a:rPr>
              <a:t> </a:t>
            </a:r>
            <a:r>
              <a:rPr lang="ar-SA" sz="4000" b="1">
                <a:solidFill>
                  <a:srgbClr val="003366"/>
                </a:solidFill>
                <a:latin typeface="Times New Roman" pitchFamily="18" charset="0"/>
                <a:cs typeface="Yagut" pitchFamily="2" charset="-78"/>
              </a:rPr>
              <a:t>تصويب قوانين جديد و سخت</a:t>
            </a:r>
            <a:r>
              <a:rPr lang="ar-SA" sz="4000" b="1">
                <a:solidFill>
                  <a:srgbClr val="003366"/>
                </a:solidFill>
                <a:latin typeface="Times New Roman" pitchFamily="18" charset="0"/>
                <a:cs typeface="Traffic" pitchFamily="2" charset="-78"/>
              </a:rPr>
              <a:t>‌</a:t>
            </a:r>
            <a:r>
              <a:rPr lang="ar-SA" sz="4000" b="1">
                <a:solidFill>
                  <a:srgbClr val="003366"/>
                </a:solidFill>
                <a:latin typeface="Times New Roman" pitchFamily="18" charset="0"/>
                <a:cs typeface="Yagut" pitchFamily="2" charset="-78"/>
              </a:rPr>
              <a:t>تر</a:t>
            </a:r>
            <a:endParaRPr lang="fa-IR" sz="4000" b="1">
              <a:solidFill>
                <a:srgbClr val="003366"/>
              </a:solidFill>
              <a:latin typeface="Times New Roman" pitchFamily="18" charset="0"/>
              <a:cs typeface="Yagut" pitchFamily="2" charset="-78"/>
            </a:endParaRPr>
          </a:p>
          <a:p>
            <a:pPr algn="r" rtl="1">
              <a:buFontTx/>
              <a:buNone/>
            </a:pPr>
            <a:r>
              <a:rPr lang="fa-IR" sz="4000" b="1">
                <a:solidFill>
                  <a:srgbClr val="003366"/>
                </a:solidFill>
                <a:latin typeface="Times New Roman" pitchFamily="18" charset="0"/>
                <a:cs typeface="Yagut" pitchFamily="2" charset="-78"/>
              </a:rPr>
              <a:t>2 </a:t>
            </a:r>
            <a:r>
              <a:rPr lang="ar-SA" sz="4000" b="1">
                <a:solidFill>
                  <a:srgbClr val="003366"/>
                </a:solidFill>
                <a:latin typeface="Times New Roman" pitchFamily="18" charset="0"/>
                <a:cs typeface="Yagut" pitchFamily="2" charset="-78"/>
              </a:rPr>
              <a:t>- اعمال سختگيرانه قوانين موجود</a:t>
            </a:r>
            <a:endParaRPr lang="fa-IR" sz="4000" b="1">
              <a:solidFill>
                <a:srgbClr val="003366"/>
              </a:solidFill>
              <a:latin typeface="Times New Roman" pitchFamily="18" charset="0"/>
              <a:cs typeface="Yagut" pitchFamily="2" charset="-78"/>
            </a:endParaRPr>
          </a:p>
          <a:p>
            <a:pPr algn="r" rtl="1">
              <a:buFontTx/>
              <a:buNone/>
            </a:pPr>
            <a:r>
              <a:rPr lang="fa-IR" sz="4000" b="1">
                <a:solidFill>
                  <a:srgbClr val="003366"/>
                </a:solidFill>
                <a:latin typeface="Times New Roman" pitchFamily="18" charset="0"/>
                <a:cs typeface="Yagut" pitchFamily="2" charset="-78"/>
              </a:rPr>
              <a:t>3</a:t>
            </a:r>
            <a:r>
              <a:rPr lang="ar-SA" sz="4000" b="1">
                <a:solidFill>
                  <a:srgbClr val="003366"/>
                </a:solidFill>
                <a:latin typeface="Times New Roman" pitchFamily="18" charset="0"/>
                <a:cs typeface="Yagut" pitchFamily="2" charset="-78"/>
              </a:rPr>
              <a:t> - پرداخت دستمزدهاي بالا به بوروكراتها</a:t>
            </a:r>
            <a:endParaRPr lang="fa-IR" sz="4000" b="1">
              <a:solidFill>
                <a:srgbClr val="003366"/>
              </a:solidFill>
              <a:latin typeface="Times New Roman" pitchFamily="18" charset="0"/>
              <a:cs typeface="Yagut" pitchFamily="2" charset="-78"/>
            </a:endParaRPr>
          </a:p>
          <a:p>
            <a:pPr algn="r" rtl="1">
              <a:buFontTx/>
              <a:buNone/>
            </a:pPr>
            <a:r>
              <a:rPr lang="fa-IR" sz="4000" b="1">
                <a:solidFill>
                  <a:srgbClr val="003366"/>
                </a:solidFill>
                <a:latin typeface="Times New Roman" pitchFamily="18" charset="0"/>
                <a:cs typeface="Yagut" pitchFamily="2" charset="-78"/>
              </a:rPr>
              <a:t> 4-</a:t>
            </a:r>
            <a:r>
              <a:rPr lang="ar-SA" sz="4000" b="1">
                <a:solidFill>
                  <a:srgbClr val="003366"/>
                </a:solidFill>
                <a:latin typeface="Times New Roman" pitchFamily="18" charset="0"/>
                <a:cs typeface="Yagut" pitchFamily="2" charset="-78"/>
              </a:rPr>
              <a:t> افزايش سطح رقابت </a:t>
            </a:r>
            <a:endParaRPr lang="fa-IR" sz="4000" b="1">
              <a:solidFill>
                <a:srgbClr val="003366"/>
              </a:solidFill>
              <a:latin typeface="Times New Roman" pitchFamily="18" charset="0"/>
              <a:cs typeface="Yagut" pitchFamily="2" charset="-78"/>
            </a:endParaRPr>
          </a:p>
          <a:p>
            <a:pPr algn="r" rtl="1">
              <a:buFontTx/>
              <a:buNone/>
            </a:pPr>
            <a:r>
              <a:rPr lang="fa-IR" sz="4000" b="1">
                <a:solidFill>
                  <a:srgbClr val="003366"/>
                </a:solidFill>
                <a:latin typeface="Times New Roman" pitchFamily="18" charset="0"/>
                <a:cs typeface="Yagut" pitchFamily="2" charset="-78"/>
              </a:rPr>
              <a:t>5-</a:t>
            </a:r>
            <a:r>
              <a:rPr lang="ar-SA" sz="4000" b="1">
                <a:solidFill>
                  <a:srgbClr val="003366"/>
                </a:solidFill>
                <a:latin typeface="Times New Roman" pitchFamily="18" charset="0"/>
                <a:cs typeface="Yagut" pitchFamily="2" charset="-78"/>
              </a:rPr>
              <a:t> آزادسازي اقتصاد</a:t>
            </a:r>
            <a:endParaRPr lang="en-US" sz="4000" b="1">
              <a:solidFill>
                <a:srgbClr val="003366"/>
              </a:solidFill>
              <a:latin typeface="Times New Roman" pitchFamily="18" charset="0"/>
              <a:cs typeface="Yagut" pitchFamily="2" charset="-78"/>
            </a:endParaRPr>
          </a:p>
        </p:txBody>
      </p:sp>
      <p:sp>
        <p:nvSpPr>
          <p:cNvPr id="318467" name="AutoShape 3"/>
          <p:cNvSpPr>
            <a:spLocks noChangeArrowheads="1"/>
          </p:cNvSpPr>
          <p:nvPr/>
        </p:nvSpPr>
        <p:spPr bwMode="auto">
          <a:xfrm>
            <a:off x="0" y="188913"/>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4000" b="1">
                <a:solidFill>
                  <a:srgbClr val="FFFFFF"/>
                </a:solidFill>
                <a:effectLst>
                  <a:outerShdw blurRad="38100" dist="38100" dir="2700000" algn="tl">
                    <a:srgbClr val="000000"/>
                  </a:outerShdw>
                </a:effectLst>
                <a:latin typeface="Mitra" pitchFamily="2" charset="-78"/>
                <a:cs typeface="Zar" pitchFamily="2" charset="-78"/>
              </a:rPr>
              <a:t>اقدامات و تجارب جهاني </a:t>
            </a:r>
            <a:endParaRPr lang="en-US" altLang="en-US" sz="40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318466">
                                            <p:txEl>
                                              <p:pRg st="0" end="0"/>
                                            </p:txEl>
                                          </p:spTgt>
                                        </p:tgtEl>
                                        <p:attrNameLst>
                                          <p:attrName>style.visibility</p:attrName>
                                        </p:attrNameLst>
                                      </p:cBhvr>
                                      <p:to>
                                        <p:strVal val="visible"/>
                                      </p:to>
                                    </p:set>
                                    <p:anim calcmode="lin" valueType="num">
                                      <p:cBhvr>
                                        <p:cTn id="7" dur="500" fill="hold"/>
                                        <p:tgtEl>
                                          <p:spTgt spid="318466">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18466">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18466">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18466">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18466">
                                            <p:txEl>
                                              <p:pRg st="0" end="0"/>
                                            </p:txEl>
                                          </p:spTgt>
                                        </p:tgtEl>
                                      </p:cBhvr>
                                    </p:animEffect>
                                  </p:childTnLst>
                                </p:cTn>
                              </p:par>
                            </p:childTnLst>
                          </p:cTn>
                        </p:par>
                        <p:par>
                          <p:cTn id="12" fill="hold">
                            <p:stCondLst>
                              <p:cond delay="1650"/>
                            </p:stCondLst>
                            <p:childTnLst>
                              <p:par>
                                <p:cTn id="13" presetID="41" presetClass="entr" presetSubtype="0" fill="hold" nodeType="afterEffect">
                                  <p:stCondLst>
                                    <p:cond delay="0"/>
                                  </p:stCondLst>
                                  <p:iterate type="lt">
                                    <p:tmPct val="10000"/>
                                  </p:iterate>
                                  <p:childTnLst>
                                    <p:set>
                                      <p:cBhvr>
                                        <p:cTn id="14" dur="1" fill="hold">
                                          <p:stCondLst>
                                            <p:cond delay="0"/>
                                          </p:stCondLst>
                                        </p:cTn>
                                        <p:tgtEl>
                                          <p:spTgt spid="318466">
                                            <p:txEl>
                                              <p:pRg st="1" end="1"/>
                                            </p:txEl>
                                          </p:spTgt>
                                        </p:tgtEl>
                                        <p:attrNameLst>
                                          <p:attrName>style.visibility</p:attrName>
                                        </p:attrNameLst>
                                      </p:cBhvr>
                                      <p:to>
                                        <p:strVal val="visible"/>
                                      </p:to>
                                    </p:set>
                                    <p:anim calcmode="lin" valueType="num">
                                      <p:cBhvr>
                                        <p:cTn id="15" dur="500" fill="hold"/>
                                        <p:tgtEl>
                                          <p:spTgt spid="318466">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18466">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318466">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18466">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18466">
                                            <p:txEl>
                                              <p:pRg st="1" end="1"/>
                                            </p:txEl>
                                          </p:spTgt>
                                        </p:tgtEl>
                                      </p:cBhvr>
                                    </p:animEffect>
                                  </p:childTnLst>
                                </p:cTn>
                              </p:par>
                            </p:childTnLst>
                          </p:cTn>
                        </p:par>
                        <p:par>
                          <p:cTn id="20" fill="hold">
                            <p:stCondLst>
                              <p:cond delay="3450"/>
                            </p:stCondLst>
                            <p:childTnLst>
                              <p:par>
                                <p:cTn id="21" presetID="41" presetClass="entr" presetSubtype="0" fill="hold" nodeType="afterEffect">
                                  <p:stCondLst>
                                    <p:cond delay="0"/>
                                  </p:stCondLst>
                                  <p:iterate type="lt">
                                    <p:tmPct val="10000"/>
                                  </p:iterate>
                                  <p:childTnLst>
                                    <p:set>
                                      <p:cBhvr>
                                        <p:cTn id="22" dur="1" fill="hold">
                                          <p:stCondLst>
                                            <p:cond delay="0"/>
                                          </p:stCondLst>
                                        </p:cTn>
                                        <p:tgtEl>
                                          <p:spTgt spid="318466">
                                            <p:txEl>
                                              <p:pRg st="2" end="2"/>
                                            </p:txEl>
                                          </p:spTgt>
                                        </p:tgtEl>
                                        <p:attrNameLst>
                                          <p:attrName>style.visibility</p:attrName>
                                        </p:attrNameLst>
                                      </p:cBhvr>
                                      <p:to>
                                        <p:strVal val="visible"/>
                                      </p:to>
                                    </p:set>
                                    <p:anim calcmode="lin" valueType="num">
                                      <p:cBhvr>
                                        <p:cTn id="23" dur="500" fill="hold"/>
                                        <p:tgtEl>
                                          <p:spTgt spid="318466">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318466">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318466">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318466">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318466">
                                            <p:txEl>
                                              <p:pRg st="2" end="2"/>
                                            </p:txEl>
                                          </p:spTgt>
                                        </p:tgtEl>
                                      </p:cBhvr>
                                    </p:animEffect>
                                  </p:childTnLst>
                                </p:cTn>
                              </p:par>
                            </p:childTnLst>
                          </p:cTn>
                        </p:par>
                        <p:par>
                          <p:cTn id="28" fill="hold">
                            <p:stCondLst>
                              <p:cond delay="5550"/>
                            </p:stCondLst>
                            <p:childTnLst>
                              <p:par>
                                <p:cTn id="29" presetID="41" presetClass="entr" presetSubtype="0" fill="hold" nodeType="afterEffect">
                                  <p:stCondLst>
                                    <p:cond delay="0"/>
                                  </p:stCondLst>
                                  <p:iterate type="lt">
                                    <p:tmPct val="10000"/>
                                  </p:iterate>
                                  <p:childTnLst>
                                    <p:set>
                                      <p:cBhvr>
                                        <p:cTn id="30" dur="1" fill="hold">
                                          <p:stCondLst>
                                            <p:cond delay="0"/>
                                          </p:stCondLst>
                                        </p:cTn>
                                        <p:tgtEl>
                                          <p:spTgt spid="318466">
                                            <p:txEl>
                                              <p:pRg st="3" end="3"/>
                                            </p:txEl>
                                          </p:spTgt>
                                        </p:tgtEl>
                                        <p:attrNameLst>
                                          <p:attrName>style.visibility</p:attrName>
                                        </p:attrNameLst>
                                      </p:cBhvr>
                                      <p:to>
                                        <p:strVal val="visible"/>
                                      </p:to>
                                    </p:set>
                                    <p:anim calcmode="lin" valueType="num">
                                      <p:cBhvr>
                                        <p:cTn id="31" dur="500" fill="hold"/>
                                        <p:tgtEl>
                                          <p:spTgt spid="318466">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318466">
                                            <p:txEl>
                                              <p:pRg st="3" end="3"/>
                                            </p:txEl>
                                          </p:spTgt>
                                        </p:tgtEl>
                                        <p:attrNameLst>
                                          <p:attrName>ppt_y</p:attrName>
                                        </p:attrNameLst>
                                      </p:cBhvr>
                                      <p:tavLst>
                                        <p:tav tm="0">
                                          <p:val>
                                            <p:strVal val="#ppt_y"/>
                                          </p:val>
                                        </p:tav>
                                        <p:tav tm="100000">
                                          <p:val>
                                            <p:strVal val="#ppt_y"/>
                                          </p:val>
                                        </p:tav>
                                      </p:tavLst>
                                    </p:anim>
                                    <p:anim calcmode="lin" valueType="num">
                                      <p:cBhvr>
                                        <p:cTn id="33" dur="500" fill="hold"/>
                                        <p:tgtEl>
                                          <p:spTgt spid="318466">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318466">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318466">
                                            <p:txEl>
                                              <p:pRg st="3" end="3"/>
                                            </p:txEl>
                                          </p:spTgt>
                                        </p:tgtEl>
                                      </p:cBhvr>
                                    </p:animEffect>
                                  </p:childTnLst>
                                </p:cTn>
                              </p:par>
                            </p:childTnLst>
                          </p:cTn>
                        </p:par>
                        <p:par>
                          <p:cTn id="36" fill="hold">
                            <p:stCondLst>
                              <p:cond delay="6800"/>
                            </p:stCondLst>
                            <p:childTnLst>
                              <p:par>
                                <p:cTn id="37" presetID="41" presetClass="entr" presetSubtype="0" fill="hold" nodeType="afterEffect">
                                  <p:stCondLst>
                                    <p:cond delay="0"/>
                                  </p:stCondLst>
                                  <p:iterate type="lt">
                                    <p:tmPct val="10000"/>
                                  </p:iterate>
                                  <p:childTnLst>
                                    <p:set>
                                      <p:cBhvr>
                                        <p:cTn id="38" dur="1" fill="hold">
                                          <p:stCondLst>
                                            <p:cond delay="0"/>
                                          </p:stCondLst>
                                        </p:cTn>
                                        <p:tgtEl>
                                          <p:spTgt spid="318466">
                                            <p:txEl>
                                              <p:pRg st="4" end="4"/>
                                            </p:txEl>
                                          </p:spTgt>
                                        </p:tgtEl>
                                        <p:attrNameLst>
                                          <p:attrName>style.visibility</p:attrName>
                                        </p:attrNameLst>
                                      </p:cBhvr>
                                      <p:to>
                                        <p:strVal val="visible"/>
                                      </p:to>
                                    </p:set>
                                    <p:anim calcmode="lin" valueType="num">
                                      <p:cBhvr>
                                        <p:cTn id="39" dur="500" fill="hold"/>
                                        <p:tgtEl>
                                          <p:spTgt spid="318466">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318466">
                                            <p:txEl>
                                              <p:pRg st="4" end="4"/>
                                            </p:txEl>
                                          </p:spTgt>
                                        </p:tgtEl>
                                        <p:attrNameLst>
                                          <p:attrName>ppt_y</p:attrName>
                                        </p:attrNameLst>
                                      </p:cBhvr>
                                      <p:tavLst>
                                        <p:tav tm="0">
                                          <p:val>
                                            <p:strVal val="#ppt_y"/>
                                          </p:val>
                                        </p:tav>
                                        <p:tav tm="100000">
                                          <p:val>
                                            <p:strVal val="#ppt_y"/>
                                          </p:val>
                                        </p:tav>
                                      </p:tavLst>
                                    </p:anim>
                                    <p:anim calcmode="lin" valueType="num">
                                      <p:cBhvr>
                                        <p:cTn id="41" dur="500" fill="hold"/>
                                        <p:tgtEl>
                                          <p:spTgt spid="318466">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318466">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31846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 name="Slide Number Placeholder 4"/>
          <p:cNvSpPr>
            <a:spLocks noGrp="1"/>
          </p:cNvSpPr>
          <p:nvPr>
            <p:ph type="sldNum" sz="quarter" idx="12"/>
          </p:nvPr>
        </p:nvSpPr>
        <p:spPr/>
        <p:txBody>
          <a:bodyPr/>
          <a:lstStyle/>
          <a:p>
            <a:fld id="{B1394CD8-515C-45A4-BD85-8E201199BAC4}" type="slidenum">
              <a:rPr lang="ar-SA" altLang="en-US"/>
              <a:pPr/>
              <a:t>79</a:t>
            </a:fld>
            <a:endParaRPr lang="en-US" altLang="en-US"/>
          </a:p>
        </p:txBody>
      </p:sp>
      <p:sp>
        <p:nvSpPr>
          <p:cNvPr id="319490" name="Rectangle 2"/>
          <p:cNvSpPr>
            <a:spLocks noChangeArrowheads="1"/>
          </p:cNvSpPr>
          <p:nvPr/>
        </p:nvSpPr>
        <p:spPr bwMode="auto">
          <a:xfrm>
            <a:off x="0" y="0"/>
            <a:ext cx="9144000" cy="0"/>
          </a:xfrm>
          <a:prstGeom prst="rect">
            <a:avLst/>
          </a:prstGeom>
          <a:noFill/>
          <a:ln w="9525" algn="ctr">
            <a:noFill/>
            <a:miter lim="800000"/>
            <a:headEnd/>
            <a:tailEnd/>
          </a:ln>
          <a:effectLst/>
        </p:spPr>
        <p:txBody>
          <a:bodyPr wrap="none" bIns="0" anchor="ctr">
            <a:spAutoFit/>
          </a:bodyPr>
          <a:lstStyle/>
          <a:p>
            <a:pPr algn="l"/>
            <a:endParaRPr lang="en-US" sz="1800">
              <a:solidFill>
                <a:schemeClr val="tx1"/>
              </a:solidFill>
              <a:latin typeface="Arial" charset="0"/>
              <a:cs typeface="Arial" charset="0"/>
            </a:endParaRPr>
          </a:p>
        </p:txBody>
      </p:sp>
      <p:sp>
        <p:nvSpPr>
          <p:cNvPr id="319491" name="Rectangle 3"/>
          <p:cNvSpPr>
            <a:spLocks noChangeArrowheads="1"/>
          </p:cNvSpPr>
          <p:nvPr/>
        </p:nvSpPr>
        <p:spPr bwMode="auto">
          <a:xfrm>
            <a:off x="0" y="0"/>
            <a:ext cx="9144000" cy="0"/>
          </a:xfrm>
          <a:prstGeom prst="rect">
            <a:avLst/>
          </a:prstGeom>
          <a:noFill/>
          <a:ln w="9525" algn="ctr">
            <a:noFill/>
            <a:miter lim="800000"/>
            <a:headEnd/>
            <a:tailEnd/>
          </a:ln>
          <a:effectLst/>
        </p:spPr>
        <p:txBody>
          <a:bodyPr wrap="none" bIns="0" anchor="ctr">
            <a:spAutoFit/>
          </a:bodyPr>
          <a:lstStyle/>
          <a:p>
            <a:pPr algn="l"/>
            <a:endParaRPr lang="en-US" sz="1800">
              <a:solidFill>
                <a:schemeClr val="tx1"/>
              </a:solidFill>
              <a:latin typeface="Arial" charset="0"/>
              <a:cs typeface="Arial" charset="0"/>
            </a:endParaRPr>
          </a:p>
        </p:txBody>
      </p:sp>
      <p:graphicFrame>
        <p:nvGraphicFramePr>
          <p:cNvPr id="319492" name="Group 4"/>
          <p:cNvGraphicFramePr>
            <a:graphicFrameLocks noGrp="1"/>
          </p:cNvGraphicFramePr>
          <p:nvPr>
            <p:ph/>
          </p:nvPr>
        </p:nvGraphicFramePr>
        <p:xfrm>
          <a:off x="179388" y="476250"/>
          <a:ext cx="8713787" cy="6287137"/>
        </p:xfrm>
        <a:graphic>
          <a:graphicData uri="http://schemas.openxmlformats.org/drawingml/2006/table">
            <a:tbl>
              <a:tblPr rtl="1"/>
              <a:tblGrid>
                <a:gridCol w="4392612"/>
                <a:gridCol w="4321175"/>
              </a:tblGrid>
              <a:tr h="3937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rgbClr val="00001C"/>
                          </a:solidFill>
                          <a:effectLst/>
                          <a:latin typeface="Arial" charset="0"/>
                          <a:ea typeface="Times New Roman" pitchFamily="18" charset="0"/>
                          <a:cs typeface="Traffic" pitchFamily="2" charset="-78"/>
                        </a:rPr>
                        <a:t>اقدامات</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rgbClr val="00001C"/>
                          </a:solidFill>
                          <a:effectLst/>
                          <a:latin typeface="Arial" charset="0"/>
                          <a:ea typeface="Times New Roman" pitchFamily="18" charset="0"/>
                          <a:cs typeface="Traffic" pitchFamily="2" charset="-78"/>
                        </a:rPr>
                        <a:t>كشورها</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r>
              <a:tr h="58102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1- برقراري يا افزايش جريمه‌ها</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بلژيك، جمهوري چك، آلمان، مجارستان، كره، لهستان، سوييس، مكزيك، هلند، نروژ، پرتغال، آمريكا.</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r>
              <a:tr h="6000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2- افزايش شفافيت و افشاگري عمومي</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مجارستان، ايتاليا، كره، مكزيك، لهستان، اسپانيا، سوييس، استراليا، فنلاند، انگليس، پرتغال، آمريكا.</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r>
              <a:tr h="4476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3- معرفي، يا افزايش توان بدنه‌هاي تخصصي</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بلژيك، آلمان، ايرلند، ايتاليا، سوييس، انگليس، آمريكا.</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r>
              <a:tr h="46196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4- آموزش يا راهنمايي بيشتر براي كاركنان</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آلمان، ايرلند، مكزيك، اسپانيا، استراليا، هلند، نروژ، نيوزيلند، پرتغال، آمريكا.</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r>
              <a:tr h="45402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5- بهبود اثربخشي و عملكرد سازماني</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آلمان، مجارستان، ايتاليا، مكزيك، استراليا، پرتغال.</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r>
              <a:tr h="46196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6- مرور مقررات براي مصاديق داخلي و بين‌المللي فساد</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جمهوري چك، فرانسه، ايتاليا، مكزيك، سوئد، سوييس.</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r>
              <a:tr h="357188">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7- مرور اثربخشي مقررات</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ايتاليا، كره، مكزيك، سوييس، هلند.</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r>
              <a:tr h="357188">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8- مرور زمينه‌هاي (نواحي) داراي ريسك بالا</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آلمان، سوييس، هلند.</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r>
              <a:tr h="496888">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9- بيان مجدد ارزش‌هاي بخش عمومي، همانند منشورهاي رفتاري</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استراليا، نروژ، نيوزيلند، پرتغال، انگليس، آمريكا.</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r>
              <a:tr h="471488">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10- ساده‌سازي نظام‌هاي اداري</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استراليا، مكزيك</a:t>
                      </a:r>
                      <a:r>
                        <a:rPr kumimoji="0" lang="fa-IR" sz="1600" b="1" i="0" u="none" strike="noStrike" cap="none" normalizeH="0" baseline="0" smtClean="0">
                          <a:ln>
                            <a:noFill/>
                          </a:ln>
                          <a:solidFill>
                            <a:srgbClr val="00001C"/>
                          </a:solidFill>
                          <a:effectLst/>
                          <a:latin typeface="Arial" charset="0"/>
                          <a:ea typeface="Times New Roman" pitchFamily="18" charset="0"/>
                          <a:cs typeface="Traffic" pitchFamily="2" charset="-78"/>
                        </a:rPr>
                        <a:t>.</a:t>
                      </a:r>
                      <a:endPar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endParaRP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r>
              <a:tr h="37465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11- آگاهي دادن از روشها</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استراليا، هلند.</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r>
              <a:tr h="44926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12- يكپارچه سازي ارزش‌هاي اخلاقي در مديريت</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rgbClr val="00001C"/>
                          </a:solidFill>
                          <a:effectLst/>
                          <a:latin typeface="Arial" charset="0"/>
                          <a:ea typeface="Times New Roman" pitchFamily="18" charset="0"/>
                          <a:cs typeface="Traffic" pitchFamily="2" charset="-78"/>
                        </a:rPr>
                        <a:t>نروژ، نيوزيلند.</a:t>
                      </a:r>
                    </a:p>
                  </a:txBody>
                  <a:tcPr horzOverflow="overflow">
                    <a:lnL w="28575" cap="flat" cmpd="sng" algn="ctr">
                      <a:solidFill>
                        <a:srgbClr val="336699"/>
                      </a:solidFill>
                      <a:prstDash val="solid"/>
                      <a:round/>
                      <a:headEnd type="none" w="med" len="med"/>
                      <a:tailEnd type="none" w="med" len="med"/>
                    </a:lnL>
                    <a:lnR w="28575" cap="flat" cmpd="sng" algn="ctr">
                      <a:solidFill>
                        <a:srgbClr val="336699"/>
                      </a:solidFill>
                      <a:prstDash val="solid"/>
                      <a:round/>
                      <a:headEnd type="none" w="med" len="med"/>
                      <a:tailEnd type="none" w="med" len="med"/>
                    </a:lnR>
                    <a:lnT w="28575" cap="flat" cmpd="sng" algn="ctr">
                      <a:solidFill>
                        <a:srgbClr val="336699"/>
                      </a:solidFill>
                      <a:prstDash val="solid"/>
                      <a:round/>
                      <a:headEnd type="none" w="med" len="med"/>
                      <a:tailEnd type="none" w="med" len="med"/>
                    </a:lnT>
                    <a:lnB w="28575" cap="flat" cmpd="sng" algn="ctr">
                      <a:solidFill>
                        <a:srgbClr val="336699"/>
                      </a:solidFill>
                      <a:prstDash val="solid"/>
                      <a:round/>
                      <a:headEnd type="none" w="med" len="med"/>
                      <a:tailEnd type="none" w="med" len="med"/>
                    </a:lnB>
                    <a:lnTlToBr>
                      <a:noFill/>
                    </a:lnTlToBr>
                    <a:lnBlToTr>
                      <a:noFill/>
                    </a:lnBlToTr>
                    <a:solidFill>
                      <a:srgbClr val="CCECFF"/>
                    </a:solidFill>
                  </a:tcPr>
                </a:tc>
              </a:tr>
            </a:tbl>
          </a:graphicData>
        </a:graphic>
      </p:graphicFrame>
      <p:sp>
        <p:nvSpPr>
          <p:cNvPr id="319536" name="Rectangle 48"/>
          <p:cNvSpPr>
            <a:spLocks noChangeArrowheads="1"/>
          </p:cNvSpPr>
          <p:nvPr/>
        </p:nvSpPr>
        <p:spPr bwMode="auto">
          <a:xfrm>
            <a:off x="1116013" y="14288"/>
            <a:ext cx="6048375" cy="404812"/>
          </a:xfrm>
          <a:prstGeom prst="rect">
            <a:avLst/>
          </a:prstGeom>
          <a:noFill/>
          <a:ln w="9525" algn="ctr">
            <a:noFill/>
            <a:miter lim="800000"/>
            <a:headEnd/>
            <a:tailEnd/>
          </a:ln>
          <a:effectLst/>
        </p:spPr>
        <p:txBody>
          <a:bodyPr wrap="none" anchor="ctr"/>
          <a:lstStyle/>
          <a:p>
            <a:pPr algn="ctr" eaLnBrk="0" hangingPunct="0"/>
            <a:r>
              <a:rPr lang="ar-SA" altLang="zh-CN" sz="2800" b="1">
                <a:solidFill>
                  <a:srgbClr val="000000"/>
                </a:solidFill>
                <a:latin typeface="Arial" charset="0"/>
                <a:cs typeface="Traffic" pitchFamily="2" charset="-78"/>
              </a:rPr>
              <a:t>اقدامات بعضی از کشورها در مبارزه با فساد</a:t>
            </a:r>
            <a:r>
              <a:rPr lang="en-US" altLang="zh-CN" sz="1800">
                <a:solidFill>
                  <a:schemeClr val="bg2"/>
                </a:solidFill>
                <a:latin typeface="Arial" charset="0"/>
                <a:cs typeface="Arial" charset="0"/>
              </a:rPr>
              <a:t> </a:t>
            </a:r>
            <a:endParaRPr lang="en-US" sz="1800">
              <a:solidFill>
                <a:schemeClr val="bg2"/>
              </a:solidFill>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nodeType="afterEffect">
                                  <p:stCondLst>
                                    <p:cond delay="0"/>
                                  </p:stCondLst>
                                  <p:childTnLst>
                                    <p:set>
                                      <p:cBhvr>
                                        <p:cTn id="6" dur="1" fill="hold">
                                          <p:stCondLst>
                                            <p:cond delay="0"/>
                                          </p:stCondLst>
                                        </p:cTn>
                                        <p:tgtEl>
                                          <p:spTgt spid="319492"/>
                                        </p:tgtEl>
                                        <p:attrNameLst>
                                          <p:attrName>style.visibility</p:attrName>
                                        </p:attrNameLst>
                                      </p:cBhvr>
                                      <p:to>
                                        <p:strVal val="visible"/>
                                      </p:to>
                                    </p:set>
                                    <p:anim calcmode="lin" valueType="num">
                                      <p:cBhvr additive="base">
                                        <p:cTn id="7" dur="500" fill="hold"/>
                                        <p:tgtEl>
                                          <p:spTgt spid="319492"/>
                                        </p:tgtEl>
                                        <p:attrNameLst>
                                          <p:attrName>ppt_x</p:attrName>
                                        </p:attrNameLst>
                                      </p:cBhvr>
                                      <p:tavLst>
                                        <p:tav tm="0">
                                          <p:val>
                                            <p:strVal val="1+#ppt_w/2"/>
                                          </p:val>
                                        </p:tav>
                                        <p:tav tm="100000">
                                          <p:val>
                                            <p:strVal val="#ppt_x"/>
                                          </p:val>
                                        </p:tav>
                                      </p:tavLst>
                                    </p:anim>
                                    <p:anim calcmode="lin" valueType="num">
                                      <p:cBhvr additive="base">
                                        <p:cTn id="8" dur="500" fill="hold"/>
                                        <p:tgtEl>
                                          <p:spTgt spid="31949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499"/>
                                          </p:stCondLst>
                                        </p:cTn>
                                        <p:tgtEl>
                                          <p:spTgt spid="3195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53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28A6EE3E-4C56-454C-A946-CA876C308E17}" type="slidenum">
              <a:rPr lang="ar-SA" altLang="en-US"/>
              <a:pPr/>
              <a:t>8</a:t>
            </a:fld>
            <a:endParaRPr lang="en-US" altLang="en-US"/>
          </a:p>
        </p:txBody>
      </p:sp>
      <p:sp>
        <p:nvSpPr>
          <p:cNvPr id="239618" name="AutoShape 2"/>
          <p:cNvSpPr>
            <a:spLocks noChangeArrowheads="1"/>
          </p:cNvSpPr>
          <p:nvPr/>
        </p:nvSpPr>
        <p:spPr bwMode="auto">
          <a:xfrm>
            <a:off x="533400" y="381000"/>
            <a:ext cx="7924800" cy="586740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noFill/>
            <a:miter lim="800000"/>
            <a:headEnd/>
            <a:tailEnd/>
          </a:ln>
          <a:effectLst>
            <a:prstShdw prst="shdw17" dist="17961" dir="2700000">
              <a:srgbClr val="FFFF99">
                <a:gamma/>
                <a:shade val="60000"/>
                <a:invGamma/>
              </a:srgbClr>
            </a:prstShdw>
          </a:effectLst>
        </p:spPr>
        <p:txBody>
          <a:bodyPr/>
          <a:lstStyle/>
          <a:p>
            <a:pPr algn="just" rtl="1">
              <a:lnSpc>
                <a:spcPct val="240000"/>
              </a:lnSpc>
              <a:spcBef>
                <a:spcPct val="20000"/>
              </a:spcBef>
            </a:pPr>
            <a:r>
              <a:rPr lang="ar-SA" altLang="en-US" sz="2700">
                <a:solidFill>
                  <a:schemeClr val="tx1"/>
                </a:solidFill>
                <a:latin typeface="Mitra" pitchFamily="2" charset="-78"/>
              </a:rPr>
              <a:t>منتسكيو:در حكومت مشروطه شرافت به قدري مؤثر است كه از هر پيشكشي بهتر است اما در حكومت استبدادي كه نه شرافت هست و نه تقوي،‌نمي‌توان به انجام كاري تصميم گرفت مگر به اميد منفعت.</a:t>
            </a:r>
            <a:endParaRPr lang="ar-SA" altLang="en-US" sz="2700">
              <a:solidFill>
                <a:schemeClr val="tx1"/>
              </a:solidFill>
              <a:latin typeface="Mitra" pitchFamily="2" charset="-78"/>
              <a:cs typeface="Mitra" pitchFamily="2" charset="-78"/>
            </a:endParaRPr>
          </a:p>
          <a:p>
            <a:pPr algn="just" rtl="1">
              <a:lnSpc>
                <a:spcPct val="240000"/>
              </a:lnSpc>
              <a:spcBef>
                <a:spcPct val="20000"/>
              </a:spcBef>
            </a:pPr>
            <a:endParaRPr lang="ar-SA" altLang="en-US" sz="3200">
              <a:solidFill>
                <a:schemeClr val="tx1"/>
              </a:solidFill>
              <a:latin typeface="Mitra" pitchFamily="2" charset="-78"/>
            </a:endParaRPr>
          </a:p>
          <a:p>
            <a:pPr algn="ctr" rtl="1">
              <a:lnSpc>
                <a:spcPct val="240000"/>
              </a:lnSpc>
              <a:spcBef>
                <a:spcPct val="20000"/>
              </a:spcBef>
              <a:buFontTx/>
              <a:buChar char="-"/>
            </a:pPr>
            <a:endParaRPr lang="ar-SA" altLang="en-US" sz="2000">
              <a:solidFill>
                <a:schemeClr val="tx1"/>
              </a:solidFill>
              <a:latin typeface="Mitra" pitchFamily="2" charset="-78"/>
            </a:endParaRPr>
          </a:p>
          <a:p>
            <a:pPr algn="ctr" rtl="1">
              <a:spcBef>
                <a:spcPct val="20000"/>
              </a:spcBef>
            </a:pPr>
            <a:endParaRPr lang="ar-SA" altLang="en-US" sz="2000" b="1">
              <a:latin typeface="Times New Roman" pitchFamily="18" charset="0"/>
              <a:sym typeface="Symbol" pitchFamily="18" charset="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39618"/>
                                        </p:tgtEl>
                                        <p:attrNameLst>
                                          <p:attrName>style.visibility</p:attrName>
                                        </p:attrNameLst>
                                      </p:cBhvr>
                                      <p:to>
                                        <p:strVal val="visible"/>
                                      </p:to>
                                    </p:set>
                                    <p:animEffect transition="in" filter="box(in)">
                                      <p:cBhvr>
                                        <p:cTn id="7" dur="500"/>
                                        <p:tgtEl>
                                          <p:spTgt spid="2396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18" grpId="0" animBg="1"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5"/>
          <p:cNvSpPr>
            <a:spLocks noGrp="1"/>
          </p:cNvSpPr>
          <p:nvPr>
            <p:ph type="sldNum" sz="quarter" idx="12"/>
          </p:nvPr>
        </p:nvSpPr>
        <p:spPr/>
        <p:txBody>
          <a:bodyPr/>
          <a:lstStyle/>
          <a:p>
            <a:fld id="{EA19CAF0-D38C-4161-BB27-E7AB6B56EF8F}" type="slidenum">
              <a:rPr lang="ar-SA" altLang="en-US"/>
              <a:pPr/>
              <a:t>80</a:t>
            </a:fld>
            <a:endParaRPr lang="en-US" altLang="en-US"/>
          </a:p>
        </p:txBody>
      </p:sp>
      <p:sp>
        <p:nvSpPr>
          <p:cNvPr id="320514" name="AutoShape 2"/>
          <p:cNvSpPr>
            <a:spLocks noChangeArrowheads="1"/>
          </p:cNvSpPr>
          <p:nvPr/>
        </p:nvSpPr>
        <p:spPr bwMode="auto">
          <a:xfrm>
            <a:off x="827088" y="692150"/>
            <a:ext cx="7561262" cy="6048375"/>
          </a:xfrm>
          <a:prstGeom prst="flowChartAlternateProcess">
            <a:avLst/>
          </a:prstGeom>
          <a:solidFill>
            <a:srgbClr val="CCECFF"/>
          </a:solidFill>
          <a:ln w="9525" algn="ctr">
            <a:noFill/>
            <a:miter lim="800000"/>
            <a:headEnd/>
            <a:tailEnd/>
          </a:ln>
          <a:effectLst/>
        </p:spPr>
        <p:txBody>
          <a:bodyPr wrap="none" anchor="ctr"/>
          <a:lstStyle/>
          <a:p>
            <a:endParaRPr lang="en-US"/>
          </a:p>
        </p:txBody>
      </p:sp>
      <p:sp>
        <p:nvSpPr>
          <p:cNvPr id="320515" name="Oval 3"/>
          <p:cNvSpPr>
            <a:spLocks noChangeArrowheads="1"/>
          </p:cNvSpPr>
          <p:nvPr/>
        </p:nvSpPr>
        <p:spPr bwMode="auto">
          <a:xfrm>
            <a:off x="2268538" y="1484313"/>
            <a:ext cx="4938712" cy="4462462"/>
          </a:xfrm>
          <a:prstGeom prst="ellipse">
            <a:avLst/>
          </a:prstGeom>
          <a:solidFill>
            <a:srgbClr val="CCFFFF"/>
          </a:solidFill>
          <a:ln w="28575" algn="ctr">
            <a:solidFill>
              <a:srgbClr val="000000"/>
            </a:solidFill>
            <a:round/>
            <a:headEnd/>
            <a:tailEnd/>
          </a:ln>
          <a:effectLst/>
        </p:spPr>
        <p:txBody>
          <a:bodyPr wrap="none" anchor="ctr"/>
          <a:lstStyle/>
          <a:p>
            <a:endParaRPr lang="en-US"/>
          </a:p>
        </p:txBody>
      </p:sp>
      <p:sp>
        <p:nvSpPr>
          <p:cNvPr id="320516" name="AutoShape 4"/>
          <p:cNvSpPr>
            <a:spLocks noChangeArrowheads="1"/>
          </p:cNvSpPr>
          <p:nvPr/>
        </p:nvSpPr>
        <p:spPr bwMode="auto">
          <a:xfrm>
            <a:off x="3059113" y="1052513"/>
            <a:ext cx="3095625" cy="1463675"/>
          </a:xfrm>
          <a:prstGeom prst="roundRect">
            <a:avLst>
              <a:gd name="adj" fmla="val 16667"/>
            </a:avLst>
          </a:prstGeom>
          <a:solidFill>
            <a:schemeClr val="tx1"/>
          </a:solidFill>
          <a:ln w="28575">
            <a:solidFill>
              <a:srgbClr val="000000"/>
            </a:solidFill>
            <a:round/>
            <a:headEnd/>
            <a:tailEnd/>
          </a:ln>
        </p:spPr>
        <p:txBody>
          <a:bodyPr/>
          <a:lstStyle/>
          <a:p>
            <a:pPr rtl="1" eaLnBrk="0" hangingPunct="0"/>
            <a:r>
              <a:rPr lang="ar-SA" altLang="zh-CN" sz="1600" b="1">
                <a:solidFill>
                  <a:srgbClr val="00001C"/>
                </a:solidFill>
                <a:latin typeface="Times New Roman" pitchFamily="18" charset="0"/>
                <a:ea typeface="SimSun" pitchFamily="2" charset="-122"/>
                <a:cs typeface="Traffic" pitchFamily="2" charset="-78"/>
              </a:rPr>
              <a:t>سياست‌گذاري اقتصادي و مديريت</a:t>
            </a:r>
            <a:r>
              <a:rPr lang="fa-IR" altLang="zh-CN" sz="1600" b="1">
                <a:solidFill>
                  <a:srgbClr val="00001C"/>
                </a:solidFill>
                <a:latin typeface="Times New Roman" pitchFamily="18" charset="0"/>
                <a:ea typeface="SimSun" pitchFamily="2" charset="-122"/>
                <a:cs typeface="Traffic" pitchFamily="2" charset="-78"/>
              </a:rPr>
              <a:t>ی</a:t>
            </a:r>
            <a:endParaRPr lang="ar-SA" altLang="zh-CN" sz="1600" b="1">
              <a:solidFill>
                <a:srgbClr val="00001C"/>
              </a:solidFill>
              <a:latin typeface="Times New Roman" pitchFamily="18" charset="0"/>
              <a:ea typeface="SimSun" pitchFamily="2" charset="-122"/>
              <a:cs typeface="Traffic" pitchFamily="2" charset="-78"/>
            </a:endParaRP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كاهش مقررات</a:t>
            </a: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آسان سازي قوانين مالياتي</a:t>
            </a: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تثبيت كلان اقتصادي</a:t>
            </a: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انحصار زدايي</a:t>
            </a:r>
            <a:endParaRPr lang="en-US" sz="1600" b="1">
              <a:solidFill>
                <a:srgbClr val="00001C"/>
              </a:solidFill>
              <a:latin typeface="Arial" charset="0"/>
              <a:ea typeface="SimSun" pitchFamily="2" charset="-122"/>
              <a:cs typeface="Traffic" pitchFamily="2" charset="-78"/>
            </a:endParaRPr>
          </a:p>
        </p:txBody>
      </p:sp>
      <p:sp>
        <p:nvSpPr>
          <p:cNvPr id="320517" name="AutoShape 5"/>
          <p:cNvSpPr>
            <a:spLocks noChangeArrowheads="1"/>
          </p:cNvSpPr>
          <p:nvPr/>
        </p:nvSpPr>
        <p:spPr bwMode="auto">
          <a:xfrm>
            <a:off x="6011863" y="2781300"/>
            <a:ext cx="1944687" cy="1476375"/>
          </a:xfrm>
          <a:prstGeom prst="roundRect">
            <a:avLst>
              <a:gd name="adj" fmla="val 16667"/>
            </a:avLst>
          </a:prstGeom>
          <a:solidFill>
            <a:schemeClr val="tx1"/>
          </a:solidFill>
          <a:ln w="28575">
            <a:solidFill>
              <a:srgbClr val="000000"/>
            </a:solidFill>
            <a:round/>
            <a:headEnd/>
            <a:tailEnd/>
          </a:ln>
        </p:spPr>
        <p:txBody>
          <a:bodyPr/>
          <a:lstStyle/>
          <a:p>
            <a:pPr rtl="1" eaLnBrk="0" hangingPunct="0">
              <a:spcBef>
                <a:spcPts val="1200"/>
              </a:spcBef>
              <a:spcAft>
                <a:spcPts val="300"/>
              </a:spcAft>
            </a:pPr>
            <a:r>
              <a:rPr lang="ar-SA" altLang="zh-CN" sz="1600" b="1">
                <a:solidFill>
                  <a:srgbClr val="00001C"/>
                </a:solidFill>
                <a:latin typeface="Arial" charset="0"/>
                <a:ea typeface="SimSun" pitchFamily="2" charset="-122"/>
                <a:cs typeface="Traffic" pitchFamily="2" charset="-78"/>
              </a:rPr>
              <a:t>كنترلهاي مالي</a:t>
            </a: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حسابداري</a:t>
            </a: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حسابرسي</a:t>
            </a: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خريدهاي عمومي</a:t>
            </a:r>
            <a:endParaRPr lang="en-US" sz="1600" b="1">
              <a:solidFill>
                <a:srgbClr val="00001C"/>
              </a:solidFill>
              <a:latin typeface="Arial" charset="0"/>
              <a:ea typeface="SimSun" pitchFamily="2" charset="-122"/>
              <a:cs typeface="Traffic" pitchFamily="2" charset="-78"/>
            </a:endParaRPr>
          </a:p>
        </p:txBody>
      </p:sp>
      <p:sp>
        <p:nvSpPr>
          <p:cNvPr id="320518" name="AutoShape 6"/>
          <p:cNvSpPr>
            <a:spLocks noChangeArrowheads="1"/>
          </p:cNvSpPr>
          <p:nvPr/>
        </p:nvSpPr>
        <p:spPr bwMode="auto">
          <a:xfrm>
            <a:off x="5651500" y="4581525"/>
            <a:ext cx="1993900" cy="1800225"/>
          </a:xfrm>
          <a:prstGeom prst="roundRect">
            <a:avLst>
              <a:gd name="adj" fmla="val 16667"/>
            </a:avLst>
          </a:prstGeom>
          <a:solidFill>
            <a:schemeClr val="tx1"/>
          </a:solidFill>
          <a:ln w="28575">
            <a:solidFill>
              <a:srgbClr val="000000"/>
            </a:solidFill>
            <a:round/>
            <a:headEnd/>
            <a:tailEnd/>
          </a:ln>
        </p:spPr>
        <p:txBody>
          <a:bodyPr/>
          <a:lstStyle/>
          <a:p>
            <a:pPr rtl="1" eaLnBrk="0" hangingPunct="0"/>
            <a:r>
              <a:rPr lang="ar-SA" altLang="zh-CN" sz="1600" b="1">
                <a:solidFill>
                  <a:srgbClr val="00001C"/>
                </a:solidFill>
                <a:latin typeface="Times New Roman" pitchFamily="18" charset="0"/>
                <a:ea typeface="SimSun" pitchFamily="2" charset="-122"/>
                <a:cs typeface="Traffic" pitchFamily="2" charset="-78"/>
              </a:rPr>
              <a:t>نظارت عمومي</a:t>
            </a: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نظارت مجلس</a:t>
            </a: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جامعه مدني</a:t>
            </a: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رسانه‌ها</a:t>
            </a: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سازمانهاي غير دولتي</a:t>
            </a:r>
            <a:endParaRPr lang="en-US" sz="1600">
              <a:solidFill>
                <a:srgbClr val="00001C"/>
              </a:solidFill>
              <a:latin typeface="Arial" charset="0"/>
              <a:ea typeface="SimSun" pitchFamily="2" charset="-122"/>
              <a:cs typeface="Traffic" pitchFamily="2" charset="-78"/>
            </a:endParaRPr>
          </a:p>
        </p:txBody>
      </p:sp>
      <p:sp>
        <p:nvSpPr>
          <p:cNvPr id="320519" name="AutoShape 7"/>
          <p:cNvSpPr>
            <a:spLocks noChangeArrowheads="1"/>
          </p:cNvSpPr>
          <p:nvPr/>
        </p:nvSpPr>
        <p:spPr bwMode="auto">
          <a:xfrm>
            <a:off x="1474788" y="4652963"/>
            <a:ext cx="2420937" cy="1655762"/>
          </a:xfrm>
          <a:prstGeom prst="roundRect">
            <a:avLst>
              <a:gd name="adj" fmla="val 16667"/>
            </a:avLst>
          </a:prstGeom>
          <a:solidFill>
            <a:schemeClr val="tx1"/>
          </a:solidFill>
          <a:ln w="28575">
            <a:solidFill>
              <a:srgbClr val="000000"/>
            </a:solidFill>
            <a:round/>
            <a:headEnd/>
            <a:tailEnd/>
          </a:ln>
        </p:spPr>
        <p:txBody>
          <a:bodyPr/>
          <a:lstStyle/>
          <a:p>
            <a:pPr rtl="1" eaLnBrk="0" hangingPunct="0"/>
            <a:r>
              <a:rPr lang="ar-SA" altLang="zh-CN" sz="1600" b="1">
                <a:solidFill>
                  <a:srgbClr val="00001C"/>
                </a:solidFill>
                <a:latin typeface="Times New Roman" pitchFamily="18" charset="0"/>
                <a:ea typeface="SimSun" pitchFamily="2" charset="-122"/>
                <a:cs typeface="Traffic" pitchFamily="2" charset="-78"/>
              </a:rPr>
              <a:t>اصلاحات حقوقي- قضايي</a:t>
            </a: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چارچوب حقوقي</a:t>
            </a: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استقلال قضايي</a:t>
            </a: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تقويت قضايي</a:t>
            </a:r>
            <a:endParaRPr lang="en-US" sz="1600">
              <a:solidFill>
                <a:srgbClr val="00001C"/>
              </a:solidFill>
              <a:latin typeface="Arial" charset="0"/>
              <a:ea typeface="SimSun" pitchFamily="2" charset="-122"/>
              <a:cs typeface="Traffic" pitchFamily="2" charset="-78"/>
            </a:endParaRPr>
          </a:p>
        </p:txBody>
      </p:sp>
      <p:sp>
        <p:nvSpPr>
          <p:cNvPr id="320520" name="AutoShape 8"/>
          <p:cNvSpPr>
            <a:spLocks noChangeArrowheads="1"/>
          </p:cNvSpPr>
          <p:nvPr/>
        </p:nvSpPr>
        <p:spPr bwMode="auto">
          <a:xfrm>
            <a:off x="1258888" y="2781300"/>
            <a:ext cx="2017712" cy="1463675"/>
          </a:xfrm>
          <a:prstGeom prst="roundRect">
            <a:avLst>
              <a:gd name="adj" fmla="val 16667"/>
            </a:avLst>
          </a:prstGeom>
          <a:solidFill>
            <a:schemeClr val="tx1"/>
          </a:solidFill>
          <a:ln w="28575">
            <a:solidFill>
              <a:srgbClr val="000000"/>
            </a:solidFill>
            <a:round/>
            <a:headEnd/>
            <a:tailEnd/>
          </a:ln>
        </p:spPr>
        <p:txBody>
          <a:bodyPr/>
          <a:lstStyle/>
          <a:p>
            <a:pPr rtl="1" eaLnBrk="0" hangingPunct="0">
              <a:spcBef>
                <a:spcPts val="1200"/>
              </a:spcBef>
              <a:spcAft>
                <a:spcPts val="300"/>
              </a:spcAft>
            </a:pPr>
            <a:r>
              <a:rPr lang="ar-SA" altLang="zh-CN" sz="1600" b="1">
                <a:solidFill>
                  <a:srgbClr val="00001C"/>
                </a:solidFill>
                <a:latin typeface="Arial" charset="0"/>
                <a:ea typeface="SimSun" pitchFamily="2" charset="-122"/>
                <a:cs typeface="Traffic" pitchFamily="2" charset="-78"/>
              </a:rPr>
              <a:t>اصلاحات بخش اداري</a:t>
            </a: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سطح دستمزد</a:t>
            </a: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شايسته سالاري</a:t>
            </a:r>
          </a:p>
          <a:p>
            <a:pPr rtl="1" eaLnBrk="0" hangingPunct="0">
              <a:buSzPts val="1200"/>
            </a:pPr>
            <a:r>
              <a:rPr lang="fa-IR" altLang="zh-CN" sz="1600" b="1">
                <a:solidFill>
                  <a:srgbClr val="00001C"/>
                </a:solidFill>
                <a:latin typeface="Times New Roman" pitchFamily="18" charset="0"/>
                <a:ea typeface="SimSun" pitchFamily="2" charset="-122"/>
                <a:cs typeface="Traffic" pitchFamily="2" charset="-78"/>
              </a:rPr>
              <a:t>- </a:t>
            </a:r>
            <a:r>
              <a:rPr lang="ar-SA" altLang="zh-CN" sz="1600" b="1">
                <a:solidFill>
                  <a:srgbClr val="00001C"/>
                </a:solidFill>
                <a:latin typeface="Times New Roman" pitchFamily="18" charset="0"/>
                <a:ea typeface="SimSun" pitchFamily="2" charset="-122"/>
                <a:cs typeface="Traffic" pitchFamily="2" charset="-78"/>
              </a:rPr>
              <a:t>تمركز زدايي</a:t>
            </a:r>
            <a:endParaRPr lang="en-US" sz="1600">
              <a:solidFill>
                <a:srgbClr val="00001C"/>
              </a:solidFill>
              <a:latin typeface="Arial" charset="0"/>
              <a:ea typeface="SimSun" pitchFamily="2" charset="-122"/>
              <a:cs typeface="Traffic" pitchFamily="2" charset="-78"/>
            </a:endParaRPr>
          </a:p>
        </p:txBody>
      </p:sp>
      <p:sp>
        <p:nvSpPr>
          <p:cNvPr id="320521" name="Oval 9"/>
          <p:cNvSpPr>
            <a:spLocks noChangeArrowheads="1"/>
          </p:cNvSpPr>
          <p:nvPr/>
        </p:nvSpPr>
        <p:spPr bwMode="auto">
          <a:xfrm>
            <a:off x="4140200" y="3213100"/>
            <a:ext cx="1187450" cy="1189038"/>
          </a:xfrm>
          <a:prstGeom prst="ellipse">
            <a:avLst/>
          </a:prstGeom>
          <a:solidFill>
            <a:schemeClr val="tx1"/>
          </a:solidFill>
          <a:ln w="19050">
            <a:solidFill>
              <a:srgbClr val="000000"/>
            </a:solidFill>
            <a:round/>
            <a:headEnd/>
            <a:tailEnd/>
          </a:ln>
        </p:spPr>
        <p:txBody>
          <a:bodyPr/>
          <a:lstStyle/>
          <a:p>
            <a:pPr algn="ctr" rtl="1" eaLnBrk="0" hangingPunct="0">
              <a:spcBef>
                <a:spcPts val="1200"/>
              </a:spcBef>
              <a:spcAft>
                <a:spcPts val="300"/>
              </a:spcAft>
            </a:pPr>
            <a:r>
              <a:rPr lang="ar-SA" altLang="zh-CN" sz="1800" b="1">
                <a:solidFill>
                  <a:srgbClr val="00001C"/>
                </a:solidFill>
                <a:latin typeface="Arial" charset="0"/>
                <a:ea typeface="SimSun" pitchFamily="2" charset="-122"/>
                <a:cs typeface="Traffic" pitchFamily="2" charset="-78"/>
              </a:rPr>
              <a:t>فساد مالي</a:t>
            </a:r>
            <a:endParaRPr lang="en-US" sz="1800" b="1">
              <a:solidFill>
                <a:srgbClr val="00001C"/>
              </a:solidFill>
              <a:latin typeface="Arial" charset="0"/>
              <a:ea typeface="SimSun" pitchFamily="2" charset="-122"/>
              <a:cs typeface="Traffic" pitchFamily="2" charset="-78"/>
            </a:endParaRPr>
          </a:p>
        </p:txBody>
      </p:sp>
      <p:sp>
        <p:nvSpPr>
          <p:cNvPr id="320522" name="Line 10"/>
          <p:cNvSpPr>
            <a:spLocks noChangeShapeType="1"/>
          </p:cNvSpPr>
          <p:nvPr/>
        </p:nvSpPr>
        <p:spPr bwMode="auto">
          <a:xfrm>
            <a:off x="3276600" y="3429000"/>
            <a:ext cx="863600" cy="287338"/>
          </a:xfrm>
          <a:prstGeom prst="line">
            <a:avLst/>
          </a:prstGeom>
          <a:noFill/>
          <a:ln w="28575">
            <a:solidFill>
              <a:srgbClr val="000000"/>
            </a:solidFill>
            <a:round/>
            <a:headEnd/>
            <a:tailEnd type="triangle" w="med" len="med"/>
          </a:ln>
          <a:effectLst/>
        </p:spPr>
        <p:txBody>
          <a:bodyPr wrap="none" anchor="ctr"/>
          <a:lstStyle/>
          <a:p>
            <a:endParaRPr lang="en-US"/>
          </a:p>
        </p:txBody>
      </p:sp>
      <p:sp>
        <p:nvSpPr>
          <p:cNvPr id="320523" name="Line 11"/>
          <p:cNvSpPr>
            <a:spLocks noChangeShapeType="1"/>
          </p:cNvSpPr>
          <p:nvPr/>
        </p:nvSpPr>
        <p:spPr bwMode="auto">
          <a:xfrm flipH="1" flipV="1">
            <a:off x="5292725" y="3573463"/>
            <a:ext cx="719138" cy="0"/>
          </a:xfrm>
          <a:prstGeom prst="line">
            <a:avLst/>
          </a:prstGeom>
          <a:noFill/>
          <a:ln w="28575">
            <a:solidFill>
              <a:srgbClr val="000000"/>
            </a:solidFill>
            <a:round/>
            <a:headEnd/>
            <a:tailEnd type="triangle" w="med" len="med"/>
          </a:ln>
          <a:effectLst/>
        </p:spPr>
        <p:txBody>
          <a:bodyPr wrap="none" anchor="ctr"/>
          <a:lstStyle/>
          <a:p>
            <a:endParaRPr lang="en-US"/>
          </a:p>
        </p:txBody>
      </p:sp>
      <p:sp>
        <p:nvSpPr>
          <p:cNvPr id="320524" name="Line 12"/>
          <p:cNvSpPr>
            <a:spLocks noChangeShapeType="1"/>
          </p:cNvSpPr>
          <p:nvPr/>
        </p:nvSpPr>
        <p:spPr bwMode="auto">
          <a:xfrm>
            <a:off x="4716463" y="2492375"/>
            <a:ext cx="0" cy="720725"/>
          </a:xfrm>
          <a:prstGeom prst="line">
            <a:avLst/>
          </a:prstGeom>
          <a:noFill/>
          <a:ln w="28575">
            <a:solidFill>
              <a:srgbClr val="000000"/>
            </a:solidFill>
            <a:round/>
            <a:headEnd/>
            <a:tailEnd type="triangle" w="med" len="med"/>
          </a:ln>
          <a:effectLst/>
        </p:spPr>
        <p:txBody>
          <a:bodyPr wrap="none" anchor="ctr"/>
          <a:lstStyle/>
          <a:p>
            <a:endParaRPr lang="en-US"/>
          </a:p>
        </p:txBody>
      </p:sp>
      <p:sp>
        <p:nvSpPr>
          <p:cNvPr id="320525" name="Line 13"/>
          <p:cNvSpPr>
            <a:spLocks noChangeShapeType="1"/>
          </p:cNvSpPr>
          <p:nvPr/>
        </p:nvSpPr>
        <p:spPr bwMode="auto">
          <a:xfrm flipH="1" flipV="1">
            <a:off x="5219700" y="4149725"/>
            <a:ext cx="576263" cy="503238"/>
          </a:xfrm>
          <a:prstGeom prst="line">
            <a:avLst/>
          </a:prstGeom>
          <a:noFill/>
          <a:ln w="28575">
            <a:solidFill>
              <a:srgbClr val="000000"/>
            </a:solidFill>
            <a:round/>
            <a:headEnd/>
            <a:tailEnd type="triangle" w="med" len="med"/>
          </a:ln>
          <a:effectLst/>
        </p:spPr>
        <p:txBody>
          <a:bodyPr wrap="none" anchor="ctr"/>
          <a:lstStyle/>
          <a:p>
            <a:endParaRPr lang="en-US"/>
          </a:p>
        </p:txBody>
      </p:sp>
      <p:sp>
        <p:nvSpPr>
          <p:cNvPr id="320526" name="Line 14"/>
          <p:cNvSpPr>
            <a:spLocks noChangeShapeType="1"/>
          </p:cNvSpPr>
          <p:nvPr/>
        </p:nvSpPr>
        <p:spPr bwMode="auto">
          <a:xfrm flipV="1">
            <a:off x="3851275" y="4221163"/>
            <a:ext cx="433388" cy="503237"/>
          </a:xfrm>
          <a:prstGeom prst="line">
            <a:avLst/>
          </a:prstGeom>
          <a:noFill/>
          <a:ln w="28575">
            <a:solidFill>
              <a:srgbClr val="000000"/>
            </a:solidFill>
            <a:round/>
            <a:headEnd/>
            <a:tailEnd type="triangle" w="med" len="med"/>
          </a:ln>
          <a:effectLst/>
        </p:spPr>
        <p:txBody>
          <a:bodyPr wrap="none" anchor="ctr"/>
          <a:lstStyle/>
          <a:p>
            <a:endParaRPr lang="en-US"/>
          </a:p>
        </p:txBody>
      </p:sp>
      <p:sp>
        <p:nvSpPr>
          <p:cNvPr id="320527" name="Rectangle 15"/>
          <p:cNvSpPr>
            <a:spLocks noChangeArrowheads="1"/>
          </p:cNvSpPr>
          <p:nvPr/>
        </p:nvSpPr>
        <p:spPr bwMode="auto">
          <a:xfrm>
            <a:off x="1619250" y="188913"/>
            <a:ext cx="5905500" cy="457200"/>
          </a:xfrm>
          <a:prstGeom prst="rect">
            <a:avLst/>
          </a:prstGeom>
          <a:noFill/>
          <a:ln w="9525" algn="ctr">
            <a:noFill/>
            <a:miter lim="800000"/>
            <a:headEnd/>
            <a:tailEnd/>
          </a:ln>
          <a:effectLst/>
        </p:spPr>
        <p:txBody>
          <a:bodyPr anchor="ctr">
            <a:spAutoFit/>
          </a:bodyPr>
          <a:lstStyle/>
          <a:p>
            <a:pPr algn="l"/>
            <a:r>
              <a:rPr lang="ar-SA" altLang="zh-CN" sz="2400" b="1">
                <a:solidFill>
                  <a:srgbClr val="800000"/>
                </a:solidFill>
                <a:latin typeface="Arial" charset="0"/>
                <a:cs typeface="Traffic" pitchFamily="2" charset="-78"/>
              </a:rPr>
              <a:t>راهبرد ضد فساد مالي «چند بعدي» بانك جهاني</a:t>
            </a:r>
            <a:r>
              <a:rPr lang="fa-IR" altLang="zh-CN" sz="2400" b="1">
                <a:solidFill>
                  <a:schemeClr val="tx1"/>
                </a:solidFill>
                <a:latin typeface="Arial" charset="0"/>
                <a:cs typeface="Traffic" pitchFamily="2" charset="-78"/>
              </a:rPr>
              <a:t>  </a:t>
            </a:r>
            <a:r>
              <a:rPr lang="en-US" altLang="zh-CN" sz="1800">
                <a:solidFill>
                  <a:schemeClr val="tx1"/>
                </a:solidFill>
                <a:latin typeface="Arial" charset="0"/>
                <a:cs typeface="Arial" charset="0"/>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20527">
                                            <p:txEl>
                                              <p:pRg st="0" end="0"/>
                                            </p:txEl>
                                          </p:spTgt>
                                        </p:tgtEl>
                                        <p:attrNameLst>
                                          <p:attrName>style.visibility</p:attrName>
                                        </p:attrNameLst>
                                      </p:cBhvr>
                                      <p:to>
                                        <p:strVal val="visible"/>
                                      </p:to>
                                    </p:set>
                                    <p:animEffect transition="in" filter="wipe(down)">
                                      <p:cBhvr>
                                        <p:cTn id="7" dur="500"/>
                                        <p:tgtEl>
                                          <p:spTgt spid="320527">
                                            <p:txEl>
                                              <p:pRg st="0" end="0"/>
                                            </p:txEl>
                                          </p:spTgt>
                                        </p:tgtEl>
                                      </p:cBhvr>
                                    </p:animEffect>
                                  </p:childTnLst>
                                </p:cTn>
                              </p:par>
                              <p:par>
                                <p:cTn id="8" presetID="3" presetClass="entr" presetSubtype="5" fill="hold" grpId="0" nodeType="withEffect">
                                  <p:stCondLst>
                                    <p:cond delay="0"/>
                                  </p:stCondLst>
                                  <p:childTnLst>
                                    <p:set>
                                      <p:cBhvr>
                                        <p:cTn id="9" dur="1" fill="hold">
                                          <p:stCondLst>
                                            <p:cond delay="0"/>
                                          </p:stCondLst>
                                        </p:cTn>
                                        <p:tgtEl>
                                          <p:spTgt spid="320514"/>
                                        </p:tgtEl>
                                        <p:attrNameLst>
                                          <p:attrName>style.visibility</p:attrName>
                                        </p:attrNameLst>
                                      </p:cBhvr>
                                      <p:to>
                                        <p:strVal val="visible"/>
                                      </p:to>
                                    </p:set>
                                    <p:animEffect transition="in" filter="blinds(vertical)">
                                      <p:cBhvr>
                                        <p:cTn id="10" dur="1000"/>
                                        <p:tgtEl>
                                          <p:spTgt spid="320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4"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B892AD11-B325-4F3B-A97A-BA952788298D}" type="slidenum">
              <a:rPr lang="ar-SA" altLang="en-US"/>
              <a:pPr/>
              <a:t>81</a:t>
            </a:fld>
            <a:endParaRPr lang="en-US" altLang="en-US"/>
          </a:p>
        </p:txBody>
      </p:sp>
      <p:sp>
        <p:nvSpPr>
          <p:cNvPr id="321538" name="Rectangle 2"/>
          <p:cNvSpPr>
            <a:spLocks noChangeArrowheads="1"/>
          </p:cNvSpPr>
          <p:nvPr/>
        </p:nvSpPr>
        <p:spPr bwMode="auto">
          <a:xfrm>
            <a:off x="430213" y="263525"/>
            <a:ext cx="8713787" cy="6838950"/>
          </a:xfrm>
          <a:prstGeom prst="rect">
            <a:avLst/>
          </a:prstGeom>
          <a:noFill/>
          <a:ln w="9525">
            <a:noFill/>
            <a:miter lim="800000"/>
            <a:headEnd/>
            <a:tailEnd/>
          </a:ln>
          <a:effectLst/>
        </p:spPr>
        <p:txBody>
          <a:bodyPr anchor="ctr">
            <a:spAutoFit/>
          </a:bodyPr>
          <a:lstStyle/>
          <a:p>
            <a:pPr algn="justLow" rtl="1"/>
            <a:r>
              <a:rPr lang="fa-IR" altLang="zh-CN" sz="2700">
                <a:solidFill>
                  <a:schemeClr val="tx1"/>
                </a:solidFill>
                <a:latin typeface="Mitra" pitchFamily="2" charset="-78"/>
                <a:cs typeface="Zar" pitchFamily="2" charset="-78"/>
              </a:rPr>
              <a:t>  </a:t>
            </a:r>
            <a:r>
              <a:rPr lang="fa-IR" altLang="zh-CN" sz="3200" b="1">
                <a:solidFill>
                  <a:srgbClr val="003366"/>
                </a:solidFill>
                <a:latin typeface="Mitra" pitchFamily="2" charset="-78"/>
                <a:cs typeface="Yagut" pitchFamily="2" charset="-78"/>
              </a:rPr>
              <a:t>رويکرد هاوراهکارهای مقابله قاطع , سريع و دقيق با مظاهر رشوه در نظام اداری که در مصوبه مذکور مد نظر قرار گرفته اند , عبارتند از :</a:t>
            </a:r>
          </a:p>
          <a:p>
            <a:pPr algn="justLow" rtl="1"/>
            <a:endParaRPr lang="fa-IR" altLang="zh-CN" sz="3200" b="1">
              <a:solidFill>
                <a:srgbClr val="003366"/>
              </a:solidFill>
              <a:latin typeface="Mitra" pitchFamily="2" charset="-78"/>
              <a:cs typeface="Yagut" pitchFamily="2" charset="-78"/>
            </a:endParaRPr>
          </a:p>
          <a:p>
            <a:pPr algn="justLow" rtl="1"/>
            <a:r>
              <a:rPr lang="fa-IR" altLang="zh-CN" sz="3200" b="1">
                <a:solidFill>
                  <a:srgbClr val="003366"/>
                </a:solidFill>
                <a:latin typeface="Mitra" pitchFamily="2" charset="-78"/>
                <a:cs typeface="Yagut" pitchFamily="2" charset="-78"/>
              </a:rPr>
              <a:t>الف -  تاکيدبر پيشگيری از طريق آموزش های لازم به مديران وکارکنان , شفاف سازی مراحل انجام خدمات و استفاده از اتو ماسيون اداری به منظور کاهش ارتباط ارباب رجوع و کارمند .</a:t>
            </a:r>
          </a:p>
          <a:p>
            <a:pPr algn="justLow" rtl="1"/>
            <a:endParaRPr lang="fa-IR" altLang="zh-CN" sz="3200" b="1">
              <a:solidFill>
                <a:srgbClr val="003366"/>
              </a:solidFill>
              <a:latin typeface="Mitra" pitchFamily="2" charset="-78"/>
              <a:cs typeface="Yagut" pitchFamily="2" charset="-78"/>
            </a:endParaRPr>
          </a:p>
          <a:p>
            <a:pPr algn="justLow" rtl="1"/>
            <a:r>
              <a:rPr lang="fa-IR" altLang="zh-CN" sz="3200" b="1">
                <a:solidFill>
                  <a:srgbClr val="003366"/>
                </a:solidFill>
                <a:latin typeface="Mitra" pitchFamily="2" charset="-78"/>
                <a:cs typeface="Yagut" pitchFamily="2" charset="-78"/>
              </a:rPr>
              <a:t>ب – مسئوليت مستقيم مديران بلافصل در پيشگيری , کشف و مبارزه با رشوه در هر واحد سازمانی ضمن پيش بينی مشوق و تنبيه برای آنها  .</a:t>
            </a:r>
          </a:p>
          <a:p>
            <a:pPr algn="justLow" rtl="1"/>
            <a:endParaRPr lang="fa-IR" altLang="zh-CN" sz="3200" b="1">
              <a:solidFill>
                <a:srgbClr val="003366"/>
              </a:solidFill>
              <a:latin typeface="Mitra" pitchFamily="2" charset="-78"/>
              <a:cs typeface="Yagut" pitchFamily="2" charset="-78"/>
            </a:endParaRPr>
          </a:p>
          <a:p>
            <a:pPr algn="justLow" rtl="1"/>
            <a:endParaRPr lang="fa-IR" altLang="zh-CN" sz="2700">
              <a:solidFill>
                <a:srgbClr val="003366"/>
              </a:solidFill>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CCB6264-83D6-4A46-8AB2-9E70892BE89B}" type="slidenum">
              <a:rPr lang="ar-SA" altLang="en-US"/>
              <a:pPr/>
              <a:t>82</a:t>
            </a:fld>
            <a:endParaRPr lang="en-US" altLang="en-US"/>
          </a:p>
        </p:txBody>
      </p:sp>
      <p:sp>
        <p:nvSpPr>
          <p:cNvPr id="322562" name="Rectangle 2"/>
          <p:cNvSpPr>
            <a:spLocks noGrp="1" noChangeArrowheads="1"/>
          </p:cNvSpPr>
          <p:nvPr>
            <p:ph type="body" idx="1"/>
          </p:nvPr>
        </p:nvSpPr>
        <p:spPr>
          <a:xfrm>
            <a:off x="539750" y="333375"/>
            <a:ext cx="8229600" cy="6264275"/>
          </a:xfrm>
        </p:spPr>
        <p:txBody>
          <a:bodyPr/>
          <a:lstStyle/>
          <a:p>
            <a:pPr algn="justLow">
              <a:spcBef>
                <a:spcPct val="0"/>
              </a:spcBef>
              <a:buFontTx/>
              <a:buNone/>
            </a:pPr>
            <a:endParaRPr lang="fa-IR" altLang="zh-CN"/>
          </a:p>
          <a:p>
            <a:pPr algn="justLow">
              <a:spcBef>
                <a:spcPct val="0"/>
              </a:spcBef>
              <a:buFontTx/>
              <a:buNone/>
            </a:pPr>
            <a:r>
              <a:rPr lang="fa-IR" altLang="zh-CN" sz="2800" b="1">
                <a:solidFill>
                  <a:srgbClr val="003366"/>
                </a:solidFill>
                <a:latin typeface="Times New Roman" pitchFamily="18" charset="0"/>
                <a:cs typeface="Yagut" pitchFamily="2" charset="-78"/>
              </a:rPr>
              <a:t>ج – انتخاب بازرسان وانجام بازرسی های رسمی و نا محسوس, ضمن پيش بينی مزايايی ويژه و پاداش برای بازرسان, برحسب توانمندی, کارايی, حجم مسئوليت محوله به آنها و ارائه خدمات برجسته , ونيز تشديد مجازات, در صورت ارتکاب جرائم (موضوع مصوبه) توسط بازرسين منتخب .</a:t>
            </a:r>
          </a:p>
          <a:p>
            <a:pPr algn="justLow">
              <a:buFontTx/>
              <a:buNone/>
            </a:pPr>
            <a:r>
              <a:rPr lang="fa-IR" altLang="zh-CN" sz="2800" b="1">
                <a:solidFill>
                  <a:srgbClr val="003366"/>
                </a:solidFill>
                <a:latin typeface="Times New Roman" pitchFamily="18" charset="0"/>
                <a:cs typeface="Yagut" pitchFamily="2" charset="-78"/>
              </a:rPr>
              <a:t> د – تشويق و اعطای جايزه به افرادی که مفاسد اداری موضوع اين مصوبه را گزارش می نمايند .</a:t>
            </a:r>
          </a:p>
        </p:txBody>
      </p:sp>
    </p:spTree>
  </p:cSld>
  <p:clrMapOvr>
    <a:masterClrMapping/>
  </p:clrMapOvr>
  <p:transition advClick="0">
    <p:zoom dir="in"/>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F448242-FFED-4663-A7D2-0C5CB1979304}" type="slidenum">
              <a:rPr lang="ar-SA" altLang="en-US"/>
              <a:pPr/>
              <a:t>83</a:t>
            </a:fld>
            <a:endParaRPr lang="en-US" altLang="en-US"/>
          </a:p>
        </p:txBody>
      </p:sp>
      <p:sp>
        <p:nvSpPr>
          <p:cNvPr id="323586" name="Rectangle 2"/>
          <p:cNvSpPr>
            <a:spLocks noGrp="1" noChangeArrowheads="1"/>
          </p:cNvSpPr>
          <p:nvPr>
            <p:ph type="body" idx="1"/>
          </p:nvPr>
        </p:nvSpPr>
        <p:spPr>
          <a:xfrm>
            <a:off x="323850" y="404813"/>
            <a:ext cx="8640763" cy="6453187"/>
          </a:xfrm>
        </p:spPr>
        <p:txBody>
          <a:bodyPr/>
          <a:lstStyle/>
          <a:p>
            <a:pPr algn="justLow"/>
            <a:r>
              <a:rPr lang="fa-IR" altLang="zh-CN" sz="2800" b="1">
                <a:solidFill>
                  <a:srgbClr val="003366"/>
                </a:solidFill>
                <a:latin typeface="Times New Roman" pitchFamily="18" charset="0"/>
                <a:cs typeface="Yagut" pitchFamily="2" charset="-78"/>
              </a:rPr>
              <a:t>هـ- لغو قرارداد يک طرفه از سوی دستگاه های اجرايی در صورتيکه افراد حقيقی وحقوقی طرف قرارداد با آنها , پيشنهاد رشوه و يا اقدام به دادن رشوه به کارکنان و مديران دستگاه ذی ربط نمايند ضمن  در نظر گرفتن ممنوعيت پنج ساله برای انعقاد قرارداد جديد دستگاه مربوط با آنها و پيش بينی تشديد مجازات در صورت تکرار تخلف از جانب پيمانکارانی که بيش از دو بارمرتکب تخلفات موضوع مصوبه داشته باشند .</a:t>
            </a:r>
            <a:endParaRPr lang="en-US" altLang="zh-CN" sz="2800" b="1">
              <a:solidFill>
                <a:srgbClr val="003366"/>
              </a:solidFill>
              <a:latin typeface="Times New Roman" pitchFamily="18" charset="0"/>
              <a:ea typeface="SimSun" pitchFamily="2" charset="-122"/>
              <a:cs typeface="Yagut" pitchFamily="2" charset="-78"/>
            </a:endParaRPr>
          </a:p>
          <a:p>
            <a:pPr algn="justLow"/>
            <a:r>
              <a:rPr lang="fa-IR" altLang="zh-CN" sz="2800" b="1">
                <a:solidFill>
                  <a:srgbClr val="003366"/>
                </a:solidFill>
                <a:latin typeface="Times New Roman" pitchFamily="18" charset="0"/>
                <a:cs typeface="Yagut" pitchFamily="2" charset="-78"/>
              </a:rPr>
              <a:t>و – اطلاح رسانی مناسب به مردم , اصلاح و کوتاه نمودن روش های انجام خدمات دستگاه ها به ارباب رجوع وانجام مستمر نظر سنجی از مردم و مراجعان دراين رابطه .</a:t>
            </a:r>
          </a:p>
          <a:p>
            <a:pPr algn="justLow"/>
            <a:r>
              <a:rPr lang="fa-IR" altLang="zh-CN" sz="2800" b="1">
                <a:solidFill>
                  <a:srgbClr val="003366"/>
                </a:solidFill>
                <a:latin typeface="Times New Roman" pitchFamily="18" charset="0"/>
                <a:cs typeface="Yagut" pitchFamily="2" charset="-78"/>
              </a:rPr>
              <a:t>ز – پيش بينی مجازات برای کارکنان متخلف و تشديد آن در صورت تکرار ,برحسب مورد .</a:t>
            </a:r>
          </a:p>
        </p:txBody>
      </p:sp>
    </p:spTree>
  </p:cSld>
  <p:clrMapOvr>
    <a:masterClrMapping/>
  </p:clrMapOvr>
  <p:transition advClick="0">
    <p:zoom dir="in"/>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93BFE5F3-4639-4249-B48C-599A6BE3AD0E}" type="slidenum">
              <a:rPr lang="ar-SA" altLang="en-US"/>
              <a:pPr/>
              <a:t>84</a:t>
            </a:fld>
            <a:endParaRPr lang="en-US" altLang="en-US"/>
          </a:p>
        </p:txBody>
      </p:sp>
      <p:sp>
        <p:nvSpPr>
          <p:cNvPr id="324610" name="Rectangle 2"/>
          <p:cNvSpPr>
            <a:spLocks noChangeArrowheads="1"/>
          </p:cNvSpPr>
          <p:nvPr/>
        </p:nvSpPr>
        <p:spPr bwMode="auto">
          <a:xfrm>
            <a:off x="539750" y="549275"/>
            <a:ext cx="8135938" cy="5584825"/>
          </a:xfrm>
          <a:prstGeom prst="rect">
            <a:avLst/>
          </a:prstGeom>
          <a:noFill/>
          <a:ln w="9525">
            <a:noFill/>
            <a:miter lim="800000"/>
            <a:headEnd/>
            <a:tailEnd/>
          </a:ln>
          <a:effectLst/>
        </p:spPr>
        <p:txBody>
          <a:bodyPr>
            <a:spAutoFit/>
          </a:bodyPr>
          <a:lstStyle/>
          <a:p>
            <a:pPr algn="justLow" rtl="1"/>
            <a:r>
              <a:rPr lang="fa-IR" altLang="zh-CN" sz="3600" b="1">
                <a:solidFill>
                  <a:srgbClr val="003366"/>
                </a:solidFill>
                <a:effectLst>
                  <a:outerShdw blurRad="38100" dist="38100" dir="2700000" algn="tl">
                    <a:srgbClr val="000000"/>
                  </a:outerShdw>
                </a:effectLst>
                <a:latin typeface="Times New Roman" pitchFamily="18" charset="0"/>
                <a:cs typeface="Yagut" pitchFamily="2" charset="-78"/>
              </a:rPr>
              <a:t>ح- تعيين بازرس برای واحد های استانی دستگاه ها واستانداريها به منظور نظارت بررعايت مصوبه . </a:t>
            </a:r>
          </a:p>
          <a:p>
            <a:pPr algn="justLow" rtl="1"/>
            <a:r>
              <a:rPr lang="fa-IR" altLang="zh-CN" sz="3600" b="1">
                <a:solidFill>
                  <a:srgbClr val="003366"/>
                </a:solidFill>
                <a:effectLst>
                  <a:outerShdw blurRad="38100" dist="38100" dir="2700000" algn="tl">
                    <a:srgbClr val="000000"/>
                  </a:outerShdw>
                </a:effectLst>
                <a:latin typeface="Times New Roman" pitchFamily="18" charset="0"/>
                <a:cs typeface="Yagut" pitchFamily="2" charset="-78"/>
              </a:rPr>
              <a:t>ط – پيش بينی تشکيل کار گروه دردستگاه های مشمول آئين نامه به منظور ايجاد هماهنگی و پيگيری در اجرای آئين نامه در دستگاه ذی ربط .</a:t>
            </a:r>
            <a:endParaRPr lang="en-US" altLang="zh-CN" sz="3600" b="1">
              <a:solidFill>
                <a:srgbClr val="003366"/>
              </a:solidFill>
              <a:effectLst>
                <a:outerShdw blurRad="38100" dist="38100" dir="2700000" algn="tl">
                  <a:srgbClr val="000000"/>
                </a:outerShdw>
              </a:effectLst>
              <a:latin typeface="Times New Roman" pitchFamily="18" charset="0"/>
              <a:ea typeface="SimSun" pitchFamily="2" charset="-122"/>
              <a:cs typeface="Yagut" pitchFamily="2" charset="-78"/>
            </a:endParaRPr>
          </a:p>
          <a:p>
            <a:pPr algn="justLow" rtl="1"/>
            <a:r>
              <a:rPr lang="fa-IR" altLang="zh-CN" sz="3600" b="1">
                <a:solidFill>
                  <a:srgbClr val="003366"/>
                </a:solidFill>
                <a:effectLst>
                  <a:outerShdw blurRad="38100" dist="38100" dir="2700000" algn="tl">
                    <a:srgbClr val="000000"/>
                  </a:outerShdw>
                </a:effectLst>
                <a:latin typeface="Times New Roman" pitchFamily="18" charset="0"/>
                <a:cs typeface="Yagut" pitchFamily="2" charset="-78"/>
              </a:rPr>
              <a:t>ی – پيش بينی ارزيابی سالانه دستگاه ها از نظر ميزان شيوع رشوه و درجه سلامت اداری براساس گزارش بازرسان و روش های نظرسنجی از مردم و ارباب رجوع و ساير منابع .</a:t>
            </a:r>
            <a:endParaRPr lang="en-US" sz="3600" b="1">
              <a:solidFill>
                <a:srgbClr val="003366"/>
              </a:solidFill>
              <a:effectLst>
                <a:outerShdw blurRad="38100" dist="38100" dir="2700000" algn="tl">
                  <a:srgbClr val="000000"/>
                </a:outerShdw>
              </a:effectLst>
              <a:latin typeface="Times New Roman" pitchFamily="18" charset="0"/>
              <a:cs typeface="Yagut" pitchFamily="2" charset="-78"/>
            </a:endParaRPr>
          </a:p>
        </p:txBody>
      </p:sp>
    </p:spTree>
  </p:cSld>
  <p:clrMapOvr>
    <a:masterClrMapping/>
  </p:clrMapOvr>
  <p:transition advClick="0">
    <p:zoom dir="in"/>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279DE38-D149-4392-BBBD-4CCF039332AA}" type="slidenum">
              <a:rPr lang="ar-SA" altLang="en-US"/>
              <a:pPr/>
              <a:t>85</a:t>
            </a:fld>
            <a:endParaRPr lang="en-US" altLang="en-US"/>
          </a:p>
        </p:txBody>
      </p:sp>
      <p:sp>
        <p:nvSpPr>
          <p:cNvPr id="325634" name="Rectangle 2"/>
          <p:cNvSpPr>
            <a:spLocks noGrp="1" noChangeArrowheads="1"/>
          </p:cNvSpPr>
          <p:nvPr>
            <p:ph type="body" idx="1"/>
          </p:nvPr>
        </p:nvSpPr>
        <p:spPr>
          <a:xfrm>
            <a:off x="468313" y="476250"/>
            <a:ext cx="8229600" cy="5545138"/>
          </a:xfrm>
        </p:spPr>
        <p:txBody>
          <a:bodyPr/>
          <a:lstStyle/>
          <a:p>
            <a:pPr algn="justLow"/>
            <a:r>
              <a:rPr lang="fa-IR" sz="3600" b="1">
                <a:solidFill>
                  <a:srgbClr val="003366"/>
                </a:solidFill>
                <a:latin typeface="Times New Roman" pitchFamily="18" charset="0"/>
                <a:cs typeface="Yagut" pitchFamily="2" charset="-78"/>
              </a:rPr>
              <a:t>از ويژگيهای مهم , حايز اهميت و قابل توجه اين مصوبه گسترش حيطه شمول آئين نامه به کارکنان قوه قضائيه , نيروی انتظامی, بانک هاوبيمه های دولتی ,شهرداريها ونهادهای عمومی غير دولتی, علاوه بروزارتخانه هاو سازمانهاو شرکت هاي دولتی و شرکت های وابسته به آنها ونيز شرکت هايی که شمول برآنها مستلزم ذکر يا تصريح نام است , می باشد . </a:t>
            </a:r>
            <a:endParaRPr lang="en-US" sz="3600" b="1">
              <a:solidFill>
                <a:srgbClr val="003366"/>
              </a:solidFill>
              <a:latin typeface="Times New Roman" pitchFamily="18" charset="0"/>
              <a:cs typeface="Yagut" pitchFamily="2" charset="-78"/>
            </a:endParaRPr>
          </a:p>
        </p:txBody>
      </p:sp>
    </p:spTree>
  </p:cSld>
  <p:clrMapOvr>
    <a:masterClrMapping/>
  </p:clrMapOvr>
  <p:transition advClick="0">
    <p:zoom dir="in"/>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8C955A67-C0E5-436A-8FF1-CED0E9A7E85D}" type="slidenum">
              <a:rPr lang="ar-SA" altLang="en-US"/>
              <a:pPr/>
              <a:t>86</a:t>
            </a:fld>
            <a:endParaRPr lang="en-US" altLang="en-US"/>
          </a:p>
        </p:txBody>
      </p:sp>
      <p:sp>
        <p:nvSpPr>
          <p:cNvPr id="326658" name="Rectangle 2"/>
          <p:cNvSpPr>
            <a:spLocks noChangeArrowheads="1"/>
          </p:cNvSpPr>
          <p:nvPr/>
        </p:nvSpPr>
        <p:spPr bwMode="auto">
          <a:xfrm>
            <a:off x="684213" y="1196975"/>
            <a:ext cx="7561262" cy="3743325"/>
          </a:xfrm>
          <a:prstGeom prst="rect">
            <a:avLst/>
          </a:prstGeom>
          <a:gradFill rotWithShape="1">
            <a:gsLst>
              <a:gs pos="0">
                <a:srgbClr val="336699"/>
              </a:gs>
              <a:gs pos="100000">
                <a:srgbClr val="336699">
                  <a:gamma/>
                  <a:shade val="46275"/>
                  <a:invGamma/>
                </a:srgbClr>
              </a:gs>
            </a:gsLst>
            <a:lin ang="5400000" scaled="1"/>
          </a:gradFill>
          <a:ln w="9525" algn="ctr">
            <a:noFill/>
            <a:miter lim="800000"/>
            <a:headEnd/>
            <a:tailEnd/>
          </a:ln>
          <a:effectLst/>
          <a:scene3d>
            <a:camera prst="legacyPerspectiveBottom"/>
            <a:lightRig rig="legacyFlat3" dir="t"/>
          </a:scene3d>
          <a:sp3d extrusionH="887400" prstMaterial="legacyMatte">
            <a:bevelT w="13500" h="13500" prst="angle"/>
            <a:bevelB w="13500" h="13500" prst="angle"/>
            <a:extrusionClr>
              <a:srgbClr val="336699"/>
            </a:extrusionClr>
          </a:sp3d>
        </p:spPr>
        <p:txBody>
          <a:bodyPr wrap="none" anchor="ctr">
            <a:flatTx/>
          </a:bodyPr>
          <a:lstStyle/>
          <a:p>
            <a:pPr algn="ctr">
              <a:lnSpc>
                <a:spcPct val="170000"/>
              </a:lnSpc>
            </a:pPr>
            <a:r>
              <a:rPr lang="fa-IR" sz="4000" b="1">
                <a:solidFill>
                  <a:srgbClr val="FFFFFF"/>
                </a:solidFill>
                <a:effectLst>
                  <a:outerShdw blurRad="38100" dist="38100" dir="2700000" algn="tl">
                    <a:srgbClr val="000000"/>
                  </a:outerShdw>
                </a:effectLst>
                <a:latin typeface="Mitra" pitchFamily="2" charset="-78"/>
                <a:cs typeface="Zar" pitchFamily="2" charset="-78"/>
              </a:rPr>
              <a:t>آيين نامه پيشگيري و مبارزه با رشوه در </a:t>
            </a:r>
          </a:p>
          <a:p>
            <a:pPr algn="ctr">
              <a:lnSpc>
                <a:spcPct val="170000"/>
              </a:lnSpc>
            </a:pPr>
            <a:r>
              <a:rPr lang="fa-IR" sz="4000" b="1">
                <a:solidFill>
                  <a:srgbClr val="FFFFFF"/>
                </a:solidFill>
                <a:effectLst>
                  <a:outerShdw blurRad="38100" dist="38100" dir="2700000" algn="tl">
                    <a:srgbClr val="000000"/>
                  </a:outerShdw>
                </a:effectLst>
                <a:latin typeface="Mitra" pitchFamily="2" charset="-78"/>
                <a:cs typeface="Zar" pitchFamily="2" charset="-78"/>
              </a:rPr>
              <a:t>دستگاه‌هاي اجرايي</a:t>
            </a:r>
            <a:endParaRPr lang="en-US" sz="40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013F096-1F5E-4D80-A102-B3B39443ECDC}" type="slidenum">
              <a:rPr lang="ar-SA" altLang="en-US"/>
              <a:pPr/>
              <a:t>87</a:t>
            </a:fld>
            <a:endParaRPr lang="en-US" altLang="en-US"/>
          </a:p>
        </p:txBody>
      </p:sp>
      <p:graphicFrame>
        <p:nvGraphicFramePr>
          <p:cNvPr id="2" name="Diagram 1"/>
          <p:cNvGraphicFramePr/>
          <p:nvPr/>
        </p:nvGraphicFramePr>
        <p:xfrm>
          <a:off x="-1497013" y="0"/>
          <a:ext cx="12261851" cy="6669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Click="0">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6FC36463-144A-4CF7-8F8B-2D22363093C0}" type="slidenum">
              <a:rPr lang="ar-SA" altLang="en-US"/>
              <a:pPr/>
              <a:t>88</a:t>
            </a:fld>
            <a:endParaRPr lang="en-US" altLang="en-US"/>
          </a:p>
        </p:txBody>
      </p:sp>
      <p:sp>
        <p:nvSpPr>
          <p:cNvPr id="328706"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28707"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28708" name="Text Box 4"/>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28709" name="Text Box 5"/>
          <p:cNvSpPr txBox="1">
            <a:spLocks noChangeArrowheads="1"/>
          </p:cNvSpPr>
          <p:nvPr/>
        </p:nvSpPr>
        <p:spPr bwMode="auto">
          <a:xfrm>
            <a:off x="179388" y="1484313"/>
            <a:ext cx="8686800" cy="4460875"/>
          </a:xfrm>
          <a:prstGeom prst="rect">
            <a:avLst/>
          </a:prstGeom>
          <a:noFill/>
          <a:ln w="9525">
            <a:noFill/>
            <a:miter lim="800000"/>
            <a:headEnd/>
            <a:tailEnd/>
          </a:ln>
          <a:effectLst/>
        </p:spPr>
        <p:txBody>
          <a:bodyPr>
            <a:spAutoFit/>
          </a:bodyPr>
          <a:lstStyle/>
          <a:p>
            <a:pPr marL="381000" indent="-381000" algn="justLow" rtl="1">
              <a:lnSpc>
                <a:spcPct val="105000"/>
              </a:lnSpc>
              <a:spcBef>
                <a:spcPct val="50000"/>
              </a:spcBef>
              <a:buClr>
                <a:srgbClr val="009900"/>
              </a:buClr>
              <a:buFont typeface="Wingdings" pitchFamily="2" charset="2"/>
              <a:buChar char="ü"/>
            </a:pPr>
            <a:r>
              <a:rPr lang="ar-SA" altLang="en-US" sz="3700" b="1">
                <a:solidFill>
                  <a:srgbClr val="003366"/>
                </a:solidFill>
                <a:effectLst>
                  <a:outerShdw blurRad="38100" dist="38100" dir="2700000" algn="tl">
                    <a:srgbClr val="000000"/>
                  </a:outerShdw>
                </a:effectLst>
                <a:latin typeface="Times New Roman" pitchFamily="18" charset="0"/>
                <a:cs typeface="Yagut" pitchFamily="2" charset="-78"/>
              </a:rPr>
              <a:t> </a:t>
            </a: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گرفتن وجوهي به غير از آنچه در قوانين و مقررات تعيين شده است </a:t>
            </a:r>
          </a:p>
          <a:p>
            <a:pPr marL="381000" indent="-381000" algn="justLow" rtl="1">
              <a:lnSpc>
                <a:spcPct val="105000"/>
              </a:lnSpc>
              <a:spcBef>
                <a:spcPct val="50000"/>
              </a:spcBef>
              <a:buClr>
                <a:srgbClr val="009900"/>
              </a:buClr>
              <a:buFont typeface="Wingdings" pitchFamily="2" charset="2"/>
              <a:buChar char="ü"/>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اخذ مالي بلاعوض يا به مقدار فاحش ارزانتر از قيمت معمولي يا ظاهرا به قيمت معمولي و واقعا به مقدار فاحش كمتر از قيمت </a:t>
            </a:r>
          </a:p>
          <a:p>
            <a:pPr marL="381000" indent="-381000" algn="justLow" rtl="1">
              <a:lnSpc>
                <a:spcPct val="105000"/>
              </a:lnSpc>
              <a:spcBef>
                <a:spcPct val="50000"/>
              </a:spcBef>
              <a:buClr>
                <a:srgbClr val="009900"/>
              </a:buClr>
              <a:buFont typeface="Wingdings" pitchFamily="2" charset="2"/>
              <a:buChar char="ü"/>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فروش مالي به مقدار فاحش گرانتر از قيمت به طور مستقيم يا غير مستقيم به ارباب رجوع بدون رعايت مقررات مربوط</a:t>
            </a:r>
          </a:p>
          <a:p>
            <a:pPr marL="381000" indent="-381000" algn="justLow" rtl="1">
              <a:lnSpc>
                <a:spcPct val="105000"/>
              </a:lnSpc>
              <a:spcBef>
                <a:spcPct val="50000"/>
              </a:spcBef>
              <a:buClr>
                <a:srgbClr val="009900"/>
              </a:buClr>
              <a:buFont typeface="Wingdings" pitchFamily="2" charset="2"/>
              <a:buChar char="ü"/>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فراهم موجبات ارتشاء مذاكره جلب موافقت يا وصول و ايصال وجه يا مال يا سند پرداخت وجه از ارباب رجوع</a:t>
            </a:r>
            <a:endParaRPr lang="en-US" altLang="en-US" sz="2800" b="1">
              <a:solidFill>
                <a:srgbClr val="336600"/>
              </a:solidFill>
              <a:latin typeface="Times New Roman" pitchFamily="18" charset="0"/>
              <a:cs typeface="Zar" pitchFamily="2" charset="-78"/>
            </a:endParaRPr>
          </a:p>
        </p:txBody>
      </p:sp>
      <p:sp>
        <p:nvSpPr>
          <p:cNvPr id="328710" name="AutoShape 6"/>
          <p:cNvSpPr>
            <a:spLocks noChangeArrowheads="1"/>
          </p:cNvSpPr>
          <p:nvPr/>
        </p:nvSpPr>
        <p:spPr bwMode="auto">
          <a:xfrm>
            <a:off x="0" y="26035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4000" b="1">
                <a:solidFill>
                  <a:srgbClr val="FFFFFF"/>
                </a:solidFill>
                <a:effectLst>
                  <a:outerShdw blurRad="38100" dist="38100" dir="2700000" algn="tl">
                    <a:srgbClr val="000000"/>
                  </a:outerShdw>
                </a:effectLst>
                <a:latin typeface="Mitra" pitchFamily="2" charset="-78"/>
                <a:cs typeface="Zar" pitchFamily="2" charset="-78"/>
              </a:rPr>
              <a:t>مصاديق رشوه </a:t>
            </a:r>
            <a:endParaRPr lang="en-US" altLang="en-US" sz="40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0AF4C268-C1AC-4164-9934-06EAE733CE01}" type="slidenum">
              <a:rPr lang="ar-SA" altLang="en-US"/>
              <a:pPr/>
              <a:t>89</a:t>
            </a:fld>
            <a:endParaRPr lang="en-US" altLang="en-US"/>
          </a:p>
        </p:txBody>
      </p:sp>
      <p:sp>
        <p:nvSpPr>
          <p:cNvPr id="330754"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30755"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30756" name="Text Box 4"/>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30757" name="Text Box 5"/>
          <p:cNvSpPr txBox="1">
            <a:spLocks noChangeArrowheads="1"/>
          </p:cNvSpPr>
          <p:nvPr/>
        </p:nvSpPr>
        <p:spPr bwMode="auto">
          <a:xfrm>
            <a:off x="250825" y="1412875"/>
            <a:ext cx="8686800" cy="5084763"/>
          </a:xfrm>
          <a:prstGeom prst="rect">
            <a:avLst/>
          </a:prstGeom>
          <a:noFill/>
          <a:ln w="9525">
            <a:noFill/>
            <a:miter lim="800000"/>
            <a:headEnd/>
            <a:tailEnd/>
          </a:ln>
          <a:effectLst/>
        </p:spPr>
        <p:txBody>
          <a:bodyPr>
            <a:spAutoFit/>
          </a:bodyPr>
          <a:lstStyle/>
          <a:p>
            <a:pPr marL="381000" indent="-381000" algn="justLow" rtl="1">
              <a:lnSpc>
                <a:spcPct val="120000"/>
              </a:lnSpc>
              <a:spcBef>
                <a:spcPct val="50000"/>
              </a:spcBef>
              <a:buClr>
                <a:srgbClr val="009900"/>
              </a:buClr>
              <a:buFont typeface="Wingdings" pitchFamily="2" charset="2"/>
              <a:buChar char="ü"/>
            </a:pPr>
            <a:r>
              <a:rPr lang="ar-SA" altLang="en-US" sz="3700" b="1">
                <a:solidFill>
                  <a:srgbClr val="003366"/>
                </a:solidFill>
                <a:effectLst>
                  <a:outerShdw blurRad="38100" dist="38100" dir="2700000" algn="tl">
                    <a:srgbClr val="000000"/>
                  </a:outerShdw>
                </a:effectLst>
                <a:latin typeface="Times New Roman" pitchFamily="18" charset="0"/>
                <a:cs typeface="Yagut" pitchFamily="2" charset="-78"/>
              </a:rPr>
              <a:t> </a:t>
            </a: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اخذ يا قبول وجه يا مال يا سند پرداخت وجه يا تسليم مال از ارباب به طور مستقيم يا غير مستقيم براي انجام دادن يا انجام ندادن امري كه مربوط به دستگاه اجرايي مي‌باشد</a:t>
            </a:r>
          </a:p>
          <a:p>
            <a:pPr marL="381000" indent="-381000" algn="justLow" rtl="1">
              <a:lnSpc>
                <a:spcPct val="120000"/>
              </a:lnSpc>
              <a:spcBef>
                <a:spcPct val="50000"/>
              </a:spcBef>
              <a:buClr>
                <a:srgbClr val="009900"/>
              </a:buClr>
              <a:buFont typeface="Wingdings" pitchFamily="2" charset="2"/>
              <a:buChar char="ü"/>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اخذ هر گونه مال ديگري كه در عرف رشوه خواري تلقي مي‌شود، از جمله هر گونه ابراء يا اعطاء وام بدون رعايت ضوابط يا پذيرفتن تعهد يا مسئوليتي كه من غير حق صورت گرفته باشد و همچنين گرفتن پاداش و قائل شدن تخفيف و مزيت‌ خاص براي ارايه خدمات به اشخاص و اعمال هر گونه موافقت يا حمايتي خارج از ضوابط كه موجب بخشودگي يا تخفيف گردد.</a:t>
            </a:r>
            <a:endParaRPr lang="en-US" altLang="en-US" sz="2800" b="1">
              <a:solidFill>
                <a:srgbClr val="336600"/>
              </a:solidFill>
              <a:latin typeface="Times New Roman" pitchFamily="18" charset="0"/>
              <a:cs typeface="Zar" pitchFamily="2" charset="-78"/>
            </a:endParaRPr>
          </a:p>
        </p:txBody>
      </p:sp>
      <p:sp>
        <p:nvSpPr>
          <p:cNvPr id="330758" name="AutoShape 6"/>
          <p:cNvSpPr>
            <a:spLocks noChangeArrowheads="1"/>
          </p:cNvSpPr>
          <p:nvPr/>
        </p:nvSpPr>
        <p:spPr bwMode="auto">
          <a:xfrm>
            <a:off x="0" y="188913"/>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4000" b="1">
                <a:solidFill>
                  <a:srgbClr val="FFFFFF"/>
                </a:solidFill>
                <a:effectLst>
                  <a:outerShdw blurRad="38100" dist="38100" dir="2700000" algn="tl">
                    <a:srgbClr val="000000"/>
                  </a:outerShdw>
                </a:effectLst>
                <a:latin typeface="Mitra" pitchFamily="2" charset="-78"/>
                <a:cs typeface="Zar" pitchFamily="2" charset="-78"/>
              </a:rPr>
              <a:t>مصاديق رشوه </a:t>
            </a:r>
            <a:endParaRPr lang="en-US" altLang="en-US" sz="40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fld id="{BE50A4B0-929D-4C0B-9EA9-E0ED3D366B15}" type="slidenum">
              <a:rPr lang="ar-SA" altLang="en-US"/>
              <a:pPr/>
              <a:t>9</a:t>
            </a:fld>
            <a:endParaRPr lang="en-US" altLang="en-US"/>
          </a:p>
        </p:txBody>
      </p:sp>
      <p:sp>
        <p:nvSpPr>
          <p:cNvPr id="241666" name="AutoShape 2"/>
          <p:cNvSpPr>
            <a:spLocks noChangeArrowheads="1"/>
          </p:cNvSpPr>
          <p:nvPr/>
        </p:nvSpPr>
        <p:spPr bwMode="auto">
          <a:xfrm>
            <a:off x="533400" y="381000"/>
            <a:ext cx="7924800" cy="5867400"/>
          </a:xfrm>
          <a:prstGeom prst="octagon">
            <a:avLst>
              <a:gd name="adj" fmla="val 29287"/>
            </a:avLst>
          </a:prstGeom>
          <a:gradFill rotWithShape="0">
            <a:gsLst>
              <a:gs pos="0">
                <a:srgbClr val="FFFF99">
                  <a:gamma/>
                  <a:tint val="0"/>
                  <a:invGamma/>
                </a:srgbClr>
              </a:gs>
              <a:gs pos="100000">
                <a:srgbClr val="FFFF99"/>
              </a:gs>
            </a:gsLst>
            <a:path path="shape">
              <a:fillToRect l="50000" t="50000" r="50000" b="50000"/>
            </a:path>
          </a:gradFill>
          <a:ln w="9525">
            <a:noFill/>
            <a:miter lim="800000"/>
            <a:headEnd/>
            <a:tailEnd/>
          </a:ln>
          <a:effectLst>
            <a:prstShdw prst="shdw17" dist="17961" dir="2700000">
              <a:srgbClr val="FFFF99">
                <a:gamma/>
                <a:shade val="60000"/>
                <a:invGamma/>
              </a:srgbClr>
            </a:prstShdw>
          </a:effectLst>
        </p:spPr>
        <p:txBody>
          <a:bodyPr/>
          <a:lstStyle/>
          <a:p>
            <a:pPr algn="ctr" rtl="1">
              <a:lnSpc>
                <a:spcPct val="135000"/>
              </a:lnSpc>
              <a:spcBef>
                <a:spcPct val="20000"/>
              </a:spcBef>
            </a:pPr>
            <a:r>
              <a:rPr lang="ar-SA" altLang="en-US" sz="3200" b="1" i="1" u="sng">
                <a:solidFill>
                  <a:schemeClr val="tx1"/>
                </a:solidFill>
                <a:latin typeface="Mitra" pitchFamily="2" charset="-78"/>
                <a:cs typeface="Mitra" pitchFamily="2" charset="-78"/>
              </a:rPr>
              <a:t>بانك جهاني و سازمان شفافيت بين‌الملل:</a:t>
            </a:r>
          </a:p>
          <a:p>
            <a:pPr algn="ctr">
              <a:lnSpc>
                <a:spcPct val="135000"/>
              </a:lnSpc>
              <a:spcBef>
                <a:spcPct val="20000"/>
              </a:spcBef>
            </a:pPr>
            <a:r>
              <a:rPr lang="arn-CL" altLang="ar-SA" sz="3200" b="1" i="1">
                <a:solidFill>
                  <a:schemeClr val="tx1"/>
                </a:solidFill>
                <a:latin typeface="Mitra" pitchFamily="2" charset="-78"/>
                <a:cs typeface="Mitra" pitchFamily="2" charset="-78"/>
              </a:rPr>
              <a:t>Transparency International</a:t>
            </a:r>
            <a:endParaRPr lang="en-US" altLang="ar-SA" sz="3200" b="1" i="1">
              <a:solidFill>
                <a:schemeClr val="tx1"/>
              </a:solidFill>
              <a:latin typeface="Mitra" pitchFamily="2" charset="-78"/>
              <a:cs typeface="Mitra" pitchFamily="2" charset="-78"/>
            </a:endParaRPr>
          </a:p>
          <a:p>
            <a:pPr algn="ctr" rtl="1">
              <a:lnSpc>
                <a:spcPct val="135000"/>
              </a:lnSpc>
              <a:spcBef>
                <a:spcPct val="20000"/>
              </a:spcBef>
            </a:pPr>
            <a:r>
              <a:rPr lang="arn-CL" altLang="ar-SA" sz="3200" b="1" i="1">
                <a:solidFill>
                  <a:schemeClr val="tx1"/>
                </a:solidFill>
                <a:latin typeface="Mitra" pitchFamily="2" charset="-78"/>
                <a:cs typeface="Mitra" pitchFamily="2" charset="-78"/>
              </a:rPr>
              <a:t>organization</a:t>
            </a:r>
            <a:r>
              <a:rPr lang="en-US" altLang="ar-SA" sz="3200" b="1" i="1">
                <a:solidFill>
                  <a:schemeClr val="tx1"/>
                </a:solidFill>
                <a:latin typeface="Mitra" pitchFamily="2" charset="-78"/>
                <a:cs typeface="Mitra" pitchFamily="2" charset="-78"/>
              </a:rPr>
              <a:t>  (TI)  </a:t>
            </a:r>
            <a:endParaRPr lang="fa-IR" altLang="ar-SA" sz="3200" b="1" i="1">
              <a:solidFill>
                <a:schemeClr val="tx1"/>
              </a:solidFill>
              <a:latin typeface="Mitra" pitchFamily="2" charset="-78"/>
              <a:cs typeface="Mitra" pitchFamily="2" charset="-78"/>
            </a:endParaRPr>
          </a:p>
          <a:p>
            <a:pPr algn="ctr" rtl="1">
              <a:lnSpc>
                <a:spcPct val="135000"/>
              </a:lnSpc>
              <a:spcBef>
                <a:spcPct val="20000"/>
              </a:spcBef>
            </a:pPr>
            <a:r>
              <a:rPr lang="ar-SA" altLang="en-US" sz="3200" b="1">
                <a:solidFill>
                  <a:schemeClr val="tx1"/>
                </a:solidFill>
                <a:latin typeface="Mitra" pitchFamily="2" charset="-78"/>
              </a:rPr>
              <a:t>فساد اداري عبارتست از استفاده از قدرت عمومي براي كسب منافع خصوصي </a:t>
            </a:r>
          </a:p>
          <a:p>
            <a:pPr algn="ctr" rtl="1">
              <a:lnSpc>
                <a:spcPct val="135000"/>
              </a:lnSpc>
              <a:spcBef>
                <a:spcPct val="20000"/>
              </a:spcBef>
              <a:buFontTx/>
              <a:buChar char="-"/>
            </a:pPr>
            <a:endParaRPr lang="ar-SA" altLang="en-US" sz="2000">
              <a:solidFill>
                <a:schemeClr val="tx1"/>
              </a:solidFill>
              <a:latin typeface="Mitra" pitchFamily="2" charset="-78"/>
            </a:endParaRPr>
          </a:p>
          <a:p>
            <a:pPr algn="ctr" rtl="1">
              <a:lnSpc>
                <a:spcPct val="135000"/>
              </a:lnSpc>
              <a:spcBef>
                <a:spcPct val="20000"/>
              </a:spcBef>
            </a:pPr>
            <a:endParaRPr lang="ar-SA" altLang="en-US" sz="2000" b="1">
              <a:latin typeface="Times New Roman" pitchFamily="18" charset="0"/>
              <a:sym typeface="Symbol" pitchFamily="18" charset="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41666"/>
                                        </p:tgtEl>
                                        <p:attrNameLst>
                                          <p:attrName>style.visibility</p:attrName>
                                        </p:attrNameLst>
                                      </p:cBhvr>
                                      <p:to>
                                        <p:strVal val="visible"/>
                                      </p:to>
                                    </p:set>
                                    <p:animEffect transition="in" filter="box(in)">
                                      <p:cBhvr>
                                        <p:cTn id="7" dur="500"/>
                                        <p:tgtEl>
                                          <p:spTgt spid="241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6" grpId="0" animBg="1"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12"/>
          </p:nvPr>
        </p:nvSpPr>
        <p:spPr/>
        <p:txBody>
          <a:bodyPr/>
          <a:lstStyle/>
          <a:p>
            <a:fld id="{D6DBF591-F6BF-42BB-8886-F5E61E22DFDF}" type="slidenum">
              <a:rPr lang="ar-SA" altLang="en-US"/>
              <a:pPr/>
              <a:t>90</a:t>
            </a:fld>
            <a:endParaRPr lang="en-US" altLang="en-US"/>
          </a:p>
        </p:txBody>
      </p:sp>
      <p:sp>
        <p:nvSpPr>
          <p:cNvPr id="332802" name="Rectangle 2"/>
          <p:cNvSpPr>
            <a:spLocks noChangeArrowheads="1"/>
          </p:cNvSpPr>
          <p:nvPr/>
        </p:nvSpPr>
        <p:spPr bwMode="auto">
          <a:xfrm>
            <a:off x="2268538" y="333375"/>
            <a:ext cx="4319587" cy="908050"/>
          </a:xfrm>
          <a:prstGeom prst="rect">
            <a:avLst/>
          </a:prstGeom>
          <a:solidFill>
            <a:srgbClr val="66CCFF"/>
          </a:solidFill>
          <a:ln w="9525">
            <a:solidFill>
              <a:srgbClr val="99CCFF"/>
            </a:solidFill>
            <a:miter lim="800000"/>
            <a:headEnd/>
            <a:tailEnd/>
          </a:ln>
          <a:effectLst/>
        </p:spPr>
        <p:txBody>
          <a:bodyPr wrap="none" anchor="ctr"/>
          <a:lstStyle/>
          <a:p>
            <a:pPr algn="ctr"/>
            <a:r>
              <a:rPr lang="fa-IR" sz="2700" b="1">
                <a:solidFill>
                  <a:schemeClr val="tx1"/>
                </a:solidFill>
                <a:latin typeface="Mitra" pitchFamily="2" charset="-78"/>
                <a:cs typeface="Zar" pitchFamily="2" charset="-78"/>
              </a:rPr>
              <a:t>ساختار اجرايی آئين نامه</a:t>
            </a:r>
          </a:p>
          <a:p>
            <a:pPr algn="ctr"/>
            <a:endParaRPr lang="en-US" sz="2700" b="1">
              <a:solidFill>
                <a:schemeClr val="tx1"/>
              </a:solidFill>
              <a:latin typeface="Mitra" pitchFamily="2" charset="-78"/>
              <a:cs typeface="Zar" pitchFamily="2" charset="-78"/>
            </a:endParaRPr>
          </a:p>
        </p:txBody>
      </p:sp>
      <p:sp>
        <p:nvSpPr>
          <p:cNvPr id="332803" name="Line 3"/>
          <p:cNvSpPr>
            <a:spLocks noChangeShapeType="1"/>
          </p:cNvSpPr>
          <p:nvPr/>
        </p:nvSpPr>
        <p:spPr bwMode="auto">
          <a:xfrm>
            <a:off x="4427538" y="1268413"/>
            <a:ext cx="0" cy="719137"/>
          </a:xfrm>
          <a:prstGeom prst="line">
            <a:avLst/>
          </a:prstGeom>
          <a:noFill/>
          <a:ln w="9525">
            <a:solidFill>
              <a:schemeClr val="tx1"/>
            </a:solidFill>
            <a:round/>
            <a:headEnd/>
            <a:tailEnd/>
          </a:ln>
          <a:effectLst/>
        </p:spPr>
        <p:txBody>
          <a:bodyPr wrap="none"/>
          <a:lstStyle/>
          <a:p>
            <a:endParaRPr lang="en-US"/>
          </a:p>
        </p:txBody>
      </p:sp>
      <p:sp>
        <p:nvSpPr>
          <p:cNvPr id="332804" name="Oval 4"/>
          <p:cNvSpPr>
            <a:spLocks noChangeArrowheads="1"/>
          </p:cNvSpPr>
          <p:nvPr/>
        </p:nvSpPr>
        <p:spPr bwMode="auto">
          <a:xfrm>
            <a:off x="2051050" y="1989138"/>
            <a:ext cx="5113338" cy="935037"/>
          </a:xfrm>
          <a:prstGeom prst="ellipse">
            <a:avLst/>
          </a:prstGeom>
          <a:solidFill>
            <a:srgbClr val="66CCFF"/>
          </a:solidFill>
          <a:ln w="9525">
            <a:solidFill>
              <a:schemeClr val="tx1"/>
            </a:solidFill>
            <a:round/>
            <a:headEnd/>
            <a:tailEnd/>
          </a:ln>
          <a:effectLst/>
        </p:spPr>
        <p:txBody>
          <a:bodyPr wrap="none" anchor="ctr"/>
          <a:lstStyle/>
          <a:p>
            <a:pPr algn="ctr"/>
            <a:r>
              <a:rPr lang="fa-IR" sz="2700">
                <a:solidFill>
                  <a:schemeClr val="tx1"/>
                </a:solidFill>
                <a:latin typeface="Mitra" pitchFamily="2" charset="-78"/>
                <a:cs typeface="Zar" pitchFamily="2" charset="-78"/>
              </a:rPr>
              <a:t>ستاد ارتقای سلامت نظام اداری ومبارزه با فساد</a:t>
            </a:r>
            <a:endParaRPr lang="en-US" sz="2700">
              <a:solidFill>
                <a:schemeClr val="tx1"/>
              </a:solidFill>
              <a:latin typeface="Mitra" pitchFamily="2" charset="-78"/>
              <a:cs typeface="Zar" pitchFamily="2" charset="-78"/>
            </a:endParaRPr>
          </a:p>
        </p:txBody>
      </p:sp>
      <p:sp>
        <p:nvSpPr>
          <p:cNvPr id="332805" name="Line 5"/>
          <p:cNvSpPr>
            <a:spLocks noChangeShapeType="1"/>
          </p:cNvSpPr>
          <p:nvPr/>
        </p:nvSpPr>
        <p:spPr bwMode="auto">
          <a:xfrm>
            <a:off x="4427538" y="2924175"/>
            <a:ext cx="0" cy="649288"/>
          </a:xfrm>
          <a:prstGeom prst="line">
            <a:avLst/>
          </a:prstGeom>
          <a:noFill/>
          <a:ln w="9525">
            <a:solidFill>
              <a:schemeClr val="tx1"/>
            </a:solidFill>
            <a:round/>
            <a:headEnd/>
            <a:tailEnd/>
          </a:ln>
          <a:effectLst/>
        </p:spPr>
        <p:txBody>
          <a:bodyPr wrap="none"/>
          <a:lstStyle/>
          <a:p>
            <a:endParaRPr lang="en-US"/>
          </a:p>
        </p:txBody>
      </p:sp>
      <p:sp>
        <p:nvSpPr>
          <p:cNvPr id="332806" name="Rectangle 6"/>
          <p:cNvSpPr>
            <a:spLocks noChangeArrowheads="1"/>
          </p:cNvSpPr>
          <p:nvPr/>
        </p:nvSpPr>
        <p:spPr bwMode="auto">
          <a:xfrm>
            <a:off x="1692275" y="3429000"/>
            <a:ext cx="5688013" cy="647700"/>
          </a:xfrm>
          <a:prstGeom prst="rect">
            <a:avLst/>
          </a:prstGeom>
          <a:solidFill>
            <a:srgbClr val="66CCFF"/>
          </a:solidFill>
          <a:ln w="9525">
            <a:solidFill>
              <a:schemeClr val="tx1"/>
            </a:solidFill>
            <a:miter lim="800000"/>
            <a:headEnd/>
            <a:tailEnd/>
          </a:ln>
          <a:effectLst/>
        </p:spPr>
        <p:txBody>
          <a:bodyPr wrap="none" anchor="ctr"/>
          <a:lstStyle/>
          <a:p>
            <a:pPr algn="ctr"/>
            <a:r>
              <a:rPr lang="fa-IR" sz="2700">
                <a:solidFill>
                  <a:schemeClr val="tx1"/>
                </a:solidFill>
                <a:latin typeface="Mitra" pitchFamily="2" charset="-78"/>
                <a:cs typeface="Zar" pitchFamily="2" charset="-78"/>
              </a:rPr>
              <a:t>سازمان مديريت و برنامه ريزی کشور</a:t>
            </a:r>
            <a:endParaRPr lang="en-US" sz="2700">
              <a:solidFill>
                <a:schemeClr val="tx1"/>
              </a:solidFill>
              <a:latin typeface="Mitra" pitchFamily="2" charset="-78"/>
              <a:cs typeface="Zar" pitchFamily="2" charset="-78"/>
            </a:endParaRPr>
          </a:p>
        </p:txBody>
      </p:sp>
      <p:sp>
        <p:nvSpPr>
          <p:cNvPr id="332807" name="Line 7"/>
          <p:cNvSpPr>
            <a:spLocks noChangeShapeType="1"/>
          </p:cNvSpPr>
          <p:nvPr/>
        </p:nvSpPr>
        <p:spPr bwMode="auto">
          <a:xfrm>
            <a:off x="4427538" y="4076700"/>
            <a:ext cx="0" cy="431800"/>
          </a:xfrm>
          <a:prstGeom prst="line">
            <a:avLst/>
          </a:prstGeom>
          <a:noFill/>
          <a:ln w="9525">
            <a:solidFill>
              <a:schemeClr val="tx1"/>
            </a:solidFill>
            <a:round/>
            <a:headEnd/>
            <a:tailEnd/>
          </a:ln>
          <a:effectLst/>
        </p:spPr>
        <p:txBody>
          <a:bodyPr wrap="none"/>
          <a:lstStyle/>
          <a:p>
            <a:endParaRPr lang="en-US"/>
          </a:p>
        </p:txBody>
      </p:sp>
      <p:sp>
        <p:nvSpPr>
          <p:cNvPr id="332808" name="Rectangle 8"/>
          <p:cNvSpPr>
            <a:spLocks noChangeArrowheads="1"/>
          </p:cNvSpPr>
          <p:nvPr/>
        </p:nvSpPr>
        <p:spPr bwMode="auto">
          <a:xfrm>
            <a:off x="2124075" y="4437063"/>
            <a:ext cx="4608513" cy="504825"/>
          </a:xfrm>
          <a:prstGeom prst="rect">
            <a:avLst/>
          </a:prstGeom>
          <a:solidFill>
            <a:srgbClr val="66CCFF"/>
          </a:solidFill>
          <a:ln w="9525">
            <a:solidFill>
              <a:schemeClr val="tx1"/>
            </a:solidFill>
            <a:miter lim="800000"/>
            <a:headEnd/>
            <a:tailEnd/>
          </a:ln>
          <a:effectLst/>
        </p:spPr>
        <p:txBody>
          <a:bodyPr wrap="none" anchor="ctr"/>
          <a:lstStyle/>
          <a:p>
            <a:pPr algn="ctr"/>
            <a:r>
              <a:rPr lang="fa-IR" sz="2700">
                <a:solidFill>
                  <a:schemeClr val="tx1"/>
                </a:solidFill>
                <a:latin typeface="Mitra" pitchFamily="2" charset="-78"/>
                <a:cs typeface="Zar" pitchFamily="2" charset="-78"/>
              </a:rPr>
              <a:t>ستاد پی گيری و نظارت اجرای آئين نامه </a:t>
            </a:r>
            <a:endParaRPr lang="en-US" sz="2700">
              <a:solidFill>
                <a:schemeClr val="tx1"/>
              </a:solidFill>
              <a:latin typeface="Mitra" pitchFamily="2" charset="-78"/>
              <a:cs typeface="Zar" pitchFamily="2" charset="-78"/>
            </a:endParaRPr>
          </a:p>
        </p:txBody>
      </p:sp>
      <p:sp>
        <p:nvSpPr>
          <p:cNvPr id="332809" name="Line 9"/>
          <p:cNvSpPr>
            <a:spLocks noChangeShapeType="1"/>
          </p:cNvSpPr>
          <p:nvPr/>
        </p:nvSpPr>
        <p:spPr bwMode="auto">
          <a:xfrm>
            <a:off x="4427538" y="4941888"/>
            <a:ext cx="0" cy="503237"/>
          </a:xfrm>
          <a:prstGeom prst="line">
            <a:avLst/>
          </a:prstGeom>
          <a:noFill/>
          <a:ln w="9525">
            <a:solidFill>
              <a:schemeClr val="tx1"/>
            </a:solidFill>
            <a:round/>
            <a:headEnd/>
            <a:tailEnd/>
          </a:ln>
          <a:effectLst/>
        </p:spPr>
        <p:txBody>
          <a:bodyPr wrap="none"/>
          <a:lstStyle/>
          <a:p>
            <a:endParaRPr lang="en-US"/>
          </a:p>
        </p:txBody>
      </p:sp>
      <p:sp>
        <p:nvSpPr>
          <p:cNvPr id="332810" name="Rectangle 10"/>
          <p:cNvSpPr>
            <a:spLocks noChangeArrowheads="1"/>
          </p:cNvSpPr>
          <p:nvPr/>
        </p:nvSpPr>
        <p:spPr bwMode="auto">
          <a:xfrm>
            <a:off x="755650" y="5373688"/>
            <a:ext cx="7272338" cy="647700"/>
          </a:xfrm>
          <a:prstGeom prst="rect">
            <a:avLst/>
          </a:prstGeom>
          <a:solidFill>
            <a:srgbClr val="66CCFF"/>
          </a:solidFill>
          <a:ln w="9525">
            <a:solidFill>
              <a:schemeClr val="tx1"/>
            </a:solidFill>
            <a:miter lim="800000"/>
            <a:headEnd/>
            <a:tailEnd/>
          </a:ln>
          <a:effectLst/>
        </p:spPr>
        <p:txBody>
          <a:bodyPr wrap="none" anchor="ctr"/>
          <a:lstStyle/>
          <a:p>
            <a:pPr algn="ctr"/>
            <a:r>
              <a:rPr lang="fa-IR" sz="2700">
                <a:solidFill>
                  <a:schemeClr val="tx1"/>
                </a:solidFill>
                <a:latin typeface="Mitra" pitchFamily="2" charset="-78"/>
                <a:cs typeface="Zar" pitchFamily="2" charset="-78"/>
              </a:rPr>
              <a:t>کار گروه های پيشگيری و مبارزه با رشوه دستگاه های اجرايی مشمول</a:t>
            </a:r>
            <a:endParaRPr lang="en-US" sz="2700">
              <a:solidFill>
                <a:schemeClr val="tx1"/>
              </a:solidFill>
              <a:latin typeface="Mitra" pitchFamily="2" charset="-78"/>
              <a:cs typeface="Zar" pitchFamily="2" charset="-78"/>
            </a:endParaRPr>
          </a:p>
        </p:txBody>
      </p:sp>
      <p:sp>
        <p:nvSpPr>
          <p:cNvPr id="332811" name="Line 11"/>
          <p:cNvSpPr>
            <a:spLocks noChangeShapeType="1"/>
          </p:cNvSpPr>
          <p:nvPr/>
        </p:nvSpPr>
        <p:spPr bwMode="auto">
          <a:xfrm>
            <a:off x="4427538" y="6021388"/>
            <a:ext cx="0" cy="431800"/>
          </a:xfrm>
          <a:prstGeom prst="line">
            <a:avLst/>
          </a:prstGeom>
          <a:noFill/>
          <a:ln w="9525">
            <a:solidFill>
              <a:schemeClr val="tx1"/>
            </a:solidFill>
            <a:round/>
            <a:headEnd/>
            <a:tailEnd/>
          </a:ln>
          <a:effectLst/>
        </p:spPr>
        <p:txBody>
          <a:bodyPr wrap="none"/>
          <a:lstStyle/>
          <a:p>
            <a:endParaRPr lang="en-US"/>
          </a:p>
        </p:txBody>
      </p:sp>
      <p:sp>
        <p:nvSpPr>
          <p:cNvPr id="332812" name="Rectangle 12"/>
          <p:cNvSpPr>
            <a:spLocks noChangeArrowheads="1"/>
          </p:cNvSpPr>
          <p:nvPr/>
        </p:nvSpPr>
        <p:spPr bwMode="auto">
          <a:xfrm>
            <a:off x="971550" y="6381750"/>
            <a:ext cx="6842125" cy="476250"/>
          </a:xfrm>
          <a:prstGeom prst="rect">
            <a:avLst/>
          </a:prstGeom>
          <a:solidFill>
            <a:srgbClr val="66CCFF"/>
          </a:solidFill>
          <a:ln w="9525">
            <a:solidFill>
              <a:schemeClr val="tx1"/>
            </a:solidFill>
            <a:miter lim="800000"/>
            <a:headEnd/>
            <a:tailEnd/>
          </a:ln>
          <a:effectLst/>
        </p:spPr>
        <p:txBody>
          <a:bodyPr wrap="none" anchor="ctr"/>
          <a:lstStyle/>
          <a:p>
            <a:pPr algn="ctr"/>
            <a:r>
              <a:rPr lang="fa-IR" sz="2700">
                <a:solidFill>
                  <a:schemeClr val="tx1"/>
                </a:solidFill>
                <a:latin typeface="Mitra" pitchFamily="2" charset="-78"/>
                <a:cs typeface="Zar" pitchFamily="2" charset="-78"/>
              </a:rPr>
              <a:t>کار گروه های شرکت ها و موسسات وابسته به دستگاه های اجرايی</a:t>
            </a:r>
            <a:endParaRPr lang="en-US" sz="2700">
              <a:solidFill>
                <a:schemeClr val="tx1"/>
              </a:solidFill>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46F7228E-B249-4DB8-889F-F2C714CC03F5}" type="slidenum">
              <a:rPr lang="ar-SA" altLang="en-US"/>
              <a:pPr/>
              <a:t>91</a:t>
            </a:fld>
            <a:endParaRPr lang="en-US" altLang="en-US"/>
          </a:p>
        </p:txBody>
      </p:sp>
      <p:sp>
        <p:nvSpPr>
          <p:cNvPr id="333826"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33827"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33828" name="Text Box 4"/>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33829" name="Text Box 5"/>
          <p:cNvSpPr txBox="1">
            <a:spLocks noChangeArrowheads="1"/>
          </p:cNvSpPr>
          <p:nvPr/>
        </p:nvSpPr>
        <p:spPr bwMode="auto">
          <a:xfrm>
            <a:off x="179388" y="1125538"/>
            <a:ext cx="8686800" cy="5270500"/>
          </a:xfrm>
          <a:prstGeom prst="rect">
            <a:avLst/>
          </a:prstGeom>
          <a:noFill/>
          <a:ln w="9525">
            <a:noFill/>
            <a:miter lim="800000"/>
            <a:headEnd/>
            <a:tailEnd/>
          </a:ln>
          <a:effectLst/>
        </p:spPr>
        <p:txBody>
          <a:bodyPr>
            <a:spAutoFit/>
          </a:bodyPr>
          <a:lstStyle/>
          <a:p>
            <a:pPr marL="381000" indent="-381000" algn="justLow" rtl="1">
              <a:lnSpc>
                <a:spcPct val="130000"/>
              </a:lnSpc>
              <a:spcBef>
                <a:spcPct val="50000"/>
              </a:spcBef>
              <a:buClr>
                <a:srgbClr val="009900"/>
              </a:buClr>
              <a:buFont typeface="Wingdings" pitchFamily="2" charset="2"/>
              <a:buChar char="ü"/>
            </a:pPr>
            <a:r>
              <a:rPr lang="ar-SA" altLang="en-US" sz="3700" b="1">
                <a:solidFill>
                  <a:srgbClr val="003366"/>
                </a:solidFill>
                <a:effectLst>
                  <a:outerShdw blurRad="38100" dist="38100" dir="2700000" algn="tl">
                    <a:srgbClr val="000000"/>
                  </a:outerShdw>
                </a:effectLst>
                <a:latin typeface="Times New Roman" pitchFamily="18" charset="0"/>
                <a:cs typeface="Yagut" pitchFamily="2" charset="-78"/>
              </a:rPr>
              <a:t> </a:t>
            </a: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هر كدام از دستگاه‌هاي مشمول اين آيين‌نامه موظفند طي حكمي يكي از معاونان دستگاه‌ را كه مسئول اجراي طرح تكريم مردم و جلب رضايت ارباب رجوع، موضوع تصويب‌نامه شماره 21619/ت26394 هـ مورخ 1/6/1381 مي‌باشد مسئول پيگيري، نظارت و اجراي اين آيين‌نامه نمايند و گزارش‌هاي مربوط را هر شش ماه يكبار به سازمان مديريت و برنامه‌ريزي كشور ارايه دهند سازمان ياد شده پس از جمع‌بندي، گزارش دستگاه‌هاي اجرايي را تهيه و به رييس جمهور و شوراي‌عالي اداري تقديم مي‌كند .</a:t>
            </a:r>
            <a:endParaRPr lang="en-US" altLang="en-US" sz="2800" b="1">
              <a:solidFill>
                <a:srgbClr val="336600"/>
              </a:solidFill>
              <a:latin typeface="Times New Roman" pitchFamily="18" charset="0"/>
              <a:cs typeface="Zar" pitchFamily="2" charset="-78"/>
            </a:endParaRPr>
          </a:p>
        </p:txBody>
      </p:sp>
      <p:sp>
        <p:nvSpPr>
          <p:cNvPr id="333830" name="AutoShape 6"/>
          <p:cNvSpPr>
            <a:spLocks noChangeArrowheads="1"/>
          </p:cNvSpPr>
          <p:nvPr/>
        </p:nvSpPr>
        <p:spPr bwMode="auto">
          <a:xfrm>
            <a:off x="0" y="4445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3600" b="1">
                <a:solidFill>
                  <a:srgbClr val="FFFFFF"/>
                </a:solidFill>
                <a:effectLst>
                  <a:outerShdw blurRad="38100" dist="38100" dir="2700000" algn="tl">
                    <a:srgbClr val="000000"/>
                  </a:outerShdw>
                </a:effectLst>
                <a:latin typeface="Mitra" pitchFamily="2" charset="-78"/>
                <a:cs typeface="Zar" pitchFamily="2" charset="-78"/>
              </a:rPr>
              <a:t>نحوه تعيين مسئول كارگروه دستگاه‌هاي</a:t>
            </a:r>
            <a:endParaRPr lang="en-US" altLang="en-US" sz="36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8A9EFEC7-8C9B-45F8-B733-7874DE217DC0}" type="slidenum">
              <a:rPr lang="ar-SA" altLang="en-US"/>
              <a:pPr/>
              <a:t>92</a:t>
            </a:fld>
            <a:endParaRPr lang="en-US" altLang="en-US"/>
          </a:p>
        </p:txBody>
      </p:sp>
      <p:sp>
        <p:nvSpPr>
          <p:cNvPr id="335874"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35875"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35876" name="Text Box 4"/>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35877" name="Text Box 5"/>
          <p:cNvSpPr txBox="1">
            <a:spLocks noChangeArrowheads="1"/>
          </p:cNvSpPr>
          <p:nvPr/>
        </p:nvSpPr>
        <p:spPr bwMode="auto">
          <a:xfrm>
            <a:off x="250825" y="1268413"/>
            <a:ext cx="8686800" cy="5064125"/>
          </a:xfrm>
          <a:prstGeom prst="rect">
            <a:avLst/>
          </a:prstGeom>
          <a:noFill/>
          <a:ln w="9525">
            <a:noFill/>
            <a:miter lim="800000"/>
            <a:headEnd/>
            <a:tailEnd/>
          </a:ln>
          <a:effectLst/>
        </p:spPr>
        <p:txBody>
          <a:bodyPr>
            <a:spAutoFit/>
          </a:bodyPr>
          <a:lstStyle/>
          <a:p>
            <a:pPr marL="381000" indent="-381000" algn="justLow" rtl="1">
              <a:lnSpc>
                <a:spcPct val="125000"/>
              </a:lnSpc>
              <a:spcBef>
                <a:spcPct val="50000"/>
              </a:spcBef>
              <a:buClr>
                <a:srgbClr val="009900"/>
              </a:buClr>
              <a:buFont typeface="Wingdings" pitchFamily="2" charset="2"/>
              <a:buChar char="ü"/>
            </a:pPr>
            <a:r>
              <a:rPr lang="ar-SA" altLang="en-US" sz="3700" b="1">
                <a:solidFill>
                  <a:srgbClr val="003366"/>
                </a:solidFill>
                <a:effectLst>
                  <a:outerShdw blurRad="38100" dist="38100" dir="2700000" algn="tl">
                    <a:srgbClr val="000000"/>
                  </a:outerShdw>
                </a:effectLst>
                <a:latin typeface="Times New Roman" pitchFamily="18" charset="0"/>
                <a:cs typeface="Yagut" pitchFamily="2" charset="-78"/>
              </a:rPr>
              <a:t> </a:t>
            </a: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به منظور ايجاد هماهنگي بين واحدهاي ذي‌ربط در هر دستگاه اجرايي، رفع موانع و مشكلات اجرايي، دريافت گزارشات و پيگيري مستمر اجرايي اين آيين‌نامه، كارگروهي با مسئوليت معاون دستگاه اجرايي موضوع ماده (13) اين آيين‌نامه و با عضويت مسئول واحد ارزيابي عملكرد و پاسخگويي به شكايات (دبير كارگروه)، مسئول واحد بهبود سيستم‌ها و روش‌هاي اداري، مسئول واحد حراست، مسئول هماهنگي هيئت‌هاي رسيدگي به تخلفات اداري يا رييس هيئت بدوي (در صورت تشكيل هيئت) و يكي از بازرسان تشكيل مي‌گردد. </a:t>
            </a:r>
          </a:p>
        </p:txBody>
      </p:sp>
      <p:sp>
        <p:nvSpPr>
          <p:cNvPr id="335878" name="AutoShape 6"/>
          <p:cNvSpPr>
            <a:spLocks noChangeArrowheads="1"/>
          </p:cNvSpPr>
          <p:nvPr/>
        </p:nvSpPr>
        <p:spPr bwMode="auto">
          <a:xfrm>
            <a:off x="0" y="188913"/>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3600" b="1">
                <a:solidFill>
                  <a:srgbClr val="FFFFFF"/>
                </a:solidFill>
                <a:effectLst>
                  <a:outerShdw blurRad="38100" dist="38100" dir="2700000" algn="tl">
                    <a:srgbClr val="000000"/>
                  </a:outerShdw>
                </a:effectLst>
                <a:latin typeface="Mitra" pitchFamily="2" charset="-78"/>
                <a:cs typeface="Zar" pitchFamily="2" charset="-78"/>
              </a:rPr>
              <a:t>تشكيل كار گروه دستگاهي</a:t>
            </a:r>
            <a:endParaRPr lang="en-US" altLang="en-US" sz="36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2A6A2A8-D9A1-447D-94AA-0FF187EF6DB3}" type="slidenum">
              <a:rPr lang="ar-SA" altLang="en-US"/>
              <a:pPr/>
              <a:t>93</a:t>
            </a:fld>
            <a:endParaRPr lang="en-US" altLang="en-US"/>
          </a:p>
        </p:txBody>
      </p:sp>
      <p:sp>
        <p:nvSpPr>
          <p:cNvPr id="337922" name="Rectangle 2"/>
          <p:cNvSpPr>
            <a:spLocks noChangeArrowheads="1"/>
          </p:cNvSpPr>
          <p:nvPr/>
        </p:nvSpPr>
        <p:spPr bwMode="auto">
          <a:xfrm>
            <a:off x="250825" y="908050"/>
            <a:ext cx="8642350" cy="5038725"/>
          </a:xfrm>
          <a:prstGeom prst="rect">
            <a:avLst/>
          </a:prstGeom>
          <a:noFill/>
          <a:ln w="9525">
            <a:noFill/>
            <a:miter lim="800000"/>
            <a:headEnd/>
            <a:tailEnd/>
          </a:ln>
          <a:effectLst/>
        </p:spPr>
        <p:txBody>
          <a:bodyPr>
            <a:spAutoFit/>
          </a:bodyPr>
          <a:lstStyle/>
          <a:p>
            <a:pPr rtl="1">
              <a:lnSpc>
                <a:spcPct val="125000"/>
              </a:lnSpc>
              <a:spcBef>
                <a:spcPct val="50000"/>
              </a:spcBef>
              <a:buClr>
                <a:srgbClr val="009900"/>
              </a:buClr>
              <a:buFont typeface="Wingdings" pitchFamily="2" charset="2"/>
              <a:buNone/>
            </a:pPr>
            <a:endParaRPr lang="fa-IR" altLang="en-US" sz="2700" b="1">
              <a:solidFill>
                <a:srgbClr val="003366"/>
              </a:solidFill>
              <a:effectLst>
                <a:outerShdw blurRad="38100" dist="38100" dir="2700000" algn="tl">
                  <a:srgbClr val="000000"/>
                </a:outerShdw>
              </a:effectLst>
              <a:latin typeface="Mitra" pitchFamily="2" charset="-78"/>
              <a:cs typeface="Zar" pitchFamily="2" charset="-78"/>
            </a:endParaRPr>
          </a:p>
          <a:p>
            <a:pPr rtl="1">
              <a:lnSpc>
                <a:spcPct val="125000"/>
              </a:lnSpc>
              <a:spcBef>
                <a:spcPct val="50000"/>
              </a:spcBef>
              <a:buClr>
                <a:srgbClr val="009900"/>
              </a:buClr>
              <a:buFont typeface="Wingdings" pitchFamily="2" charset="2"/>
              <a:buNone/>
            </a:pPr>
            <a:r>
              <a:rPr lang="fa-IR" altLang="en-US" sz="2700" b="1">
                <a:solidFill>
                  <a:srgbClr val="003366"/>
                </a:solidFill>
                <a:effectLst>
                  <a:outerShdw blurRad="38100" dist="38100" dir="2700000" algn="tl">
                    <a:srgbClr val="000000"/>
                  </a:outerShdw>
                </a:effectLst>
                <a:latin typeface="Mitra" pitchFamily="2" charset="-78"/>
                <a:cs typeface="Zar" pitchFamily="2" charset="-78"/>
              </a:rPr>
              <a:t> - ايجاد هماهنگي بين واحدهاي ذي‌ربط دردستگاه اجرايي                  - رفع موانع و مشكلات اجرايي</a:t>
            </a:r>
          </a:p>
          <a:p>
            <a:pPr rtl="1">
              <a:lnSpc>
                <a:spcPct val="125000"/>
              </a:lnSpc>
              <a:spcBef>
                <a:spcPct val="50000"/>
              </a:spcBef>
              <a:buClr>
                <a:srgbClr val="009900"/>
              </a:buClr>
              <a:buFont typeface="Wingdings" pitchFamily="2" charset="2"/>
              <a:buNone/>
            </a:pPr>
            <a:r>
              <a:rPr lang="fa-IR" altLang="en-US" sz="2700" b="1">
                <a:solidFill>
                  <a:srgbClr val="003366"/>
                </a:solidFill>
                <a:effectLst>
                  <a:outerShdw blurRad="38100" dist="38100" dir="2700000" algn="tl">
                    <a:srgbClr val="000000"/>
                  </a:outerShdw>
                </a:effectLst>
                <a:latin typeface="Mitra" pitchFamily="2" charset="-78"/>
                <a:cs typeface="Zar" pitchFamily="2" charset="-78"/>
              </a:rPr>
              <a:t> -  دريافت گزارشات و پيگيري مستمر اجرايي آيين‌نامه             </a:t>
            </a:r>
            <a:r>
              <a:rPr lang="fa-IR" altLang="en-US" sz="3200" b="1">
                <a:solidFill>
                  <a:srgbClr val="003366"/>
                </a:solidFill>
                <a:effectLst>
                  <a:outerShdw blurRad="38100" dist="38100" dir="2700000" algn="tl">
                    <a:srgbClr val="000000"/>
                  </a:outerShdw>
                </a:effectLst>
                <a:latin typeface="Mitra" pitchFamily="2" charset="-78"/>
                <a:cs typeface="Yagut" pitchFamily="2" charset="-78"/>
              </a:rPr>
              <a:t>                  - بررسی و</a:t>
            </a:r>
            <a:r>
              <a:rPr lang="fa-IR" altLang="en-US" sz="2700" b="1">
                <a:solidFill>
                  <a:srgbClr val="003366"/>
                </a:solidFill>
                <a:effectLst>
                  <a:outerShdw blurRad="38100" dist="38100" dir="2700000" algn="tl">
                    <a:srgbClr val="000000"/>
                  </a:outerShdw>
                </a:effectLst>
                <a:latin typeface="Mitra" pitchFamily="2" charset="-78"/>
                <a:cs typeface="Zar" pitchFamily="2" charset="-78"/>
              </a:rPr>
              <a:t>اولويت بندی</a:t>
            </a:r>
            <a:r>
              <a:rPr lang="fa-IR" altLang="en-US" sz="3200" b="1">
                <a:solidFill>
                  <a:srgbClr val="003366"/>
                </a:solidFill>
                <a:effectLst>
                  <a:outerShdw blurRad="38100" dist="38100" dir="2700000" algn="tl">
                    <a:srgbClr val="000000"/>
                  </a:outerShdw>
                </a:effectLst>
                <a:latin typeface="Mitra" pitchFamily="2" charset="-78"/>
                <a:cs typeface="Yagut" pitchFamily="2" charset="-78"/>
              </a:rPr>
              <a:t> واحدها وگروه هايی از کارکنان دستگاه را که بيشتر در معرض دريافت يا پرداخت رشوه قرار دارند و اصلاح </a:t>
            </a:r>
            <a:r>
              <a:rPr lang="fa-IR" altLang="en-US" sz="2700" b="1">
                <a:solidFill>
                  <a:srgbClr val="003366"/>
                </a:solidFill>
                <a:effectLst>
                  <a:outerShdw blurRad="38100" dist="38100" dir="2700000" algn="tl">
                    <a:srgbClr val="000000"/>
                  </a:outerShdw>
                </a:effectLst>
                <a:latin typeface="Mitra" pitchFamily="2" charset="-78"/>
                <a:cs typeface="Zar" pitchFamily="2" charset="-78"/>
              </a:rPr>
              <a:t>نقاط آسيب پذير شناسايی شده با اولويت وجديت </a:t>
            </a:r>
          </a:p>
        </p:txBody>
      </p:sp>
      <p:sp>
        <p:nvSpPr>
          <p:cNvPr id="337923" name="AutoShape 3"/>
          <p:cNvSpPr>
            <a:spLocks noChangeArrowheads="1"/>
          </p:cNvSpPr>
          <p:nvPr/>
        </p:nvSpPr>
        <p:spPr bwMode="auto">
          <a:xfrm>
            <a:off x="250825" y="188913"/>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3600" b="1">
                <a:solidFill>
                  <a:srgbClr val="FFFFFF"/>
                </a:solidFill>
                <a:effectLst>
                  <a:outerShdw blurRad="38100" dist="38100" dir="2700000" algn="tl">
                    <a:srgbClr val="000000"/>
                  </a:outerShdw>
                </a:effectLst>
                <a:latin typeface="Mitra" pitchFamily="2" charset="-78"/>
                <a:cs typeface="Zar" pitchFamily="2" charset="-78"/>
              </a:rPr>
              <a:t>وظايف كار گروه دستگاه ها</a:t>
            </a:r>
            <a:endParaRPr lang="en-US" altLang="en-US" sz="36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EAA7133-CF20-437D-B097-F13898184A2E}" type="slidenum">
              <a:rPr lang="ar-SA" altLang="en-US"/>
              <a:pPr/>
              <a:t>94</a:t>
            </a:fld>
            <a:endParaRPr lang="en-US" altLang="en-US"/>
          </a:p>
        </p:txBody>
      </p:sp>
      <p:sp>
        <p:nvSpPr>
          <p:cNvPr id="338946" name="Rectangle 2"/>
          <p:cNvSpPr>
            <a:spLocks noChangeArrowheads="1"/>
          </p:cNvSpPr>
          <p:nvPr/>
        </p:nvSpPr>
        <p:spPr bwMode="auto">
          <a:xfrm>
            <a:off x="250825" y="404813"/>
            <a:ext cx="8642350" cy="6259512"/>
          </a:xfrm>
          <a:prstGeom prst="rect">
            <a:avLst/>
          </a:prstGeom>
          <a:noFill/>
          <a:ln w="9525">
            <a:noFill/>
            <a:miter lim="800000"/>
            <a:headEnd/>
            <a:tailEnd/>
          </a:ln>
          <a:effectLst/>
        </p:spPr>
        <p:txBody>
          <a:bodyPr>
            <a:spAutoFit/>
          </a:bodyPr>
          <a:lstStyle/>
          <a:p>
            <a:endParaRPr lang="fa-IR" altLang="en-US" sz="2700" b="1">
              <a:solidFill>
                <a:srgbClr val="003366"/>
              </a:solidFill>
              <a:effectLst>
                <a:outerShdw blurRad="38100" dist="38100" dir="2700000" algn="tl">
                  <a:srgbClr val="000000"/>
                </a:outerShdw>
              </a:effectLst>
              <a:latin typeface="Mitra" pitchFamily="2" charset="-78"/>
              <a:cs typeface="Zar" pitchFamily="2" charset="-78"/>
            </a:endParaRPr>
          </a:p>
          <a:p>
            <a:endParaRPr lang="fa-IR" altLang="en-US" sz="2700" b="1">
              <a:solidFill>
                <a:srgbClr val="003366"/>
              </a:solidFill>
              <a:effectLst>
                <a:outerShdw blurRad="38100" dist="38100" dir="2700000" algn="tl">
                  <a:srgbClr val="000000"/>
                </a:outerShdw>
              </a:effectLst>
              <a:latin typeface="Mitra" pitchFamily="2" charset="-78"/>
              <a:cs typeface="Zar" pitchFamily="2" charset="-78"/>
            </a:endParaRPr>
          </a:p>
          <a:p>
            <a:pPr algn="justLow" rtl="1"/>
            <a:r>
              <a:rPr lang="fa-IR" altLang="en-US" sz="2700" b="1">
                <a:solidFill>
                  <a:srgbClr val="003366"/>
                </a:solidFill>
                <a:effectLst>
                  <a:outerShdw blurRad="38100" dist="38100" dir="2700000" algn="tl">
                    <a:srgbClr val="000000"/>
                  </a:outerShdw>
                </a:effectLst>
                <a:latin typeface="Mitra" pitchFamily="2" charset="-78"/>
                <a:cs typeface="Yagut" pitchFamily="2" charset="-78"/>
              </a:rPr>
              <a:t>تذکر مهم :باتوجه به گستردگی حيطه اجرايی آئين نامه کليه کارگروه های دستگاه های اجرايی موظفند که کليه سازمان ها،شرکت ها وموسسات تابعه وتحت پوشش خود را که در شمول تصويب نامه قرار دارند را شناسايی ودر ارتباط با تشکيل کارگروه و انجام تکاليف مقرر مطابق با آئين نامه هدايت ونظارت نمايند در ضمن ليست عناوين آنها را به انضمام اسامی مسئولان واعضای کارگروه برای تشکيل بانک اطلاعاتی وانجام اقدامات لازم به دبير خانه ستاد پيگيری ونظارت براجرای آئين واقع در دفتر بهبود مديريت و ارزيابی عملکرد حداکثر تا تاريخ 31/5/1384 ارسال فرمايند   </a:t>
            </a:r>
          </a:p>
          <a:p>
            <a:pPr algn="justLow" rtl="1"/>
            <a:r>
              <a:rPr lang="fa-IR" altLang="en-US" sz="2700" b="1">
                <a:solidFill>
                  <a:srgbClr val="003366"/>
                </a:solidFill>
                <a:effectLst>
                  <a:outerShdw blurRad="38100" dist="38100" dir="2700000" algn="tl">
                    <a:srgbClr val="000000"/>
                  </a:outerShdw>
                </a:effectLst>
                <a:latin typeface="Mitra" pitchFamily="2" charset="-78"/>
                <a:cs typeface="Yagut" pitchFamily="2" charset="-78"/>
              </a:rPr>
              <a:t>   توضيح :براساس تبصره(2) ماده 13 آئين نامه  واحد های حراست   دستگاه های اجرايی موظفند که نتايج بازرسی ها و اقدامات قانونی خوددرخصوص اين تصويب نامه رابه کارگروه دستگاه ذی ربط ارايه نمايند</a:t>
            </a:r>
            <a:endParaRPr lang="en-US" altLang="en-US" sz="2700" b="1">
              <a:solidFill>
                <a:srgbClr val="003366"/>
              </a:solidFill>
              <a:effectLst>
                <a:outerShdw blurRad="38100" dist="38100" dir="2700000" algn="tl">
                  <a:srgbClr val="000000"/>
                </a:outerShdw>
              </a:effectLst>
              <a:latin typeface="Mitra" pitchFamily="2" charset="-78"/>
              <a:cs typeface="Yagut" pitchFamily="2" charset="-78"/>
            </a:endParaRPr>
          </a:p>
        </p:txBody>
      </p:sp>
      <p:sp>
        <p:nvSpPr>
          <p:cNvPr id="338947" name="AutoShape 3"/>
          <p:cNvSpPr>
            <a:spLocks noChangeArrowheads="1"/>
          </p:cNvSpPr>
          <p:nvPr/>
        </p:nvSpPr>
        <p:spPr bwMode="auto">
          <a:xfrm>
            <a:off x="250825" y="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3600" b="1">
                <a:solidFill>
                  <a:srgbClr val="FFFFFF"/>
                </a:solidFill>
                <a:effectLst>
                  <a:outerShdw blurRad="38100" dist="38100" dir="2700000" algn="tl">
                    <a:srgbClr val="000000"/>
                  </a:outerShdw>
                </a:effectLst>
                <a:latin typeface="Mitra" pitchFamily="2" charset="-78"/>
                <a:cs typeface="Zar" pitchFamily="2" charset="-78"/>
              </a:rPr>
              <a:t>وظايف كار گروه دستگاه ها</a:t>
            </a:r>
            <a:endParaRPr lang="en-US" altLang="en-US" sz="36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BB6288C5-EA65-4780-BE59-CA1EEB675927}" type="slidenum">
              <a:rPr lang="ar-SA" altLang="en-US"/>
              <a:pPr/>
              <a:t>95</a:t>
            </a:fld>
            <a:endParaRPr lang="en-US" altLang="en-US"/>
          </a:p>
        </p:txBody>
      </p:sp>
      <p:sp>
        <p:nvSpPr>
          <p:cNvPr id="339970"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39971"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39972" name="Text Box 4"/>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39973" name="Text Box 5"/>
          <p:cNvSpPr txBox="1">
            <a:spLocks noChangeArrowheads="1"/>
          </p:cNvSpPr>
          <p:nvPr/>
        </p:nvSpPr>
        <p:spPr bwMode="auto">
          <a:xfrm>
            <a:off x="179388" y="1412875"/>
            <a:ext cx="8686800" cy="4786313"/>
          </a:xfrm>
          <a:prstGeom prst="rect">
            <a:avLst/>
          </a:prstGeom>
          <a:noFill/>
          <a:ln w="9525">
            <a:noFill/>
            <a:miter lim="800000"/>
            <a:headEnd/>
            <a:tailEnd/>
          </a:ln>
          <a:effectLst/>
        </p:spPr>
        <p:txBody>
          <a:bodyPr>
            <a:spAutoFit/>
          </a:bodyPr>
          <a:lstStyle/>
          <a:p>
            <a:pPr marL="381000" indent="-381000" algn="justLow" rtl="1">
              <a:lnSpc>
                <a:spcPct val="150000"/>
              </a:lnSpc>
              <a:spcBef>
                <a:spcPct val="50000"/>
              </a:spcBef>
              <a:buClr>
                <a:srgbClr val="009900"/>
              </a:buClr>
              <a:buFont typeface="Wingdings" pitchFamily="2" charset="2"/>
              <a:buChar char="ü"/>
            </a:pPr>
            <a:r>
              <a:rPr lang="ar-SA" altLang="en-US" sz="3700" b="1">
                <a:solidFill>
                  <a:srgbClr val="003366"/>
                </a:solidFill>
                <a:effectLst>
                  <a:outerShdw blurRad="38100" dist="38100" dir="2700000" algn="tl">
                    <a:srgbClr val="000000"/>
                  </a:outerShdw>
                </a:effectLst>
                <a:latin typeface="Times New Roman" pitchFamily="18" charset="0"/>
                <a:cs typeface="Yagut" pitchFamily="2" charset="-78"/>
              </a:rPr>
              <a:t> </a:t>
            </a: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شفاف سازي مراحل انجام خدمات اطلاع رساني مناسب به مردم، اصلاح و كوتاه نمودن روش‌هاي انجام خدماتي كه به مردم ارايه مي‌گردد، توسعه فناوري اداري،‌ انجام نظرسنجي از مردم ومراجعان براساس دستورالعمل‌هايي كه از طرف سازمان مديريت و برنامه‌ريزي كشور صادر مي‌گردد، (طرح تكريم مردم و جلب رضايت ارباب رجوع در نظام‌ اداري و مصوبات مربوط به اصلاح سيستم‌ها و روش‌هاي اداري)</a:t>
            </a:r>
            <a:endParaRPr lang="en-US" altLang="en-US" sz="2800" b="1">
              <a:solidFill>
                <a:srgbClr val="336600"/>
              </a:solidFill>
              <a:latin typeface="Times New Roman" pitchFamily="18" charset="0"/>
              <a:cs typeface="Zar" pitchFamily="2" charset="-78"/>
            </a:endParaRPr>
          </a:p>
        </p:txBody>
      </p:sp>
      <p:sp>
        <p:nvSpPr>
          <p:cNvPr id="339974" name="AutoShape 6"/>
          <p:cNvSpPr>
            <a:spLocks noChangeArrowheads="1"/>
          </p:cNvSpPr>
          <p:nvPr/>
        </p:nvSpPr>
        <p:spPr bwMode="auto">
          <a:xfrm>
            <a:off x="0" y="26035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3600" b="1">
                <a:solidFill>
                  <a:srgbClr val="FFFFFF"/>
                </a:solidFill>
                <a:effectLst>
                  <a:outerShdw blurRad="38100" dist="38100" dir="2700000" algn="tl">
                    <a:srgbClr val="000000"/>
                  </a:outerShdw>
                </a:effectLst>
                <a:latin typeface="Mitra" pitchFamily="2" charset="-78"/>
                <a:cs typeface="Zar" pitchFamily="2" charset="-78"/>
              </a:rPr>
              <a:t>تكاليف و وظايف دستگاه‌هاي اجرايي</a:t>
            </a:r>
            <a:endParaRPr lang="en-US" altLang="en-US" sz="36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A18B6865-7468-4F07-AF85-5B1141E5A195}" type="slidenum">
              <a:rPr lang="ar-SA" altLang="en-US"/>
              <a:pPr/>
              <a:t>96</a:t>
            </a:fld>
            <a:endParaRPr lang="en-US" altLang="en-US"/>
          </a:p>
        </p:txBody>
      </p:sp>
      <p:sp>
        <p:nvSpPr>
          <p:cNvPr id="342018"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42019"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42020" name="Text Box 4"/>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42021" name="Text Box 5"/>
          <p:cNvSpPr txBox="1">
            <a:spLocks noChangeArrowheads="1"/>
          </p:cNvSpPr>
          <p:nvPr/>
        </p:nvSpPr>
        <p:spPr bwMode="auto">
          <a:xfrm>
            <a:off x="152400" y="1484313"/>
            <a:ext cx="8686800" cy="5214937"/>
          </a:xfrm>
          <a:prstGeom prst="rect">
            <a:avLst/>
          </a:prstGeom>
          <a:noFill/>
          <a:ln w="9525">
            <a:noFill/>
            <a:miter lim="800000"/>
            <a:headEnd/>
            <a:tailEnd/>
          </a:ln>
          <a:effectLst/>
        </p:spPr>
        <p:txBody>
          <a:bodyPr>
            <a:spAutoFit/>
          </a:bodyPr>
          <a:lstStyle/>
          <a:p>
            <a:pPr marL="381000" indent="-381000" algn="justLow" rtl="1">
              <a:lnSpc>
                <a:spcPct val="150000"/>
              </a:lnSpc>
              <a:spcBef>
                <a:spcPct val="50000"/>
              </a:spcBef>
              <a:buClr>
                <a:srgbClr val="009900"/>
              </a:buClr>
              <a:buFont typeface="Wingdings" pitchFamily="2" charset="2"/>
              <a:buChar char="ü"/>
            </a:pPr>
            <a:r>
              <a:rPr lang="ar-SA" altLang="en-US" sz="3700" b="1">
                <a:solidFill>
                  <a:srgbClr val="003366"/>
                </a:solidFill>
                <a:effectLst>
                  <a:outerShdw blurRad="38100" dist="38100" dir="2700000" algn="tl">
                    <a:srgbClr val="000000"/>
                  </a:outerShdw>
                </a:effectLst>
                <a:latin typeface="Times New Roman" pitchFamily="18" charset="0"/>
                <a:cs typeface="Yagut" pitchFamily="2" charset="-78"/>
              </a:rPr>
              <a:t> </a:t>
            </a: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آموزش كاركنان به نحوي كه كاركنان ذي‌ربط از مفاد اين آيين‌نامه به طور كامل مطلع شده باشند.</a:t>
            </a:r>
          </a:p>
          <a:p>
            <a:pPr marL="381000" indent="-381000" algn="justLow" rtl="1">
              <a:lnSpc>
                <a:spcPct val="150000"/>
              </a:lnSpc>
              <a:spcBef>
                <a:spcPct val="50000"/>
              </a:spcBef>
              <a:buClr>
                <a:srgbClr val="009900"/>
              </a:buClr>
              <a:buFont typeface="Wingdings" pitchFamily="2" charset="2"/>
              <a:buChar char="ü"/>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انتخاب بازرس يا بازرسان از طرف وزراء و رؤساي سازمان‌ها،  استانداران مديران عامل، شركت‌ها، رؤساي سازمان‌ها، مديران كل واحدهاي استاني براي انجام نظارت‌هاي لازم به طرق مقتضي و تهيه و ارايه گزارش در حيطه وظايف و مأموريت‌هاي محوله </a:t>
            </a:r>
          </a:p>
          <a:p>
            <a:pPr marL="381000" indent="-381000" algn="justLow" rtl="1">
              <a:lnSpc>
                <a:spcPct val="150000"/>
              </a:lnSpc>
              <a:spcBef>
                <a:spcPct val="50000"/>
              </a:spcBef>
              <a:buClr>
                <a:srgbClr val="009900"/>
              </a:buClr>
              <a:buFont typeface="Wingdings" pitchFamily="2" charset="2"/>
              <a:buChar char="ü"/>
            </a:pPr>
            <a:endParaRPr lang="en-US" altLang="en-US" sz="2800" b="1">
              <a:solidFill>
                <a:srgbClr val="336600"/>
              </a:solidFill>
              <a:latin typeface="Times New Roman" pitchFamily="18" charset="0"/>
              <a:cs typeface="Zar" pitchFamily="2" charset="-78"/>
            </a:endParaRPr>
          </a:p>
        </p:txBody>
      </p:sp>
      <p:sp>
        <p:nvSpPr>
          <p:cNvPr id="342022" name="AutoShape 6"/>
          <p:cNvSpPr>
            <a:spLocks noChangeArrowheads="1"/>
          </p:cNvSpPr>
          <p:nvPr/>
        </p:nvSpPr>
        <p:spPr bwMode="auto">
          <a:xfrm>
            <a:off x="0" y="26035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3600" b="1">
                <a:solidFill>
                  <a:srgbClr val="FFFFFF"/>
                </a:solidFill>
                <a:effectLst>
                  <a:outerShdw blurRad="38100" dist="38100" dir="2700000" algn="tl">
                    <a:srgbClr val="000000"/>
                  </a:outerShdw>
                </a:effectLst>
                <a:latin typeface="Mitra" pitchFamily="2" charset="-78"/>
                <a:cs typeface="Zar" pitchFamily="2" charset="-78"/>
              </a:rPr>
              <a:t>تكاليف و وظايف دستگاه‌هاي اجرايي</a:t>
            </a:r>
            <a:endParaRPr lang="en-US" altLang="en-US" sz="36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EF4DD5A0-483E-4D8C-90D3-D379B0944CB9}" type="slidenum">
              <a:rPr lang="ar-SA" altLang="en-US"/>
              <a:pPr/>
              <a:t>97</a:t>
            </a:fld>
            <a:endParaRPr lang="en-US" altLang="en-US"/>
          </a:p>
        </p:txBody>
      </p:sp>
      <p:sp>
        <p:nvSpPr>
          <p:cNvPr id="344066"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44067"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44068" name="Text Box 4"/>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44069" name="Text Box 5"/>
          <p:cNvSpPr txBox="1">
            <a:spLocks noChangeArrowheads="1"/>
          </p:cNvSpPr>
          <p:nvPr/>
        </p:nvSpPr>
        <p:spPr bwMode="auto">
          <a:xfrm>
            <a:off x="257175" y="1144588"/>
            <a:ext cx="8686800" cy="5641975"/>
          </a:xfrm>
          <a:prstGeom prst="rect">
            <a:avLst/>
          </a:prstGeom>
          <a:noFill/>
          <a:ln w="9525">
            <a:noFill/>
            <a:miter lim="800000"/>
            <a:headEnd/>
            <a:tailEnd/>
          </a:ln>
          <a:effectLst/>
        </p:spPr>
        <p:txBody>
          <a:bodyPr>
            <a:spAutoFit/>
          </a:bodyPr>
          <a:lstStyle/>
          <a:p>
            <a:pPr marL="381000" indent="-381000" algn="justLow" rtl="1">
              <a:lnSpc>
                <a:spcPct val="150000"/>
              </a:lnSpc>
              <a:spcBef>
                <a:spcPct val="50000"/>
              </a:spcBef>
              <a:buClr>
                <a:srgbClr val="009900"/>
              </a:buClr>
              <a:buFont typeface="Wingdings" pitchFamily="2" charset="2"/>
              <a:buChar char="ü"/>
            </a:pPr>
            <a:r>
              <a:rPr lang="ar-SA" altLang="en-US" sz="3700" b="1">
                <a:solidFill>
                  <a:srgbClr val="003366"/>
                </a:solidFill>
                <a:effectLst>
                  <a:outerShdw blurRad="38100" dist="38100" dir="2700000" algn="tl">
                    <a:srgbClr val="000000"/>
                  </a:outerShdw>
                </a:effectLst>
                <a:latin typeface="Times New Roman" pitchFamily="18" charset="0"/>
                <a:cs typeface="Yagut" pitchFamily="2" charset="-78"/>
              </a:rPr>
              <a:t> </a:t>
            </a: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تشويق اشخاصي كه تخلفات موضوع ماده (1) اين آيين‌نامه را گزارش نموده و گزارش آنان منجر به صدور حكم قطعي براساس آيين‌نامه شده باشد، مطابق آيين‌نامه‌اي كه به پيشنهاد سازمان مديريت و برنامه‌ريزي كشور به تصويب هيئت وزيران مي‌رسد.</a:t>
            </a:r>
          </a:p>
          <a:p>
            <a:pPr marL="381000" indent="-381000" algn="justLow" rtl="1">
              <a:lnSpc>
                <a:spcPct val="150000"/>
              </a:lnSpc>
              <a:spcBef>
                <a:spcPct val="50000"/>
              </a:spcBef>
              <a:buClr>
                <a:srgbClr val="009900"/>
              </a:buClr>
              <a:buFont typeface="Wingdings" pitchFamily="2" charset="2"/>
              <a:buChar char="ü"/>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پيش‌بيني حق فسخ براي دستگاه اجرايي در قرارداد با اشخاص حقيقي و حقوقي به منظور اعمال حق مذكور در مواردي كه به تشخيص دستگاه اجرايي طرف قرارداد مرتكب يكي از اعمال بندهاي ماده (1)اين آيين‌نامه شود.</a:t>
            </a:r>
            <a:endParaRPr lang="en-US" altLang="en-US" sz="2800" b="1">
              <a:solidFill>
                <a:srgbClr val="336600"/>
              </a:solidFill>
              <a:latin typeface="Times New Roman" pitchFamily="18" charset="0"/>
              <a:cs typeface="Zar" pitchFamily="2" charset="-78"/>
            </a:endParaRPr>
          </a:p>
        </p:txBody>
      </p:sp>
      <p:sp>
        <p:nvSpPr>
          <p:cNvPr id="344070" name="AutoShape 6"/>
          <p:cNvSpPr>
            <a:spLocks noChangeArrowheads="1"/>
          </p:cNvSpPr>
          <p:nvPr/>
        </p:nvSpPr>
        <p:spPr bwMode="auto">
          <a:xfrm>
            <a:off x="250825" y="188913"/>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3600" b="1">
                <a:solidFill>
                  <a:srgbClr val="FFFFFF"/>
                </a:solidFill>
                <a:effectLst>
                  <a:outerShdw blurRad="38100" dist="38100" dir="2700000" algn="tl">
                    <a:srgbClr val="000000"/>
                  </a:outerShdw>
                </a:effectLst>
                <a:latin typeface="Mitra" pitchFamily="2" charset="-78"/>
                <a:cs typeface="Zar" pitchFamily="2" charset="-78"/>
              </a:rPr>
              <a:t>تكاليف و وظايف دستگاه‌هاي اجرايي</a:t>
            </a:r>
            <a:endParaRPr lang="en-US" altLang="en-US" sz="36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0B41C53D-C041-4070-A157-A2DF8BAC5570}" type="slidenum">
              <a:rPr lang="ar-SA" altLang="en-US"/>
              <a:pPr/>
              <a:t>98</a:t>
            </a:fld>
            <a:endParaRPr lang="en-US" altLang="en-US"/>
          </a:p>
        </p:txBody>
      </p:sp>
      <p:sp>
        <p:nvSpPr>
          <p:cNvPr id="346114"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46115"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46116" name="Text Box 4"/>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46117" name="Text Box 5"/>
          <p:cNvSpPr txBox="1">
            <a:spLocks noChangeArrowheads="1"/>
          </p:cNvSpPr>
          <p:nvPr/>
        </p:nvSpPr>
        <p:spPr bwMode="auto">
          <a:xfrm>
            <a:off x="250825" y="1412875"/>
            <a:ext cx="8686800" cy="3503613"/>
          </a:xfrm>
          <a:prstGeom prst="rect">
            <a:avLst/>
          </a:prstGeom>
          <a:noFill/>
          <a:ln w="9525">
            <a:noFill/>
            <a:miter lim="800000"/>
            <a:headEnd/>
            <a:tailEnd/>
          </a:ln>
          <a:effectLst/>
        </p:spPr>
        <p:txBody>
          <a:bodyPr>
            <a:spAutoFit/>
          </a:bodyPr>
          <a:lstStyle/>
          <a:p>
            <a:pPr marL="381000" indent="-381000" algn="justLow" rtl="1">
              <a:lnSpc>
                <a:spcPct val="150000"/>
              </a:lnSpc>
              <a:spcBef>
                <a:spcPct val="50000"/>
              </a:spcBef>
              <a:buClr>
                <a:srgbClr val="009900"/>
              </a:buClr>
              <a:buFont typeface="Wingdings" pitchFamily="2" charset="2"/>
              <a:buChar char="ü"/>
            </a:pPr>
            <a:r>
              <a:rPr lang="ar-SA" altLang="en-US" sz="3700" b="1">
                <a:solidFill>
                  <a:srgbClr val="003366"/>
                </a:solidFill>
                <a:effectLst>
                  <a:outerShdw blurRad="38100" dist="38100" dir="2700000" algn="tl">
                    <a:srgbClr val="000000"/>
                  </a:outerShdw>
                </a:effectLst>
                <a:latin typeface="Times New Roman" pitchFamily="18" charset="0"/>
                <a:cs typeface="Yagut" pitchFamily="2" charset="-78"/>
              </a:rPr>
              <a:t> </a:t>
            </a: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كليه كاركنان دستگاه‌هاي موضوع آيين‌نامه مكلفند در صورت اطلاع از وقوع اقدامات مندرج در ماده (1) نسبت به خود يا ديگر كاركنان مراتب را با ذكر مشخصات فرد يا افراد پيشنهاد كننده به هيئت‌هاي رسيدگي به تخلفات اداري و مقامات مافوق اطلاع دهند تا مطابق قانون پيگيري شود.</a:t>
            </a:r>
            <a:endParaRPr lang="en-US" altLang="en-US" sz="2800" b="1">
              <a:solidFill>
                <a:srgbClr val="336600"/>
              </a:solidFill>
              <a:latin typeface="Times New Roman" pitchFamily="18" charset="0"/>
              <a:cs typeface="Zar" pitchFamily="2" charset="-78"/>
            </a:endParaRPr>
          </a:p>
        </p:txBody>
      </p:sp>
      <p:sp>
        <p:nvSpPr>
          <p:cNvPr id="346118" name="AutoShape 6"/>
          <p:cNvSpPr>
            <a:spLocks noChangeArrowheads="1"/>
          </p:cNvSpPr>
          <p:nvPr/>
        </p:nvSpPr>
        <p:spPr bwMode="auto">
          <a:xfrm>
            <a:off x="250825" y="333375"/>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3600" b="1">
                <a:solidFill>
                  <a:srgbClr val="FFFFFF"/>
                </a:solidFill>
                <a:effectLst>
                  <a:outerShdw blurRad="38100" dist="38100" dir="2700000" algn="tl">
                    <a:srgbClr val="000000"/>
                  </a:outerShdw>
                </a:effectLst>
                <a:latin typeface="Mitra" pitchFamily="2" charset="-78"/>
                <a:cs typeface="Zar" pitchFamily="2" charset="-78"/>
              </a:rPr>
              <a:t>تكاليف و وظايف كاركنان </a:t>
            </a:r>
            <a:endParaRPr lang="en-US" altLang="en-US" sz="36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E08DC29C-3EFF-4781-9A16-3C77421639B3}" type="slidenum">
              <a:rPr lang="ar-SA" altLang="en-US"/>
              <a:pPr/>
              <a:t>99</a:t>
            </a:fld>
            <a:endParaRPr lang="en-US" altLang="en-US"/>
          </a:p>
        </p:txBody>
      </p:sp>
      <p:sp>
        <p:nvSpPr>
          <p:cNvPr id="348162" name="Rectangle 2"/>
          <p:cNvSpPr>
            <a:spLocks noChangeArrowheads="1"/>
          </p:cNvSpPr>
          <p:nvPr/>
        </p:nvSpPr>
        <p:spPr bwMode="auto">
          <a:xfrm>
            <a:off x="0" y="1447800"/>
            <a:ext cx="9144000" cy="747713"/>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just" rtl="1"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48163" name="Rectangle 3"/>
          <p:cNvSpPr>
            <a:spLocks noChangeArrowheads="1"/>
          </p:cNvSpPr>
          <p:nvPr/>
        </p:nvSpPr>
        <p:spPr bwMode="auto">
          <a:xfrm>
            <a:off x="0" y="2744788"/>
            <a:ext cx="9144000" cy="747712"/>
          </a:xfrm>
          <a:prstGeom prst="rect">
            <a:avLst/>
          </a:prstGeom>
          <a:noFill/>
          <a:ln w="9525">
            <a:noFill/>
            <a:miter lim="800000"/>
            <a:headEnd/>
            <a:tailEnd/>
          </a:ln>
          <a:effectLst/>
        </p:spPr>
        <p:txBody>
          <a:bodyPr bIns="0">
            <a:spAutoFit/>
          </a:bodyPr>
          <a:lstStyle/>
          <a:p>
            <a:pPr algn="just" rtl="1"/>
            <a:endParaRPr lang="ar-SA" altLang="en-US" sz="1000">
              <a:solidFill>
                <a:schemeClr val="tx1"/>
              </a:solidFill>
              <a:latin typeface="Times New Roman" pitchFamily="18" charset="0"/>
              <a:cs typeface="Mitra" pitchFamily="2" charset="-78"/>
            </a:endParaRPr>
          </a:p>
          <a:p>
            <a:pPr algn="l" eaLnBrk="0" hangingPunct="0"/>
            <a:endParaRPr lang="ar-SA" altLang="en-US" sz="3600" b="1">
              <a:solidFill>
                <a:schemeClr val="tx1"/>
              </a:solidFill>
              <a:effectLst>
                <a:outerShdw blurRad="38100" dist="38100" dir="2700000" algn="tl">
                  <a:srgbClr val="FFFFFF"/>
                </a:outerShdw>
              </a:effectLst>
              <a:latin typeface="Times New Roman" pitchFamily="18" charset="0"/>
              <a:cs typeface="Yagut" pitchFamily="2" charset="-78"/>
              <a:sym typeface="Marlett" pitchFamily="2" charset="2"/>
            </a:endParaRPr>
          </a:p>
        </p:txBody>
      </p:sp>
      <p:sp>
        <p:nvSpPr>
          <p:cNvPr id="348164" name="Text Box 4"/>
          <p:cNvSpPr txBox="1">
            <a:spLocks noChangeArrowheads="1"/>
          </p:cNvSpPr>
          <p:nvPr/>
        </p:nvSpPr>
        <p:spPr bwMode="auto">
          <a:xfrm>
            <a:off x="152400" y="1495425"/>
            <a:ext cx="8686800" cy="655638"/>
          </a:xfrm>
          <a:prstGeom prst="rect">
            <a:avLst/>
          </a:prstGeom>
          <a:noFill/>
          <a:ln w="9525">
            <a:noFill/>
            <a:miter lim="800000"/>
            <a:headEnd/>
            <a:tailEnd/>
          </a:ln>
          <a:effectLst/>
        </p:spPr>
        <p:txBody>
          <a:bodyPr>
            <a:spAutoFit/>
          </a:bodyPr>
          <a:lstStyle/>
          <a:p>
            <a:pPr marL="381000" indent="-381000" rtl="1">
              <a:spcBef>
                <a:spcPct val="50000"/>
              </a:spcBef>
              <a:buClr>
                <a:srgbClr val="009900"/>
              </a:buClr>
              <a:buFont typeface="Wingdings" pitchFamily="2" charset="2"/>
              <a:buNone/>
            </a:pPr>
            <a:endParaRPr lang="en-US" altLang="en-US" sz="3700" b="1">
              <a:solidFill>
                <a:srgbClr val="336600"/>
              </a:solidFill>
              <a:latin typeface="Times New Roman" pitchFamily="18" charset="0"/>
              <a:cs typeface="Zar" pitchFamily="2" charset="-78"/>
              <a:sym typeface="Marlett" pitchFamily="2" charset="2"/>
            </a:endParaRPr>
          </a:p>
        </p:txBody>
      </p:sp>
      <p:sp>
        <p:nvSpPr>
          <p:cNvPr id="348165" name="Text Box 5"/>
          <p:cNvSpPr txBox="1">
            <a:spLocks noChangeArrowheads="1"/>
          </p:cNvSpPr>
          <p:nvPr/>
        </p:nvSpPr>
        <p:spPr bwMode="auto">
          <a:xfrm>
            <a:off x="152400" y="1196975"/>
            <a:ext cx="8686800" cy="5551488"/>
          </a:xfrm>
          <a:prstGeom prst="rect">
            <a:avLst/>
          </a:prstGeom>
          <a:noFill/>
          <a:ln w="9525">
            <a:noFill/>
            <a:miter lim="800000"/>
            <a:headEnd/>
            <a:tailEnd/>
          </a:ln>
          <a:effectLst/>
        </p:spPr>
        <p:txBody>
          <a:bodyPr>
            <a:spAutoFit/>
          </a:bodyPr>
          <a:lstStyle/>
          <a:p>
            <a:pPr marL="381000" indent="-381000" algn="just" rtl="1">
              <a:lnSpc>
                <a:spcPct val="150000"/>
              </a:lnSpc>
              <a:spcBef>
                <a:spcPct val="50000"/>
              </a:spcBef>
              <a:buClr>
                <a:srgbClr val="009900"/>
              </a:buClr>
              <a:buFont typeface="Wingdings" pitchFamily="2" charset="2"/>
              <a:buChar char="ü"/>
            </a:pPr>
            <a:r>
              <a:rPr lang="ar-SA" altLang="en-US" sz="3300" b="1">
                <a:solidFill>
                  <a:srgbClr val="003366"/>
                </a:solidFill>
                <a:effectLst>
                  <a:outerShdw blurRad="38100" dist="38100" dir="2700000" algn="tl">
                    <a:srgbClr val="000000"/>
                  </a:outerShdw>
                </a:effectLst>
                <a:latin typeface="Times New Roman" pitchFamily="18" charset="0"/>
                <a:cs typeface="Yagut" pitchFamily="2" charset="-78"/>
              </a:rPr>
              <a:t> </a:t>
            </a: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در صورتي كه اشخاص حقيقي و يا حقوقي طرف قرارداد با دستگاه‌هاي اجرايي مرتكب يكي ازاعمال بندهاي ماده (1) آيين‌نامه شوند دستگاه ذي‌ربط مجاز  به عقد قرارداد جديد بااشخاص ياد شده به مدت پنج سال نمي‌باشد و اين موضوع بايد در شرايط معاملات با اشخاص حقيقي و حقوقي درج گردد.</a:t>
            </a:r>
          </a:p>
          <a:p>
            <a:pPr marL="381000" indent="-381000" algn="just" rtl="1">
              <a:lnSpc>
                <a:spcPct val="150000"/>
              </a:lnSpc>
              <a:spcBef>
                <a:spcPct val="50000"/>
              </a:spcBef>
              <a:buClr>
                <a:srgbClr val="009900"/>
              </a:buClr>
              <a:buFont typeface="Wingdings" pitchFamily="2" charset="2"/>
              <a:buChar char="ü"/>
            </a:pPr>
            <a:r>
              <a:rPr lang="fa-IR" altLang="en-US" sz="2800" b="1">
                <a:solidFill>
                  <a:srgbClr val="003366"/>
                </a:solidFill>
                <a:effectLst>
                  <a:outerShdw blurRad="38100" dist="38100" dir="2700000" algn="tl">
                    <a:srgbClr val="000000"/>
                  </a:outerShdw>
                </a:effectLst>
                <a:latin typeface="Times New Roman" pitchFamily="18" charset="0"/>
                <a:cs typeface="Yagut" pitchFamily="2" charset="-78"/>
              </a:rPr>
              <a:t>دستگاه‌ اجرايي مربوط موظف است مشخصات اشخاص حقيقي  يا حقوقي موضوع اين ماده را به سازمان مديريت و برنامه‌ريزي كشور نيز اعلام دارد.</a:t>
            </a:r>
            <a:endParaRPr lang="en-US" altLang="en-US" sz="2800" b="1">
              <a:solidFill>
                <a:srgbClr val="336600"/>
              </a:solidFill>
              <a:latin typeface="Times New Roman" pitchFamily="18" charset="0"/>
              <a:cs typeface="Zar" pitchFamily="2" charset="-78"/>
            </a:endParaRPr>
          </a:p>
        </p:txBody>
      </p:sp>
      <p:sp>
        <p:nvSpPr>
          <p:cNvPr id="348166" name="AutoShape 6"/>
          <p:cNvSpPr>
            <a:spLocks noChangeArrowheads="1"/>
          </p:cNvSpPr>
          <p:nvPr/>
        </p:nvSpPr>
        <p:spPr bwMode="auto">
          <a:xfrm>
            <a:off x="0" y="260350"/>
            <a:ext cx="8893175" cy="936625"/>
          </a:xfrm>
          <a:prstGeom prst="ellipseRibbon">
            <a:avLst>
              <a:gd name="adj1" fmla="val 25000"/>
              <a:gd name="adj2" fmla="val 75000"/>
              <a:gd name="adj3" fmla="val 12500"/>
            </a:avLst>
          </a:prstGeom>
          <a:gradFill rotWithShape="1">
            <a:gsLst>
              <a:gs pos="0">
                <a:srgbClr val="66CCFF"/>
              </a:gs>
              <a:gs pos="100000">
                <a:srgbClr val="66CCFF">
                  <a:gamma/>
                  <a:shade val="46275"/>
                  <a:invGamma/>
                </a:srgbClr>
              </a:gs>
            </a:gsLst>
            <a:lin ang="5400000" scaled="1"/>
          </a:gradFill>
          <a:ln w="9525">
            <a:solidFill>
              <a:schemeClr val="tx1"/>
            </a:solidFill>
            <a:round/>
            <a:headEnd/>
            <a:tailEnd/>
          </a:ln>
          <a:effectLst>
            <a:outerShdw dist="107763" dir="2700000" algn="ctr" rotWithShape="0">
              <a:schemeClr val="bg2">
                <a:alpha val="50000"/>
              </a:schemeClr>
            </a:outerShdw>
          </a:effectLst>
        </p:spPr>
        <p:txBody>
          <a:bodyPr wrap="none" anchor="ctr"/>
          <a:lstStyle/>
          <a:p>
            <a:pPr algn="ctr" rtl="1"/>
            <a:r>
              <a:rPr lang="fa-IR" altLang="en-US" sz="2800" b="1">
                <a:solidFill>
                  <a:srgbClr val="FFFFFF"/>
                </a:solidFill>
                <a:effectLst>
                  <a:outerShdw blurRad="38100" dist="38100" dir="2700000" algn="tl">
                    <a:srgbClr val="000000"/>
                  </a:outerShdw>
                </a:effectLst>
                <a:latin typeface="Mitra" pitchFamily="2" charset="-78"/>
                <a:cs typeface="Zar" pitchFamily="2" charset="-78"/>
              </a:rPr>
              <a:t>مجازات‌هاي پيش‌بيني شده براي پيمانكاران مختلف</a:t>
            </a:r>
            <a:endParaRPr lang="en-US" altLang="en-US" sz="2800" b="1">
              <a:solidFill>
                <a:srgbClr val="FFFFFF"/>
              </a:solidFill>
              <a:effectLst>
                <a:outerShdw blurRad="38100" dist="38100" dir="2700000" algn="tl">
                  <a:srgbClr val="000000"/>
                </a:outerShdw>
              </a:effectLst>
              <a:latin typeface="Mitra" pitchFamily="2" charset="-78"/>
              <a:cs typeface="Zar" pitchFamily="2" charset="-78"/>
            </a:endParaRPr>
          </a:p>
        </p:txBody>
      </p:sp>
    </p:spTree>
  </p:cSld>
  <p:clrMapOvr>
    <a:masterClrMapping/>
  </p:clrMapOvr>
  <p:transition advClick="0">
    <p:zoom dir="in"/>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66FFCC"/>
      </a:lt1>
      <a:dk2>
        <a:srgbClr val="000000"/>
      </a:dk2>
      <a:lt2>
        <a:srgbClr val="808080"/>
      </a:lt2>
      <a:accent1>
        <a:srgbClr val="00CC99"/>
      </a:accent1>
      <a:accent2>
        <a:srgbClr val="3333CC"/>
      </a:accent2>
      <a:accent3>
        <a:srgbClr val="B8FFE2"/>
      </a:accent3>
      <a:accent4>
        <a:srgbClr val="000000"/>
      </a:accent4>
      <a:accent5>
        <a:srgbClr val="AAE2CA"/>
      </a:accent5>
      <a:accent6>
        <a:srgbClr val="2D2DB9"/>
      </a:accent6>
      <a:hlink>
        <a:srgbClr val="CCCCFF"/>
      </a:hlink>
      <a:folHlink>
        <a:srgbClr val="B2B2B2"/>
      </a:folHlink>
    </a:clrScheme>
    <a:fontScheme name="Default Design">
      <a:majorFont>
        <a:latin typeface="Mitra"/>
        <a:ea typeface=""/>
        <a:cs typeface="Mitra"/>
      </a:majorFont>
      <a:minorFont>
        <a:latin typeface="Mitra"/>
        <a:ea typeface=""/>
        <a:cs typeface="Mitr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500" b="0" i="0" u="none" strike="noStrike" cap="none" normalizeH="0" baseline="0" smtClean="0">
            <a:ln>
              <a:noFill/>
            </a:ln>
            <a:solidFill>
              <a:srgbClr val="CC0000"/>
            </a:solidFill>
            <a:effectLst/>
            <a:latin typeface="AGA Arabesque" pitchFamily="2" charset="2"/>
            <a:cs typeface="Titr" pitchFamily="2"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500" b="0" i="0" u="none" strike="noStrike" cap="none" normalizeH="0" baseline="0" smtClean="0">
            <a:ln>
              <a:noFill/>
            </a:ln>
            <a:solidFill>
              <a:srgbClr val="CC0000"/>
            </a:solidFill>
            <a:effectLst/>
            <a:latin typeface="AGA Arabesque" pitchFamily="2" charset="2"/>
            <a:cs typeface="Titr" pitchFamily="2" charset="-78"/>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Office\Templates\Presentation Designs\Artsy.pot</Template>
  <TotalTime>3992</TotalTime>
  <Words>7253</Words>
  <Application>Microsoft Office PowerPoint</Application>
  <PresentationFormat>On-screen Show (4:3)</PresentationFormat>
  <Paragraphs>792</Paragraphs>
  <Slides>114</Slides>
  <Notes>21</Notes>
  <HiddenSlides>0</HiddenSlides>
  <MMClips>0</MMClips>
  <ScaleCrop>false</ScaleCrop>
  <HeadingPairs>
    <vt:vector size="6" baseType="variant">
      <vt:variant>
        <vt:lpstr>Fonts Used</vt:lpstr>
      </vt:variant>
      <vt:variant>
        <vt:i4>19</vt:i4>
      </vt:variant>
      <vt:variant>
        <vt:lpstr>Theme</vt:lpstr>
      </vt:variant>
      <vt:variant>
        <vt:i4>1</vt:i4>
      </vt:variant>
      <vt:variant>
        <vt:lpstr>Slide Titles</vt:lpstr>
      </vt:variant>
      <vt:variant>
        <vt:i4>114</vt:i4>
      </vt:variant>
    </vt:vector>
  </HeadingPairs>
  <TitlesOfParts>
    <vt:vector size="134" baseType="lpstr">
      <vt:lpstr>Mitra</vt:lpstr>
      <vt:lpstr>Times New Roman</vt:lpstr>
      <vt:lpstr>AGA Arabesque</vt:lpstr>
      <vt:lpstr>Titr</vt:lpstr>
      <vt:lpstr>Symbol</vt:lpstr>
      <vt:lpstr>Kamran</vt:lpstr>
      <vt:lpstr>Yagut</vt:lpstr>
      <vt:lpstr>Wingdings</vt:lpstr>
      <vt:lpstr>Lucida Console</vt:lpstr>
      <vt:lpstr>Monotype Sorts</vt:lpstr>
      <vt:lpstr>IPT.Farnaz</vt:lpstr>
      <vt:lpstr>Zar</vt:lpstr>
      <vt:lpstr>Persian</vt:lpstr>
      <vt:lpstr>Arial</vt:lpstr>
      <vt:lpstr>Traffic</vt:lpstr>
      <vt:lpstr>Tahoma</vt:lpstr>
      <vt:lpstr>SimSun</vt:lpstr>
      <vt:lpstr>Marlett</vt:lpstr>
      <vt:lpstr>MS Gothic</vt:lpstr>
      <vt:lpstr>Default Design</vt:lpstr>
      <vt:lpstr>بنام دانای توانا</vt:lpstr>
      <vt:lpstr>PowerPoint Presentation</vt:lpstr>
      <vt:lpstr>نگاهي اجمالي به  </vt:lpstr>
      <vt:lpstr>PowerPoint Presentation</vt:lpstr>
      <vt:lpstr> مطالعات و اقدامات صورت گرفته براي تدوين  لايحه پيشگيري از فساد و ارتقاي سلامت نظام اداري  </vt:lpstr>
      <vt:lpstr>فساد(Corruption)</vt:lpstr>
      <vt:lpstr>PowerPoint Presentation</vt:lpstr>
      <vt:lpstr>PowerPoint Presentation</vt:lpstr>
      <vt:lpstr>PowerPoint Presentation</vt:lpstr>
      <vt:lpstr>مفهوم كلي فساد در نظام اداري  تعريف گزيده  </vt:lpstr>
      <vt:lpstr> اقدامات مأموران دولتي كه با هدف انتفاع و بهره‌برداري براي خود و يا اشخاص ديگر و يا در قبال دريافت مال براي خود و يا اشخاص ديگر صورت مي‌گيرد از طريق  - نقض ،‌تغيير و تفسير قوانين، مقررات، ضوابط اداري -خودداري ،‌كند كاري و يا كوتاهي در انجام وظايف قانوني در قبال ارباب رجوع -تسهيل و يا تسريع غيرعادي در انجام كار براي اشخاص معين درمقايسه با ديگران -دادن اطلاعات و ارايه اسناد طبقه‌بندي شده به اشخاص حقيقي يا حقوقي كه قانوناً حق دريافت آنها را ندارند. </vt:lpstr>
      <vt:lpstr>مفاهيم اساسي در مبارزه با فساد اداري </vt:lpstr>
      <vt:lpstr>PowerPoint Presentation</vt:lpstr>
      <vt:lpstr>PowerPoint Presentation</vt:lpstr>
      <vt:lpstr>PowerPoint Presentation</vt:lpstr>
      <vt:lpstr>PowerPoint Presentation</vt:lpstr>
      <vt:lpstr>PowerPoint Presentation</vt:lpstr>
      <vt:lpstr>PowerPoint Presentation</vt:lpstr>
      <vt:lpstr>- ارتشاء - اختلاس - تباني در انجام معاملات  - اخذ پورسانت و هدايا  - پرداخت و دريافت ناموجه در داوري و مشاوره  - اعطاي تسهيلات افزون بر ضوابط و مقررات  - اعطاي امتيازات و امكانات برخلاف عرف و ضوابط </vt:lpstr>
      <vt:lpstr>PowerPoint Presentation</vt:lpstr>
      <vt:lpstr>PowerPoint Presentation</vt:lpstr>
      <vt:lpstr>پيامدهاي فساد اداري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رشوه</vt:lpstr>
      <vt:lpstr>PowerPoint Presentation</vt:lpstr>
      <vt:lpstr>     الراشی والمرتشی کلهما فی النار                                 پيامبر گرامی اسلام (ص)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پایان</vt:lpstr>
    </vt:vector>
  </TitlesOfParts>
  <Company>MPO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ghadamyari</dc:creator>
  <cp:lastModifiedBy>Diana</cp:lastModifiedBy>
  <cp:revision>195</cp:revision>
  <cp:lastPrinted>2003-01-28T17:12:28Z</cp:lastPrinted>
  <dcterms:created xsi:type="dcterms:W3CDTF">2002-07-03T06:20:09Z</dcterms:created>
  <dcterms:modified xsi:type="dcterms:W3CDTF">2016-12-18T11:44:27Z</dcterms:modified>
</cp:coreProperties>
</file>