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30"/>
  </p:notesMasterIdLst>
  <p:sldIdLst>
    <p:sldId id="267" r:id="rId2"/>
    <p:sldId id="257" r:id="rId3"/>
    <p:sldId id="258" r:id="rId4"/>
    <p:sldId id="302" r:id="rId5"/>
    <p:sldId id="320" r:id="rId6"/>
    <p:sldId id="333" r:id="rId7"/>
    <p:sldId id="329" r:id="rId8"/>
    <p:sldId id="330" r:id="rId9"/>
    <p:sldId id="331" r:id="rId10"/>
    <p:sldId id="332" r:id="rId11"/>
    <p:sldId id="259" r:id="rId12"/>
    <p:sldId id="335" r:id="rId13"/>
    <p:sldId id="260" r:id="rId14"/>
    <p:sldId id="261" r:id="rId15"/>
    <p:sldId id="269" r:id="rId16"/>
    <p:sldId id="291" r:id="rId17"/>
    <p:sldId id="264" r:id="rId18"/>
    <p:sldId id="265" r:id="rId19"/>
    <p:sldId id="288" r:id="rId20"/>
    <p:sldId id="289" r:id="rId21"/>
    <p:sldId id="290" r:id="rId22"/>
    <p:sldId id="328" r:id="rId23"/>
    <p:sldId id="306" r:id="rId24"/>
    <p:sldId id="307" r:id="rId25"/>
    <p:sldId id="317" r:id="rId26"/>
    <p:sldId id="334" r:id="rId27"/>
    <p:sldId id="327" r:id="rId28"/>
    <p:sldId id="31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Traffic" pitchFamily="2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99FF99"/>
    <a:srgbClr val="336699"/>
    <a:srgbClr val="720000"/>
    <a:srgbClr val="5454C6"/>
    <a:srgbClr val="272775"/>
    <a:srgbClr val="F8EEE4"/>
    <a:srgbClr val="F7E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1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panose="020B0604020202020204" pitchFamily="34" charset="0"/>
              </a:defRPr>
            </a:lvl1pPr>
          </a:lstStyle>
          <a:p>
            <a:fld id="{1244334C-F383-4AA9-B45A-08D9763AB0CF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62659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A4E44A-3234-4C81-8461-EDB542DB8157}" type="slidenum">
              <a:rPr lang="en-US" altLang="fa-IR" u="none">
                <a:latin typeface="Arial" panose="020B0604020202020204" pitchFamily="34" charset="0"/>
              </a:rPr>
              <a:pPr eaLnBrk="1" hangingPunct="1"/>
              <a:t>2</a:t>
            </a:fld>
            <a:endParaRPr lang="en-US" altLang="fa-IR" u="none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a-IR" altLang="fa-IR" smtClean="0"/>
          </a:p>
        </p:txBody>
      </p:sp>
    </p:spTree>
    <p:extLst>
      <p:ext uri="{BB962C8B-B14F-4D97-AF65-F5344CB8AC3E}">
        <p14:creationId xmlns:p14="http://schemas.microsoft.com/office/powerpoint/2010/main" val="372548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51208-EC48-47EF-9285-48DCD2543AB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1961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A62F9-32BC-4A7B-8649-C35754E333C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630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F0629-C883-40C6-B029-A1A7C2687C42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4505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90A02-57E2-40E0-977A-8DA208BB3DC1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36770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FE9C7-94E4-45F7-9DA3-12D5CABC4E3E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14349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27D2C-C36D-44E0-A33C-D9456B0DADF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27134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5016D-82A2-4545-BEC2-C1FD24C730EF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820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FB412-D72D-483E-BB53-29BCCD3C8F2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1098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9A61F-4288-454B-985E-5943930BCF73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11665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1986D-DBCC-4EB7-816A-AE37ED04C346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4957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B52CE-91DB-4A41-9249-F72DA5E014A1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9524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DD8FE-B652-46DC-8C9B-69AD24CB129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1710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DCF23-49EB-4EEE-9DC5-970864C41869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0493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1FDFA-2278-4DB9-A27F-F412E8C4D5B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162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50E86-2DEA-4F58-A3E0-A9BB7F2CA7B4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1118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8EEE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Arial" panose="020B0604020202020204" pitchFamily="34" charset="0"/>
              </a:defRPr>
            </a:lvl1pPr>
          </a:lstStyle>
          <a:p>
            <a:fld id="{D420F8F2-91BD-461B-8E8A-756AFA4D0357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-180528" y="-27384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isfahan.schoolnet.ir/persian/gallery/Image1_1.html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isfahan.schoolnet.ir/persian/gallery/Image7_1.html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isfahan.schoolnet.ir/persian/gallery/Image10_1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409575" y="1676400"/>
            <a:ext cx="8048625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0" algn="r"/>
              </a:tabLs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20000"/>
              </a:spcBef>
            </a:pPr>
            <a:r>
              <a:rPr lang="fa-IR" altLang="fa-IR" sz="2400" b="1" u="none" dirty="0">
                <a:solidFill>
                  <a:srgbClr val="800000"/>
                </a:solidFill>
                <a:latin typeface="Arial" panose="020B0604020202020204" pitchFamily="34" charset="0"/>
                <a:cs typeface="Mitra" pitchFamily="2" charset="0"/>
              </a:rPr>
              <a:t>فن آوری ارتباطات و اطلاعات و تحولات آموزشی</a:t>
            </a:r>
          </a:p>
          <a:p>
            <a:pPr algn="ctr" rtl="1" eaLnBrk="1" hangingPunct="1">
              <a:spcBef>
                <a:spcPct val="20000"/>
              </a:spcBef>
            </a:pPr>
            <a:endParaRPr lang="fa-IR" altLang="fa-IR" sz="2400" b="1" u="none" dirty="0">
              <a:solidFill>
                <a:srgbClr val="800000"/>
              </a:solidFill>
              <a:latin typeface="Arial" panose="020B0604020202020204" pitchFamily="34" charset="0"/>
              <a:cs typeface="Mitra" pitchFamily="2" charset="0"/>
            </a:endParaRPr>
          </a:p>
        </p:txBody>
      </p:sp>
      <p:pic>
        <p:nvPicPr>
          <p:cNvPr id="2051" name="Picture 29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0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>
                <a:solidFill>
                  <a:srgbClr val="720000"/>
                </a:solidFill>
              </a:rPr>
              <a:t>راهکارهای رشد خلاقیت</a:t>
            </a:r>
            <a:endParaRPr lang="en-US" altLang="fa-IR" smtClean="0">
              <a:solidFill>
                <a:srgbClr val="720000"/>
              </a:solidFill>
            </a:endParaRP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600200"/>
            <a:ext cx="8724900" cy="5257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fa-IR" altLang="fa-IR" sz="2400" smtClean="0"/>
              <a:t>- جهاد ملی با آسیب دیدگی کودکان: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fa-IR" altLang="fa-IR" sz="2400" smtClean="0"/>
              <a:t> کودک آزاری، زن آزاری، منازعات خانوادگی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fa-IR" altLang="fa-IR" sz="2400" smtClean="0"/>
              <a:t>- آموزش عمومی، آموزش معلمین، مدیران، کودکان و اولیا در زمینه آسیب دیدگی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fa-IR" altLang="fa-IR" sz="2400" smtClean="0"/>
              <a:t>- تشویق پژوهشهای علوم اجتماعی-سیاسی، روانشناسی،  آسیب شناسی، مردم شناسی و تعلیم و تربیت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fa-IR" altLang="fa-IR" sz="2400" smtClean="0"/>
              <a:t>- تبدیل آسیب دیدگی به خلاقیت: بالا رفتن آگاهی آسیب دیده از جراحات روحی- روانی و سعی در خویشتن داری، مسئولیت پذیری و شناخت و درک این جراحات بجای پرخاشجویی یا مظلوم گرایی امکان ترمیم زخمهای درونی را از طریق خلاقیتهای علمی،فنی، فرهنگی، هنری، تولیدی یا اجتماعی بوجود میآورد. 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fa-IR" altLang="fa-IR" sz="2400" smtClean="0"/>
              <a:t>- استفاده از ظرفیت شبکه و رسانه های چندگونه در آموزش های جنبی در زمینه آسیب دیدگی در جهت حل بزرگترین مانع توسعه اجتماعی و خلاقیت پروری در تاریخ بعد از مغول در ایران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en-US" altLang="fa-IR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596900"/>
            <a:ext cx="8010525" cy="5529263"/>
          </a:xfrm>
        </p:spPr>
        <p:txBody>
          <a:bodyPr/>
          <a:lstStyle/>
          <a:p>
            <a:pPr marL="6350" indent="-6350" algn="r" rtl="1" eaLnBrk="1" hangingPunct="1">
              <a:buClr>
                <a:srgbClr val="336699"/>
              </a:buClr>
              <a:buSzPct val="150000"/>
              <a:tabLst>
                <a:tab pos="269875" algn="r"/>
                <a:tab pos="274638" algn="r"/>
                <a:tab pos="5486400" algn="r"/>
              </a:tabLst>
            </a:pPr>
            <a:r>
              <a:rPr lang="fa-IR" altLang="fa-IR" sz="2400" b="1" smtClean="0">
                <a:cs typeface="Mitra" pitchFamily="2" charset="0"/>
              </a:rPr>
              <a:t> </a:t>
            </a:r>
            <a:r>
              <a:rPr lang="fa-IR" altLang="fa-IR" sz="2400" b="1" smtClean="0">
                <a:solidFill>
                  <a:srgbClr val="720000"/>
                </a:solidFill>
                <a:cs typeface="Mitra" pitchFamily="2" charset="0"/>
              </a:rPr>
              <a:t>تجربه</a:t>
            </a:r>
            <a:r>
              <a:rPr lang="fa-IR" altLang="fa-IR" sz="2400" b="1" smtClean="0">
                <a:solidFill>
                  <a:srgbClr val="720000"/>
                </a:solidFill>
                <a:cs typeface="Traffic" pitchFamily="2" charset="0"/>
              </a:rPr>
              <a:t> بنیاد دانش وهنر</a:t>
            </a:r>
          </a:p>
          <a:p>
            <a:pPr marL="6350" indent="-6350" algn="r" rtl="1" eaLnBrk="1" hangingPunct="1">
              <a:buFont typeface="Arial" panose="020B0604020202020204" pitchFamily="34" charset="0"/>
              <a:buChar char="−"/>
              <a:tabLst>
                <a:tab pos="269875" algn="r"/>
                <a:tab pos="274638" algn="r"/>
                <a:tab pos="5486400" algn="r"/>
              </a:tabLst>
            </a:pPr>
            <a:r>
              <a:rPr lang="fa-IR" altLang="fa-IR" sz="2400" smtClean="0">
                <a:cs typeface="Traffic" pitchFamily="2" charset="0"/>
              </a:rPr>
              <a:t>		 تأسیس در سال  ۱۳۷۷ با همکاری دانشگاه صنعتی شریف</a:t>
            </a:r>
            <a:endParaRPr lang="fa-IR" altLang="fa-IR" sz="2000" smtClean="0">
              <a:cs typeface="Traffic" pitchFamily="2" charset="0"/>
            </a:endParaRPr>
          </a:p>
          <a:p>
            <a:pPr marL="6350" indent="-6350" algn="r" rtl="1" eaLnBrk="1" hangingPunct="1">
              <a:lnSpc>
                <a:spcPct val="180000"/>
              </a:lnSpc>
              <a:buFontTx/>
              <a:buNone/>
              <a:tabLst>
                <a:tab pos="269875" algn="r"/>
                <a:tab pos="274638" algn="r"/>
                <a:tab pos="5486400" algn="r"/>
              </a:tabLst>
            </a:pPr>
            <a:r>
              <a:rPr lang="fa-IR" altLang="fa-IR" sz="2000" b="1" smtClean="0">
                <a:cs typeface="Traffic" pitchFamily="2" charset="0"/>
              </a:rPr>
              <a:t>		چشم انداز:</a:t>
            </a:r>
          </a:p>
          <a:p>
            <a:pPr marL="6350" indent="-6350" algn="r" rtl="1" eaLnBrk="1" hangingPunct="1">
              <a:buFontTx/>
              <a:buNone/>
              <a:tabLst>
                <a:tab pos="269875" algn="r"/>
                <a:tab pos="274638" algn="r"/>
                <a:tab pos="5486400" algn="r"/>
              </a:tabLst>
            </a:pPr>
            <a:r>
              <a:rPr lang="fa-IR" altLang="fa-IR" sz="2000" smtClean="0">
                <a:cs typeface="Traffic" pitchFamily="2" charset="0"/>
              </a:rPr>
              <a:t>	</a:t>
            </a:r>
            <a:r>
              <a:rPr lang="fa-IR" altLang="fa-IR" sz="2400" smtClean="0">
                <a:cs typeface="Traffic" pitchFamily="2" charset="0"/>
              </a:rPr>
              <a:t>توانمندسازی جوانان و نوجوانان با فناوریهای نو به ویژه فناوری اطلاعات در راستای تقویت شوق زیستن در آنان ودستیابی به خرد</a:t>
            </a:r>
            <a:r>
              <a:rPr lang="en-US" altLang="fa-IR" sz="2400" smtClean="0">
                <a:cs typeface="Traffic" pitchFamily="2" charset="0"/>
              </a:rPr>
              <a:t> </a:t>
            </a:r>
            <a:r>
              <a:rPr lang="fa-IR" altLang="fa-IR" sz="2400" smtClean="0">
                <a:cs typeface="Traffic" pitchFamily="2" charset="0"/>
              </a:rPr>
              <a:t>و مهارتهای لازم برای زندگی در دنیای نو.</a:t>
            </a:r>
          </a:p>
          <a:p>
            <a:pPr marL="6350" indent="-6350" algn="r" rtl="1" eaLnBrk="1" hangingPunct="1">
              <a:lnSpc>
                <a:spcPct val="180000"/>
              </a:lnSpc>
              <a:buFontTx/>
              <a:buNone/>
              <a:tabLst>
                <a:tab pos="269875" algn="r"/>
                <a:tab pos="274638" algn="r"/>
                <a:tab pos="5486400" algn="r"/>
              </a:tabLst>
            </a:pPr>
            <a:r>
              <a:rPr lang="fa-IR" altLang="fa-IR" sz="2000" b="1" smtClean="0">
                <a:cs typeface="Traffic" pitchFamily="2" charset="0"/>
              </a:rPr>
              <a:t>		مأموریت:</a:t>
            </a:r>
          </a:p>
          <a:p>
            <a:pPr marL="6350" indent="-6350" algn="r" rtl="1" eaLnBrk="1" hangingPunct="1">
              <a:buFont typeface="Arial" panose="020B0604020202020204" pitchFamily="34" charset="0"/>
              <a:buChar char="−"/>
              <a:tabLst>
                <a:tab pos="269875" algn="r"/>
                <a:tab pos="274638" algn="r"/>
                <a:tab pos="5486400" algn="r"/>
              </a:tabLst>
            </a:pPr>
            <a:r>
              <a:rPr lang="fa-IR" altLang="fa-IR" sz="2000" smtClean="0">
                <a:cs typeface="Traffic" pitchFamily="2" charset="0"/>
              </a:rPr>
              <a:t>	</a:t>
            </a:r>
            <a:r>
              <a:rPr lang="fa-IR" altLang="fa-IR" sz="2400" smtClean="0">
                <a:cs typeface="Traffic" pitchFamily="2" charset="0"/>
              </a:rPr>
              <a:t>ایجاد امکانات </a:t>
            </a:r>
            <a:r>
              <a:rPr lang="fa-IR" altLang="fa-IR" sz="2000" b="1" smtClean="0">
                <a:cs typeface="Traffic" pitchFamily="2" charset="0"/>
              </a:rPr>
              <a:t>دسترسی به شبکه</a:t>
            </a:r>
            <a:r>
              <a:rPr lang="fa-IR" altLang="fa-IR" sz="2400" smtClean="0">
                <a:cs typeface="Traffic" pitchFamily="2" charset="0"/>
              </a:rPr>
              <a:t> و </a:t>
            </a:r>
            <a:r>
              <a:rPr lang="fa-IR" altLang="fa-IR" sz="2000" b="1" smtClean="0">
                <a:cs typeface="Traffic" pitchFamily="2" charset="0"/>
              </a:rPr>
              <a:t>آموزش</a:t>
            </a:r>
            <a:r>
              <a:rPr lang="fa-IR" altLang="fa-IR" sz="2400" smtClean="0">
                <a:cs typeface="Traffic" pitchFamily="2" charset="0"/>
              </a:rPr>
              <a:t> در راستای پرورش استعدادها، تقویت سواد فن آوری اطلاعات، و کارآفرینی</a:t>
            </a:r>
          </a:p>
          <a:p>
            <a:pPr marL="6350" indent="-6350" algn="r" rtl="1" eaLnBrk="1" hangingPunct="1">
              <a:buFont typeface="Arial" panose="020B0604020202020204" pitchFamily="34" charset="0"/>
              <a:buChar char="−"/>
              <a:tabLst>
                <a:tab pos="269875" algn="r"/>
                <a:tab pos="274638" algn="r"/>
                <a:tab pos="5486400" algn="r"/>
              </a:tabLst>
            </a:pPr>
            <a:r>
              <a:rPr lang="fa-IR" altLang="fa-IR" sz="2400" smtClean="0">
                <a:cs typeface="Traffic" pitchFamily="2" charset="0"/>
              </a:rPr>
              <a:t>حمایت از پروژه های تحقیقاتی گروهی در زمینه های توسعه علمی و فرهنگی با استفاده از رایانه و شبکه.</a:t>
            </a:r>
          </a:p>
          <a:p>
            <a:pPr marL="6350" indent="-6350" algn="r" rtl="1" eaLnBrk="1" hangingPunct="1">
              <a:buFontTx/>
              <a:buNone/>
              <a:tabLst>
                <a:tab pos="269875" algn="r"/>
                <a:tab pos="274638" algn="r"/>
                <a:tab pos="5486400" algn="r"/>
              </a:tabLst>
            </a:pPr>
            <a:endParaRPr lang="en-US" altLang="fa-IR" sz="2400" smtClean="0">
              <a:cs typeface="Traffic" pitchFamily="2" charset="0"/>
            </a:endParaRPr>
          </a:p>
        </p:txBody>
      </p:sp>
      <p:pic>
        <p:nvPicPr>
          <p:cNvPr id="12291" name="Picture 10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>
                <a:solidFill>
                  <a:srgbClr val="720000"/>
                </a:solidFill>
              </a:rPr>
              <a:t>فعالیتهای بنیاد</a:t>
            </a:r>
            <a:endParaRPr lang="en-US" altLang="fa-IR" smtClean="0">
              <a:solidFill>
                <a:srgbClr val="720000"/>
              </a:solidFill>
            </a:endParaRP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FontTx/>
              <a:buNone/>
            </a:pPr>
            <a:r>
              <a:rPr lang="fa-IR" altLang="fa-IR" smtClean="0"/>
              <a:t>۱. ایجاد و توسعه شبکه مدرسه </a:t>
            </a:r>
          </a:p>
          <a:p>
            <a:pPr algn="r" eaLnBrk="1" hangingPunct="1">
              <a:buFontTx/>
              <a:buNone/>
            </a:pPr>
            <a:endParaRPr lang="fa-IR" altLang="fa-IR" smtClean="0"/>
          </a:p>
          <a:p>
            <a:pPr algn="r" eaLnBrk="1" hangingPunct="1">
              <a:buFontTx/>
              <a:buNone/>
            </a:pPr>
            <a:r>
              <a:rPr lang="fa-IR" altLang="fa-IR" smtClean="0"/>
              <a:t>۲. ایجاد و توسعه مراکز </a:t>
            </a:r>
            <a:r>
              <a:rPr lang="ar-SA" altLang="fa-IR" smtClean="0"/>
              <a:t>فن آوری ارتباطات و اطلاعات</a:t>
            </a:r>
            <a:endParaRPr lang="fa-IR" altLang="fa-IR" smtClean="0"/>
          </a:p>
          <a:p>
            <a:pPr algn="r" eaLnBrk="1" hangingPunct="1">
              <a:buFontTx/>
              <a:buNone/>
            </a:pPr>
            <a:endParaRPr lang="fa-IR" altLang="fa-IR" smtClean="0"/>
          </a:p>
          <a:p>
            <a:pPr algn="r" eaLnBrk="1" hangingPunct="1">
              <a:buFontTx/>
              <a:buNone/>
            </a:pPr>
            <a:r>
              <a:rPr lang="fa-IR" altLang="fa-IR" smtClean="0"/>
              <a:t>۳. </a:t>
            </a:r>
            <a:r>
              <a:rPr lang="ar-SA" altLang="fa-IR" smtClean="0"/>
              <a:t>طرحهای فرهنگی- تکنولوژیک</a:t>
            </a:r>
            <a:endParaRPr lang="fa-IR" altLang="fa-IR" smtClean="0"/>
          </a:p>
          <a:p>
            <a:pPr algn="r" eaLnBrk="1" hangingPunct="1">
              <a:buFontTx/>
              <a:buNone/>
            </a:pPr>
            <a:endParaRPr lang="fa-IR" altLang="fa-IR" smtClean="0"/>
          </a:p>
          <a:p>
            <a:pPr algn="r" eaLnBrk="1" hangingPunct="1">
              <a:buFontTx/>
              <a:buNone/>
            </a:pPr>
            <a:r>
              <a:rPr lang="fa-IR" altLang="fa-IR" smtClean="0"/>
              <a:t>۴. </a:t>
            </a:r>
            <a:r>
              <a:rPr lang="ar-SA" altLang="fa-IR" smtClean="0"/>
              <a:t>برنامه</a:t>
            </a:r>
            <a:r>
              <a:rPr lang="fa-IR" altLang="fa-IR" smtClean="0"/>
              <a:t> های</a:t>
            </a:r>
            <a:r>
              <a:rPr lang="ar-SA" altLang="fa-IR" smtClean="0"/>
              <a:t> بازپروری</a:t>
            </a:r>
            <a:r>
              <a:rPr lang="fa-IR" altLang="fa-IR" smtClean="0"/>
              <a:t> روحی-روانی</a:t>
            </a:r>
            <a:r>
              <a:rPr lang="en-US" altLang="fa-IR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" y="-25400"/>
            <a:ext cx="8037513" cy="5694363"/>
          </a:xfrm>
        </p:spPr>
        <p:txBody>
          <a:bodyPr/>
          <a:lstStyle/>
          <a:p>
            <a:pPr algn="r" rtl="1" eaLnBrk="1" hangingPunct="1">
              <a:lnSpc>
                <a:spcPct val="190000"/>
              </a:lnSpc>
              <a:buClr>
                <a:srgbClr val="336699"/>
              </a:buClr>
              <a:buSzPct val="150000"/>
              <a:tabLst>
                <a:tab pos="3824288" algn="r"/>
              </a:tabLst>
            </a:pPr>
            <a:r>
              <a:rPr lang="fa-IR" altLang="fa-IR" sz="2800" b="1" smtClean="0">
                <a:solidFill>
                  <a:srgbClr val="720000"/>
                </a:solidFill>
                <a:cs typeface="Mitra" pitchFamily="2" charset="0"/>
              </a:rPr>
              <a:t>شبکه مدرسه </a:t>
            </a:r>
            <a:r>
              <a:rPr lang="en-US" altLang="fa-IR" sz="2800" b="1" smtClean="0">
                <a:solidFill>
                  <a:srgbClr val="720000"/>
                </a:solidFill>
                <a:cs typeface="Mitra" pitchFamily="2" charset="0"/>
              </a:rPr>
              <a:t>Schoolnet</a:t>
            </a:r>
            <a:endParaRPr lang="fa-IR" altLang="fa-IR" sz="2800" b="1" smtClean="0">
              <a:solidFill>
                <a:srgbClr val="720000"/>
              </a:solidFill>
              <a:cs typeface="Traffic" pitchFamily="2" charset="0"/>
            </a:endParaRPr>
          </a:p>
          <a:p>
            <a:pPr algn="r" rtl="1" eaLnBrk="1" hangingPunct="1">
              <a:lnSpc>
                <a:spcPct val="190000"/>
              </a:lnSpc>
              <a:buClr>
                <a:schemeClr val="tx1"/>
              </a:buClr>
              <a:buFontTx/>
              <a:buChar char="-"/>
              <a:tabLst>
                <a:tab pos="3824288" algn="r"/>
              </a:tabLst>
            </a:pPr>
            <a:r>
              <a:rPr lang="fa-IR" altLang="fa-IR" sz="2400" smtClean="0">
                <a:cs typeface="Traffic" pitchFamily="2" charset="0"/>
              </a:rPr>
              <a:t>اهدای سایت کامپیوتری به مدارس منتخب و برقراری اینترنت </a:t>
            </a:r>
          </a:p>
          <a:p>
            <a:pPr algn="r" rtl="1" eaLnBrk="1" hangingPunct="1">
              <a:lnSpc>
                <a:spcPct val="140000"/>
              </a:lnSpc>
              <a:buClr>
                <a:schemeClr val="tx1"/>
              </a:buClr>
              <a:buFontTx/>
              <a:buNone/>
              <a:tabLst>
                <a:tab pos="3824288" algn="r"/>
              </a:tabLst>
            </a:pPr>
            <a:r>
              <a:rPr lang="fa-IR" altLang="fa-IR" sz="2400" smtClean="0">
                <a:cs typeface="Traffic" pitchFamily="2" charset="0"/>
              </a:rPr>
              <a:t>-   اتصال اینترنت: با تلفن، خطوط استیجاری، خطوط بی</a:t>
            </a:r>
            <a:r>
              <a:rPr lang="fa-IR" altLang="fa-IR" sz="700" smtClean="0">
                <a:cs typeface="Traffic" pitchFamily="2" charset="0"/>
              </a:rPr>
              <a:t> </a:t>
            </a:r>
            <a:r>
              <a:rPr lang="fa-IR" altLang="fa-IR" sz="2400" smtClean="0">
                <a:cs typeface="Traffic" pitchFamily="2" charset="0"/>
              </a:rPr>
              <a:t>سیم</a:t>
            </a:r>
          </a:p>
          <a:p>
            <a:pPr algn="r" rtl="1" eaLnBrk="1" hangingPunct="1">
              <a:lnSpc>
                <a:spcPct val="140000"/>
              </a:lnSpc>
              <a:buClr>
                <a:schemeClr val="tx1"/>
              </a:buClr>
              <a:buFontTx/>
              <a:buChar char="-"/>
              <a:tabLst>
                <a:tab pos="3824288" algn="r"/>
              </a:tabLst>
            </a:pPr>
            <a:r>
              <a:rPr lang="fa-IR" altLang="fa-IR" sz="2400" smtClean="0">
                <a:cs typeface="Traffic" pitchFamily="2" charset="0"/>
              </a:rPr>
              <a:t>هر سایت کامپیوتری مشتمل بر ۱۰ الی ۱۵رایانه، شبکه محلی، سرور، چاپگر، اسکنر، دوربین،...</a:t>
            </a:r>
          </a:p>
          <a:p>
            <a:pPr algn="r" rtl="1" eaLnBrk="1" hangingPunct="1">
              <a:lnSpc>
                <a:spcPct val="140000"/>
              </a:lnSpc>
              <a:buClr>
                <a:schemeClr val="tx1"/>
              </a:buClr>
              <a:buFontTx/>
              <a:buChar char="-"/>
              <a:tabLst>
                <a:tab pos="3824288" algn="r"/>
              </a:tabLst>
            </a:pPr>
            <a:r>
              <a:rPr lang="fa-IR" altLang="fa-IR" sz="2400" smtClean="0">
                <a:cs typeface="Traffic" pitchFamily="2" charset="0"/>
              </a:rPr>
              <a:t>تا کنون بیش از ۶۰ مدرسه در حاشیه جنوبی تهران و بیش از ۱۸۰ مدرسه در کشور تحت پوشش قرار گرفته است.</a:t>
            </a:r>
          </a:p>
          <a:p>
            <a:pPr algn="r" rtl="1" eaLnBrk="1" hangingPunct="1">
              <a:lnSpc>
                <a:spcPct val="140000"/>
              </a:lnSpc>
              <a:buClr>
                <a:schemeClr val="tx1"/>
              </a:buClr>
              <a:buFontTx/>
              <a:buChar char="-"/>
              <a:tabLst>
                <a:tab pos="3824288" algn="r"/>
              </a:tabLst>
            </a:pPr>
            <a:r>
              <a:rPr lang="fa-IR" altLang="fa-IR" sz="2400" smtClean="0">
                <a:cs typeface="Traffic" pitchFamily="2" charset="0"/>
              </a:rPr>
              <a:t>برنامه های آموزشی، فعالیتهای پژوهشی به صورت گروهی</a:t>
            </a:r>
          </a:p>
          <a:p>
            <a:pPr algn="r" rtl="1" eaLnBrk="1" hangingPunct="1">
              <a:lnSpc>
                <a:spcPct val="140000"/>
              </a:lnSpc>
              <a:buClr>
                <a:schemeClr val="tx1"/>
              </a:buClr>
              <a:buFontTx/>
              <a:buChar char="-"/>
              <a:tabLst>
                <a:tab pos="3824288" algn="r"/>
              </a:tabLst>
            </a:pPr>
            <a:r>
              <a:rPr lang="fa-IR" altLang="fa-IR" sz="2400" smtClean="0">
                <a:cs typeface="Traffic" pitchFamily="2" charset="0"/>
              </a:rPr>
              <a:t>گردهمایی ها، همایش ها و مشارکتهای بین المللی</a:t>
            </a:r>
          </a:p>
          <a:p>
            <a:pPr algn="r" rtl="1" eaLnBrk="1" hangingPunct="1">
              <a:buFontTx/>
              <a:buNone/>
              <a:tabLst>
                <a:tab pos="3824288" algn="r"/>
              </a:tabLst>
            </a:pPr>
            <a:endParaRPr lang="en-US" altLang="fa-IR" sz="2400" b="1" smtClean="0">
              <a:cs typeface="Mitra" pitchFamily="2" charset="0"/>
            </a:endParaRPr>
          </a:p>
        </p:txBody>
      </p:sp>
      <p:pic>
        <p:nvPicPr>
          <p:cNvPr id="14339" name="Picture 9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1" name="Picture 11" descr="comp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0" y="1258888"/>
            <a:ext cx="3059113" cy="2293937"/>
          </a:xfr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3" name="Picture 13" descr="dsc0028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8338" y="1258888"/>
            <a:ext cx="3059112" cy="2287587"/>
          </a:xfr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5" name="Picture 15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0613" y="3976688"/>
            <a:ext cx="3059112" cy="2012950"/>
          </a:xfr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17" name="Picture 17" descr="Computer0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9288" y="3948113"/>
            <a:ext cx="3059112" cy="1998662"/>
          </a:xfr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26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2" name="Picture 4" descr="dsc0029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9838" y="1214438"/>
            <a:ext cx="2914650" cy="2171700"/>
          </a:xfr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3415" name="Picture 7" descr="site0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650" y="1214438"/>
            <a:ext cx="2914650" cy="2171700"/>
          </a:xfr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3418" name="Picture 10" descr="tsite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8575" y="3748088"/>
            <a:ext cx="2870200" cy="2162175"/>
          </a:xfr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3421" name="Picture 13" descr="comp2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650" y="3741738"/>
            <a:ext cx="2916238" cy="2203450"/>
          </a:xfr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21" descr="brickf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65" name="Picture 17" descr="ant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8763" y="1270000"/>
            <a:ext cx="2895600" cy="2171700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0466" name="Picture 18" descr="ant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8388" y="2128838"/>
            <a:ext cx="1614487" cy="2165350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0467" name="Picture 19" descr="ant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8" y="3594100"/>
            <a:ext cx="1600200" cy="2147888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0468" name="Picture 20" descr="r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4363" y="2928938"/>
            <a:ext cx="1630362" cy="2185987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21" descr="bric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0"/>
            <a:ext cx="76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800"/>
            <a:ext cx="8283575" cy="6049963"/>
          </a:xfrm>
        </p:spPr>
        <p:txBody>
          <a:bodyPr/>
          <a:lstStyle/>
          <a:p>
            <a:pPr marL="465138" lvl="1" algn="r" rtl="1" eaLnBrk="1" hangingPunct="1">
              <a:buClr>
                <a:srgbClr val="720000"/>
              </a:buClr>
              <a:buSzPct val="150000"/>
              <a:buFontTx/>
              <a:buChar char="•"/>
              <a:tabLst>
                <a:tab pos="449263" algn="r"/>
              </a:tabLst>
            </a:pPr>
            <a:r>
              <a:rPr lang="fa-IR" altLang="fa-IR" sz="2400" b="1" smtClean="0">
                <a:solidFill>
                  <a:srgbClr val="720000"/>
                </a:solidFill>
                <a:cs typeface="Traffic" pitchFamily="2" charset="0"/>
              </a:rPr>
              <a:t>درگاه (پورتال) شبکه مدرسه</a:t>
            </a:r>
          </a:p>
          <a:p>
            <a:pPr marL="0" indent="0" algn="r" rtl="1" eaLnBrk="1" hangingPunct="1">
              <a:buFontTx/>
              <a:buNone/>
              <a:tabLst>
                <a:tab pos="449263" algn="r"/>
              </a:tabLst>
            </a:pPr>
            <a:r>
              <a:rPr lang="fa-IR" altLang="fa-IR" sz="2000" smtClean="0">
                <a:cs typeface="Traffic" pitchFamily="2" charset="0"/>
              </a:rPr>
              <a:t>	درگاه ورود و راهبری  کاربران، اعم از دانش</a:t>
            </a:r>
            <a:r>
              <a:rPr lang="fa-IR" altLang="fa-IR" sz="400" smtClean="0">
                <a:cs typeface="Traffic" pitchFamily="2" charset="0"/>
              </a:rPr>
              <a:t> </a:t>
            </a:r>
            <a:r>
              <a:rPr lang="fa-IR" altLang="fa-IR" sz="2000" smtClean="0">
                <a:cs typeface="Traffic" pitchFamily="2" charset="0"/>
              </a:rPr>
              <a:t>آموزان و معلمان به اینترنت</a:t>
            </a:r>
            <a:r>
              <a:rPr lang="en-US" altLang="fa-IR" sz="2000" smtClean="0">
                <a:cs typeface="Traffic" pitchFamily="2" charset="0"/>
              </a:rPr>
              <a:t> </a:t>
            </a:r>
            <a:r>
              <a:rPr lang="en-GB" altLang="fa-IR" sz="2000" smtClean="0">
                <a:cs typeface="Traffic" pitchFamily="2" charset="0"/>
              </a:rPr>
              <a:t>.</a:t>
            </a:r>
            <a:endParaRPr lang="en-US" altLang="fa-IR" sz="2000" smtClean="0">
              <a:cs typeface="Traffic" pitchFamily="2" charset="0"/>
            </a:endParaRPr>
          </a:p>
        </p:txBody>
      </p:sp>
      <p:pic>
        <p:nvPicPr>
          <p:cNvPr id="105481" name="Picture 9" descr="Untitled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75" y="1162050"/>
            <a:ext cx="7402513" cy="5334000"/>
          </a:xfrm>
          <a:noFill/>
          <a:ln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22" descr="brick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0"/>
            <a:ext cx="76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01638"/>
            <a:ext cx="8288338" cy="5724525"/>
          </a:xfrm>
        </p:spPr>
        <p:txBody>
          <a:bodyPr/>
          <a:lstStyle/>
          <a:p>
            <a:pPr marL="182563" indent="0" algn="r" rtl="1" eaLnBrk="1" hangingPunct="1">
              <a:lnSpc>
                <a:spcPct val="170000"/>
              </a:lnSpc>
              <a:buFontTx/>
              <a:buNone/>
              <a:tabLst>
                <a:tab pos="533400" algn="r"/>
                <a:tab pos="8007350" algn="l"/>
              </a:tabLst>
            </a:pPr>
            <a:r>
              <a:rPr lang="fa-IR" altLang="fa-IR" sz="2400" b="1" smtClean="0">
                <a:solidFill>
                  <a:srgbClr val="720000"/>
                </a:solidFill>
                <a:cs typeface="Traffic" pitchFamily="2" charset="0"/>
              </a:rPr>
              <a:t>سایر امکانات درگاه اسکول</a:t>
            </a:r>
            <a:r>
              <a:rPr lang="fa-IR" altLang="fa-IR" sz="700" b="1" smtClean="0">
                <a:solidFill>
                  <a:srgbClr val="720000"/>
                </a:solidFill>
                <a:cs typeface="Traffic" pitchFamily="2" charset="0"/>
              </a:rPr>
              <a:t> </a:t>
            </a:r>
            <a:r>
              <a:rPr lang="fa-IR" altLang="fa-IR" sz="2400" b="1" smtClean="0">
                <a:solidFill>
                  <a:srgbClr val="720000"/>
                </a:solidFill>
                <a:cs typeface="Traffic" pitchFamily="2" charset="0"/>
              </a:rPr>
              <a:t>نت</a:t>
            </a:r>
            <a:endParaRPr lang="en-US" altLang="fa-IR" sz="2400" b="1" smtClean="0">
              <a:solidFill>
                <a:srgbClr val="720000"/>
              </a:solidFill>
              <a:cs typeface="Traffic" pitchFamily="2" charset="0"/>
            </a:endParaRPr>
          </a:p>
          <a:p>
            <a:pPr marL="182563" indent="0" algn="r" rtl="1" eaLnBrk="1" hangingPunct="1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533400" algn="r"/>
                <a:tab pos="8007350" algn="l"/>
              </a:tabLst>
            </a:pPr>
            <a:r>
              <a:rPr lang="en-US" altLang="fa-IR" sz="2400" smtClean="0">
                <a:cs typeface="Traffic" pitchFamily="2" charset="0"/>
              </a:rPr>
              <a:t>	</a:t>
            </a:r>
            <a:r>
              <a:rPr lang="fa-IR" altLang="fa-IR" sz="2400" smtClean="0">
                <a:cs typeface="Traffic" pitchFamily="2" charset="0"/>
              </a:rPr>
              <a:t>معرفی سایتهای علمی-آموزشی مناسب</a:t>
            </a:r>
          </a:p>
          <a:p>
            <a:pPr marL="182563" indent="0" algn="r" rtl="1" eaLnBrk="1" hangingPunct="1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533400" algn="r"/>
                <a:tab pos="8007350" algn="l"/>
              </a:tabLst>
            </a:pPr>
            <a:r>
              <a:rPr lang="en-US" altLang="fa-IR" sz="2400" smtClean="0">
                <a:cs typeface="Traffic" pitchFamily="2" charset="0"/>
              </a:rPr>
              <a:t>	</a:t>
            </a:r>
            <a:r>
              <a:rPr lang="fa-IR" altLang="fa-IR" sz="2400" smtClean="0">
                <a:cs typeface="Traffic" pitchFamily="2" charset="0"/>
              </a:rPr>
              <a:t>ارائه منابع و متون آموزشی</a:t>
            </a:r>
          </a:p>
          <a:p>
            <a:pPr marL="182563" indent="0" algn="r" rtl="1" eaLnBrk="1" hangingPunct="1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533400" algn="r"/>
                <a:tab pos="8007350" algn="l"/>
              </a:tabLst>
            </a:pPr>
            <a:r>
              <a:rPr lang="en-US" altLang="fa-IR" sz="2400" smtClean="0">
                <a:cs typeface="Traffic" pitchFamily="2" charset="0"/>
              </a:rPr>
              <a:t>	</a:t>
            </a:r>
            <a:r>
              <a:rPr lang="fa-IR" altLang="fa-IR" sz="2400" smtClean="0">
                <a:cs typeface="Traffic" pitchFamily="2" charset="0"/>
              </a:rPr>
              <a:t>واگذاری پست الکترونیکی تحت </a:t>
            </a:r>
            <a:r>
              <a:rPr lang="en-GB" altLang="fa-IR" sz="2400" smtClean="0">
                <a:cs typeface="Traffic" pitchFamily="2" charset="0"/>
              </a:rPr>
              <a:t>www.</a:t>
            </a:r>
            <a:r>
              <a:rPr lang="en-US" altLang="fa-IR" sz="2000" smtClean="0">
                <a:cs typeface="Traffic" pitchFamily="2" charset="0"/>
              </a:rPr>
              <a:t>schoolnet.ir</a:t>
            </a:r>
          </a:p>
          <a:p>
            <a:pPr marL="182563" indent="0" algn="r" rtl="1" eaLnBrk="1" hangingPunct="1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533400" algn="r"/>
                <a:tab pos="8007350" algn="l"/>
              </a:tabLst>
            </a:pPr>
            <a:r>
              <a:rPr lang="en-US" altLang="fa-IR" sz="2400" smtClean="0">
                <a:cs typeface="Traffic" pitchFamily="2" charset="0"/>
              </a:rPr>
              <a:t>	</a:t>
            </a:r>
            <a:r>
              <a:rPr lang="fa-IR" altLang="fa-IR" sz="2400" smtClean="0">
                <a:cs typeface="Traffic" pitchFamily="2" charset="0"/>
              </a:rPr>
              <a:t>راه اندازی باشگاههای اینتزنتی در ریاضیات، فیزیک، شیمی، بیوتکنولوژی، رباتیک، لینکس، جاوا، ادبیات،تاریح علم، محیط زیست، سلامت روان....... </a:t>
            </a:r>
          </a:p>
          <a:p>
            <a:pPr marL="182563" indent="0" algn="r" rtl="1" eaLnBrk="1" hangingPunct="1">
              <a:lnSpc>
                <a:spcPct val="150000"/>
              </a:lnSpc>
              <a:buClr>
                <a:srgbClr val="336699"/>
              </a:buClr>
              <a:buFont typeface="Wingdings" panose="05000000000000000000" pitchFamily="2" charset="2"/>
              <a:buChar char="ü"/>
              <a:tabLst>
                <a:tab pos="533400" algn="r"/>
                <a:tab pos="8007350" algn="l"/>
              </a:tabLst>
            </a:pPr>
            <a:r>
              <a:rPr lang="en-US" altLang="fa-IR" sz="2400" smtClean="0">
                <a:cs typeface="Traffic" pitchFamily="2" charset="0"/>
              </a:rPr>
              <a:t>	</a:t>
            </a:r>
            <a:r>
              <a:rPr lang="fa-IR" altLang="fa-IR" sz="2400" smtClean="0">
                <a:cs typeface="Traffic" pitchFamily="2" charset="0"/>
              </a:rPr>
              <a:t>ایجاد پلاتفرم آموزش های مجازی </a:t>
            </a:r>
            <a:r>
              <a:rPr lang="en-US" altLang="fa-IR" sz="2000" smtClean="0">
                <a:cs typeface="Traffic" pitchFamily="2" charset="0"/>
              </a:rPr>
              <a:t>(eLearning)</a:t>
            </a:r>
            <a:r>
              <a:rPr lang="fa-IR" altLang="fa-IR" sz="2000" smtClean="0">
                <a:cs typeface="Traffic" pitchFamily="2" charset="0"/>
              </a:rPr>
              <a:t>،</a:t>
            </a:r>
            <a:r>
              <a:rPr lang="fa-IR" altLang="fa-IR" sz="2400" smtClean="0">
                <a:cs typeface="Traffic" pitchFamily="2" charset="0"/>
              </a:rPr>
              <a:t> </a:t>
            </a:r>
            <a:endParaRPr lang="en-US" altLang="fa-IR" sz="2400" smtClean="0">
              <a:cs typeface="Mitra" pitchFamily="2" charset="0"/>
            </a:endParaRPr>
          </a:p>
        </p:txBody>
      </p:sp>
      <p:pic>
        <p:nvPicPr>
          <p:cNvPr id="19459" name="Picture 9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r" rtl="1" eaLnBrk="1" hangingPunct="1"/>
            <a:r>
              <a:rPr lang="fa-IR" altLang="fa-IR" sz="2800" b="1" smtClean="0">
                <a:solidFill>
                  <a:srgbClr val="720000"/>
                </a:solidFill>
                <a:cs typeface="Traffic" pitchFamily="2" charset="0"/>
              </a:rPr>
              <a:t>تصاویری از کلاسهای آموزشی</a:t>
            </a:r>
            <a:r>
              <a:rPr lang="fa-IR" altLang="fa-IR" sz="2400" b="1" smtClean="0">
                <a:solidFill>
                  <a:schemeClr val="tx1"/>
                </a:solidFill>
                <a:cs typeface="Traffic" pitchFamily="2" charset="0"/>
              </a:rPr>
              <a:t> </a:t>
            </a:r>
            <a:endParaRPr lang="en-US" altLang="fa-IR" sz="2400" b="1" smtClean="0">
              <a:solidFill>
                <a:schemeClr val="tx1"/>
              </a:solidFill>
              <a:cs typeface="Traffic" pitchFamily="2" charset="0"/>
            </a:endParaRPr>
          </a:p>
        </p:txBody>
      </p:sp>
      <p:pic>
        <p:nvPicPr>
          <p:cNvPr id="351239" name="Picture 7" descr="MVC-164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1471613"/>
            <a:ext cx="2895600" cy="2171700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1240" name="Picture 8" descr="dsc0006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2513" y="1443038"/>
            <a:ext cx="2895600" cy="2171700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1243" name="Picture 11" descr="dsc084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3865563"/>
            <a:ext cx="2895600" cy="2185987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1244" name="Picture 12" descr="MVC-150X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2513" y="3794125"/>
            <a:ext cx="2895600" cy="2185988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13" descr="bric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0"/>
            <a:ext cx="76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20888"/>
            <a:ext cx="7561263" cy="3590925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Clr>
                <a:srgbClr val="336699"/>
              </a:buClr>
              <a:buFontTx/>
              <a:buNone/>
              <a:tabLst>
                <a:tab pos="4572000" algn="r"/>
              </a:tabLst>
            </a:pPr>
            <a:endParaRPr lang="en-US" altLang="fa-IR" sz="2400" smtClean="0">
              <a:latin typeface="Traffic" pitchFamily="2" charset="0"/>
              <a:cs typeface="Traffic" pitchFamily="2" charset="0"/>
            </a:endParaRPr>
          </a:p>
          <a:p>
            <a:pPr algn="r" rtl="1" eaLnBrk="1" hangingPunct="1">
              <a:lnSpc>
                <a:spcPct val="90000"/>
              </a:lnSpc>
              <a:buClr>
                <a:srgbClr val="336699"/>
              </a:buClr>
              <a:tabLst>
                <a:tab pos="4572000" algn="r"/>
              </a:tabLst>
            </a:pPr>
            <a:r>
              <a:rPr lang="fa-IR" altLang="fa-IR" sz="2400" smtClean="0">
                <a:latin typeface="Traffic" pitchFamily="2" charset="0"/>
                <a:cs typeface="Traffic" pitchFamily="2" charset="0"/>
              </a:rPr>
              <a:t>عصر جامعه دانش پایه و انقلاب نوین آموزشی</a:t>
            </a:r>
          </a:p>
          <a:p>
            <a:pPr algn="r" rtl="1" eaLnBrk="1" hangingPunct="1">
              <a:lnSpc>
                <a:spcPct val="90000"/>
              </a:lnSpc>
              <a:buClr>
                <a:srgbClr val="336699"/>
              </a:buClr>
              <a:tabLst>
                <a:tab pos="4572000" algn="r"/>
              </a:tabLst>
            </a:pPr>
            <a:r>
              <a:rPr lang="fa-IR" altLang="fa-IR" sz="2400" smtClean="0">
                <a:latin typeface="Traffic" pitchFamily="2" charset="0"/>
                <a:cs typeface="Traffic" pitchFamily="2" charset="0"/>
              </a:rPr>
              <a:t> موانع و راهکارهای رشد خلاقیت کودکان و جوانان </a:t>
            </a:r>
          </a:p>
          <a:p>
            <a:pPr algn="r" rtl="1" eaLnBrk="1" hangingPunct="1">
              <a:lnSpc>
                <a:spcPct val="90000"/>
              </a:lnSpc>
              <a:buClr>
                <a:srgbClr val="336699"/>
              </a:buClr>
              <a:tabLst>
                <a:tab pos="4572000" algn="r"/>
              </a:tabLst>
            </a:pPr>
            <a:r>
              <a:rPr lang="fa-IR" altLang="fa-IR" sz="2400" smtClean="0">
                <a:latin typeface="Traffic" pitchFamily="2" charset="0"/>
                <a:cs typeface="Traffic" pitchFamily="2" charset="0"/>
              </a:rPr>
              <a:t> تجربه بنیاد دانش وهنر </a:t>
            </a:r>
          </a:p>
          <a:p>
            <a:pPr algn="r" rtl="1" eaLnBrk="1" hangingPunct="1">
              <a:lnSpc>
                <a:spcPct val="90000"/>
              </a:lnSpc>
              <a:buClr>
                <a:srgbClr val="336699"/>
              </a:buClr>
              <a:tabLst>
                <a:tab pos="4572000" algn="r"/>
              </a:tabLst>
            </a:pPr>
            <a:r>
              <a:rPr lang="fa-IR" altLang="fa-IR" sz="2400" smtClean="0">
                <a:latin typeface="Traffic" pitchFamily="2" charset="0"/>
                <a:cs typeface="Traffic" pitchFamily="2" charset="0"/>
              </a:rPr>
              <a:t>الگوی پیشنهادی</a:t>
            </a:r>
          </a:p>
        </p:txBody>
      </p:sp>
      <p:sp>
        <p:nvSpPr>
          <p:cNvPr id="3075" name="Text Box 53"/>
          <p:cNvSpPr txBox="1">
            <a:spLocks noChangeArrowheads="1"/>
          </p:cNvSpPr>
          <p:nvPr/>
        </p:nvSpPr>
        <p:spPr bwMode="auto">
          <a:xfrm>
            <a:off x="6818313" y="1441450"/>
            <a:ext cx="1519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fa-IR" sz="2800" b="1" u="none">
                <a:solidFill>
                  <a:srgbClr val="720000"/>
                </a:solidFill>
                <a:latin typeface="Arial" panose="020B0604020202020204" pitchFamily="34" charset="0"/>
                <a:cs typeface="Traffic" pitchFamily="2" charset="0"/>
              </a:rPr>
              <a:t>فهرست</a:t>
            </a:r>
            <a:endParaRPr lang="en-US" altLang="fa-IR" sz="2800" b="1" u="none">
              <a:solidFill>
                <a:srgbClr val="720000"/>
              </a:solidFill>
              <a:latin typeface="Arial" panose="020B0604020202020204" pitchFamily="34" charset="0"/>
              <a:cs typeface="Traffic" pitchFamily="2" charset="0"/>
            </a:endParaRPr>
          </a:p>
        </p:txBody>
      </p:sp>
      <p:pic>
        <p:nvPicPr>
          <p:cNvPr id="3076" name="Picture 55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163" y="274638"/>
            <a:ext cx="8229600" cy="1143000"/>
          </a:xfrm>
        </p:spPr>
        <p:txBody>
          <a:bodyPr/>
          <a:lstStyle/>
          <a:p>
            <a:pPr algn="r" rtl="1" eaLnBrk="1" hangingPunct="1"/>
            <a:r>
              <a:rPr lang="fa-IR" altLang="fa-IR" sz="2800" b="1" smtClean="0">
                <a:solidFill>
                  <a:srgbClr val="720000"/>
                </a:solidFill>
                <a:cs typeface="Traffic" pitchFamily="2" charset="0"/>
              </a:rPr>
              <a:t>آموزش سخت افزار</a:t>
            </a:r>
            <a:r>
              <a:rPr lang="fa-IR" altLang="fa-IR" sz="2800" smtClean="0">
                <a:solidFill>
                  <a:schemeClr val="tx1"/>
                </a:solidFill>
                <a:cs typeface="Traffic" pitchFamily="2" charset="0"/>
              </a:rPr>
              <a:t/>
            </a:r>
            <a:br>
              <a:rPr lang="fa-IR" altLang="fa-IR" sz="2800" smtClean="0">
                <a:solidFill>
                  <a:schemeClr val="tx1"/>
                </a:solidFill>
                <a:cs typeface="Traffic" pitchFamily="2" charset="0"/>
              </a:rPr>
            </a:br>
            <a:r>
              <a:rPr lang="fa-IR" altLang="fa-IR" sz="2400" smtClean="0">
                <a:solidFill>
                  <a:schemeClr val="tx1"/>
                </a:solidFill>
                <a:cs typeface="Traffic" pitchFamily="2" charset="0"/>
              </a:rPr>
              <a:t>آموزش سخت افزار همراه با مونتاژ کامپیوتر در مدارس</a:t>
            </a:r>
            <a:endParaRPr lang="en-US" altLang="fa-IR" sz="2400" smtClean="0">
              <a:solidFill>
                <a:schemeClr val="tx1"/>
              </a:solidFill>
              <a:cs typeface="Traffic" pitchFamily="2" charset="0"/>
            </a:endParaRPr>
          </a:p>
        </p:txBody>
      </p:sp>
      <p:pic>
        <p:nvPicPr>
          <p:cNvPr id="352264" name="Picture 8" descr="dsc001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8188" y="1743075"/>
            <a:ext cx="2895600" cy="2171700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2265" name="Picture 9" descr="DSC0234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675" y="4013200"/>
            <a:ext cx="2895600" cy="2187575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2266" name="Picture 10" descr="MVC-174X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3588" y="4081463"/>
            <a:ext cx="2895600" cy="2185987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2267" name="Picture 11" descr="MVC-219X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438" y="1728788"/>
            <a:ext cx="2895600" cy="2171700"/>
          </a:xfrm>
          <a:noFill/>
          <a:ln>
            <a:solidFill>
              <a:srgbClr val="72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1" name="Picture 12" descr="bric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0"/>
            <a:ext cx="76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49263"/>
            <a:ext cx="7907338" cy="5319712"/>
          </a:xfrm>
        </p:spPr>
        <p:txBody>
          <a:bodyPr/>
          <a:lstStyle/>
          <a:p>
            <a:pPr marL="0" indent="0" algn="r" rtl="1" eaLnBrk="1" hangingPunct="1">
              <a:lnSpc>
                <a:spcPct val="130000"/>
              </a:lnSpc>
              <a:buClr>
                <a:srgbClr val="720000"/>
              </a:buClr>
              <a:buSzPct val="150000"/>
              <a:tabLst>
                <a:tab pos="719138" algn="r"/>
                <a:tab pos="989013" algn="r"/>
              </a:tabLst>
            </a:pPr>
            <a:r>
              <a:rPr lang="fa-IR" altLang="fa-IR" b="1" smtClean="0">
                <a:solidFill>
                  <a:srgbClr val="720000"/>
                </a:solidFill>
                <a:cs typeface="Traffic" pitchFamily="2" charset="0"/>
              </a:rPr>
              <a:t>برنامه</a:t>
            </a:r>
            <a:r>
              <a:rPr lang="fa-IR" altLang="fa-IR" sz="500" b="1" smtClean="0">
                <a:solidFill>
                  <a:srgbClr val="720000"/>
                </a:solidFill>
                <a:cs typeface="Traffic" pitchFamily="2" charset="0"/>
              </a:rPr>
              <a:t> </a:t>
            </a:r>
            <a:r>
              <a:rPr lang="fa-IR" altLang="fa-IR" b="1" smtClean="0">
                <a:solidFill>
                  <a:srgbClr val="720000"/>
                </a:solidFill>
                <a:cs typeface="Traffic" pitchFamily="2" charset="0"/>
              </a:rPr>
              <a:t>های پژوهشی و مطالعاتی</a:t>
            </a:r>
          </a:p>
          <a:p>
            <a:pPr marL="465138" lvl="1" algn="r" rtl="1" eaLnBrk="1" hangingPunct="1">
              <a:lnSpc>
                <a:spcPct val="130000"/>
              </a:lnSpc>
              <a:buFontTx/>
              <a:buChar char="-"/>
              <a:tabLst>
                <a:tab pos="719138" algn="r"/>
                <a:tab pos="989013" algn="r"/>
              </a:tabLst>
            </a:pPr>
            <a:r>
              <a:rPr lang="fa-IR" altLang="fa-IR" sz="2400" smtClean="0">
                <a:cs typeface="Traffic" pitchFamily="2" charset="0"/>
              </a:rPr>
              <a:t>درگیر کردن دانش آموزان به صورت گروهی، با پروژه های پژوهشی با استفاده از منابع اطلاعاتی اینترنت.</a:t>
            </a:r>
          </a:p>
          <a:p>
            <a:pPr marL="1249363" lvl="2" algn="r" rtl="1" eaLnBrk="1" hangingPunct="1">
              <a:buClr>
                <a:schemeClr val="tx1"/>
              </a:buClr>
              <a:buFontTx/>
              <a:buChar char="-"/>
              <a:tabLst>
                <a:tab pos="719138" algn="r"/>
                <a:tab pos="989013" algn="r"/>
              </a:tabLst>
            </a:pPr>
            <a:r>
              <a:rPr lang="fa-IR" altLang="fa-IR" smtClean="0">
                <a:cs typeface="Traffic" pitchFamily="2" charset="0"/>
              </a:rPr>
              <a:t>تعریف پروژه </a:t>
            </a:r>
          </a:p>
          <a:p>
            <a:pPr marL="1249363" lvl="2" algn="r" rtl="1" eaLnBrk="1" hangingPunct="1">
              <a:buClr>
                <a:schemeClr val="tx1"/>
              </a:buClr>
              <a:buFontTx/>
              <a:buChar char="-"/>
              <a:tabLst>
                <a:tab pos="719138" algn="r"/>
                <a:tab pos="989013" algn="r"/>
              </a:tabLst>
            </a:pPr>
            <a:r>
              <a:rPr lang="fa-IR" altLang="fa-IR" smtClean="0">
                <a:cs typeface="Traffic" pitchFamily="2" charset="0"/>
              </a:rPr>
              <a:t>یافته اندوزی بر روی شبکه اینترنت</a:t>
            </a:r>
          </a:p>
          <a:p>
            <a:pPr marL="1249363" lvl="2" algn="r" rtl="1" eaLnBrk="1" hangingPunct="1">
              <a:buClr>
                <a:schemeClr val="tx1"/>
              </a:buClr>
              <a:buFontTx/>
              <a:buChar char="-"/>
              <a:tabLst>
                <a:tab pos="719138" algn="r"/>
                <a:tab pos="989013" algn="r"/>
              </a:tabLst>
            </a:pPr>
            <a:r>
              <a:rPr lang="fa-IR" altLang="fa-IR" smtClean="0">
                <a:cs typeface="Traffic" pitchFamily="2" charset="0"/>
              </a:rPr>
              <a:t>پردازش اطلاعات، بومی سازی، همکاری روی شبکه</a:t>
            </a:r>
          </a:p>
          <a:p>
            <a:pPr marL="1249363" lvl="2" algn="r" rtl="1" eaLnBrk="1" hangingPunct="1">
              <a:buClr>
                <a:schemeClr val="tx1"/>
              </a:buClr>
              <a:buFontTx/>
              <a:buChar char="-"/>
              <a:tabLst>
                <a:tab pos="719138" algn="r"/>
                <a:tab pos="989013" algn="r"/>
              </a:tabLst>
            </a:pPr>
            <a:r>
              <a:rPr lang="fa-IR" altLang="fa-IR" smtClean="0">
                <a:cs typeface="Traffic" pitchFamily="2" charset="0"/>
              </a:rPr>
              <a:t>تدوین پروژه و ارائه روی اینترنت</a:t>
            </a:r>
          </a:p>
          <a:p>
            <a:pPr marL="465138" lvl="1" algn="r" rtl="1" eaLnBrk="1" hangingPunct="1">
              <a:lnSpc>
                <a:spcPct val="130000"/>
              </a:lnSpc>
              <a:buFontTx/>
              <a:buChar char="-"/>
              <a:tabLst>
                <a:tab pos="719138" algn="r"/>
                <a:tab pos="989013" algn="r"/>
              </a:tabLst>
            </a:pPr>
            <a:r>
              <a:rPr lang="fa-IR" altLang="fa-IR" sz="2400" smtClean="0">
                <a:cs typeface="Traffic" pitchFamily="2" charset="0"/>
              </a:rPr>
              <a:t>برگزاری سمینارهای محلی و ملی، و مسابقات</a:t>
            </a:r>
          </a:p>
          <a:p>
            <a:pPr marL="465138" lvl="1" algn="r" rtl="1" eaLnBrk="1" hangingPunct="1">
              <a:lnSpc>
                <a:spcPct val="130000"/>
              </a:lnSpc>
              <a:buFontTx/>
              <a:buChar char="-"/>
              <a:tabLst>
                <a:tab pos="719138" algn="r"/>
                <a:tab pos="989013" algn="r"/>
              </a:tabLst>
            </a:pPr>
            <a:r>
              <a:rPr lang="fa-IR" altLang="fa-IR" sz="2400" smtClean="0">
                <a:cs typeface="Traffic" pitchFamily="2" charset="0"/>
              </a:rPr>
              <a:t>مشارکت در کنفرانسهای بین المللی</a:t>
            </a:r>
          </a:p>
          <a:p>
            <a:pPr marL="465138" lvl="1" algn="r" rtl="1" eaLnBrk="1" hangingPunct="1">
              <a:lnSpc>
                <a:spcPct val="130000"/>
              </a:lnSpc>
              <a:buFontTx/>
              <a:buNone/>
              <a:tabLst>
                <a:tab pos="719138" algn="r"/>
                <a:tab pos="989013" algn="r"/>
              </a:tabLst>
            </a:pPr>
            <a:endParaRPr lang="fa-IR" altLang="fa-IR" sz="2400" smtClean="0">
              <a:cs typeface="Traffic" pitchFamily="2" charset="0"/>
            </a:endParaRPr>
          </a:p>
          <a:p>
            <a:pPr marL="1249363" lvl="2" algn="r" rtl="1" eaLnBrk="1" hangingPunct="1">
              <a:buClr>
                <a:schemeClr val="tx1"/>
              </a:buClr>
              <a:buFontTx/>
              <a:buNone/>
              <a:tabLst>
                <a:tab pos="719138" algn="r"/>
                <a:tab pos="989013" algn="r"/>
              </a:tabLst>
            </a:pPr>
            <a:endParaRPr lang="en-US" altLang="fa-IR" smtClean="0">
              <a:cs typeface="Traffic" pitchFamily="2" charset="0"/>
            </a:endParaRPr>
          </a:p>
        </p:txBody>
      </p:sp>
      <p:pic>
        <p:nvPicPr>
          <p:cNvPr id="22531" name="Picture 10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53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53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3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53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3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53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53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z="4000" smtClean="0">
                <a:solidFill>
                  <a:srgbClr val="720000"/>
                </a:solidFill>
              </a:rPr>
              <a:t>همایش هفتم شبکه مدرسه</a:t>
            </a:r>
            <a:br>
              <a:rPr lang="fa-IR" altLang="fa-IR" sz="4000" smtClean="0">
                <a:solidFill>
                  <a:srgbClr val="720000"/>
                </a:solidFill>
              </a:rPr>
            </a:br>
            <a:r>
              <a:rPr lang="fa-IR" altLang="fa-IR" sz="2800" smtClean="0">
                <a:solidFill>
                  <a:srgbClr val="720000"/>
                </a:solidFill>
              </a:rPr>
              <a:t>اصفهان ۱۱-۱۳ شهریور۸۳</a:t>
            </a:r>
            <a:endParaRPr lang="en-US" altLang="fa-IR" sz="2800" smtClean="0">
              <a:solidFill>
                <a:srgbClr val="720000"/>
              </a:solidFill>
            </a:endParaRP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lvl="2" algn="r" eaLnBrk="1" hangingPunct="1">
              <a:buFontTx/>
              <a:buNone/>
            </a:pPr>
            <a:r>
              <a:rPr lang="fa-IR" altLang="fa-IR" smtClean="0"/>
              <a:t>   - با حمایت دفتر فناوری آموزش و پرورش و با همکار  خانه ریاضیات اصفهان و مرکز آموزش عالی شهید مهاجر</a:t>
            </a:r>
          </a:p>
          <a:p>
            <a:pPr lvl="2" algn="r" eaLnBrk="1" hangingPunct="1">
              <a:buFontTx/>
              <a:buNone/>
            </a:pPr>
            <a:r>
              <a:rPr lang="fa-IR" altLang="fa-IR" smtClean="0"/>
              <a:t>   - با شرکت بیش از ۸۵۰ دانش آموز، دبیران، مدیران و مسئولین </a:t>
            </a:r>
          </a:p>
          <a:p>
            <a:pPr lvl="2" algn="r" eaLnBrk="1" hangingPunct="1">
              <a:buFontTx/>
              <a:buNone/>
            </a:pPr>
            <a:r>
              <a:rPr lang="fa-IR" altLang="fa-IR" smtClean="0"/>
              <a:t>   - ارائه ۸۸ مقاله  منتخب از ۵۷۰ رساله در رشته های علمی، اجتماعی  و فرهنگی</a:t>
            </a:r>
          </a:p>
          <a:p>
            <a:pPr algn="r" eaLnBrk="1" hangingPunct="1">
              <a:buFontTx/>
              <a:buNone/>
            </a:pPr>
            <a:r>
              <a:rPr lang="fa-IR" altLang="fa-IR" sz="2400" smtClean="0"/>
              <a:t>    - نمایش ده ها غرفه علمی و فرهنگی در ریاضیات، فیزیک، شیمی، نجوم، تاریخ علم، جاوا، لینوکس، بیوتکنولوژی، رباتیک، زلزله زدگان بم .....       </a:t>
            </a:r>
            <a:endParaRPr lang="en-US" altLang="fa-IR" sz="2400" smtClean="0"/>
          </a:p>
        </p:txBody>
      </p:sp>
      <p:pic>
        <p:nvPicPr>
          <p:cNvPr id="23556" name="Picture 5" descr="img1_1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3975" y="4594225"/>
            <a:ext cx="2740025" cy="20558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12" descr="img10_1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4875" y="4637088"/>
            <a:ext cx="2703513" cy="2027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Picture 15" descr="img7_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05338"/>
            <a:ext cx="27940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85738"/>
            <a:ext cx="8058150" cy="6672262"/>
          </a:xfrm>
        </p:spPr>
        <p:txBody>
          <a:bodyPr/>
          <a:lstStyle/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tabLst>
                <a:tab pos="1082675" algn="r"/>
                <a:tab pos="8077200" algn="r"/>
              </a:tabLst>
            </a:pPr>
            <a:r>
              <a:rPr lang="fa-IR" altLang="fa-IR" sz="2800" b="1" smtClean="0">
                <a:solidFill>
                  <a:srgbClr val="720000"/>
                </a:solidFill>
                <a:cs typeface="Traffic" pitchFamily="2" charset="0"/>
              </a:rPr>
              <a:t>مرکز فناوری اطلاعات زاهدان</a:t>
            </a:r>
          </a:p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tabLst>
                <a:tab pos="1082675" algn="r"/>
                <a:tab pos="8077200" algn="r"/>
              </a:tabLst>
            </a:pPr>
            <a:endParaRPr lang="fa-IR" altLang="fa-IR" sz="2800" b="1" smtClean="0">
              <a:cs typeface="Traffic" pitchFamily="2" charset="0"/>
            </a:endParaRPr>
          </a:p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tabLst>
                <a:tab pos="1082675" algn="r"/>
                <a:tab pos="8077200" algn="r"/>
              </a:tabLst>
            </a:pPr>
            <a:endParaRPr lang="fa-IR" altLang="fa-IR" sz="2800" b="1" smtClean="0">
              <a:cs typeface="Traffic" pitchFamily="2" charset="0"/>
            </a:endParaRPr>
          </a:p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Tx/>
              <a:buNone/>
              <a:tabLst>
                <a:tab pos="1082675" algn="r"/>
                <a:tab pos="8077200" algn="r"/>
              </a:tabLst>
            </a:pPr>
            <a:endParaRPr lang="fa-IR" altLang="fa-IR" sz="2400" b="1" smtClean="0">
              <a:cs typeface="Traffic" pitchFamily="2" charset="0"/>
            </a:endParaRPr>
          </a:p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buFontTx/>
              <a:buNone/>
              <a:tabLst>
                <a:tab pos="1082675" algn="r"/>
                <a:tab pos="8077200" algn="r"/>
              </a:tabLst>
            </a:pPr>
            <a:endParaRPr lang="fa-IR" altLang="fa-IR" sz="2400" b="1" smtClean="0">
              <a:cs typeface="Traffic" pitchFamily="2" charset="0"/>
            </a:endParaRPr>
          </a:p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buFontTx/>
              <a:buNone/>
              <a:tabLst>
                <a:tab pos="1082675" algn="r"/>
                <a:tab pos="8077200" algn="r"/>
              </a:tabLst>
            </a:pPr>
            <a:endParaRPr lang="fa-IR" altLang="fa-IR" sz="2400" b="1" smtClean="0">
              <a:cs typeface="Traffic" pitchFamily="2" charset="0"/>
            </a:endParaRPr>
          </a:p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buFontTx/>
              <a:buNone/>
              <a:tabLst>
                <a:tab pos="1082675" algn="r"/>
                <a:tab pos="8077200" algn="r"/>
              </a:tabLst>
            </a:pPr>
            <a:endParaRPr lang="fa-IR" altLang="fa-IR" sz="2400" b="1" smtClean="0">
              <a:cs typeface="Traffic" pitchFamily="2" charset="0"/>
            </a:endParaRP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z="2000" b="1" smtClean="0">
                <a:cs typeface="Traffic" pitchFamily="2" charset="0"/>
              </a:rPr>
              <a:t>آموزش فناوری اطلاعات در راستای کارآفرینی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z="2000" b="1" smtClean="0">
                <a:cs typeface="Traffic" pitchFamily="2" charset="0"/>
              </a:rPr>
              <a:t>حمایت از پرورش خلاقیت و استعداد دانش</a:t>
            </a:r>
            <a:r>
              <a:rPr lang="fa-IR" altLang="fa-IR" sz="500" b="1" smtClean="0">
                <a:cs typeface="Traffic" pitchFamily="2" charset="0"/>
              </a:rPr>
              <a:t> </a:t>
            </a:r>
            <a:r>
              <a:rPr lang="fa-IR" altLang="fa-IR" sz="2000" b="1" smtClean="0">
                <a:cs typeface="Traffic" pitchFamily="2" charset="0"/>
              </a:rPr>
              <a:t>آموزان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z="2000" b="1" smtClean="0">
                <a:cs typeface="Traffic" pitchFamily="2" charset="0"/>
              </a:rPr>
              <a:t>ارائه خدمات فناوری اطلاعات به گروههای مختلف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endParaRPr lang="fa-IR" altLang="fa-IR" sz="2000" b="1" smtClean="0">
              <a:cs typeface="Traffic" pitchFamily="2" charset="0"/>
            </a:endParaRPr>
          </a:p>
        </p:txBody>
      </p:sp>
      <p:pic>
        <p:nvPicPr>
          <p:cNvPr id="442372" name="Picture 4" descr="ZahedanItCent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2438" y="1166813"/>
            <a:ext cx="4687887" cy="3516312"/>
          </a:xfrm>
          <a:noFill/>
          <a:ln>
            <a:solidFill>
              <a:srgbClr val="841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8" descr="brick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8350" y="0"/>
            <a:ext cx="7556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2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2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2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20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14425"/>
            <a:ext cx="2914650" cy="2185988"/>
          </a:xfrm>
          <a:prstGeom prst="rect">
            <a:avLst/>
          </a:prstGeom>
          <a:noFill/>
          <a:ln w="9525">
            <a:solidFill>
              <a:srgbClr val="841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1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14425"/>
            <a:ext cx="2914650" cy="2185988"/>
          </a:xfrm>
          <a:prstGeom prst="rect">
            <a:avLst/>
          </a:prstGeom>
          <a:noFill/>
          <a:ln w="9525">
            <a:solidFill>
              <a:srgbClr val="841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2" name="Picture 6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3575050"/>
            <a:ext cx="2916237" cy="2187575"/>
          </a:xfrm>
          <a:prstGeom prst="rect">
            <a:avLst/>
          </a:prstGeom>
          <a:noFill/>
          <a:ln w="9525">
            <a:solidFill>
              <a:srgbClr val="841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3" name="Picture 7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75050"/>
            <a:ext cx="2916238" cy="2187575"/>
          </a:xfrm>
          <a:prstGeom prst="rect">
            <a:avLst/>
          </a:prstGeom>
          <a:noFill/>
          <a:ln w="9525">
            <a:solidFill>
              <a:srgbClr val="841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8" descr="bric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4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4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106738" y="449263"/>
            <a:ext cx="4179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a-IR" altLang="fa-IR">
              <a:latin typeface="Arial" panose="020B0604020202020204" pitchFamily="34" charset="0"/>
            </a:endParaRPr>
          </a:p>
        </p:txBody>
      </p:sp>
      <p:pic>
        <p:nvPicPr>
          <p:cNvPr id="26627" name="Picture 5" descr="brickf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3113" y="-4763"/>
            <a:ext cx="760412" cy="686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4903" name="Text Box 7"/>
          <p:cNvSpPr txBox="1">
            <a:spLocks noChangeArrowheads="1"/>
          </p:cNvSpPr>
          <p:nvPr/>
        </p:nvSpPr>
        <p:spPr bwMode="auto">
          <a:xfrm>
            <a:off x="217488" y="765175"/>
            <a:ext cx="7634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fa-IR" sz="3200" b="1" u="none">
                <a:solidFill>
                  <a:srgbClr val="720000"/>
                </a:solidFill>
                <a:latin typeface="Arial" panose="020B0604020202020204" pitchFamily="34" charset="0"/>
                <a:cs typeface="Traffic" pitchFamily="2" charset="0"/>
              </a:rPr>
              <a:t>•</a:t>
            </a:r>
            <a:r>
              <a:rPr lang="fa-IR" altLang="fa-IR" sz="2800" b="1" u="none">
                <a:solidFill>
                  <a:srgbClr val="720000"/>
                </a:solidFill>
                <a:latin typeface="Arial" panose="020B0604020202020204" pitchFamily="34" charset="0"/>
                <a:cs typeface="Traffic" pitchFamily="2" charset="0"/>
              </a:rPr>
              <a:t> فعالیتهای مرکز فناوری اطلاعات زاهدان</a:t>
            </a:r>
            <a:endParaRPr lang="en-US" altLang="fa-IR" sz="2800" b="1" u="none">
              <a:solidFill>
                <a:srgbClr val="720000"/>
              </a:solidFill>
              <a:latin typeface="Arial" panose="020B0604020202020204" pitchFamily="34" charset="0"/>
              <a:cs typeface="Traffic" pitchFamily="2" charset="0"/>
            </a:endParaRPr>
          </a:p>
        </p:txBody>
      </p:sp>
      <p:sp>
        <p:nvSpPr>
          <p:cNvPr id="464904" name="Text Box 8"/>
          <p:cNvSpPr txBox="1">
            <a:spLocks noChangeArrowheads="1"/>
          </p:cNvSpPr>
          <p:nvPr/>
        </p:nvSpPr>
        <p:spPr bwMode="auto">
          <a:xfrm>
            <a:off x="0" y="1833563"/>
            <a:ext cx="8316913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Char char="‗"/>
            </a:pPr>
            <a:r>
              <a:rPr lang="fa-IR" altLang="fa-IR" u="none">
                <a:latin typeface="Arial" panose="020B0604020202020204" pitchFamily="34" charset="0"/>
                <a:cs typeface="Traffic" pitchFamily="2" charset="0"/>
              </a:rPr>
              <a:t>  </a:t>
            </a:r>
            <a:r>
              <a:rPr lang="fa-IR" altLang="fa-IR" sz="2000" u="none">
                <a:latin typeface="Arial" panose="020B0604020202020204" pitchFamily="34" charset="0"/>
                <a:cs typeface="Traffic" pitchFamily="2" charset="0"/>
              </a:rPr>
              <a:t>برگزاری دهها دوره آموزشی برای متخصصان و کاربران فنآوری </a:t>
            </a:r>
          </a:p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Char char="‗"/>
            </a:pPr>
            <a:r>
              <a:rPr lang="fa-IR" altLang="fa-IR" sz="2000" u="none">
                <a:latin typeface="Arial" panose="020B0604020202020204" pitchFamily="34" charset="0"/>
                <a:cs typeface="Traffic" pitchFamily="2" charset="0"/>
              </a:rPr>
              <a:t> برگزاری دوره های تخصصی برای تربیت نیروهای ماهر</a:t>
            </a:r>
          </a:p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Char char="‗"/>
            </a:pPr>
            <a:r>
              <a:rPr lang="fa-IR" altLang="fa-IR" sz="2000" u="none">
                <a:latin typeface="Arial" panose="020B0604020202020204" pitchFamily="34" charset="0"/>
                <a:cs typeface="Traffic" pitchFamily="2" charset="0"/>
              </a:rPr>
              <a:t> راه اندازی سیستم آموزش مجازی بر روی شبکه محلی مرکز</a:t>
            </a:r>
          </a:p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Char char="‗"/>
            </a:pPr>
            <a:r>
              <a:rPr lang="fa-IR" altLang="fa-IR" sz="2000" u="none">
                <a:latin typeface="Arial" panose="020B0604020202020204" pitchFamily="34" charset="0"/>
                <a:cs typeface="Traffic" pitchFamily="2" charset="0"/>
              </a:rPr>
              <a:t> حمایت از توسعه مراکز فناوری اطلاعات در چاه بهار و سایر شهرهای استان</a:t>
            </a:r>
          </a:p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Char char="‗"/>
            </a:pPr>
            <a:r>
              <a:rPr lang="fa-IR" altLang="fa-IR" sz="2000" u="none">
                <a:latin typeface="Arial" panose="020B0604020202020204" pitchFamily="34" charset="0"/>
                <a:cs typeface="Traffic" pitchFamily="2" charset="0"/>
              </a:rPr>
              <a:t> حمایت از راه اندازی شبکه مدرسه زاهدان</a:t>
            </a:r>
          </a:p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Char char="‗"/>
            </a:pPr>
            <a:r>
              <a:rPr lang="fa-IR" altLang="fa-IR" sz="2000" u="none">
                <a:latin typeface="Arial" panose="020B0604020202020204" pitchFamily="34" charset="0"/>
                <a:cs typeface="Traffic" pitchFamily="2" charset="0"/>
              </a:rPr>
              <a:t> حمایت از گروههای کارآفرین در زمینه فنآوری</a:t>
            </a:r>
          </a:p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Char char="‗"/>
            </a:pPr>
            <a:r>
              <a:rPr lang="fa-IR" altLang="fa-IR" sz="2000" u="none">
                <a:latin typeface="Arial" panose="020B0604020202020204" pitchFamily="34" charset="0"/>
                <a:cs typeface="Traffic" pitchFamily="2" charset="0"/>
              </a:rPr>
              <a:t> پرورش گروههای برنامه نویس جاوا</a:t>
            </a:r>
          </a:p>
          <a:p>
            <a:pPr algn="r" rtl="1" eaLnBrk="1" hangingPunct="1">
              <a:spcBef>
                <a:spcPct val="50000"/>
              </a:spcBef>
              <a:buFont typeface="Arial" panose="020B0604020202020204" pitchFamily="34" charset="0"/>
              <a:buChar char="‗"/>
            </a:pPr>
            <a:r>
              <a:rPr lang="fa-IR" altLang="fa-IR" sz="2000" u="none">
                <a:latin typeface="Arial" panose="020B0604020202020204" pitchFamily="34" charset="0"/>
                <a:cs typeface="Traffic" pitchFamily="2" charset="0"/>
              </a:rPr>
              <a:t> راه اندازی فروشگاه الکترونیکی فروش صنایع دستی استان </a:t>
            </a:r>
            <a:endParaRPr lang="en-US" altLang="fa-IR" sz="2000" u="none">
              <a:latin typeface="Arial" panose="020B0604020202020204" pitchFamily="34" charset="0"/>
              <a:cs typeface="Traffi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6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6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3" grpId="0"/>
      <p:bldP spid="46490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1463"/>
            <a:ext cx="8388350" cy="5854700"/>
          </a:xfrm>
        </p:spPr>
        <p:txBody>
          <a:bodyPr/>
          <a:lstStyle/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tabLst>
                <a:tab pos="1082675" algn="r"/>
                <a:tab pos="8077200" algn="r"/>
              </a:tabLst>
            </a:pPr>
            <a:r>
              <a:rPr lang="fa-IR" altLang="fa-IR" sz="3600" b="1" smtClean="0">
                <a:cs typeface="Mitra" pitchFamily="2" charset="0"/>
              </a:rPr>
              <a:t> </a:t>
            </a:r>
            <a:r>
              <a:rPr lang="fa-IR" altLang="fa-IR" b="1" smtClean="0">
                <a:solidFill>
                  <a:srgbClr val="720000"/>
                </a:solidFill>
                <a:cs typeface="Traffic" pitchFamily="2" charset="0"/>
              </a:rPr>
              <a:t>طرحهای فرهنگی- تکنولوژیک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mtClean="0">
                <a:cs typeface="Traffic" pitchFamily="2" charset="0"/>
              </a:rPr>
              <a:t>حمایت از استاندارد خط فارسی تحت یونی</a:t>
            </a:r>
            <a:r>
              <a:rPr lang="fa-IR" altLang="fa-IR" sz="600" smtClean="0">
                <a:cs typeface="Traffic" pitchFamily="2" charset="0"/>
              </a:rPr>
              <a:t> </a:t>
            </a:r>
            <a:r>
              <a:rPr lang="fa-IR" altLang="fa-IR" smtClean="0">
                <a:cs typeface="Traffic" pitchFamily="2" charset="0"/>
              </a:rPr>
              <a:t>کد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mtClean="0">
                <a:cs typeface="Traffic" pitchFamily="2" charset="0"/>
              </a:rPr>
              <a:t>راه</a:t>
            </a:r>
            <a:r>
              <a:rPr lang="fa-IR" altLang="fa-IR" sz="600" smtClean="0">
                <a:cs typeface="Traffic" pitchFamily="2" charset="0"/>
              </a:rPr>
              <a:t> </a:t>
            </a:r>
            <a:r>
              <a:rPr lang="fa-IR" altLang="fa-IR" smtClean="0">
                <a:cs typeface="Traffic" pitchFamily="2" charset="0"/>
              </a:rPr>
              <a:t>اندازی کتابخانه دیجتال ادبیات فارسی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mtClean="0">
                <a:cs typeface="Traffic" pitchFamily="2" charset="0"/>
              </a:rPr>
              <a:t>ایجاد نرم</a:t>
            </a:r>
            <a:r>
              <a:rPr lang="fa-IR" altLang="fa-IR" sz="600" smtClean="0">
                <a:cs typeface="Traffic" pitchFamily="2" charset="0"/>
              </a:rPr>
              <a:t> </a:t>
            </a:r>
            <a:r>
              <a:rPr lang="fa-IR" altLang="fa-IR" smtClean="0">
                <a:cs typeface="Traffic" pitchFamily="2" charset="0"/>
              </a:rPr>
              <a:t>افزار مرورگر صوتی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mtClean="0">
                <a:cs typeface="Traffic" pitchFamily="2" charset="0"/>
              </a:rPr>
              <a:t>راه</a:t>
            </a:r>
            <a:r>
              <a:rPr lang="fa-IR" altLang="fa-IR" sz="600" smtClean="0">
                <a:cs typeface="Traffic" pitchFamily="2" charset="0"/>
              </a:rPr>
              <a:t> </a:t>
            </a:r>
            <a:r>
              <a:rPr lang="fa-IR" altLang="fa-IR" smtClean="0">
                <a:cs typeface="Traffic" pitchFamily="2" charset="0"/>
              </a:rPr>
              <a:t>اندازی شبکه نابینایان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mtClean="0">
                <a:cs typeface="Traffic" pitchFamily="2" charset="0"/>
              </a:rPr>
              <a:t> ایجاد شبکه رایانه در مراکز معلولین رعد و کهریزک و مراکز بهزیستی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endParaRPr lang="fa-IR" altLang="fa-IR" sz="2400" b="1" smtClean="0">
              <a:cs typeface="Traffic" pitchFamily="2" charset="0"/>
            </a:endParaRPr>
          </a:p>
        </p:txBody>
      </p:sp>
      <p:pic>
        <p:nvPicPr>
          <p:cNvPr id="27651" name="Picture 3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7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7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7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7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7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00050" y="787400"/>
            <a:ext cx="8286750" cy="1282700"/>
          </a:xfrm>
        </p:spPr>
        <p:txBody>
          <a:bodyPr/>
          <a:lstStyle/>
          <a:p>
            <a:pPr algn="r" eaLnBrk="1" hangingPunct="1"/>
            <a:r>
              <a:rPr lang="fa-IR" altLang="fa-IR" sz="2800" smtClean="0"/>
              <a:t>- مرکز آموزش رایانه، فن آوری وزبان انگلیسی</a:t>
            </a:r>
            <a:br>
              <a:rPr lang="fa-IR" altLang="fa-IR" sz="2800" smtClean="0"/>
            </a:br>
            <a:r>
              <a:rPr lang="fa-IR" altLang="fa-IR" sz="2800" smtClean="0"/>
              <a:t> - مرکز نقاشی و موسیقی </a:t>
            </a:r>
            <a:br>
              <a:rPr lang="fa-IR" altLang="fa-IR" sz="2800" smtClean="0"/>
            </a:br>
            <a:r>
              <a:rPr lang="fa-IR" altLang="fa-IR" sz="2800" smtClean="0"/>
              <a:t>- برنامه بازپروری معلمین در بم</a:t>
            </a:r>
            <a:endParaRPr lang="en-US" altLang="fa-IR" sz="2800" smtClean="0"/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63538" y="2571750"/>
          <a:ext cx="25717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Photo Editor Photo" r:id="rId3" imgW="2572109" imgH="1933333" progId="MSPhotoEd.3">
                  <p:embed/>
                </p:oleObj>
              </mc:Choice>
              <mc:Fallback>
                <p:oleObj name="Photo Editor Photo" r:id="rId3" imgW="2572109" imgH="1933333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2571750"/>
                        <a:ext cx="257175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16600" y="4867275"/>
          <a:ext cx="25717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Photo Editor Photo" r:id="rId5" imgW="2572109" imgH="1933333" progId="MSPhotoEd.3">
                  <p:embed/>
                </p:oleObj>
              </mc:Choice>
              <mc:Fallback>
                <p:oleObj name="Photo Editor Photo" r:id="rId5" imgW="2572109" imgH="1933333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4867275"/>
                        <a:ext cx="257175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0525" y="4865688"/>
          <a:ext cx="25717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Photo Editor Photo" r:id="rId7" imgW="2572109" imgH="1933333" progId="MSPhotoEd.3">
                  <p:embed/>
                </p:oleObj>
              </mc:Choice>
              <mc:Fallback>
                <p:oleObj name="Photo Editor Photo" r:id="rId7" imgW="2572109" imgH="1933333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4865688"/>
                        <a:ext cx="257175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59113" y="4867275"/>
          <a:ext cx="25717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Photo Editor Photo" r:id="rId9" imgW="2572109" imgH="1933333" progId="MSPhotoEd.3">
                  <p:embed/>
                </p:oleObj>
              </mc:Choice>
              <mc:Fallback>
                <p:oleObj name="Photo Editor Photo" r:id="rId9" imgW="2572109" imgH="1933333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867275"/>
                        <a:ext cx="257175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11"/>
          <p:cNvGraphicFramePr>
            <a:graphicFrameLocks noChangeAspect="1"/>
          </p:cNvGraphicFramePr>
          <p:nvPr/>
        </p:nvGraphicFramePr>
        <p:xfrm>
          <a:off x="3054350" y="2597150"/>
          <a:ext cx="25717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Photo Editor Photo" r:id="rId11" imgW="2572109" imgH="1933333" progId="MSPhotoEd.3">
                  <p:embed/>
                </p:oleObj>
              </mc:Choice>
              <mc:Fallback>
                <p:oleObj name="Photo Editor Photo" r:id="rId11" imgW="2572109" imgH="1933333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2597150"/>
                        <a:ext cx="257175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12"/>
          <p:cNvGraphicFramePr>
            <a:graphicFrameLocks noChangeAspect="1"/>
          </p:cNvGraphicFramePr>
          <p:nvPr/>
        </p:nvGraphicFramePr>
        <p:xfrm>
          <a:off x="5854700" y="2595563"/>
          <a:ext cx="257175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Photo Editor Photo" r:id="rId13" imgW="2572109" imgH="1933333" progId="MSPhotoEd.3">
                  <p:embed/>
                </p:oleObj>
              </mc:Choice>
              <mc:Fallback>
                <p:oleObj name="Photo Editor Photo" r:id="rId13" imgW="2572109" imgH="1933333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2595563"/>
                        <a:ext cx="2571750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Rectangle 13"/>
          <p:cNvSpPr>
            <a:spLocks noChangeArrowheads="1"/>
          </p:cNvSpPr>
          <p:nvPr/>
        </p:nvSpPr>
        <p:spPr bwMode="auto">
          <a:xfrm>
            <a:off x="552450" y="209550"/>
            <a:ext cx="82867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a-IR" altLang="fa-IR" sz="3200" b="1" u="none">
                <a:solidFill>
                  <a:srgbClr val="720000"/>
                </a:solidFill>
                <a:latin typeface="Arial" panose="020B0604020202020204" pitchFamily="34" charset="0"/>
              </a:rPr>
              <a:t>بازپروری بچه های بم:</a:t>
            </a:r>
            <a:r>
              <a:rPr lang="fa-IR" altLang="fa-IR" sz="3200" u="none">
                <a:solidFill>
                  <a:srgbClr val="720000"/>
                </a:solidFill>
                <a:latin typeface="Arial" panose="020B0604020202020204" pitchFamily="34" charset="0"/>
              </a:rPr>
              <a:t/>
            </a:r>
            <a:br>
              <a:rPr lang="fa-IR" altLang="fa-IR" sz="3200" u="none">
                <a:solidFill>
                  <a:srgbClr val="720000"/>
                </a:solidFill>
                <a:latin typeface="Arial" panose="020B0604020202020204" pitchFamily="34" charset="0"/>
              </a:rPr>
            </a:br>
            <a:endParaRPr lang="en-US" altLang="fa-IR" sz="3200" u="none">
              <a:solidFill>
                <a:srgbClr val="72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brickf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4700" y="-4763"/>
            <a:ext cx="758825" cy="686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6953" name="Text Box 9"/>
          <p:cNvSpPr txBox="1">
            <a:spLocks noChangeArrowheads="1"/>
          </p:cNvSpPr>
          <p:nvPr/>
        </p:nvSpPr>
        <p:spPr bwMode="auto">
          <a:xfrm>
            <a:off x="3759200" y="465138"/>
            <a:ext cx="3832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fa-IR" sz="3200" b="1" u="none">
                <a:solidFill>
                  <a:srgbClr val="720000"/>
                </a:solidFill>
                <a:latin typeface="Arial" panose="020B0604020202020204" pitchFamily="34" charset="0"/>
                <a:cs typeface="Traffic" pitchFamily="2" charset="0"/>
              </a:rPr>
              <a:t>•</a:t>
            </a:r>
            <a:r>
              <a:rPr lang="fa-IR" altLang="fa-IR" sz="2800" b="1" u="none">
                <a:solidFill>
                  <a:srgbClr val="720000"/>
                </a:solidFill>
                <a:latin typeface="Arial" panose="020B0604020202020204" pitchFamily="34" charset="0"/>
                <a:cs typeface="Traffic" pitchFamily="2" charset="0"/>
              </a:rPr>
              <a:t> الگوی  پیشنهادی</a:t>
            </a:r>
            <a:endParaRPr lang="en-US" altLang="fa-IR" sz="2800" b="1" u="none">
              <a:solidFill>
                <a:srgbClr val="720000"/>
              </a:solidFill>
              <a:latin typeface="Arial" panose="020B0604020202020204" pitchFamily="34" charset="0"/>
              <a:cs typeface="Traffic" pitchFamily="2" charset="0"/>
            </a:endParaRPr>
          </a:p>
        </p:txBody>
      </p:sp>
      <p:sp>
        <p:nvSpPr>
          <p:cNvPr id="466954" name="Text Box 10"/>
          <p:cNvSpPr txBox="1">
            <a:spLocks noChangeArrowheads="1"/>
          </p:cNvSpPr>
          <p:nvPr/>
        </p:nvSpPr>
        <p:spPr bwMode="auto">
          <a:xfrm>
            <a:off x="-42863" y="1349375"/>
            <a:ext cx="8374063" cy="61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Char char="-"/>
            </a:pPr>
            <a:r>
              <a:rPr lang="fa-IR" altLang="fa-IR" sz="2800" u="none">
                <a:latin typeface="Arial" panose="020B0604020202020204" pitchFamily="34" charset="0"/>
                <a:cs typeface="Traffic" pitchFamily="2" charset="0"/>
              </a:rPr>
              <a:t>  </a:t>
            </a:r>
            <a:r>
              <a:rPr lang="fa-IR" altLang="fa-IR" sz="2800" u="none">
                <a:cs typeface="Traffic" pitchFamily="2" charset="0"/>
              </a:rPr>
              <a:t>ترویج و توسعه آموزش های ضمنی</a:t>
            </a:r>
          </a:p>
          <a:p>
            <a:pPr algn="r" rtl="1" eaLnBrk="1" hangingPunct="1">
              <a:spcBef>
                <a:spcPct val="50000"/>
              </a:spcBef>
              <a:buFontTx/>
              <a:buChar char="-"/>
            </a:pPr>
            <a:r>
              <a:rPr lang="fa-IR" altLang="fa-IR" sz="2800" u="none">
                <a:cs typeface="Traffic" pitchFamily="2" charset="0"/>
              </a:rPr>
              <a:t> با استفاده از  رایانه و شبکه اینترنت</a:t>
            </a:r>
          </a:p>
          <a:p>
            <a:pPr algn="r" rtl="1" eaLnBrk="1" hangingPunct="1">
              <a:spcBef>
                <a:spcPct val="50000"/>
              </a:spcBef>
              <a:buFontTx/>
              <a:buChar char="-"/>
            </a:pPr>
            <a:r>
              <a:rPr lang="fa-IR" altLang="fa-IR" sz="2800" u="none">
                <a:cs typeface="Traffic" pitchFamily="2" charset="0"/>
              </a:rPr>
              <a:t> از طریق </a:t>
            </a:r>
            <a:r>
              <a:rPr lang="fa-IR" altLang="fa-IR" sz="2800" u="none">
                <a:latin typeface="Arial" panose="020B0604020202020204" pitchFamily="34" charset="0"/>
                <a:cs typeface="Traffic" pitchFamily="2" charset="0"/>
              </a:rPr>
              <a:t>حمایت از سازمانها و انستیتوهای آموزشی، </a:t>
            </a:r>
            <a:r>
              <a:rPr lang="fa-IR" altLang="fa-IR" sz="2800" u="none">
                <a:cs typeface="Traffic" pitchFamily="2" charset="0"/>
              </a:rPr>
              <a:t>انجمنهای علمی- آموزشی معلمان، خانه های علم، مراکز فناوری اطلاعات، باشگاههای اینترنتی آموزشی و پژوهشی،.....</a:t>
            </a:r>
          </a:p>
          <a:p>
            <a:pPr algn="r" rtl="1" eaLnBrk="1" hangingPunct="1">
              <a:spcBef>
                <a:spcPct val="50000"/>
              </a:spcBef>
              <a:buFontTx/>
              <a:buChar char="-"/>
            </a:pPr>
            <a:r>
              <a:rPr lang="fa-IR" altLang="fa-IR" sz="2800" u="none">
                <a:cs typeface="Traffic" pitchFamily="2" charset="0"/>
              </a:rPr>
              <a:t> نمونه ارزنده: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fa-IR" sz="2400" u="none">
                <a:latin typeface="Arial" panose="020B0604020202020204" pitchFamily="34" charset="0"/>
                <a:cs typeface="Traffic" pitchFamily="2" charset="0"/>
              </a:rPr>
              <a:t>همکاری اخیر بنیاد دانش و هنر با آموزش و پرورش تهران در ایجاد کاوشکده در مناطق بیست گانه آموزشی تهران بر اساس تجربه شبکه مدرسه </a:t>
            </a:r>
            <a:endParaRPr lang="fa-IR" altLang="fa-IR" sz="2000" b="1" u="none">
              <a:latin typeface="Arial" panose="020B0604020202020204" pitchFamily="34" charset="0"/>
              <a:cs typeface="Traffic" pitchFamily="2" charset="0"/>
            </a:endParaRPr>
          </a:p>
          <a:p>
            <a:pPr lvl="1"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336699"/>
              </a:buClr>
              <a:buSzPct val="150000"/>
              <a:buFont typeface="Arial" panose="020B0604020202020204" pitchFamily="34" charset="0"/>
              <a:buNone/>
            </a:pPr>
            <a:endParaRPr lang="fa-IR" altLang="fa-IR" sz="2000" b="1" u="none">
              <a:latin typeface="Arial" panose="020B0604020202020204" pitchFamily="34" charset="0"/>
              <a:cs typeface="Traffic" pitchFamily="2" charset="0"/>
            </a:endParaRPr>
          </a:p>
          <a:p>
            <a:pPr algn="r" rtl="1" eaLnBrk="1" hangingPunct="1">
              <a:spcBef>
                <a:spcPct val="50000"/>
              </a:spcBef>
              <a:buFontTx/>
              <a:buChar char="-"/>
            </a:pPr>
            <a:endParaRPr lang="en-US" altLang="fa-IR" sz="2800" u="none">
              <a:cs typeface="Traffi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66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66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66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66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66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3" grpId="0"/>
      <p:bldP spid="466954" grpId="0" build="allAtOnce"/>
      <p:bldP spid="466954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3838" y="925513"/>
            <a:ext cx="8020050" cy="5708650"/>
          </a:xfrm>
        </p:spPr>
        <p:txBody>
          <a:bodyPr/>
          <a:lstStyle/>
          <a:p>
            <a:pPr marL="0" indent="0" algn="r" rtl="1" eaLnBrk="1" hangingPunct="1">
              <a:lnSpc>
                <a:spcPct val="150000"/>
              </a:lnSpc>
              <a:buClr>
                <a:srgbClr val="336699"/>
              </a:buClr>
              <a:tabLst>
                <a:tab pos="1082675" algn="r"/>
                <a:tab pos="8077200" algn="r"/>
              </a:tabLst>
            </a:pPr>
            <a:r>
              <a:rPr lang="fa-IR" altLang="fa-IR" sz="3600" b="1" smtClean="0">
                <a:cs typeface="Mitra" pitchFamily="2" charset="0"/>
              </a:rPr>
              <a:t> </a:t>
            </a:r>
            <a:r>
              <a:rPr lang="fa-IR" altLang="fa-IR" b="1" smtClean="0">
                <a:solidFill>
                  <a:srgbClr val="720000"/>
                </a:solidFill>
                <a:cs typeface="Traffic" pitchFamily="2" charset="0"/>
              </a:rPr>
              <a:t>عصر دیجیتال: عصر جامعه دانش پایه</a:t>
            </a:r>
          </a:p>
          <a:p>
            <a:pPr marL="396875" lvl="1" indent="-217488" algn="r" rtl="1" eaLnBrk="1" hangingPunct="1">
              <a:lnSpc>
                <a:spcPct val="150000"/>
              </a:lnSpc>
              <a:buClr>
                <a:srgbClr val="336699"/>
              </a:buClr>
              <a:buSzPct val="150000"/>
              <a:buFont typeface="Arial" panose="020B0604020202020204" pitchFamily="34" charset="0"/>
              <a:buChar char="-"/>
              <a:tabLst>
                <a:tab pos="1082675" algn="r"/>
                <a:tab pos="8077200" algn="r"/>
              </a:tabLst>
            </a:pPr>
            <a:r>
              <a:rPr lang="fa-IR" altLang="fa-IR" sz="2400" b="1" smtClean="0">
                <a:cs typeface="Traffic" pitchFamily="2" charset="0"/>
              </a:rPr>
              <a:t>وقوع ” پدیده شبکه“</a:t>
            </a:r>
          </a:p>
          <a:p>
            <a:pPr marL="808038" lvl="2" indent="-231775" algn="r" rtl="1" eaLnBrk="1" hangingPunct="1">
              <a:buClr>
                <a:schemeClr val="tx1"/>
              </a:buClr>
              <a:buFontTx/>
              <a:buChar char="-"/>
              <a:tabLst>
                <a:tab pos="1082675" algn="r"/>
                <a:tab pos="8077200" algn="r"/>
              </a:tabLst>
            </a:pPr>
            <a:r>
              <a:rPr lang="fa-IR" altLang="fa-IR" smtClean="0">
                <a:cs typeface="Traffic" pitchFamily="2" charset="0"/>
              </a:rPr>
              <a:t>متحول شدن عمیق، وسیع و پیگیر کلیه شئون  آموزشی، پژوهشی، فرهنگی، اجتماعی و اقتصادی: تحولی عمیقتر از پیدایش صنعت چاپ، ماشین بخار، برق </a:t>
            </a:r>
          </a:p>
          <a:p>
            <a:pPr marL="808038" lvl="2" indent="-231775" algn="r" rtl="1" eaLnBrk="1" hangingPunct="1">
              <a:buClr>
                <a:schemeClr val="tx1"/>
              </a:buClr>
              <a:buFontTx/>
              <a:buChar char="-"/>
              <a:tabLst>
                <a:tab pos="1082675" algn="r"/>
                <a:tab pos="8077200" algn="r"/>
              </a:tabLst>
            </a:pPr>
            <a:r>
              <a:rPr lang="fa-IR" altLang="fa-IR" smtClean="0">
                <a:cs typeface="Traffic" pitchFamily="2" charset="0"/>
              </a:rPr>
              <a:t>ابزاری برابرساز، و توانمندکننده.</a:t>
            </a:r>
          </a:p>
          <a:p>
            <a:pPr marL="808038" lvl="2" indent="-231775" algn="r" rtl="1" eaLnBrk="1" hangingPunct="1">
              <a:buClr>
                <a:schemeClr val="tx1"/>
              </a:buClr>
              <a:buFontTx/>
              <a:buChar char="-"/>
              <a:tabLst>
                <a:tab pos="1082675" algn="r"/>
                <a:tab pos="8077200" algn="r"/>
              </a:tabLst>
            </a:pPr>
            <a:r>
              <a:rPr lang="fa-IR" altLang="fa-IR" smtClean="0">
                <a:cs typeface="Traffic" pitchFamily="2" charset="0"/>
              </a:rPr>
              <a:t>حق دسترسی به سپهر اطلاعاتی </a:t>
            </a:r>
            <a:r>
              <a:rPr lang="en-US" altLang="fa-IR" sz="1800" b="1" smtClean="0">
                <a:latin typeface="Futura Lt BT" pitchFamily="34" charset="0"/>
                <a:cs typeface="Traffic" pitchFamily="2" charset="0"/>
              </a:rPr>
              <a:t>(Cyber Space)</a:t>
            </a:r>
            <a:r>
              <a:rPr lang="fa-IR" altLang="fa-IR" smtClean="0">
                <a:cs typeface="Traffic" pitchFamily="2" charset="0"/>
              </a:rPr>
              <a:t> باید در  اعلامیه حقوق بشر گنجانده شود. </a:t>
            </a:r>
            <a:r>
              <a:rPr lang="fa-IR" altLang="fa-IR" baseline="-25000" smtClean="0">
                <a:cs typeface="Traffic" pitchFamily="2" charset="0"/>
              </a:rPr>
              <a:t>(یونسکو)</a:t>
            </a:r>
            <a:endParaRPr lang="en-US" altLang="fa-IR" baseline="-25000" smtClean="0">
              <a:cs typeface="Traffic" pitchFamily="2" charset="0"/>
            </a:endParaRPr>
          </a:p>
        </p:txBody>
      </p:sp>
      <p:pic>
        <p:nvPicPr>
          <p:cNvPr id="4099" name="Picture 27" descr="brick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8825" y="0"/>
            <a:ext cx="765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3675" y="671513"/>
            <a:ext cx="8694738" cy="1782762"/>
          </a:xfrm>
        </p:spPr>
        <p:txBody>
          <a:bodyPr/>
          <a:lstStyle/>
          <a:p>
            <a:pPr algn="r" rtl="1" eaLnBrk="1" hangingPunct="1">
              <a:buFontTx/>
              <a:buNone/>
            </a:pPr>
            <a:endParaRPr lang="fa-IR" altLang="fa-IR" sz="3600" b="1" smtClean="0">
              <a:cs typeface="Traffic" pitchFamily="2" charset="0"/>
            </a:endParaRPr>
          </a:p>
          <a:p>
            <a:pPr algn="r" rtl="1" eaLnBrk="1" hangingPunct="1">
              <a:buFontTx/>
              <a:buNone/>
            </a:pPr>
            <a:endParaRPr lang="en-US" altLang="fa-IR" sz="2000" smtClean="0">
              <a:cs typeface="Traffic" pitchFamily="2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443663" y="6318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 u="none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928938" y="3405188"/>
            <a:ext cx="1354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 u="none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716463" y="2805113"/>
            <a:ext cx="49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 u="none">
              <a:latin typeface="Arial" panose="020B0604020202020204" pitchFamily="34" charset="0"/>
            </a:endParaRPr>
          </a:p>
        </p:txBody>
      </p:sp>
      <p:sp>
        <p:nvSpPr>
          <p:cNvPr id="405517" name="Text Box 13"/>
          <p:cNvSpPr txBox="1">
            <a:spLocks noChangeArrowheads="1"/>
          </p:cNvSpPr>
          <p:nvPr/>
        </p:nvSpPr>
        <p:spPr bwMode="auto">
          <a:xfrm>
            <a:off x="598488" y="833438"/>
            <a:ext cx="7540625" cy="56435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72775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r">
              <a:defRPr/>
            </a:pPr>
            <a:endParaRPr lang="fa-IR" sz="2800" u="none" dirty="0">
              <a:latin typeface="Traffic" pitchFamily="2" charset="-78"/>
              <a:cs typeface="Traffic" pitchFamily="2" charset="-78"/>
            </a:endParaRPr>
          </a:p>
          <a:p>
            <a:pPr lvl="1" algn="r">
              <a:defRPr/>
            </a:pPr>
            <a:endParaRPr lang="fa-IR" sz="2800" u="none" dirty="0">
              <a:latin typeface="Traffic" pitchFamily="2" charset="-78"/>
              <a:cs typeface="Traffic" pitchFamily="2" charset="-78"/>
            </a:endParaRPr>
          </a:p>
          <a:p>
            <a:pPr lvl="1" algn="r">
              <a:defRPr/>
            </a:pPr>
            <a:r>
              <a:rPr lang="fa-IR" sz="2800" u="none" dirty="0">
                <a:latin typeface="Traffic" pitchFamily="2" charset="-78"/>
                <a:cs typeface="Traffic" pitchFamily="2" charset="-78"/>
              </a:rPr>
              <a:t> انقلاب نوین  آموزشی       =    </a:t>
            </a:r>
          </a:p>
          <a:p>
            <a:pPr lvl="1" algn="r">
              <a:defRPr/>
            </a:pPr>
            <a:endParaRPr lang="fa-IR" sz="2800" u="none" dirty="0">
              <a:latin typeface="Traffic" pitchFamily="2" charset="-78"/>
              <a:cs typeface="Traffic" pitchFamily="2" charset="-78"/>
            </a:endParaRPr>
          </a:p>
          <a:p>
            <a:pPr algn="r">
              <a:defRPr/>
            </a:pPr>
            <a:r>
              <a:rPr lang="fa-IR" sz="2800" u="none" dirty="0">
                <a:latin typeface="Traffic" pitchFamily="2" charset="-78"/>
                <a:cs typeface="Traffic" pitchFamily="2" charset="-78"/>
              </a:rPr>
              <a:t>۱- دسترسی به شبکه    +     </a:t>
            </a:r>
          </a:p>
          <a:p>
            <a:pPr algn="r">
              <a:defRPr/>
            </a:pPr>
            <a:r>
              <a:rPr lang="fa-IR" sz="2800" u="none" dirty="0">
                <a:latin typeface="Traffic" pitchFamily="2" charset="-78"/>
                <a:cs typeface="Traffic" pitchFamily="2" charset="-78"/>
              </a:rPr>
              <a:t>                               </a:t>
            </a:r>
          </a:p>
          <a:p>
            <a:pPr algn="r">
              <a:defRPr/>
            </a:pPr>
            <a:r>
              <a:rPr lang="fa-IR" sz="2800" u="none" dirty="0">
                <a:latin typeface="Traffic" pitchFamily="2" charset="-78"/>
                <a:cs typeface="Traffic" pitchFamily="2" charset="-78"/>
              </a:rPr>
              <a:t>۲- آموزش و  پژوهش گروهی  +                                  </a:t>
            </a:r>
            <a:endParaRPr lang="en-GB" sz="2800" u="none" dirty="0">
              <a:latin typeface="Traffic" pitchFamily="2" charset="-78"/>
              <a:cs typeface="Traffic" pitchFamily="2" charset="-78"/>
            </a:endParaRPr>
          </a:p>
          <a:p>
            <a:pPr algn="r">
              <a:defRPr/>
            </a:pPr>
            <a:r>
              <a:rPr lang="fa-IR" sz="2800" u="none" dirty="0">
                <a:latin typeface="Traffic" pitchFamily="2" charset="-78"/>
                <a:cs typeface="Traffic" pitchFamily="2" charset="-78"/>
              </a:rPr>
              <a:t>۳- بسترسازی خلاقیت          =       </a:t>
            </a:r>
          </a:p>
          <a:p>
            <a:pPr algn="r">
              <a:defRPr/>
            </a:pPr>
            <a:r>
              <a:rPr lang="fa-IR" sz="2800" u="none" dirty="0">
                <a:latin typeface="Traffic" pitchFamily="2" charset="-78"/>
                <a:cs typeface="Traffic" pitchFamily="2" charset="-78"/>
              </a:rPr>
              <a:t>   </a:t>
            </a:r>
          </a:p>
          <a:p>
            <a:pPr algn="r">
              <a:defRPr/>
            </a:pPr>
            <a:r>
              <a:rPr lang="fa-IR" sz="2800" u="none" dirty="0">
                <a:latin typeface="Traffic" pitchFamily="2" charset="-78"/>
                <a:cs typeface="Traffic" pitchFamily="2" charset="-78"/>
              </a:rPr>
              <a:t>تولید نیروی انسانی خلاق، کارآمد، کارآفرین و مسئول در جامعه برای رقابت جهانی                </a:t>
            </a:r>
          </a:p>
          <a:p>
            <a:pPr lvl="1" algn="r">
              <a:defRPr/>
            </a:pPr>
            <a:r>
              <a:rPr lang="fa-IR" sz="2800" u="none" dirty="0">
                <a:latin typeface="Traffic" pitchFamily="2" charset="-78"/>
                <a:cs typeface="Traffic" pitchFamily="2" charset="-78"/>
              </a:rPr>
              <a:t>                                            </a:t>
            </a:r>
            <a:endParaRPr lang="en-US" sz="2800" u="none" dirty="0">
              <a:latin typeface="Traffic" pitchFamily="2" charset="-78"/>
              <a:cs typeface="Traffic" pitchFamily="2" charset="-78"/>
            </a:endParaRPr>
          </a:p>
        </p:txBody>
      </p:sp>
      <p:pic>
        <p:nvPicPr>
          <p:cNvPr id="5127" name="Picture 17" descr="brick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0"/>
            <a:ext cx="76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raffic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a-IR" altLang="fa-IR" sz="4400" u="none">
                <a:solidFill>
                  <a:srgbClr val="720000"/>
                </a:solidFill>
                <a:latin typeface="Arial" panose="020B0604020202020204" pitchFamily="34" charset="0"/>
              </a:rPr>
              <a:t>توانمند سازی و برابرسازی     </a:t>
            </a:r>
            <a:endParaRPr lang="en-US" altLang="fa-IR" sz="4400" u="none">
              <a:solidFill>
                <a:srgbClr val="72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>
                <a:solidFill>
                  <a:srgbClr val="720000"/>
                </a:solidFill>
              </a:rPr>
              <a:t>شیوه ها ی انقلاب نوین آموزشی</a:t>
            </a:r>
            <a:endParaRPr lang="en-US" altLang="fa-IR" smtClean="0">
              <a:solidFill>
                <a:srgbClr val="720000"/>
              </a:solidFill>
            </a:endParaRP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54150"/>
            <a:ext cx="8229600" cy="4672013"/>
          </a:xfrm>
        </p:spPr>
        <p:txBody>
          <a:bodyPr/>
          <a:lstStyle/>
          <a:p>
            <a:pPr marL="990600" lvl="1" indent="-533400" algn="r" eaLnBrk="1" hangingPunct="1">
              <a:buFontTx/>
              <a:buNone/>
            </a:pPr>
            <a:r>
              <a:rPr lang="fa-IR" altLang="fa-IR" sz="2400" smtClean="0"/>
              <a:t>- محور آموزش = دانش آموز با استفاده از رایانه و شبکه                          </a:t>
            </a:r>
          </a:p>
          <a:p>
            <a:pPr marL="990600" lvl="1" indent="-533400" algn="r" eaLnBrk="1" hangingPunct="1">
              <a:buFontTx/>
              <a:buNone/>
            </a:pPr>
            <a:r>
              <a:rPr lang="fa-IR" altLang="fa-IR" sz="2400" smtClean="0"/>
              <a:t>- مهمترین روش های آموزشی:                                                                 </a:t>
            </a:r>
          </a:p>
          <a:p>
            <a:pPr marL="990600" lvl="1" indent="-533400" algn="r" eaLnBrk="1" hangingPunct="1">
              <a:buFontTx/>
              <a:buNone/>
            </a:pPr>
            <a:r>
              <a:rPr lang="fa-IR" altLang="fa-IR" sz="2400" smtClean="0"/>
              <a:t>۱. پژوهش مسئولانه، مستقل و گروهی دانش آموز                                           </a:t>
            </a:r>
          </a:p>
          <a:p>
            <a:pPr marL="990600" lvl="1" indent="-533400" algn="r" eaLnBrk="1" hangingPunct="1">
              <a:buFontTx/>
              <a:buNone/>
            </a:pPr>
            <a:r>
              <a:rPr lang="fa-IR" altLang="fa-IR" sz="2400" smtClean="0"/>
              <a:t> ۲. همکاری های گروه های پژوهشی بین مدارس شهر، روستا،   در سطح کشوری و بین المللی با استفاده از شبکه                                                 </a:t>
            </a:r>
          </a:p>
          <a:p>
            <a:pPr marL="990600" lvl="1" indent="-533400" algn="r" eaLnBrk="1" hangingPunct="1">
              <a:buFontTx/>
              <a:buNone/>
            </a:pPr>
            <a:r>
              <a:rPr lang="fa-IR" altLang="fa-IR" sz="2400" smtClean="0"/>
              <a:t>۳. گفتگوی تمدن ها در میان دانش آموزان  در سطح بین المللی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bldLvl="2"/>
      <p:bldP spid="472067" grpId="1" build="p"/>
      <p:bldP spid="472067" grpId="2" build="p"/>
      <p:bldP spid="472067" grpId="3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/>
              <a:t>مهمترین روندهای انقلاب آموزشی</a:t>
            </a:r>
            <a:endParaRPr lang="en-US" altLang="fa-IR" smtClean="0"/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r" eaLnBrk="1" hangingPunct="1">
              <a:buFontTx/>
              <a:buNone/>
            </a:pPr>
            <a:r>
              <a:rPr lang="fa-IR" altLang="fa-IR" smtClean="0"/>
              <a:t>۱. </a:t>
            </a:r>
            <a:r>
              <a:rPr lang="ar-SA" altLang="fa-IR" smtClean="0"/>
              <a:t>شکسته شدن مرزمیان</a:t>
            </a:r>
            <a:r>
              <a:rPr lang="fa-IR" altLang="fa-IR" smtClean="0"/>
              <a:t> آموزش و پژوهش</a:t>
            </a:r>
            <a:r>
              <a:rPr lang="en-US" altLang="fa-IR" smtClean="0"/>
              <a:t> </a:t>
            </a:r>
            <a:endParaRPr lang="fa-IR" altLang="fa-IR" smtClean="0"/>
          </a:p>
          <a:p>
            <a:pPr lvl="1" algn="r" eaLnBrk="1" hangingPunct="1">
              <a:buFontTx/>
              <a:buNone/>
            </a:pPr>
            <a:r>
              <a:rPr lang="fa-IR" altLang="fa-IR" smtClean="0"/>
              <a:t>                                                  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۲. شکسته شدن مرزمیان رشته های مختلف علوم و فرهنگ                 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۳. شکسته شدن مرز میان آموزش ابتدایی، راهنمایی، متوسطه و عالی     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۴. نیاز مبرم به آموزش مادام العمر                                             </a:t>
            </a:r>
            <a:endParaRPr lang="en-US" altLang="fa-I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>
                <a:solidFill>
                  <a:srgbClr val="720000"/>
                </a:solidFill>
              </a:rPr>
              <a:t>خلاقیت و نظام سنتی آموزشی </a:t>
            </a:r>
            <a:endParaRPr lang="en-US" altLang="fa-IR" smtClean="0">
              <a:solidFill>
                <a:srgbClr val="720000"/>
              </a:solidFill>
            </a:endParaRP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8686800" cy="4525962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fa-IR" altLang="fa-IR" sz="2800" smtClean="0"/>
              <a:t>-  نظام امتحان گرا،  کنکورگرا، نمره ۲۰ گرا و شاگرد اول گرا مانعی اساسی در پرورش و شکوفایی خلاقیت جوانان است. 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این نظام باید با روشهای نوین آموزشی بر پایه مطالعه و           پژوهش گروهی و استفاده از شبکه جایگزین شود.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 در شرایط کنونی، آموزشهای ضمنی با استفاده از رایانه و        اینتزنت حلقه انتقال در راه تغییر نظام آموزشی است.  </a:t>
            </a:r>
            <a:endParaRPr lang="en-US" altLang="fa-IR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1143000"/>
          </a:xfrm>
        </p:spPr>
        <p:txBody>
          <a:bodyPr/>
          <a:lstStyle/>
          <a:p>
            <a:pPr eaLnBrk="1" hangingPunct="1"/>
            <a:r>
              <a:rPr lang="fa-IR" altLang="fa-IR" smtClean="0">
                <a:solidFill>
                  <a:srgbClr val="720000"/>
                </a:solidFill>
              </a:rPr>
              <a:t>موانع ریشه ای در خلاقیت پروری جوانان</a:t>
            </a:r>
            <a:endParaRPr lang="en-US" altLang="fa-IR" smtClean="0">
              <a:solidFill>
                <a:srgbClr val="720000"/>
              </a:solidFill>
            </a:endParaRP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457325"/>
            <a:ext cx="8585200" cy="521970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fa-IR" altLang="fa-IR" sz="2800" smtClean="0"/>
              <a:t>- بخش اساسی نیروی کودکان و نوجوانان ما درنتیجه تنش ها و تضادهای روحی، خانوادگی و اجتماعی از میان می رود. 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فرهنگ غالب بر جامعه در سرزنش دیگران، مچگیری و عدم مسئولیت پذیری مانع ایجاد محیط امن و آرام جهت تفکرو تمرکز ذهن است که برای خلاقیت پروری حیاتی است.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این ناهنجاریها ریشه در آسیب دیدگیهای کودکان در خانواده دارد: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میزان کودک آزاری بنا به وزارت بهداشت(سال ۸۲) :       ٪۵۰  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میزان زن آزاری بنا به وزارت کشور (سال ۸۳) :           ٪۶۰       میزان مجادلات و منازعات خانوادگی                              ؟</a:t>
            </a:r>
            <a:r>
              <a:rPr lang="en-GB" altLang="fa-IR" sz="2800" smtClean="0"/>
              <a:t>   </a:t>
            </a:r>
            <a:endParaRPr lang="en-US" altLang="fa-IR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mtClean="0">
                <a:solidFill>
                  <a:srgbClr val="720000"/>
                </a:solidFill>
              </a:rPr>
              <a:t>نتایج آسیب دیدگی کودکان</a:t>
            </a:r>
            <a:endParaRPr lang="en-US" altLang="fa-IR" smtClean="0">
              <a:solidFill>
                <a:srgbClr val="720000"/>
              </a:solidFill>
            </a:endParaRP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600200"/>
            <a:ext cx="8753475" cy="504825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fa-IR" altLang="fa-IR" sz="2800" smtClean="0"/>
              <a:t>- اختلال در ترشحات غدد کلیوی (آدنرالین و کورتزل): آماده باش دائمی 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افت ترشحات سروتونین (سازمانده واکنشهای احساسی): زود رنجی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اعتیاد به ترشحات مواد مخدر درونی بدن: میل به تکرار فاجعه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توقف رشد عاطفی کودکان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ترس و ناامنی درونی، ناهنجاریهای احساسی و رفتاری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ضربه ریشه ای به خردگرایی و خلاقیت</a:t>
            </a:r>
          </a:p>
          <a:p>
            <a:pPr algn="r" eaLnBrk="1" hangingPunct="1">
              <a:buFontTx/>
              <a:buNone/>
            </a:pPr>
            <a:r>
              <a:rPr lang="fa-IR" altLang="fa-IR" sz="2800" smtClean="0"/>
              <a:t>- کلیه شواهد و دلایل تاریخی بر آن گواه اند که این آسییب دیدگی  میراث حملات و حکومتهای ۲۰۰ ساله مغول و تیموری در ایران و انتقال نسل به نسل آن از طریق خشونت در خانواده و جامعه و ریشه دوانیدن فرهنگی و ساختاری  آن در تاریخ کشور ما ست.  </a:t>
            </a:r>
            <a:endParaRPr lang="en-US" altLang="fa-IR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ffic" pitchFamily="2" charset="-7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ffic" pitchFamily="2" charset="-78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5159</TotalTime>
  <Words>1224</Words>
  <Application>Microsoft Office PowerPoint</Application>
  <PresentationFormat>On-screen Show (4:3)</PresentationFormat>
  <Paragraphs>140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 Titr</vt:lpstr>
      <vt:lpstr>Futura Lt BT</vt:lpstr>
      <vt:lpstr>Mitra</vt:lpstr>
      <vt:lpstr>Tahoma</vt:lpstr>
      <vt:lpstr>Traffic</vt:lpstr>
      <vt:lpstr>Wingdings</vt:lpstr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شیوه ها ی انقلاب نوین آموزشی</vt:lpstr>
      <vt:lpstr>مهمترین روندهای انقلاب آموزشی</vt:lpstr>
      <vt:lpstr>خلاقیت و نظام سنتی آموزشی </vt:lpstr>
      <vt:lpstr>موانع ریشه ای در خلاقیت پروری جوانان</vt:lpstr>
      <vt:lpstr>نتایج آسیب دیدگی کودکان</vt:lpstr>
      <vt:lpstr>راهکارهای رشد خلاقیت</vt:lpstr>
      <vt:lpstr>PowerPoint Presentation</vt:lpstr>
      <vt:lpstr>فعالیتهای بنیاد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تصاویری از کلاسهای آموزشی </vt:lpstr>
      <vt:lpstr>آموزش سخت افزار آموزش سخت افزار همراه با مونتاژ کامپیوتر در مدارس</vt:lpstr>
      <vt:lpstr>PowerPoint Presentation</vt:lpstr>
      <vt:lpstr>همایش هفتم شبکه مدرسه اصفهان ۱۱-۱۳ شهریور۸۳</vt:lpstr>
      <vt:lpstr>PowerPoint Presentation</vt:lpstr>
      <vt:lpstr>PowerPoint Presentation</vt:lpstr>
      <vt:lpstr>PowerPoint Presentation</vt:lpstr>
      <vt:lpstr>PowerPoint Presentation</vt:lpstr>
      <vt:lpstr>- مرکز آموزش رایانه، فن آوری وزبان انگلیسی  - مرکز نقاشی و موسیقی  - برنامه بازپروری معلمین در بم</vt:lpstr>
      <vt:lpstr>PowerPoint Presentation</vt:lpstr>
    </vt:vector>
  </TitlesOfParts>
  <Company>Sharif Univ. Computing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خداوند جان و خرد</dc:title>
  <dc:creator>farzaneh</dc:creator>
  <cp:lastModifiedBy>omid</cp:lastModifiedBy>
  <cp:revision>195</cp:revision>
  <dcterms:created xsi:type="dcterms:W3CDTF">2003-03-17T10:07:08Z</dcterms:created>
  <dcterms:modified xsi:type="dcterms:W3CDTF">2018-06-02T09:41:26Z</dcterms:modified>
</cp:coreProperties>
</file>