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60" r:id="rId1"/>
  </p:sldMasterIdLst>
  <p:notesMasterIdLst>
    <p:notesMasterId r:id="rId15"/>
  </p:notesMasterIdLst>
  <p:sldIdLst>
    <p:sldId id="256" r:id="rId2"/>
    <p:sldId id="257" r:id="rId3"/>
    <p:sldId id="258" r:id="rId4"/>
    <p:sldId id="261" r:id="rId5"/>
    <p:sldId id="259" r:id="rId6"/>
    <p:sldId id="262" r:id="rId7"/>
    <p:sldId id="260" r:id="rId8"/>
    <p:sldId id="263" r:id="rId9"/>
    <p:sldId id="264" r:id="rId10"/>
    <p:sldId id="265" r:id="rId11"/>
    <p:sldId id="266" r:id="rId12"/>
    <p:sldId id="267" r:id="rId13"/>
    <p:sldId id="270" r:id="rId14"/>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p:scale>
          <a:sx n="71" d="100"/>
          <a:sy n="71" d="100"/>
        </p:scale>
        <p:origin x="-1134"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653D8ACB-7400-4007-8E3E-5834C9C52351}" type="datetimeFigureOut">
              <a:rPr lang="fa-IR" smtClean="0"/>
              <a:pPr/>
              <a:t>01/06/1432</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D17EB27-6B57-4FE2-BCE0-1BABEA4E45BD}"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76B9BE37-0B1C-4C22-90AA-26636EE01537}" type="datetimeFigureOut">
              <a:rPr lang="fa-IR" smtClean="0"/>
              <a:pPr/>
              <a:t>01/06/1432</a:t>
            </a:fld>
            <a:endParaRPr lang="fa-IR"/>
          </a:p>
        </p:txBody>
      </p:sp>
      <p:sp>
        <p:nvSpPr>
          <p:cNvPr id="17" name="Footer Placeholder 16"/>
          <p:cNvSpPr>
            <a:spLocks noGrp="1"/>
          </p:cNvSpPr>
          <p:nvPr>
            <p:ph type="ftr" sz="quarter" idx="11"/>
          </p:nvPr>
        </p:nvSpPr>
        <p:spPr/>
        <p:txBody>
          <a:bodyPr/>
          <a:lstStyle>
            <a:extLst/>
          </a:lstStyle>
          <a:p>
            <a:endParaRPr lang="fa-IR"/>
          </a:p>
        </p:txBody>
      </p:sp>
      <p:sp>
        <p:nvSpPr>
          <p:cNvPr id="29" name="Slide Number Placeholder 28"/>
          <p:cNvSpPr>
            <a:spLocks noGrp="1"/>
          </p:cNvSpPr>
          <p:nvPr>
            <p:ph type="sldNum" sz="quarter" idx="12"/>
          </p:nvPr>
        </p:nvSpPr>
        <p:spPr/>
        <p:txBody>
          <a:bodyPr/>
          <a:lstStyle>
            <a:extLst/>
          </a:lstStyle>
          <a:p>
            <a:fld id="{126D4C78-3CC9-4493-A14E-D854E96650D9}" type="slidenum">
              <a:rPr lang="fa-IR" smtClean="0"/>
              <a:pPr/>
              <a:t>‹#›</a:t>
            </a:fld>
            <a:endParaRPr lang="fa-IR"/>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6B9BE37-0B1C-4C22-90AA-26636EE01537}" type="datetimeFigureOut">
              <a:rPr lang="fa-IR" smtClean="0"/>
              <a:pPr/>
              <a:t>01/06/1432</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126D4C78-3CC9-4493-A14E-D854E96650D9}"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6B9BE37-0B1C-4C22-90AA-26636EE01537}" type="datetimeFigureOut">
              <a:rPr lang="fa-IR" smtClean="0"/>
              <a:pPr/>
              <a:t>01/06/1432</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126D4C78-3CC9-4493-A14E-D854E96650D9}"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6B9BE37-0B1C-4C22-90AA-26636EE01537}" type="datetimeFigureOut">
              <a:rPr lang="fa-IR" smtClean="0"/>
              <a:pPr/>
              <a:t>01/06/1432</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126D4C78-3CC9-4493-A14E-D854E96650D9}"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6B9BE37-0B1C-4C22-90AA-26636EE01537}" type="datetimeFigureOut">
              <a:rPr lang="fa-IR" smtClean="0"/>
              <a:pPr/>
              <a:t>01/06/1432</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126D4C78-3CC9-4493-A14E-D854E96650D9}" type="slidenum">
              <a:rPr lang="fa-IR" smtClean="0"/>
              <a:pPr/>
              <a:t>‹#›</a:t>
            </a:fld>
            <a:endParaRPr lang="fa-IR"/>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6B9BE37-0B1C-4C22-90AA-26636EE01537}" type="datetimeFigureOut">
              <a:rPr lang="fa-IR" smtClean="0"/>
              <a:pPr/>
              <a:t>01/06/1432</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126D4C78-3CC9-4493-A14E-D854E96650D9}"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6B9BE37-0B1C-4C22-90AA-26636EE01537}" type="datetimeFigureOut">
              <a:rPr lang="fa-IR" smtClean="0"/>
              <a:pPr/>
              <a:t>01/06/1432</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126D4C78-3CC9-4493-A14E-D854E96650D9}" type="slidenum">
              <a:rPr lang="fa-IR" smtClean="0"/>
              <a:pPr/>
              <a:t>‹#›</a:t>
            </a:fld>
            <a:endParaRPr lang="fa-IR"/>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6B9BE37-0B1C-4C22-90AA-26636EE01537}" type="datetimeFigureOut">
              <a:rPr lang="fa-IR" smtClean="0"/>
              <a:pPr/>
              <a:t>01/06/1432</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126D4C78-3CC9-4493-A14E-D854E96650D9}"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6B9BE37-0B1C-4C22-90AA-26636EE01537}" type="datetimeFigureOut">
              <a:rPr lang="fa-IR" smtClean="0"/>
              <a:pPr/>
              <a:t>01/06/1432</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126D4C78-3CC9-4493-A14E-D854E96650D9}"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6B9BE37-0B1C-4C22-90AA-26636EE01537}" type="datetimeFigureOut">
              <a:rPr lang="fa-IR" smtClean="0"/>
              <a:pPr/>
              <a:t>01/06/1432</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126D4C78-3CC9-4493-A14E-D854E96650D9}"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dirty="0" smtClean="0"/>
              <a:t>Click icon to add picture</a:t>
            </a:r>
            <a:endParaRPr kumimoji="0" lang="en-US" dirty="0"/>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76B9BE37-0B1C-4C22-90AA-26636EE01537}" type="datetimeFigureOut">
              <a:rPr lang="fa-IR" smtClean="0"/>
              <a:pPr/>
              <a:t>01/06/1432</a:t>
            </a:fld>
            <a:endParaRPr lang="fa-IR"/>
          </a:p>
        </p:txBody>
      </p:sp>
      <p:sp>
        <p:nvSpPr>
          <p:cNvPr id="6" name="Footer Placeholder 5"/>
          <p:cNvSpPr>
            <a:spLocks noGrp="1"/>
          </p:cNvSpPr>
          <p:nvPr>
            <p:ph type="ftr" sz="quarter" idx="11"/>
          </p:nvPr>
        </p:nvSpPr>
        <p:spPr>
          <a:xfrm>
            <a:off x="914400" y="55499"/>
            <a:ext cx="5562600" cy="365125"/>
          </a:xfrm>
        </p:spPr>
        <p:txBody>
          <a:bodyPr/>
          <a:lstStyle>
            <a:extLst/>
          </a:lstStyle>
          <a:p>
            <a:endParaRPr lang="fa-IR"/>
          </a:p>
        </p:txBody>
      </p:sp>
      <p:sp>
        <p:nvSpPr>
          <p:cNvPr id="7" name="Slide Number Placeholder 6"/>
          <p:cNvSpPr>
            <a:spLocks noGrp="1"/>
          </p:cNvSpPr>
          <p:nvPr>
            <p:ph type="sldNum" sz="quarter" idx="12"/>
          </p:nvPr>
        </p:nvSpPr>
        <p:spPr>
          <a:xfrm>
            <a:off x="8610600" y="55499"/>
            <a:ext cx="457200" cy="365125"/>
          </a:xfrm>
        </p:spPr>
        <p:txBody>
          <a:bodyPr/>
          <a:lstStyle>
            <a:extLst/>
          </a:lstStyle>
          <a:p>
            <a:fld id="{126D4C78-3CC9-4493-A14E-D854E96650D9}"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76B9BE37-0B1C-4C22-90AA-26636EE01537}" type="datetimeFigureOut">
              <a:rPr lang="fa-IR" smtClean="0"/>
              <a:pPr/>
              <a:t>01/06/1432</a:t>
            </a:fld>
            <a:endParaRPr lang="fa-IR"/>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fa-IR"/>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126D4C78-3CC9-4493-A14E-D854E96650D9}" type="slidenum">
              <a:rPr lang="fa-IR" smtClean="0"/>
              <a:pPr/>
              <a:t>‹#›</a:t>
            </a:fld>
            <a:endParaRPr lang="fa-IR"/>
          </a:p>
        </p:txBody>
      </p:sp>
    </p:spTree>
  </p:cSld>
  <p:clrMap bg1="dk1" tx1="lt1" bg2="dk2" tx2="lt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l" rtl="1"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r" rtl="1"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r" rtl="1"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r" rtl="1"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r" rtl="1"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r" rtl="1"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r" rtl="1"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2.xml"/><Relationship Id="rId4" Type="http://schemas.openxmlformats.org/officeDocument/2006/relationships/image" Target="../media/image4.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بسم الله الرحمن الرحیم</a:t>
            </a:r>
            <a:endParaRPr lang="fa-IR" dirty="0"/>
          </a:p>
        </p:txBody>
      </p:sp>
      <p:sp>
        <p:nvSpPr>
          <p:cNvPr id="3" name="Subtitle 2"/>
          <p:cNvSpPr>
            <a:spLocks noGrp="1"/>
          </p:cNvSpPr>
          <p:nvPr>
            <p:ph type="subTitle" idx="1"/>
          </p:nvPr>
        </p:nvSpPr>
        <p:spPr/>
        <p:txBody>
          <a:bodyPr/>
          <a:lstStyle/>
          <a:p>
            <a:endParaRPr lang="fa-I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p:cNvPicPr>
            <a:picLocks noGrp="1"/>
          </p:cNvPicPr>
          <p:nvPr>
            <p:ph idx="1"/>
          </p:nvPr>
        </p:nvPicPr>
        <p:blipFill>
          <a:blip r:embed="rId2"/>
          <a:stretch>
            <a:fillRect/>
          </a:stretch>
        </p:blipFill>
        <p:spPr bwMode="auto">
          <a:xfrm>
            <a:off x="2000232" y="785794"/>
            <a:ext cx="5857916" cy="5857916"/>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latin typeface="Arabic Typesetting" pitchFamily="66" charset="-78"/>
                <a:cs typeface="Arabic Typesetting" pitchFamily="66" charset="-78"/>
              </a:rPr>
              <a:t>مزایا و معایب</a:t>
            </a:r>
            <a:endParaRPr lang="fa-IR" dirty="0">
              <a:latin typeface="Arabic Typesetting" pitchFamily="66" charset="-78"/>
              <a:cs typeface="Arabic Typesetting" pitchFamily="66" charset="-78"/>
            </a:endParaRPr>
          </a:p>
        </p:txBody>
      </p:sp>
      <p:sp>
        <p:nvSpPr>
          <p:cNvPr id="3" name="Content Placeholder 2"/>
          <p:cNvSpPr>
            <a:spLocks noGrp="1"/>
          </p:cNvSpPr>
          <p:nvPr>
            <p:ph idx="1"/>
          </p:nvPr>
        </p:nvSpPr>
        <p:spPr/>
        <p:txBody>
          <a:bodyPr>
            <a:normAutofit fontScale="62500" lnSpcReduction="20000"/>
          </a:bodyPr>
          <a:lstStyle/>
          <a:p>
            <a:r>
              <a:rPr lang="fa-IR" b="1" i="1" dirty="0" smtClean="0"/>
              <a:t> </a:t>
            </a:r>
            <a:r>
              <a:rPr lang="fa-IR" sz="4100" b="1" i="1" dirty="0" smtClean="0">
                <a:latin typeface="Arabic Typesetting" pitchFamily="66" charset="-78"/>
                <a:cs typeface="Arabic Typesetting" pitchFamily="66" charset="-78"/>
              </a:rPr>
              <a:t>مزایاي روتامتر عبارتند از:</a:t>
            </a:r>
            <a:r>
              <a:rPr lang="fa-IR" sz="4100" dirty="0" smtClean="0">
                <a:latin typeface="Arabic Typesetting" pitchFamily="66" charset="-78"/>
                <a:cs typeface="Arabic Typesetting" pitchFamily="66" charset="-78"/>
              </a:rPr>
              <a:t/>
            </a:r>
            <a:br>
              <a:rPr lang="fa-IR" sz="4100" dirty="0" smtClean="0">
                <a:latin typeface="Arabic Typesetting" pitchFamily="66" charset="-78"/>
                <a:cs typeface="Arabic Typesetting" pitchFamily="66" charset="-78"/>
              </a:rPr>
            </a:br>
            <a:r>
              <a:rPr lang="fa-IR" sz="4100" dirty="0" smtClean="0">
                <a:latin typeface="Arabic Typesetting" pitchFamily="66" charset="-78"/>
                <a:cs typeface="Arabic Typesetting" pitchFamily="66" charset="-78"/>
              </a:rPr>
              <a:t/>
            </a:r>
            <a:br>
              <a:rPr lang="fa-IR" sz="4100" dirty="0" smtClean="0">
                <a:latin typeface="Arabic Typesetting" pitchFamily="66" charset="-78"/>
                <a:cs typeface="Arabic Typesetting" pitchFamily="66" charset="-78"/>
              </a:rPr>
            </a:br>
            <a:r>
              <a:rPr lang="fa-IR" sz="4100" dirty="0" smtClean="0">
                <a:latin typeface="Arabic Typesetting" pitchFamily="66" charset="-78"/>
                <a:cs typeface="Arabic Typesetting" pitchFamily="66" charset="-78"/>
              </a:rPr>
              <a:t> </a:t>
            </a:r>
            <a:br>
              <a:rPr lang="fa-IR" sz="4100" dirty="0" smtClean="0">
                <a:latin typeface="Arabic Typesetting" pitchFamily="66" charset="-78"/>
                <a:cs typeface="Arabic Typesetting" pitchFamily="66" charset="-78"/>
              </a:rPr>
            </a:br>
            <a:r>
              <a:rPr lang="fa-IR" sz="4100" dirty="0" smtClean="0">
                <a:latin typeface="Arabic Typesetting" pitchFamily="66" charset="-78"/>
                <a:cs typeface="Arabic Typesetting" pitchFamily="66" charset="-78"/>
              </a:rPr>
              <a:t/>
            </a:r>
            <a:br>
              <a:rPr lang="fa-IR" sz="4100" dirty="0" smtClean="0">
                <a:latin typeface="Arabic Typesetting" pitchFamily="66" charset="-78"/>
                <a:cs typeface="Arabic Typesetting" pitchFamily="66" charset="-78"/>
              </a:rPr>
            </a:br>
            <a:r>
              <a:rPr lang="fa-IR" sz="4100" dirty="0" smtClean="0">
                <a:latin typeface="Arabic Typesetting" pitchFamily="66" charset="-78"/>
                <a:cs typeface="Arabic Typesetting" pitchFamily="66" charset="-78"/>
              </a:rPr>
              <a:t>1- قابلیت خوب درجه بندی </a:t>
            </a:r>
            <a:br>
              <a:rPr lang="fa-IR" sz="4100" dirty="0" smtClean="0">
                <a:latin typeface="Arabic Typesetting" pitchFamily="66" charset="-78"/>
                <a:cs typeface="Arabic Typesetting" pitchFamily="66" charset="-78"/>
              </a:rPr>
            </a:br>
            <a:r>
              <a:rPr lang="fa-IR" sz="4100" dirty="0" smtClean="0">
                <a:latin typeface="Arabic Typesetting" pitchFamily="66" charset="-78"/>
                <a:cs typeface="Arabic Typesetting" pitchFamily="66" charset="-78"/>
              </a:rPr>
              <a:t>2- قیمت نسبتاً کم </a:t>
            </a:r>
            <a:br>
              <a:rPr lang="fa-IR" sz="4100" dirty="0" smtClean="0">
                <a:latin typeface="Arabic Typesetting" pitchFamily="66" charset="-78"/>
                <a:cs typeface="Arabic Typesetting" pitchFamily="66" charset="-78"/>
              </a:rPr>
            </a:br>
            <a:r>
              <a:rPr lang="fa-IR" sz="4100" dirty="0" smtClean="0">
                <a:latin typeface="Arabic Typesetting" pitchFamily="66" charset="-78"/>
                <a:cs typeface="Arabic Typesetting" pitchFamily="66" charset="-78"/>
              </a:rPr>
              <a:t>3- مناسب برای اندازه گیری شدت جریان های کم </a:t>
            </a:r>
            <a:br>
              <a:rPr lang="fa-IR" sz="4100" dirty="0" smtClean="0">
                <a:latin typeface="Arabic Typesetting" pitchFamily="66" charset="-78"/>
                <a:cs typeface="Arabic Typesetting" pitchFamily="66" charset="-78"/>
              </a:rPr>
            </a:br>
            <a:r>
              <a:rPr lang="fa-IR" sz="4100" dirty="0" smtClean="0">
                <a:latin typeface="Arabic Typesetting" pitchFamily="66" charset="-78"/>
                <a:cs typeface="Arabic Typesetting" pitchFamily="66" charset="-78"/>
              </a:rPr>
              <a:t>4- می توان آن را با </a:t>
            </a:r>
            <a:r>
              <a:rPr lang="en-US" sz="4100" dirty="0" smtClean="0">
                <a:latin typeface="Arabic Typesetting" pitchFamily="66" charset="-78"/>
                <a:cs typeface="Arabic Typesetting" pitchFamily="66" charset="-78"/>
              </a:rPr>
              <a:t>alarm switch </a:t>
            </a:r>
            <a:r>
              <a:rPr lang="fa-IR" sz="4100" dirty="0" smtClean="0">
                <a:latin typeface="Arabic Typesetting" pitchFamily="66" charset="-78"/>
                <a:cs typeface="Arabic Typesetting" pitchFamily="66" charset="-78"/>
              </a:rPr>
              <a:t>مجهز نمود. </a:t>
            </a:r>
            <a:br>
              <a:rPr lang="fa-IR" sz="4100" dirty="0" smtClean="0">
                <a:latin typeface="Arabic Typesetting" pitchFamily="66" charset="-78"/>
                <a:cs typeface="Arabic Typesetting" pitchFamily="66" charset="-78"/>
              </a:rPr>
            </a:br>
            <a:r>
              <a:rPr lang="fa-IR" sz="4100" dirty="0" smtClean="0">
                <a:latin typeface="Arabic Typesetting" pitchFamily="66" charset="-78"/>
                <a:cs typeface="Arabic Typesetting" pitchFamily="66" charset="-78"/>
              </a:rPr>
              <a:t>5- هیچ گونه محدودیتی در رابطه با لوله کشی برای ورودی و خروجی وجود ندارد. </a:t>
            </a:r>
            <a:br>
              <a:rPr lang="fa-IR" sz="4100" dirty="0" smtClean="0">
                <a:latin typeface="Arabic Typesetting" pitchFamily="66" charset="-78"/>
                <a:cs typeface="Arabic Typesetting" pitchFamily="66" charset="-78"/>
              </a:rPr>
            </a:br>
            <a:r>
              <a:rPr lang="fa-IR" sz="4100" dirty="0" smtClean="0">
                <a:latin typeface="Arabic Typesetting" pitchFamily="66" charset="-78"/>
                <a:cs typeface="Arabic Typesetting" pitchFamily="66" charset="-78"/>
              </a:rPr>
              <a:t>6- افت فشار کم نیاز دارد. </a:t>
            </a:r>
            <a:br>
              <a:rPr lang="fa-IR" sz="4100" dirty="0" smtClean="0">
                <a:latin typeface="Arabic Typesetting" pitchFamily="66" charset="-78"/>
                <a:cs typeface="Arabic Typesetting" pitchFamily="66" charset="-78"/>
              </a:rPr>
            </a:br>
            <a:r>
              <a:rPr lang="fa-IR" sz="4100" dirty="0" smtClean="0">
                <a:latin typeface="Arabic Typesetting" pitchFamily="66" charset="-78"/>
                <a:cs typeface="Arabic Typesetting" pitchFamily="66" charset="-78"/>
              </a:rPr>
              <a:t>7- طراحی هایی وجود دارد که سیستم را ایمن از ویسکوزیته می کند. </a:t>
            </a:r>
            <a:br>
              <a:rPr lang="fa-IR" sz="4100" dirty="0" smtClean="0">
                <a:latin typeface="Arabic Typesetting" pitchFamily="66" charset="-78"/>
                <a:cs typeface="Arabic Typesetting" pitchFamily="66" charset="-78"/>
              </a:rPr>
            </a:br>
            <a:r>
              <a:rPr lang="fa-IR" sz="4100" dirty="0" smtClean="0">
                <a:latin typeface="Arabic Typesetting" pitchFamily="66" charset="-78"/>
                <a:cs typeface="Arabic Typesetting" pitchFamily="66" charset="-78"/>
              </a:rPr>
              <a:t>8- در بعضی از دوغابه های کم دانسیته می توان استفاده نمود.</a:t>
            </a:r>
            <a:br>
              <a:rPr lang="fa-IR" sz="4100" dirty="0" smtClean="0">
                <a:latin typeface="Arabic Typesetting" pitchFamily="66" charset="-78"/>
                <a:cs typeface="Arabic Typesetting" pitchFamily="66" charset="-78"/>
              </a:rPr>
            </a:br>
            <a:r>
              <a:rPr lang="fa-IR" sz="4100" dirty="0" smtClean="0">
                <a:latin typeface="Arabic Typesetting" pitchFamily="66" charset="-78"/>
                <a:cs typeface="Arabic Typesetting" pitchFamily="66" charset="-78"/>
              </a:rPr>
              <a:t/>
            </a:r>
            <a:br>
              <a:rPr lang="fa-IR" sz="4100" dirty="0" smtClean="0">
                <a:latin typeface="Arabic Typesetting" pitchFamily="66" charset="-78"/>
                <a:cs typeface="Arabic Typesetting" pitchFamily="66" charset="-78"/>
              </a:rPr>
            </a:br>
            <a:endParaRPr lang="fa-IR" sz="4100" dirty="0">
              <a:latin typeface="Arabic Typesetting" pitchFamily="66" charset="-78"/>
              <a:cs typeface="Arabic Typesetting" pitchFamily="66" charset="-78"/>
            </a:endParaRPr>
          </a:p>
        </p:txBody>
      </p:sp>
    </p:spTree>
  </p:cSld>
  <p:clrMapOvr>
    <a:masterClrMapping/>
  </p:clrMapOvr>
  <p:transition>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r>
              <a:rPr lang="fa-IR" b="1" i="1" dirty="0" smtClean="0">
                <a:latin typeface="Arabic Typesetting" pitchFamily="66" charset="-78"/>
                <a:cs typeface="Arabic Typesetting" pitchFamily="66" charset="-78"/>
              </a:rPr>
              <a:t>معایب روتامتر عبارتند از:</a:t>
            </a:r>
            <a:r>
              <a:rPr lang="fa-IR" dirty="0" smtClean="0">
                <a:latin typeface="Arabic Typesetting" pitchFamily="66" charset="-78"/>
                <a:cs typeface="Arabic Typesetting" pitchFamily="66" charset="-78"/>
              </a:rPr>
              <a:t/>
            </a:r>
            <a:br>
              <a:rPr lang="fa-IR" dirty="0" smtClean="0">
                <a:latin typeface="Arabic Typesetting" pitchFamily="66" charset="-78"/>
                <a:cs typeface="Arabic Typesetting" pitchFamily="66" charset="-78"/>
              </a:rPr>
            </a:br>
            <a:r>
              <a:rPr lang="fa-IR" dirty="0" smtClean="0">
                <a:latin typeface="Arabic Typesetting" pitchFamily="66" charset="-78"/>
                <a:cs typeface="Arabic Typesetting" pitchFamily="66" charset="-78"/>
              </a:rPr>
              <a:t/>
            </a:r>
            <a:br>
              <a:rPr lang="fa-IR" dirty="0" smtClean="0">
                <a:latin typeface="Arabic Typesetting" pitchFamily="66" charset="-78"/>
                <a:cs typeface="Arabic Typesetting" pitchFamily="66" charset="-78"/>
              </a:rPr>
            </a:br>
            <a:r>
              <a:rPr lang="fa-IR" dirty="0" smtClean="0">
                <a:latin typeface="Arabic Typesetting" pitchFamily="66" charset="-78"/>
                <a:cs typeface="Arabic Typesetting" pitchFamily="66" charset="-78"/>
              </a:rPr>
              <a:t>1- نوع شیشه ای آن مواجه با شکستگی است. </a:t>
            </a:r>
            <a:br>
              <a:rPr lang="fa-IR" dirty="0" smtClean="0">
                <a:latin typeface="Arabic Typesetting" pitchFamily="66" charset="-78"/>
                <a:cs typeface="Arabic Typesetting" pitchFamily="66" charset="-78"/>
              </a:rPr>
            </a:br>
            <a:r>
              <a:rPr lang="fa-IR" dirty="0" smtClean="0">
                <a:latin typeface="Arabic Typesetting" pitchFamily="66" charset="-78"/>
                <a:cs typeface="Arabic Typesetting" pitchFamily="66" charset="-78"/>
              </a:rPr>
              <a:t> 2- باید به طور عمودی نصب گردد. </a:t>
            </a:r>
            <a:br>
              <a:rPr lang="fa-IR" dirty="0" smtClean="0">
                <a:latin typeface="Arabic Typesetting" pitchFamily="66" charset="-78"/>
                <a:cs typeface="Arabic Typesetting" pitchFamily="66" charset="-78"/>
              </a:rPr>
            </a:br>
            <a:r>
              <a:rPr lang="fa-IR" dirty="0" smtClean="0">
                <a:latin typeface="Arabic Typesetting" pitchFamily="66" charset="-78"/>
                <a:cs typeface="Arabic Typesetting" pitchFamily="66" charset="-78"/>
              </a:rPr>
              <a:t>3-به طور عمده محدود به لوله های با قطر کم است مگر از نوع روتامتر به همراه کنارگذر استفاده نمود. </a:t>
            </a:r>
            <a:br>
              <a:rPr lang="fa-IR" dirty="0" smtClean="0">
                <a:latin typeface="Arabic Typesetting" pitchFamily="66" charset="-78"/>
                <a:cs typeface="Arabic Typesetting" pitchFamily="66" charset="-78"/>
              </a:rPr>
            </a:br>
            <a:r>
              <a:rPr lang="fa-IR" dirty="0" smtClean="0">
                <a:latin typeface="Arabic Typesetting" pitchFamily="66" charset="-78"/>
                <a:cs typeface="Arabic Typesetting" pitchFamily="66" charset="-78"/>
              </a:rPr>
              <a:t>4- محدود به دماهای نسبتاً پایین </a:t>
            </a:r>
            <a:br>
              <a:rPr lang="fa-IR" dirty="0" smtClean="0">
                <a:latin typeface="Arabic Typesetting" pitchFamily="66" charset="-78"/>
                <a:cs typeface="Arabic Typesetting" pitchFamily="66" charset="-78"/>
              </a:rPr>
            </a:br>
            <a:r>
              <a:rPr lang="fa-IR" dirty="0" smtClean="0">
                <a:latin typeface="Arabic Typesetting" pitchFamily="66" charset="-78"/>
                <a:cs typeface="Arabic Typesetting" pitchFamily="66" charset="-78"/>
              </a:rPr>
              <a:t>5- دقت نسبتاً کم </a:t>
            </a:r>
            <a:br>
              <a:rPr lang="fa-IR" dirty="0" smtClean="0">
                <a:latin typeface="Arabic Typesetting" pitchFamily="66" charset="-78"/>
                <a:cs typeface="Arabic Typesetting" pitchFamily="66" charset="-78"/>
              </a:rPr>
            </a:br>
            <a:r>
              <a:rPr lang="fa-IR" dirty="0" smtClean="0">
                <a:latin typeface="Arabic Typesetting" pitchFamily="66" charset="-78"/>
                <a:cs typeface="Arabic Typesetting" pitchFamily="66" charset="-78"/>
              </a:rPr>
              <a:t>6- نیاز به نصب در خط دارد.( مگر نوع کنار گذر )</a:t>
            </a:r>
            <a:endParaRPr lang="fa-IR" dirty="0">
              <a:latin typeface="Arabic Typesetting" pitchFamily="66" charset="-78"/>
              <a:cs typeface="Arabic Typesetting" pitchFamily="66" charset="-78"/>
            </a:endParaRPr>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        </a:t>
            </a:r>
            <a:endParaRPr lang="fa-IR" dirty="0"/>
          </a:p>
        </p:txBody>
      </p:sp>
      <p:pic>
        <p:nvPicPr>
          <p:cNvPr id="5" name="Content Placeholder 4" descr="Forest Flowers.jpg"/>
          <p:cNvPicPr>
            <a:picLocks noGrp="1" noChangeAspect="1"/>
          </p:cNvPicPr>
          <p:nvPr>
            <p:ph idx="1"/>
          </p:nvPr>
        </p:nvPicPr>
        <p:blipFill>
          <a:blip r:embed="rId2"/>
          <a:stretch>
            <a:fillRect/>
          </a:stretch>
        </p:blipFill>
        <p:spPr>
          <a:xfrm>
            <a:off x="1428728" y="1285860"/>
            <a:ext cx="6096000" cy="5141928"/>
          </a:xfrm>
        </p:spPr>
      </p:pic>
      <p:sp>
        <p:nvSpPr>
          <p:cNvPr id="6" name="Rectangle 5"/>
          <p:cNvSpPr/>
          <p:nvPr/>
        </p:nvSpPr>
        <p:spPr>
          <a:xfrm>
            <a:off x="2285984" y="3286124"/>
            <a:ext cx="3143271" cy="1200329"/>
          </a:xfrm>
          <a:prstGeom prst="rect">
            <a:avLst/>
          </a:prstGeom>
        </p:spPr>
        <p:txBody>
          <a:bodyPr wrap="square">
            <a:spAutoFit/>
          </a:bodyPr>
          <a:lstStyle/>
          <a:p>
            <a:r>
              <a:rPr lang="fa-IR" sz="7200" dirty="0" smtClean="0"/>
              <a:t>پایان</a:t>
            </a:r>
            <a:endParaRPr lang="fa-I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فهرست مطالب</a:t>
            </a:r>
            <a:endParaRPr lang="fa-IR" dirty="0"/>
          </a:p>
        </p:txBody>
      </p:sp>
      <p:sp>
        <p:nvSpPr>
          <p:cNvPr id="3" name="Content Placeholder 2"/>
          <p:cNvSpPr>
            <a:spLocks noGrp="1"/>
          </p:cNvSpPr>
          <p:nvPr>
            <p:ph idx="1"/>
          </p:nvPr>
        </p:nvSpPr>
        <p:spPr/>
        <p:txBody>
          <a:bodyPr/>
          <a:lstStyle/>
          <a:p>
            <a:r>
              <a:rPr lang="fa-IR" dirty="0" smtClean="0">
                <a:latin typeface="Arabic Typesetting" pitchFamily="66" charset="-78"/>
                <a:cs typeface="Arabic Typesetting" pitchFamily="66" charset="-78"/>
              </a:rPr>
              <a:t>انواع دبی سنج:</a:t>
            </a:r>
          </a:p>
          <a:p>
            <a:r>
              <a:rPr lang="fa-IR" dirty="0" smtClean="0">
                <a:latin typeface="Arabic Typesetting" pitchFamily="66" charset="-78"/>
                <a:cs typeface="Arabic Typesetting" pitchFamily="66" charset="-78"/>
              </a:rPr>
              <a:t> الف )لوله پی تت</a:t>
            </a:r>
          </a:p>
          <a:p>
            <a:r>
              <a:rPr lang="fa-IR" dirty="0" smtClean="0">
                <a:latin typeface="Arabic Typesetting" pitchFamily="66" charset="-78"/>
                <a:cs typeface="Arabic Typesetting" pitchFamily="66" charset="-78"/>
              </a:rPr>
              <a:t>ب)روتا متر(دبی سنج چرخان)</a:t>
            </a:r>
          </a:p>
          <a:p>
            <a:endParaRPr lang="fa-IR" dirty="0"/>
          </a:p>
          <a:p>
            <a:endParaRPr lang="fa-IR" dirty="0" smtClean="0"/>
          </a:p>
          <a:p>
            <a:endParaRPr lang="fa-IR" dirty="0"/>
          </a:p>
          <a:p>
            <a:endParaRPr lang="fa-IR" dirty="0" smtClean="0"/>
          </a:p>
          <a:p>
            <a:endParaRPr lang="fa-IR" dirty="0"/>
          </a:p>
          <a:p>
            <a:endParaRPr lang="fa-IR" dirty="0" smtClean="0"/>
          </a:p>
          <a:p>
            <a:endParaRPr lang="fa-IR" dirty="0"/>
          </a:p>
          <a:p>
            <a:endParaRPr lang="fa-IR" dirty="0" smtClean="0"/>
          </a:p>
          <a:p>
            <a:endParaRPr lang="fa-IR" dirty="0"/>
          </a:p>
          <a:p>
            <a:endParaRPr lang="fa-IR" dirty="0" smtClean="0"/>
          </a:p>
          <a:p>
            <a:endParaRPr lang="fa-IR" dirty="0"/>
          </a:p>
          <a:p>
            <a:endParaRPr lang="fa-IR" dirty="0" smtClean="0"/>
          </a:p>
          <a:p>
            <a:endParaRPr lang="fa-IR" dirty="0"/>
          </a:p>
          <a:p>
            <a:endParaRPr lang="fa-IR" dirty="0" smtClean="0"/>
          </a:p>
          <a:p>
            <a:endParaRPr lang="fa-IR" dirty="0"/>
          </a:p>
          <a:p>
            <a:endParaRPr lang="fa-IR" dirty="0" smtClean="0"/>
          </a:p>
          <a:p>
            <a:endParaRPr lang="fa-IR" dirty="0"/>
          </a:p>
          <a:p>
            <a:endParaRPr lang="fa-IR" dirty="0" smtClean="0"/>
          </a:p>
          <a:p>
            <a:endParaRPr lang="fa-IR" dirty="0"/>
          </a:p>
          <a:p>
            <a:endParaRPr lang="fa-IR" dirty="0" smtClean="0"/>
          </a:p>
          <a:p>
            <a:endParaRPr lang="fa-IR" dirty="0" smtClean="0"/>
          </a:p>
        </p:txBody>
      </p:sp>
    </p:spTree>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1-لوله پی تت</a:t>
            </a:r>
            <a:endParaRPr lang="fa-IR" dirty="0"/>
          </a:p>
        </p:txBody>
      </p:sp>
      <p:sp>
        <p:nvSpPr>
          <p:cNvPr id="3" name="Content Placeholder 2"/>
          <p:cNvSpPr>
            <a:spLocks noGrp="1"/>
          </p:cNvSpPr>
          <p:nvPr>
            <p:ph idx="1"/>
          </p:nvPr>
        </p:nvSpPr>
        <p:spPr/>
        <p:txBody>
          <a:bodyPr>
            <a:normAutofit/>
          </a:bodyPr>
          <a:lstStyle/>
          <a:p>
            <a:r>
              <a:rPr lang="fa-IR" sz="3600" b="1" dirty="0" smtClean="0">
                <a:latin typeface="Arabic Typesetting" pitchFamily="66" charset="-78"/>
                <a:cs typeface="Arabic Typesetting" pitchFamily="66" charset="-78"/>
              </a:rPr>
              <a:t>لوله پیتو:یک حسگر رایج برای اندازه گیری سرعت سیال است اصل طراحی ان بر پایه وجود فشارهای سکون و استاتیک ، هنگامی که یک جسم در سیال جاری قرار دارد استوار است. سیستم از دو لوله هم محور کوچک که که هر کدام خروجی مجزایی مرتبط هستند تشکیل یافته .سوراخ ورودی لوله داخلی مستقیماٌ در مسیر جریان سیال قرار دارد در حالی که ورودی لوله خارجی یک یا چند سوراخ است که در محیط لوله خارجی تعبیه شده است. خروجی های لوله پیتو جهت اندازه گیری اختلاف فشار به مانومتر لوله</a:t>
            </a:r>
            <a:r>
              <a:rPr lang="en-US" sz="3600" b="1" dirty="0" smtClean="0">
                <a:latin typeface="Arabic Typesetting" pitchFamily="66" charset="-78"/>
                <a:cs typeface="Arabic Typesetting" pitchFamily="66" charset="-78"/>
              </a:rPr>
              <a:t>u </a:t>
            </a:r>
            <a:r>
              <a:rPr lang="fa-IR" sz="3600" b="1" dirty="0" smtClean="0">
                <a:latin typeface="Arabic Typesetting" pitchFamily="66" charset="-78"/>
                <a:cs typeface="Arabic Typesetting" pitchFamily="66" charset="-78"/>
              </a:rPr>
              <a:t>متصل شده اند.</a:t>
            </a:r>
            <a:endParaRPr lang="fa-IR" sz="3600" dirty="0" smtClean="0">
              <a:latin typeface="Arabic Typesetting" pitchFamily="66" charset="-78"/>
              <a:cs typeface="Arabic Typesetting" pitchFamily="66" charset="-78"/>
            </a:endParaRPr>
          </a:p>
          <a:p>
            <a:endParaRPr lang="fa-IR" sz="3600" dirty="0">
              <a:latin typeface="Arabic Typesetting" pitchFamily="66" charset="-78"/>
              <a:cs typeface="Arabic Typesetting" pitchFamily="66" charset="-78"/>
            </a:endParaRP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p:cNvPicPr>
            <a:picLocks noGrp="1"/>
          </p:cNvPicPr>
          <p:nvPr>
            <p:ph idx="1"/>
          </p:nvPr>
        </p:nvPicPr>
        <p:blipFill>
          <a:blip r:embed="rId2"/>
          <a:stretch>
            <a:fillRect/>
          </a:stretch>
        </p:blipFill>
        <p:spPr bwMode="auto">
          <a:xfrm>
            <a:off x="4572000" y="3071810"/>
            <a:ext cx="4572000" cy="2451108"/>
          </a:xfrm>
          <a:prstGeom prst="rect">
            <a:avLst/>
          </a:prstGeom>
          <a:noFill/>
          <a:ln w="9525">
            <a:noFill/>
            <a:miter lim="800000"/>
            <a:headEnd/>
            <a:tailEnd/>
          </a:ln>
        </p:spPr>
      </p:pic>
      <p:pic>
        <p:nvPicPr>
          <p:cNvPr id="5" name="Picture 4"/>
          <p:cNvPicPr/>
          <p:nvPr/>
        </p:nvPicPr>
        <p:blipFill>
          <a:blip r:embed="rId3"/>
          <a:srcRect/>
          <a:stretch>
            <a:fillRect/>
          </a:stretch>
        </p:blipFill>
        <p:spPr bwMode="auto">
          <a:xfrm>
            <a:off x="2928926" y="0"/>
            <a:ext cx="4724400" cy="1609725"/>
          </a:xfrm>
          <a:prstGeom prst="rect">
            <a:avLst/>
          </a:prstGeom>
          <a:noFill/>
          <a:ln w="9525">
            <a:noFill/>
            <a:miter lim="800000"/>
            <a:headEnd/>
            <a:tailEnd/>
          </a:ln>
        </p:spPr>
      </p:pic>
      <p:pic>
        <p:nvPicPr>
          <p:cNvPr id="6" name="Picture 5"/>
          <p:cNvPicPr/>
          <p:nvPr/>
        </p:nvPicPr>
        <p:blipFill>
          <a:blip r:embed="rId4"/>
          <a:srcRect/>
          <a:stretch>
            <a:fillRect/>
          </a:stretch>
        </p:blipFill>
        <p:spPr bwMode="auto">
          <a:xfrm>
            <a:off x="642910" y="2071678"/>
            <a:ext cx="3875087" cy="388620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857224" y="1714488"/>
            <a:ext cx="7772400" cy="4786314"/>
          </a:xfrm>
        </p:spPr>
        <p:txBody>
          <a:bodyPr/>
          <a:lstStyle/>
          <a:p>
            <a:r>
              <a:rPr lang="fa-IR" sz="3600" b="1" dirty="0" smtClean="0">
                <a:latin typeface="Arabic Typesetting" pitchFamily="66" charset="-78"/>
                <a:cs typeface="Arabic Typesetting" pitchFamily="66" charset="-78"/>
              </a:rPr>
              <a:t>لوله پیتو</a:t>
            </a:r>
            <a:r>
              <a:rPr lang="fa-IR" sz="3600" dirty="0" smtClean="0">
                <a:latin typeface="Arabic Typesetting" pitchFamily="66" charset="-78"/>
                <a:cs typeface="Arabic Typesetting" pitchFamily="66" charset="-78"/>
              </a:rPr>
              <a:t> مجهز به 2 لوله است: یک لوله که دهانه آن عمود بر جهت جریان و یک لوله دیگر که دهانه آن به موازات جهت جریان است، می‌باشد. سرعت جریان سیال را می‌توان از روی اختلاف مابین فشار اعمال شده بر دهانه موازی با جریان و دهانه عمود بر جهت جریان محاسبه کرد:</a:t>
            </a:r>
            <a:r>
              <a:rPr lang="fa-IR" dirty="0" smtClean="0"/>
              <a:t/>
            </a:r>
            <a:br>
              <a:rPr lang="fa-IR" dirty="0" smtClean="0"/>
            </a:br>
            <a:endParaRPr lang="fa-IR" dirty="0"/>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descr="07_Fig_09_l"/>
          <p:cNvPicPr>
            <a:picLocks noGrp="1"/>
          </p:cNvPicPr>
          <p:nvPr>
            <p:ph idx="1"/>
          </p:nvPr>
        </p:nvPicPr>
        <p:blipFill>
          <a:blip r:embed="rId2"/>
          <a:stretch>
            <a:fillRect/>
          </a:stretch>
        </p:blipFill>
        <p:spPr bwMode="auto">
          <a:xfrm>
            <a:off x="785786" y="1142984"/>
            <a:ext cx="8072494" cy="4429132"/>
          </a:xfrm>
          <a:prstGeom prst="rect">
            <a:avLst/>
          </a:prstGeom>
          <a:noFill/>
          <a:ln w="9525">
            <a:noFill/>
            <a:miter lim="800000"/>
            <a:headEnd/>
            <a:tailEnd/>
          </a:ln>
        </p:spPr>
      </p:pic>
    </p:spTree>
  </p:cSld>
  <p:clrMapOvr>
    <a:masterClrMapping/>
  </p:clrMapOvr>
  <p:transition>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55000" lnSpcReduction="20000"/>
          </a:bodyPr>
          <a:lstStyle/>
          <a:p>
            <a:r>
              <a:rPr lang="en-US" b="1" dirty="0" smtClean="0"/>
              <a:t>u=C (2g (</a:t>
            </a:r>
            <a:r>
              <a:rPr lang="el-GR" b="1" dirty="0" smtClean="0"/>
              <a:t>ρ</a:t>
            </a:r>
            <a:r>
              <a:rPr lang="en-US" b="1" dirty="0" smtClean="0"/>
              <a:t>man- </a:t>
            </a:r>
            <a:r>
              <a:rPr lang="el-GR" b="1" dirty="0" smtClean="0"/>
              <a:t>ρ) Δ</a:t>
            </a:r>
            <a:r>
              <a:rPr lang="en-US" b="1" dirty="0" smtClean="0"/>
              <a:t>h/</a:t>
            </a:r>
            <a:r>
              <a:rPr lang="el-GR" b="1" dirty="0" smtClean="0"/>
              <a:t>ρ)1/2</a:t>
            </a:r>
            <a:endParaRPr lang="el-GR" dirty="0" smtClean="0"/>
          </a:p>
          <a:p>
            <a:r>
              <a:rPr lang="el-GR" dirty="0" smtClean="0"/>
              <a:t/>
            </a:r>
            <a:br>
              <a:rPr lang="el-GR" dirty="0" smtClean="0"/>
            </a:br>
            <a:r>
              <a:rPr lang="en-US" dirty="0" smtClean="0"/>
              <a:t>u </a:t>
            </a:r>
            <a:r>
              <a:rPr lang="en-US" sz="5800" dirty="0" smtClean="0">
                <a:latin typeface="Arabic Typesetting" pitchFamily="66" charset="-78"/>
                <a:cs typeface="Arabic Typesetting" pitchFamily="66" charset="-78"/>
              </a:rPr>
              <a:t>= </a:t>
            </a:r>
            <a:r>
              <a:rPr lang="fa-IR" sz="5800" dirty="0" smtClean="0">
                <a:latin typeface="Arabic Typesetting" pitchFamily="66" charset="-78"/>
                <a:cs typeface="Arabic Typesetting" pitchFamily="66" charset="-78"/>
              </a:rPr>
              <a:t>سرعت جریان سیال</a:t>
            </a:r>
            <a:br>
              <a:rPr lang="fa-IR" sz="5800" dirty="0" smtClean="0">
                <a:latin typeface="Arabic Typesetting" pitchFamily="66" charset="-78"/>
                <a:cs typeface="Arabic Typesetting" pitchFamily="66" charset="-78"/>
              </a:rPr>
            </a:br>
            <a:r>
              <a:rPr lang="en-US" sz="5800" dirty="0" smtClean="0">
                <a:latin typeface="Arabic Typesetting" pitchFamily="66" charset="-78"/>
                <a:cs typeface="Arabic Typesetting" pitchFamily="66" charset="-78"/>
              </a:rPr>
              <a:t>c = </a:t>
            </a:r>
            <a:r>
              <a:rPr lang="fa-IR" sz="5800" dirty="0" smtClean="0">
                <a:latin typeface="Arabic Typesetting" pitchFamily="66" charset="-78"/>
                <a:cs typeface="Arabic Typesetting" pitchFamily="66" charset="-78"/>
              </a:rPr>
              <a:t>ضریب تصحیح</a:t>
            </a:r>
            <a:br>
              <a:rPr lang="fa-IR" sz="5800" dirty="0" smtClean="0">
                <a:latin typeface="Arabic Typesetting" pitchFamily="66" charset="-78"/>
                <a:cs typeface="Arabic Typesetting" pitchFamily="66" charset="-78"/>
              </a:rPr>
            </a:br>
            <a:r>
              <a:rPr lang="en-US" sz="5800" dirty="0" smtClean="0">
                <a:latin typeface="Arabic Typesetting" pitchFamily="66" charset="-78"/>
                <a:cs typeface="Arabic Typesetting" pitchFamily="66" charset="-78"/>
              </a:rPr>
              <a:t>g=9.8m/s2</a:t>
            </a:r>
            <a:br>
              <a:rPr lang="en-US" sz="5800" dirty="0" smtClean="0">
                <a:latin typeface="Arabic Typesetting" pitchFamily="66" charset="-78"/>
                <a:cs typeface="Arabic Typesetting" pitchFamily="66" charset="-78"/>
              </a:rPr>
            </a:br>
            <a:r>
              <a:rPr lang="el-GR" sz="5800" dirty="0" smtClean="0">
                <a:cs typeface="Arabic Typesetting" pitchFamily="66" charset="-78"/>
              </a:rPr>
              <a:t>ρ</a:t>
            </a:r>
            <a:r>
              <a:rPr lang="en-US" sz="5800" dirty="0" smtClean="0">
                <a:latin typeface="Arabic Typesetting" pitchFamily="66" charset="-78"/>
                <a:cs typeface="Arabic Typesetting" pitchFamily="66" charset="-78"/>
              </a:rPr>
              <a:t>man=</a:t>
            </a:r>
            <a:r>
              <a:rPr lang="fa-IR" sz="5800" dirty="0" smtClean="0">
                <a:latin typeface="Arabic Typesetting" pitchFamily="66" charset="-78"/>
                <a:cs typeface="Arabic Typesetting" pitchFamily="66" charset="-78"/>
              </a:rPr>
              <a:t>چگالی سیال داخل </a:t>
            </a:r>
            <a:r>
              <a:rPr lang="fa-IR" sz="5800" u="sng" dirty="0" smtClean="0">
                <a:latin typeface="Arabic Typesetting" pitchFamily="66" charset="-78"/>
                <a:cs typeface="Arabic Typesetting" pitchFamily="66" charset="-78"/>
              </a:rPr>
              <a:t>مانومتر</a:t>
            </a:r>
            <a:r>
              <a:rPr lang="fa-IR" sz="5800" dirty="0" smtClean="0">
                <a:latin typeface="Arabic Typesetting" pitchFamily="66" charset="-78"/>
                <a:cs typeface="Arabic Typesetting" pitchFamily="66" charset="-78"/>
              </a:rPr>
              <a:t/>
            </a:r>
            <a:br>
              <a:rPr lang="fa-IR" sz="5800" dirty="0" smtClean="0">
                <a:latin typeface="Arabic Typesetting" pitchFamily="66" charset="-78"/>
                <a:cs typeface="Arabic Typesetting" pitchFamily="66" charset="-78"/>
              </a:rPr>
            </a:br>
            <a:r>
              <a:rPr lang="el-GR" sz="5800" dirty="0" smtClean="0">
                <a:cs typeface="Arabic Typesetting" pitchFamily="66" charset="-78"/>
              </a:rPr>
              <a:t>ρ=</a:t>
            </a:r>
            <a:r>
              <a:rPr lang="fa-IR" sz="5800" dirty="0" smtClean="0">
                <a:latin typeface="Arabic Typesetting" pitchFamily="66" charset="-78"/>
                <a:cs typeface="Arabic Typesetting" pitchFamily="66" charset="-78"/>
              </a:rPr>
              <a:t>چگالی سیال جاری</a:t>
            </a:r>
            <a:br>
              <a:rPr lang="fa-IR" sz="5800" dirty="0" smtClean="0">
                <a:latin typeface="Arabic Typesetting" pitchFamily="66" charset="-78"/>
                <a:cs typeface="Arabic Typesetting" pitchFamily="66" charset="-78"/>
              </a:rPr>
            </a:br>
            <a:r>
              <a:rPr lang="el-GR" sz="5800" dirty="0" smtClean="0">
                <a:cs typeface="Arabic Typesetting" pitchFamily="66" charset="-78"/>
              </a:rPr>
              <a:t>Δ</a:t>
            </a:r>
            <a:r>
              <a:rPr lang="en-US" sz="5800" dirty="0" smtClean="0">
                <a:latin typeface="Arabic Typesetting" pitchFamily="66" charset="-78"/>
                <a:cs typeface="Arabic Typesetting" pitchFamily="66" charset="-78"/>
              </a:rPr>
              <a:t>h=</a:t>
            </a:r>
            <a:r>
              <a:rPr lang="fa-IR" sz="5800" dirty="0" smtClean="0">
                <a:latin typeface="Arabic Typesetting" pitchFamily="66" charset="-78"/>
                <a:cs typeface="Arabic Typesetting" pitchFamily="66" charset="-78"/>
              </a:rPr>
              <a:t>اختلاف ارتفاع سیال در دو طرف لوله پیتو</a:t>
            </a:r>
            <a:br>
              <a:rPr lang="fa-IR" sz="5800" dirty="0" smtClean="0">
                <a:latin typeface="Arabic Typesetting" pitchFamily="66" charset="-78"/>
                <a:cs typeface="Arabic Typesetting" pitchFamily="66" charset="-78"/>
              </a:rPr>
            </a:br>
            <a:r>
              <a:rPr lang="fa-IR" sz="5800" dirty="0" smtClean="0">
                <a:latin typeface="Arabic Typesetting" pitchFamily="66" charset="-78"/>
                <a:cs typeface="Arabic Typesetting" pitchFamily="66" charset="-78"/>
              </a:rPr>
              <a:t/>
            </a:r>
            <a:br>
              <a:rPr lang="fa-IR" sz="5800" dirty="0" smtClean="0">
                <a:latin typeface="Arabic Typesetting" pitchFamily="66" charset="-78"/>
                <a:cs typeface="Arabic Typesetting" pitchFamily="66" charset="-78"/>
              </a:rPr>
            </a:br>
            <a:r>
              <a:rPr lang="fa-IR" sz="5800" dirty="0" smtClean="0">
                <a:latin typeface="Arabic Typesetting" pitchFamily="66" charset="-78"/>
                <a:cs typeface="Arabic Typesetting" pitchFamily="66" charset="-78"/>
              </a:rPr>
              <a:t>نوع پیچیده لوله پیتو مجهز به لوله‌های متحدالمرکز است و سرعت جریان سیال را در قسمتهای کناری لوله‌ای که سیال داخل آن در جریان است، تعیین می‌کند. </a:t>
            </a:r>
            <a:br>
              <a:rPr lang="fa-IR" sz="5800" dirty="0" smtClean="0">
                <a:latin typeface="Arabic Typesetting" pitchFamily="66" charset="-78"/>
                <a:cs typeface="Arabic Typesetting" pitchFamily="66" charset="-78"/>
              </a:rPr>
            </a:br>
            <a:r>
              <a:rPr lang="fa-IR" dirty="0" smtClean="0"/>
              <a:t/>
            </a:r>
            <a:br>
              <a:rPr lang="fa-IR" dirty="0" smtClean="0"/>
            </a:br>
            <a:endParaRPr lang="fa-IR" dirty="0" smtClean="0"/>
          </a:p>
          <a:p>
            <a:endParaRPr lang="fa-IR" dirty="0"/>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مزایا و معایب لوله پی تت</a:t>
            </a:r>
            <a:br>
              <a:rPr lang="fa-IR" dirty="0" smtClean="0"/>
            </a:br>
            <a:endParaRPr lang="fa-IR" dirty="0"/>
          </a:p>
        </p:txBody>
      </p:sp>
      <p:sp>
        <p:nvSpPr>
          <p:cNvPr id="3" name="Content Placeholder 2"/>
          <p:cNvSpPr>
            <a:spLocks noGrp="1"/>
          </p:cNvSpPr>
          <p:nvPr>
            <p:ph idx="1"/>
          </p:nvPr>
        </p:nvSpPr>
        <p:spPr/>
        <p:txBody>
          <a:bodyPr>
            <a:normAutofit/>
          </a:bodyPr>
          <a:lstStyle/>
          <a:p>
            <a:r>
              <a:rPr lang="fa-IR" b="1" dirty="0" smtClean="0">
                <a:latin typeface="Arabic Typesetting" pitchFamily="66" charset="-78"/>
                <a:cs typeface="Arabic Typesetting" pitchFamily="66" charset="-78"/>
              </a:rPr>
              <a:t>مزایا:</a:t>
            </a:r>
          </a:p>
          <a:p>
            <a:r>
              <a:rPr lang="fa-IR" b="1" dirty="0" smtClean="0">
                <a:latin typeface="Arabic Typesetting" pitchFamily="66" charset="-78"/>
                <a:cs typeface="Arabic Typesetting" pitchFamily="66" charset="-78"/>
              </a:rPr>
              <a:t>1-اساسا افت فشار وجود ندارد</a:t>
            </a:r>
          </a:p>
          <a:p>
            <a:r>
              <a:rPr lang="fa-IR" b="1" dirty="0" smtClean="0">
                <a:latin typeface="Arabic Typesetting" pitchFamily="66" charset="-78"/>
                <a:cs typeface="Arabic Typesetting" pitchFamily="66" charset="-78"/>
              </a:rPr>
              <a:t>2-برای نصب اقتصادی است</a:t>
            </a:r>
          </a:p>
          <a:p>
            <a:r>
              <a:rPr lang="fa-IR" b="1" dirty="0" smtClean="0">
                <a:latin typeface="Arabic Typesetting" pitchFamily="66" charset="-78"/>
                <a:cs typeface="Arabic Typesetting" pitchFamily="66" charset="-78"/>
              </a:rPr>
              <a:t>معایب</a:t>
            </a:r>
          </a:p>
          <a:p>
            <a:r>
              <a:rPr lang="fa-IR" b="1" dirty="0" smtClean="0">
                <a:latin typeface="Arabic Typesetting" pitchFamily="66" charset="-78"/>
                <a:cs typeface="Arabic Typesetting" pitchFamily="66" charset="-78"/>
              </a:rPr>
              <a:t>1-دقت کم</a:t>
            </a:r>
          </a:p>
          <a:p>
            <a:r>
              <a:rPr lang="fa-IR" b="1" dirty="0" smtClean="0">
                <a:latin typeface="Arabic Typesetting" pitchFamily="66" charset="-78"/>
                <a:cs typeface="Arabic Typesetting" pitchFamily="66" charset="-78"/>
              </a:rPr>
              <a:t>2-اطلاعات کالیبراسیون باید توسط سازنده داده شود</a:t>
            </a:r>
          </a:p>
          <a:p>
            <a:r>
              <a:rPr lang="fa-IR" b="1" dirty="0" smtClean="0">
                <a:latin typeface="Arabic Typesetting" pitchFamily="66" charset="-78"/>
                <a:cs typeface="Arabic Typesetting" pitchFamily="66" charset="-78"/>
              </a:rPr>
              <a:t>3-برای سیالات کثیف و چسبنده توصیه نمیشود</a:t>
            </a:r>
          </a:p>
          <a:p>
            <a:r>
              <a:rPr lang="fa-IR" b="1" dirty="0" smtClean="0">
                <a:latin typeface="Arabic Typesetting" pitchFamily="66" charset="-78"/>
                <a:cs typeface="Arabic Typesetting" pitchFamily="66" charset="-78"/>
              </a:rPr>
              <a:t>4-عموما موضعی هستند</a:t>
            </a:r>
            <a:endParaRPr lang="fa-IR" b="1" dirty="0">
              <a:latin typeface="Arabic Typesetting" pitchFamily="66" charset="-78"/>
              <a:cs typeface="Arabic Typesetting" pitchFamily="66" charset="-78"/>
            </a:endParaRPr>
          </a:p>
        </p:txBody>
      </p:sp>
    </p:spTree>
  </p:cSld>
  <p:clrMapOvr>
    <a:masterClrMapping/>
  </p:clrMapOvr>
  <p:transition>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ب)روتامتر</a:t>
            </a:r>
            <a:endParaRPr lang="fa-IR" dirty="0"/>
          </a:p>
        </p:txBody>
      </p:sp>
      <p:sp>
        <p:nvSpPr>
          <p:cNvPr id="3" name="Content Placeholder 2"/>
          <p:cNvSpPr>
            <a:spLocks noGrp="1"/>
          </p:cNvSpPr>
          <p:nvPr>
            <p:ph idx="1"/>
          </p:nvPr>
        </p:nvSpPr>
        <p:spPr/>
        <p:txBody>
          <a:bodyPr>
            <a:normAutofit/>
          </a:bodyPr>
          <a:lstStyle/>
          <a:p>
            <a:r>
              <a:rPr lang="fa-IR" sz="3600" dirty="0" smtClean="0">
                <a:latin typeface="Arabic Typesetting" pitchFamily="66" charset="-78"/>
                <a:cs typeface="Arabic Typesetting" pitchFamily="66" charset="-78"/>
              </a:rPr>
              <a:t>روتامتر(دبي سنج چرخان) :مهمترين دبي‌سنج با سطح مقطع متغيير از يك لوله شيشه‌اي مخروطي تشكيل شده است كه در آن يك شناور آزادانه حركت مي‌كند. با توجه به نيروهاي رو به ‌بالا و رو به ‌پائين، شناور به وضع تعادل مي‌رسد. </a:t>
            </a:r>
            <a:br>
              <a:rPr lang="fa-IR" sz="3600" dirty="0" smtClean="0">
                <a:latin typeface="Arabic Typesetting" pitchFamily="66" charset="-78"/>
                <a:cs typeface="Arabic Typesetting" pitchFamily="66" charset="-78"/>
              </a:rPr>
            </a:br>
            <a:r>
              <a:rPr lang="fa-IR" dirty="0" smtClean="0"/>
              <a:t/>
            </a:r>
            <a:br>
              <a:rPr lang="fa-IR" dirty="0" smtClean="0"/>
            </a:br>
            <a:r>
              <a:rPr lang="fa-IR" dirty="0" smtClean="0"/>
              <a:t/>
            </a:r>
            <a:br>
              <a:rPr lang="fa-IR" dirty="0" smtClean="0"/>
            </a:br>
            <a:r>
              <a:rPr lang="fa-IR" dirty="0" smtClean="0"/>
              <a:t/>
            </a:r>
            <a:br>
              <a:rPr lang="fa-IR" dirty="0" smtClean="0"/>
            </a:br>
            <a:endParaRPr lang="fa-IR" dirty="0"/>
          </a:p>
        </p:txBody>
      </p:sp>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164</TotalTime>
  <Words>292</Words>
  <Application>Microsoft Office PowerPoint</Application>
  <PresentationFormat>On-screen Show (4:3)</PresentationFormat>
  <Paragraphs>45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Metro</vt:lpstr>
      <vt:lpstr>بسم الله الرحمن الرحیم</vt:lpstr>
      <vt:lpstr>فهرست مطالب</vt:lpstr>
      <vt:lpstr>1-لوله پی تت</vt:lpstr>
      <vt:lpstr>Slide 4</vt:lpstr>
      <vt:lpstr>Slide 5</vt:lpstr>
      <vt:lpstr>Slide 6</vt:lpstr>
      <vt:lpstr>Slide 7</vt:lpstr>
      <vt:lpstr>مزایا و معایب لوله پی تت </vt:lpstr>
      <vt:lpstr>ب)روتامتر</vt:lpstr>
      <vt:lpstr>Slide 10</vt:lpstr>
      <vt:lpstr>مزایا و معایب</vt:lpstr>
      <vt:lpstr>Slide 12</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Asak Computer</dc:creator>
  <cp:lastModifiedBy>mss</cp:lastModifiedBy>
  <cp:revision>18</cp:revision>
  <dcterms:created xsi:type="dcterms:W3CDTF">2010-02-20T20:42:31Z</dcterms:created>
  <dcterms:modified xsi:type="dcterms:W3CDTF">2010-12-12T18:05:51Z</dcterms:modified>
</cp:coreProperties>
</file>