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58" d="100"/>
          <a:sy n="58" d="100"/>
        </p:scale>
        <p:origin x="34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29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3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9461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622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60194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0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513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6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4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86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3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74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0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5268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2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05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57D38-70A8-455C-8896-431972333456}" type="datetimeFigureOut">
              <a:rPr lang="en-US" smtClean="0"/>
              <a:t>1/17/2022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4DBB490-86B6-4F37-91CD-1E3D2E478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02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015339" y="1467198"/>
            <a:ext cx="217719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200000"/>
              </a:lnSpc>
            </a:pPr>
            <a:r>
              <a:rPr lang="ar-SA" sz="4000">
                <a:solidFill>
                  <a:srgbClr val="0066FF"/>
                </a:solidFill>
                <a:cs typeface="B Titr" pitchFamily="2" charset="-78"/>
              </a:rPr>
              <a:t>فصل اول </a:t>
            </a:r>
            <a:endParaRPr lang="fa-IR" sz="4000">
              <a:solidFill>
                <a:srgbClr val="0066FF"/>
              </a:solidFill>
              <a:cs typeface="B Titr" pitchFamily="2" charset="-78"/>
            </a:endParaRPr>
          </a:p>
          <a:p>
            <a:pPr algn="ctr" rtl="1" eaLnBrk="1" hangingPunct="1">
              <a:lnSpc>
                <a:spcPct val="200000"/>
              </a:lnSpc>
            </a:pPr>
            <a:endParaRPr lang="fa-IR" sz="4000">
              <a:solidFill>
                <a:srgbClr val="0066FF"/>
              </a:solidFill>
              <a:cs typeface="B Titr" pitchFamily="2" charset="-78"/>
            </a:endParaRPr>
          </a:p>
          <a:p>
            <a:pPr algn="ctr" rtl="1" eaLnBrk="1" hangingPunct="1">
              <a:lnSpc>
                <a:spcPct val="200000"/>
              </a:lnSpc>
            </a:pPr>
            <a:r>
              <a:rPr lang="ar-SA" sz="3200">
                <a:cs typeface="B Titr" pitchFamily="2" charset="-78"/>
              </a:rPr>
              <a:t>مقدمه و تعاریف </a:t>
            </a:r>
          </a:p>
        </p:txBody>
      </p:sp>
    </p:spTree>
    <p:extLst>
      <p:ext uri="{BB962C8B-B14F-4D97-AF65-F5344CB8AC3E}">
        <p14:creationId xmlns:p14="http://schemas.microsoft.com/office/powerpoint/2010/main" val="4095366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703389" y="737543"/>
            <a:ext cx="8713787" cy="53860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خلاصه ای از تاریخچه آبخیزداری در ایران: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1328: تشکیل ادارات بررسی های آب و خاک و حفظ منابع طبیعی در وزرات کشاورزی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1337: گزارش کارشناس فائو در مورد وضعیت خطرناک فرسایش خاک در ایران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1338: اجرای عملیات نمونه حفاظت خاک در زیر حوزه سیرچال کرج توسط کارشناسان فائو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92830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774825" y="1659285"/>
            <a:ext cx="864235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1346: تاسیس دفتر فنی خاک در وزرات منابع طبیعی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1348: تخصیص اولیه اعتبارات به طرح های حفاظت از آبخیزها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1349: تهیه اولین طرح آبخیزداری توسط فارغ التحصیلان دانشکده جنگلداری کرج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1350: آغاز فعالیت های گسترده آبخیزداری در حوزه آبخیز کرج، سفید رود و دز </a:t>
            </a:r>
          </a:p>
        </p:txBody>
      </p:sp>
    </p:spTree>
    <p:extLst>
      <p:ext uri="{BB962C8B-B14F-4D97-AF65-F5344CB8AC3E}">
        <p14:creationId xmlns:p14="http://schemas.microsoft.com/office/powerpoint/2010/main" val="90712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1774825" y="2091759"/>
            <a:ext cx="864235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1351: تشکیل دفتر حفاظت خاک و آبخیزداری در سازمان جنگل ها و مراتع کشور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1352: تشکیل شوراهای آبخیزداری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1353: آغاز اولین طرح مشترک حفاظت آبخیزها با همکاری فائو </a:t>
            </a:r>
          </a:p>
        </p:txBody>
      </p:sp>
    </p:spTree>
    <p:extLst>
      <p:ext uri="{BB962C8B-B14F-4D97-AF65-F5344CB8AC3E}">
        <p14:creationId xmlns:p14="http://schemas.microsoft.com/office/powerpoint/2010/main" val="315271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780474" y="1659286"/>
            <a:ext cx="6704078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1353: تهیه اولین طرح جامع آبخیزداری توسط کارشناسان ایرانی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1363: آغاز دومین طرح مشترک حفاظت آبخیزها با همکاری فائو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1371: تشکیل معاونت آبخیزداری در وزرات جهاد کشاورزی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1380: ادغام معاونت آبخیزداری در سازمان جنگل ها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و مراتع</a:t>
            </a:r>
          </a:p>
        </p:txBody>
      </p:sp>
    </p:spTree>
    <p:extLst>
      <p:ext uri="{BB962C8B-B14F-4D97-AF65-F5344CB8AC3E}">
        <p14:creationId xmlns:p14="http://schemas.microsoft.com/office/powerpoint/2010/main" val="37486337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1703389" y="1228399"/>
            <a:ext cx="871378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برخی از استراتژی های آبخیزداری در کشور (اهداف بلند مدت):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قانون مند کردن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نظام دادن به انواع بهره برداری های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منابع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آبخیز داری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هماهنگی و یکپارچگی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کلیه </a:t>
            </a:r>
            <a:r>
              <a:rPr lang="ar-SA" sz="28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پروژه ها و فعالیت های عمرانی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اقتصادی حوزه های آبخیز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اصلاح نظام فعلی کاربری اراضی در آبخیزها </a:t>
            </a:r>
          </a:p>
        </p:txBody>
      </p:sp>
    </p:spTree>
    <p:extLst>
      <p:ext uri="{BB962C8B-B14F-4D97-AF65-F5344CB8AC3E}">
        <p14:creationId xmlns:p14="http://schemas.microsoft.com/office/powerpoint/2010/main" val="1985678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1703389" y="1660873"/>
            <a:ext cx="8785225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واگذاری عمده برنامه ریزی و اجرای طرح های حفاظت خاک به ساکنین آبخیزها و سایر بهره برداران از منابع آبخیز.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ایجاد مکانیسم های مناسب برای تبادل سریع اطلاعات بین کلیه دستگاه هایی که هر یک به نوعی در زمینه منابع آب و خاک و کشاورزی و جنگل و مرتع فعالیت می کنند. </a:t>
            </a:r>
          </a:p>
        </p:txBody>
      </p:sp>
    </p:spTree>
    <p:extLst>
      <p:ext uri="{BB962C8B-B14F-4D97-AF65-F5344CB8AC3E}">
        <p14:creationId xmlns:p14="http://schemas.microsoft.com/office/powerpoint/2010/main" val="24702365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703389" y="2497139"/>
            <a:ext cx="8701087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همکاری و مشارکت اساسی در حل مسائل مالکیت اراضی و نظام بهره برداری از اراضی </a:t>
            </a:r>
          </a:p>
        </p:txBody>
      </p:sp>
    </p:spTree>
    <p:extLst>
      <p:ext uri="{BB962C8B-B14F-4D97-AF65-F5344CB8AC3E}">
        <p14:creationId xmlns:p14="http://schemas.microsoft.com/office/powerpoint/2010/main" val="13786624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774825" y="1599318"/>
            <a:ext cx="8642350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هدف نهایی آبخیزداری: 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هدف نهایی آبخیزداری کشور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اعمال مدیریت منابع و هماهنگی و یکپارچه سازی کلیه منابع یک آبخیز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به نحوی که ضمن بهره برداری متناسب و منطقی از منابع طبیعی، اراضی کشاورزی و سرمایه های انسانی این منابع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نسل های آینده حفظ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شود. </a:t>
            </a:r>
          </a:p>
        </p:txBody>
      </p:sp>
    </p:spTree>
    <p:extLst>
      <p:ext uri="{BB962C8B-B14F-4D97-AF65-F5344CB8AC3E}">
        <p14:creationId xmlns:p14="http://schemas.microsoft.com/office/powerpoint/2010/main" val="23220214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3011475" y="603956"/>
            <a:ext cx="652941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برخی هدف های خاص در آبخیزداری به شرح ذیل است: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endParaRPr lang="fa-IR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افزایش تولید آب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بهبود و تثبیت کیفیت آب در حد استاندارد های معمول </a:t>
            </a:r>
          </a:p>
        </p:txBody>
      </p:sp>
    </p:spTree>
    <p:extLst>
      <p:ext uri="{BB962C8B-B14F-4D97-AF65-F5344CB8AC3E}">
        <p14:creationId xmlns:p14="http://schemas.microsoft.com/office/powerpoint/2010/main" val="8957356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774826" y="2091759"/>
            <a:ext cx="8836025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تامین آب مورد تقاضای مناطق پایین دست در زمان مناسب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اصلاح و توسعه جنگل ها، مراتع و چراگاه ها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اصلاح و توسعه اراضی کشاورزی و افزایش تولید مزارع کوچک و محدود</a:t>
            </a:r>
          </a:p>
        </p:txBody>
      </p:sp>
    </p:spTree>
    <p:extLst>
      <p:ext uri="{BB962C8B-B14F-4D97-AF65-F5344CB8AC3E}">
        <p14:creationId xmlns:p14="http://schemas.microsoft.com/office/powerpoint/2010/main" val="1582283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524000" y="674400"/>
            <a:ext cx="9144000" cy="550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>
                <a:solidFill>
                  <a:srgbClr val="0066FF"/>
                </a:solidFill>
                <a:cs typeface="B Titr" pitchFamily="2" charset="-78"/>
              </a:rPr>
              <a:t>آبخیزداری :</a:t>
            </a:r>
            <a:endParaRPr lang="en-US" sz="3600">
              <a:solidFill>
                <a:srgbClr val="0066FF"/>
              </a:solidFill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cs typeface="B Titr" pitchFamily="2" charset="-78"/>
              </a:rPr>
              <a:t>برای اولین بار </a:t>
            </a:r>
            <a:r>
              <a:rPr lang="ar-SA" sz="2800">
                <a:solidFill>
                  <a:schemeClr val="hlink"/>
                </a:solidFill>
                <a:cs typeface="B Titr" pitchFamily="2" charset="-78"/>
              </a:rPr>
              <a:t>جامعه جنگل بانی آمریکا</a:t>
            </a:r>
            <a:r>
              <a:rPr lang="ar-SA" sz="2800">
                <a:cs typeface="B Titr" pitchFamily="2" charset="-78"/>
              </a:rPr>
              <a:t> در کتاب « </a:t>
            </a:r>
            <a:r>
              <a:rPr lang="ar-SA" sz="2800">
                <a:solidFill>
                  <a:schemeClr val="hlink"/>
                </a:solidFill>
                <a:cs typeface="B Titr" pitchFamily="2" charset="-78"/>
              </a:rPr>
              <a:t>واژه شناسی جنگل</a:t>
            </a:r>
            <a:r>
              <a:rPr lang="ar-SA" sz="2800">
                <a:cs typeface="B Titr" pitchFamily="2" charset="-78"/>
              </a:rPr>
              <a:t>» در سال 1946 تعریفی از آبخیزداری را ارائه نمود. که این تعریف عبارت است از </a:t>
            </a:r>
            <a:r>
              <a:rPr lang="ar-SA" sz="2800">
                <a:solidFill>
                  <a:schemeClr val="hlink"/>
                </a:solidFill>
                <a:cs typeface="B Titr" pitchFamily="2" charset="-78"/>
              </a:rPr>
              <a:t>علم اداره منابع طبیعی موجود</a:t>
            </a:r>
            <a:r>
              <a:rPr lang="ar-SA" sz="2800">
                <a:cs typeface="B Titr" pitchFamily="2" charset="-78"/>
              </a:rPr>
              <a:t> در یک آبخیز را که به طور عمده </a:t>
            </a:r>
            <a:r>
              <a:rPr lang="ar-SA" sz="2800">
                <a:solidFill>
                  <a:schemeClr val="hlink"/>
                </a:solidFill>
                <a:cs typeface="B Titr" pitchFamily="2" charset="-78"/>
              </a:rPr>
              <a:t>برای تولید و حفاظت آب و منابع طبیعی وابسته</a:t>
            </a:r>
            <a:r>
              <a:rPr lang="ar-SA" sz="2800">
                <a:cs typeface="B Titr" pitchFamily="2" charset="-78"/>
              </a:rPr>
              <a:t> به آن بکار گرفته می شود آبخیزداری گویند. این علم شامل </a:t>
            </a:r>
            <a:r>
              <a:rPr lang="ar-SA" sz="2800">
                <a:solidFill>
                  <a:schemeClr val="hlink"/>
                </a:solidFill>
                <a:cs typeface="B Titr" pitchFamily="2" charset="-78"/>
              </a:rPr>
              <a:t>کنترل خاک و جلوگیری از وقوع سیلاب ها و حفظ ارزش تفرجگاهی</a:t>
            </a:r>
            <a:r>
              <a:rPr lang="ar-SA" sz="2800">
                <a:cs typeface="B Titr" pitchFamily="2" charset="-78"/>
              </a:rPr>
              <a:t> منابع نیز می باشد. </a:t>
            </a:r>
            <a:endParaRPr lang="en-US" sz="2800"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42741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4526882" y="2048897"/>
            <a:ext cx="5194051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کاهش فرسایش و خطرات ناشی از بروز سیلاب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حمایت از حیات وحش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توسعه</a:t>
            </a:r>
            <a:r>
              <a:rPr lang="fa-IR" sz="2800">
                <a:latin typeface="B Titr" pitchFamily="2" charset="-78"/>
                <a:cs typeface="B Titr" pitchFamily="2" charset="-78"/>
              </a:rPr>
              <a:t> 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و افزایش ارزش تفرجگاهی </a:t>
            </a:r>
          </a:p>
        </p:txBody>
      </p:sp>
    </p:spTree>
    <p:extLst>
      <p:ext uri="{BB962C8B-B14F-4D97-AF65-F5344CB8AC3E}">
        <p14:creationId xmlns:p14="http://schemas.microsoft.com/office/powerpoint/2010/main" val="21543866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703389" y="1249363"/>
            <a:ext cx="8785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مهمترین علل انتخاب آبخیز به عنوان یک واحد مدیریتی کلان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آبخیز یک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واحد اکولوژیک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روابط متقابل اجزای آن و عملکرد آنها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بهره برداری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اراضی و توسعه منابع آب و خاک مهم </a:t>
            </a:r>
            <a:r>
              <a:rPr lang="en-US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/>
            </a:r>
            <a:br>
              <a:rPr lang="en-US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</a:b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می باشد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. شناخت این روابط منطقی در یک حوزه آبخیز امکان پذیر </a:t>
            </a:r>
            <a:r>
              <a:rPr lang="en-US" sz="2800">
                <a:latin typeface="B Titr" pitchFamily="2" charset="-78"/>
                <a:cs typeface="B Titr" pitchFamily="2" charset="-78"/>
              </a:rPr>
              <a:t/>
            </a:r>
            <a:br>
              <a:rPr lang="en-US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باشد. </a:t>
            </a:r>
          </a:p>
        </p:txBody>
      </p:sp>
    </p:spTree>
    <p:extLst>
      <p:ext uri="{BB962C8B-B14F-4D97-AF65-F5344CB8AC3E}">
        <p14:creationId xmlns:p14="http://schemas.microsoft.com/office/powerpoint/2010/main" val="342223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774825" y="1249363"/>
            <a:ext cx="87137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آبخیز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واحد های برنامه ریزی منابع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و امکان محاسبه بیلان آبی را فراهم می کند.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از آنجایی که نحوه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مدیریت بخش های بالایی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یک حوزه آبخیز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تاثیر مستقیم روی کیفیت آب و خاک مناطق پایین دست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دارد. مدیریت منابع طبیعی باید در قالب حوزه آبخیز انجام شود. </a:t>
            </a:r>
          </a:p>
        </p:txBody>
      </p:sp>
    </p:spTree>
    <p:extLst>
      <p:ext uri="{BB962C8B-B14F-4D97-AF65-F5344CB8AC3E}">
        <p14:creationId xmlns:p14="http://schemas.microsoft.com/office/powerpoint/2010/main" val="346458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3245603" y="1771443"/>
            <a:ext cx="588494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تذکر : </a:t>
            </a:r>
            <a:endParaRPr lang="fa-IR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تفاوت آبخیزداری و حفاظت آب و خاک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برنامه های حفاظت آب و خاک جزئی از آبخیزداری است. </a:t>
            </a:r>
          </a:p>
        </p:txBody>
      </p:sp>
    </p:spTree>
    <p:extLst>
      <p:ext uri="{BB962C8B-B14F-4D97-AF65-F5344CB8AC3E}">
        <p14:creationId xmlns:p14="http://schemas.microsoft.com/office/powerpoint/2010/main" val="18714120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1703389" y="1535818"/>
            <a:ext cx="878522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اندازه حوزه آبخیز 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تعیین اندازه آبخیز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برآورد پارامترهای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قبیل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کل آبدهی سالانه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پتانسیل سیل خیزی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شناسایی میانگین اراضی تحت مدیریت و ارزیابی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زمان و مکان اجرای اقدامات اجرایی و مدیریتی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کنترل کیفیت و کمیت مقدار آب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فرسایش خاک و ... اهمیت دارد. </a:t>
            </a:r>
          </a:p>
        </p:txBody>
      </p:sp>
    </p:spTree>
    <p:extLst>
      <p:ext uri="{BB962C8B-B14F-4D97-AF65-F5344CB8AC3E}">
        <p14:creationId xmlns:p14="http://schemas.microsoft.com/office/powerpoint/2010/main" val="3094935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ChangeArrowheads="1"/>
          </p:cNvSpPr>
          <p:nvPr/>
        </p:nvSpPr>
        <p:spPr bwMode="auto">
          <a:xfrm>
            <a:off x="1774825" y="1189038"/>
            <a:ext cx="8713788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رابطه مساحت و فاکتورهای مختلف آبخیز به شرح ذیل است: 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معمولاً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افزایش مساحت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شیب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متوسط آبخیز کاهش می یابد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با افزایش مساحت حوزه آبخیز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یکنواختی بارش در از بین می رود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بدین معنی که ممکن است در قسمتی از حوضه بارش اتفاق بیفتد در حالی که در قسمت دیگری از حوضه بارشی وجود نداشته باشد. </a:t>
            </a:r>
          </a:p>
        </p:txBody>
      </p:sp>
    </p:spTree>
    <p:extLst>
      <p:ext uri="{BB962C8B-B14F-4D97-AF65-F5344CB8AC3E}">
        <p14:creationId xmlns:p14="http://schemas.microsoft.com/office/powerpoint/2010/main" val="24871443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1774825" y="1676401"/>
            <a:ext cx="87137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افزایش مساحت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متوسط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شدت بارش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حوضه کاهش می یابد.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با افزایش مساحت حوضه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تنوع کاربری افزایش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یابد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با افزایش مساحت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حوضه تنوع پوشش گیاهی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خصوصیات خاک شناسی، سنگ شناسی و ... افزایش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می یابد. </a:t>
            </a:r>
          </a:p>
        </p:txBody>
      </p:sp>
    </p:spTree>
    <p:extLst>
      <p:ext uri="{BB962C8B-B14F-4D97-AF65-F5344CB8AC3E}">
        <p14:creationId xmlns:p14="http://schemas.microsoft.com/office/powerpoint/2010/main" val="2862425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1703389" y="1616076"/>
            <a:ext cx="8785225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مقیاس های مطالعاتی در برنامه ریزی حوزه آبخیز 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به هنگام برنامه ریزی برای حوزه آبخیز بررسی اینکه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چه مقیاسی جهت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چه نوع مطالعاتی مناسب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بسیار مفید خواهد بود. در یک تقسیم بندی حوزه های آبخیز را می توان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پنج رده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تقسیم کرد. </a:t>
            </a:r>
          </a:p>
        </p:txBody>
      </p:sp>
    </p:spTree>
    <p:extLst>
      <p:ext uri="{BB962C8B-B14F-4D97-AF65-F5344CB8AC3E}">
        <p14:creationId xmlns:p14="http://schemas.microsoft.com/office/powerpoint/2010/main" val="32588876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1774825" y="1189038"/>
            <a:ext cx="8713788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- حوزه های آبخیز کلان 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(</a:t>
            </a:r>
            <a:r>
              <a:rPr lang="en-US" sz="3200" b="1">
                <a:solidFill>
                  <a:srgbClr val="0066FF"/>
                </a:solidFill>
              </a:rPr>
              <a:t>Basins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)</a:t>
            </a:r>
            <a:r>
              <a:rPr lang="fa-IR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:</a:t>
            </a: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بزرگترین واحد مدیریتی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که به یک دریافت کننده اصلی و عمده آب همچون رودخانه ها ی بزرگ، خلیج، دریاچه ها و ... منتهی </a:t>
            </a:r>
            <a:r>
              <a:rPr lang="fa-IR" sz="2800">
                <a:latin typeface="B Titr" pitchFamily="2" charset="-78"/>
                <a:cs typeface="B Titr" pitchFamily="2" charset="-78"/>
              </a:rPr>
              <a:t/>
            </a:r>
            <a:br>
              <a:rPr lang="fa-IR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شود. این حوزه ها عموماً بیش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چند هزار کیلومتر مربع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مساحت دارند و اغلب ممکن است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چند استان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را شامل شوند. </a:t>
            </a:r>
          </a:p>
        </p:txBody>
      </p:sp>
    </p:spTree>
    <p:extLst>
      <p:ext uri="{BB962C8B-B14F-4D97-AF65-F5344CB8AC3E}">
        <p14:creationId xmlns:p14="http://schemas.microsoft.com/office/powerpoint/2010/main" val="2182036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1703389" y="1597730"/>
            <a:ext cx="878522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حوزه های آبخیز اصلی 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(</a:t>
            </a:r>
            <a:r>
              <a:rPr lang="en-US" sz="3200" b="1">
                <a:solidFill>
                  <a:srgbClr val="0066FF"/>
                </a:solidFill>
              </a:rPr>
              <a:t>Sub basins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) </a:t>
            </a:r>
            <a:r>
              <a:rPr lang="fa-IR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:</a:t>
            </a: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 </a:t>
            </a:r>
            <a:endParaRPr lang="fa-IR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در داخل هر حوزه آبخیز کلان یک گروه از حوزه های کوچکتر که دارای چند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صد کیلومتر مربع مساحت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هستند وجود دارد. حوزه های آبخیز اصلی موزاییکی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کاربری های مختلف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(همانند جنگل، مرتع، زراعت، شهری و...) هستند.</a:t>
            </a:r>
          </a:p>
        </p:txBody>
      </p:sp>
    </p:spTree>
    <p:extLst>
      <p:ext uri="{BB962C8B-B14F-4D97-AF65-F5344CB8AC3E}">
        <p14:creationId xmlns:p14="http://schemas.microsoft.com/office/powerpoint/2010/main" val="124863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703389" y="2103438"/>
            <a:ext cx="8713787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به طور کلی آبخیزداری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مدیریت و بهره برداری بهینه و پایدار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از کلیه منابع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آب، خاک و سرزمین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گفته می شود. این مدیریت باید به گونه ای باشد که سبب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افزایش رفاه آبخیز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نشینان شود. </a:t>
            </a:r>
          </a:p>
        </p:txBody>
      </p:sp>
    </p:spTree>
    <p:extLst>
      <p:ext uri="{BB962C8B-B14F-4D97-AF65-F5344CB8AC3E}">
        <p14:creationId xmlns:p14="http://schemas.microsoft.com/office/powerpoint/2010/main" val="11290484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774825" y="1616076"/>
            <a:ext cx="8642350" cy="362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حوزه های آبخیز 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(</a:t>
            </a:r>
            <a:r>
              <a:rPr lang="en-US" sz="3200" b="1">
                <a:solidFill>
                  <a:srgbClr val="0066FF"/>
                </a:solidFill>
              </a:rPr>
              <a:t>Watersheds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)</a:t>
            </a:r>
            <a:r>
              <a:rPr lang="fa-IR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:</a:t>
            </a: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 </a:t>
            </a:r>
            <a:endParaRPr lang="fa-IR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2800">
                <a:latin typeface="B Titr" pitchFamily="2" charset="-78"/>
                <a:cs typeface="B Titr" pitchFamily="2" charset="-78"/>
              </a:rPr>
              <a:t>هر حوزه آبخیز اصلی به نوبه خود به چند حوزه آبخیز تقسیم می شود که مساحت آنها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حداکثر 20000 هزار هکتار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و به عنوان واحد های مدیریتی مقدماتی مطرح است. </a:t>
            </a:r>
          </a:p>
        </p:txBody>
      </p:sp>
    </p:spTree>
    <p:extLst>
      <p:ext uri="{BB962C8B-B14F-4D97-AF65-F5344CB8AC3E}">
        <p14:creationId xmlns:p14="http://schemas.microsoft.com/office/powerpoint/2010/main" val="380092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1703389" y="2030205"/>
            <a:ext cx="8713787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زیر حوزه های آبخیز 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(</a:t>
            </a:r>
            <a:r>
              <a:rPr lang="en-US" sz="3200" b="1">
                <a:solidFill>
                  <a:srgbClr val="0066FF"/>
                </a:solidFill>
              </a:rPr>
              <a:t>Sub watersheds</a:t>
            </a:r>
            <a:r>
              <a:rPr lang="en-US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)</a:t>
            </a:r>
            <a:r>
              <a:rPr lang="fa-IR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:</a:t>
            </a: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 </a:t>
            </a:r>
            <a:endParaRPr lang="fa-IR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زیر حوزه ها عموماً دارای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مساحتی کمتر از 2000 هکتار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هستند و معمولاً به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عنوان واحد های برنامه ریزی نهایی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مورد استفاده قرار می گیرند. </a:t>
            </a:r>
          </a:p>
        </p:txBody>
      </p:sp>
    </p:spTree>
    <p:extLst>
      <p:ext uri="{BB962C8B-B14F-4D97-AF65-F5344CB8AC3E}">
        <p14:creationId xmlns:p14="http://schemas.microsoft.com/office/powerpoint/2010/main" val="42901351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774825" y="2043113"/>
            <a:ext cx="8713788" cy="277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مکان های اجرایی پروژه:</a:t>
            </a:r>
            <a:r>
              <a:rPr lang="ar-SA" sz="32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 </a:t>
            </a:r>
            <a:endParaRPr lang="fa-IR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مکان ها معمولاً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بخش های از زیر حوزه هستند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به عنوان واحد های عملیاتی شناخته می شوند. </a:t>
            </a:r>
          </a:p>
        </p:txBody>
      </p:sp>
    </p:spTree>
    <p:extLst>
      <p:ext uri="{BB962C8B-B14F-4D97-AF65-F5344CB8AC3E}">
        <p14:creationId xmlns:p14="http://schemas.microsoft.com/office/powerpoint/2010/main" val="340436564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703389" y="1105287"/>
            <a:ext cx="8785225" cy="464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600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حوزه های آبخیز کلان ایران (وزارت نیرو 1355):</a:t>
            </a:r>
            <a:endParaRPr lang="en-US" sz="36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پستی و بلندی موجود در ایران را به 6 حوزه آبخیز کلان تقسیم کرده که عبارتند از: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1- حوزه آبخیز دریای خزر که تقریباً 12 درصد مساحت کل کشور را تشکیل می دهد.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2- حوزه آبخیز خلیج فارس و دریای عمان که 25 درصد مساحت کل کشور را تشکیل می دهد. </a:t>
            </a:r>
          </a:p>
        </p:txBody>
      </p:sp>
    </p:spTree>
    <p:extLst>
      <p:ext uri="{BB962C8B-B14F-4D97-AF65-F5344CB8AC3E}">
        <p14:creationId xmlns:p14="http://schemas.microsoft.com/office/powerpoint/2010/main" val="32818482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1774825" y="2091760"/>
            <a:ext cx="871378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3- حوزه آبخیز دریاچه ارومیه که تقریباً 3 درصد مساحت کشور را تشکیل می دهد.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4- حوزه آبخیز رودخانه های بسته مرکزی که تقریباً 50 درصد مساحت کشور را تشکیل می دهد و به دریاچه ها و نمک زارهای مرکزی منتهی می شود. </a:t>
            </a:r>
          </a:p>
        </p:txBody>
      </p:sp>
    </p:spTree>
    <p:extLst>
      <p:ext uri="{BB962C8B-B14F-4D97-AF65-F5344CB8AC3E}">
        <p14:creationId xmlns:p14="http://schemas.microsoft.com/office/powerpoint/2010/main" val="2533238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1774825" y="1660872"/>
            <a:ext cx="8642350" cy="3539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5- حوزه آبخیز رودخانه های محصوری که آب آنها به رودخانه هامون می ریزد و تقریباً 7 درصد مساحت کل کشور را به خود اختصاص می دهد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6- حوزه آبخیز رودخانه های شرقی و شمال شرقی که آب آنها به طرف صحرای قره قوم واقع در ترکمنستان جریان دارد و 3 درصد مساحت کشور را تشکیل می دهد. </a:t>
            </a:r>
          </a:p>
        </p:txBody>
      </p:sp>
    </p:spTree>
    <p:extLst>
      <p:ext uri="{BB962C8B-B14F-4D97-AF65-F5344CB8AC3E}">
        <p14:creationId xmlns:p14="http://schemas.microsoft.com/office/powerpoint/2010/main" val="30376107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6988"/>
            <a:ext cx="9144000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5209746" y="6336834"/>
            <a:ext cx="21900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/>
            <a:r>
              <a:rPr lang="ar-SA" sz="2800">
                <a:cs typeface="B Titr" pitchFamily="2" charset="-78"/>
              </a:rPr>
              <a:t>6 حوزه کلان کشور</a:t>
            </a:r>
          </a:p>
        </p:txBody>
      </p:sp>
    </p:spTree>
    <p:extLst>
      <p:ext uri="{BB962C8B-B14F-4D97-AF65-F5344CB8AC3E}">
        <p14:creationId xmlns:p14="http://schemas.microsoft.com/office/powerpoint/2010/main" val="13574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4765676" y="6415088"/>
            <a:ext cx="27590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/>
            <a:r>
              <a:rPr lang="ar-SA" sz="2800"/>
              <a:t>30 حوزه آبخیز اصلی</a:t>
            </a:r>
          </a:p>
        </p:txBody>
      </p:sp>
    </p:spTree>
    <p:extLst>
      <p:ext uri="{BB962C8B-B14F-4D97-AF65-F5344CB8AC3E}">
        <p14:creationId xmlns:p14="http://schemas.microsoft.com/office/powerpoint/2010/main" val="100292109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 descr="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45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72883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1703389" y="1189038"/>
            <a:ext cx="8785225" cy="448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برخی دلایل استفاده از زیر حوزه ها به عنوان واحد های عملیاتی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طبقه بندی و رتبه بندی زیر حوزه ها:</a:t>
            </a:r>
            <a:endParaRPr lang="fa-IR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 در حوزه های آبخیز بزرگ،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آسیب پذیر ترین یا اصلاح پذیرترین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زیر حوزه ها باید مشخص شود، این عمل به منظور تمرکز روی منابع محدود شده و فراهم آوردن نتایج سریع و سهل الوصول می باشد. </a:t>
            </a:r>
          </a:p>
        </p:txBody>
      </p:sp>
    </p:spTree>
    <p:extLst>
      <p:ext uri="{BB962C8B-B14F-4D97-AF65-F5344CB8AC3E}">
        <p14:creationId xmlns:p14="http://schemas.microsoft.com/office/powerpoint/2010/main" val="379434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774825" y="1228399"/>
            <a:ext cx="8713788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کلمه پایداری در موارد زیادی استفاده می شود و تعریف روشنی ندارد.</a:t>
            </a:r>
            <a:endParaRPr lang="en-US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None/>
            </a:pPr>
            <a:r>
              <a:rPr lang="ar-SA" sz="2800">
                <a:latin typeface="B Titr" pitchFamily="2" charset="-78"/>
                <a:cs typeface="B Titr" pitchFamily="2" charset="-78"/>
              </a:rPr>
              <a:t>برخی مولفه های پایداری شامل موارد ذیل است: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حفظ و نگهداری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شرایط و سطح مطلوب تولیدات حاصل از طبیعت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استحکام بخشیدن به شرایط مطلوب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حفظ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نرخ تولید در نزدیکی متوسط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آن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بهبود بخشیدن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شرایط مطلوب و نرخ تولید</a:t>
            </a:r>
            <a:endParaRPr lang="en-US" sz="2800">
              <a:latin typeface="B Titr" pitchFamily="2" charset="-78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72790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1703389" y="1676401"/>
            <a:ext cx="8713787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برقرار کردن یا ایجاد یک مبناء یا حد بحرانی برای مشکلات مختلف: </a:t>
            </a:r>
            <a:endParaRPr lang="fa-IR" sz="28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معمولاً زیر حوزه های آبخیز به گونه ای انتخاب می شوند که دارای خصوصیات و مشکلات نسبتاً همگنی بوده و تعیین حدود بحرانی برای تمام زیر حوزه کار راحت تری باشد. </a:t>
            </a:r>
          </a:p>
        </p:txBody>
      </p:sp>
    </p:spTree>
    <p:extLst>
      <p:ext uri="{BB962C8B-B14F-4D97-AF65-F5344CB8AC3E}">
        <p14:creationId xmlns:p14="http://schemas.microsoft.com/office/powerpoint/2010/main" val="253718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1703389" y="1229986"/>
            <a:ext cx="8785225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FontTx/>
              <a:buChar char="-"/>
            </a:pPr>
            <a:r>
              <a:rPr lang="ar-SA" sz="2800">
                <a:latin typeface="B Titr" pitchFamily="2" charset="-78"/>
                <a:cs typeface="B Titr" pitchFamily="2" charset="-78"/>
              </a:rPr>
              <a:t>زیر حوزه های آبخیز به اندازه کافی جهت انجام برنامه های نظارت و ارزیابی در یک چهارچوب زمانی نسبتاً سریع کوچک هستند.</a:t>
            </a:r>
            <a:endParaRPr lang="fa-IR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FontTx/>
              <a:buChar char="-"/>
            </a:pP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- زیر حوزه ها دارای اندازه های هستند که تعداد کمی عوامل تخریبی، منابع آلایندگی، تنوع فرهنگی و ... در آنها وجود دارد. و این امر تصمیمات مدیریتی را راحت تر می کند.</a:t>
            </a:r>
          </a:p>
        </p:txBody>
      </p:sp>
    </p:spTree>
    <p:extLst>
      <p:ext uri="{BB962C8B-B14F-4D97-AF65-F5344CB8AC3E}">
        <p14:creationId xmlns:p14="http://schemas.microsoft.com/office/powerpoint/2010/main" val="29590027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1703389" y="1597731"/>
            <a:ext cx="8785225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 b="1">
                <a:solidFill>
                  <a:srgbClr val="0066FF"/>
                </a:solidFill>
                <a:latin typeface="B Titr" pitchFamily="2" charset="-78"/>
                <a:cs typeface="B Titr" pitchFamily="2" charset="-78"/>
              </a:rPr>
              <a:t>برخي ويژگي هاي حوزه آبخيز برای تقسیم به زير حوزه عبارتند از: </a:t>
            </a:r>
            <a:endParaRPr lang="en-US" sz="3200">
              <a:solidFill>
                <a:srgbClr val="0066FF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توزيع تنوع كاربري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موقعيت مناطق بحراني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ايستگاه هاي اندازه گيري در آبراهه ها و مكان هاي پايش و نظارت بر كيفيت آب </a:t>
            </a:r>
          </a:p>
        </p:txBody>
      </p:sp>
    </p:spTree>
    <p:extLst>
      <p:ext uri="{BB962C8B-B14F-4D97-AF65-F5344CB8AC3E}">
        <p14:creationId xmlns:p14="http://schemas.microsoft.com/office/powerpoint/2010/main" val="27044197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1703389" y="1247775"/>
            <a:ext cx="8785225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موقعيت اشكال فيزيكي حوزه همچون درياچه، سدها و منابع </a:t>
            </a:r>
            <a:r>
              <a:rPr lang="fa-IR" sz="2800">
                <a:latin typeface="B Titr" pitchFamily="2" charset="-78"/>
                <a:cs typeface="B Titr" pitchFamily="2" charset="-78"/>
              </a:rPr>
              <a:t/>
            </a:r>
            <a:br>
              <a:rPr lang="fa-IR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نقطه اي دبي ها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تغييرات توپوگرافي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توزيع خاك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مكان هايي كه ممكن است نوع مديريت در آنها تغيير كند</a:t>
            </a:r>
          </a:p>
        </p:txBody>
      </p:sp>
    </p:spTree>
    <p:extLst>
      <p:ext uri="{BB962C8B-B14F-4D97-AF65-F5344CB8AC3E}">
        <p14:creationId xmlns:p14="http://schemas.microsoft.com/office/powerpoint/2010/main" val="12633133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1774825" y="1597730"/>
            <a:ext cx="8713788" cy="3662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32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واحد های مختلف مدیریتی در داخل حوزه آبخیز:</a:t>
            </a:r>
            <a:endParaRPr lang="en-US" sz="3200">
              <a:solidFill>
                <a:schemeClr val="hlink"/>
              </a:solidFill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واحد های هیدرولوژیکی 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واحد های ژئومرفولوژیک که شامل تیپ واحد و رخساره های ژئومرفولوژی است.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واحد هایی که بر اساس پوشش گیاهی تقسیم بندی شده اند </a:t>
            </a:r>
          </a:p>
        </p:txBody>
      </p:sp>
    </p:spTree>
    <p:extLst>
      <p:ext uri="{BB962C8B-B14F-4D97-AF65-F5344CB8AC3E}">
        <p14:creationId xmlns:p14="http://schemas.microsoft.com/office/powerpoint/2010/main" val="24562772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2150790" y="2521060"/>
            <a:ext cx="7574509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44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واحد هایی که بر اساس اقلیم تقسیم بندی شده اند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  <a:buClr>
                <a:schemeClr val="hlink"/>
              </a:buClr>
              <a:buFont typeface="Wingdings" panose="05000000000000000000" pitchFamily="2" charset="2"/>
              <a:buChar char="v"/>
            </a:pPr>
            <a:r>
              <a:rPr lang="ar-SA" sz="2800">
                <a:latin typeface="B Titr" pitchFamily="2" charset="-78"/>
                <a:cs typeface="B Titr" pitchFamily="2" charset="-78"/>
              </a:rPr>
              <a:t>واحد هایی که بر اساس تیپ های مختلف خاک تقسیم بندی شده اند</a:t>
            </a:r>
          </a:p>
        </p:txBody>
      </p:sp>
    </p:spTree>
    <p:extLst>
      <p:ext uri="{BB962C8B-B14F-4D97-AF65-F5344CB8AC3E}">
        <p14:creationId xmlns:p14="http://schemas.microsoft.com/office/powerpoint/2010/main" val="3785136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74825" y="2528889"/>
            <a:ext cx="8713788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این اجزاء پایداری در مقیاس های منطقه ای، زمین های کشاورزی تا اراضی با پوشش طبیعی قابل اجرا است.</a:t>
            </a:r>
          </a:p>
        </p:txBody>
      </p:sp>
    </p:spTree>
    <p:extLst>
      <p:ext uri="{BB962C8B-B14F-4D97-AF65-F5344CB8AC3E}">
        <p14:creationId xmlns:p14="http://schemas.microsoft.com/office/powerpoint/2010/main" val="126923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703389" y="1229986"/>
            <a:ext cx="8713787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آبخیز</a:t>
            </a:r>
            <a:r>
              <a:rPr lang="en-US" sz="2800">
                <a:latin typeface="B Titr" pitchFamily="2" charset="-78"/>
                <a:cs typeface="B Titr" pitchFamily="2" charset="-78"/>
              </a:rPr>
              <a:t>(</a:t>
            </a:r>
            <a:r>
              <a:rPr lang="en-US" sz="2800" b="1"/>
              <a:t>Watershed</a:t>
            </a:r>
            <a:r>
              <a:rPr lang="en-US" sz="2800">
                <a:latin typeface="B Titr" pitchFamily="2" charset="-78"/>
                <a:cs typeface="B Titr" pitchFamily="2" charset="-78"/>
              </a:rPr>
              <a:t>)</a:t>
            </a:r>
            <a:r>
              <a:rPr lang="fa-IR" sz="2800">
                <a:latin typeface="B Titr" pitchFamily="2" charset="-78"/>
                <a:cs typeface="B Titr" pitchFamily="2" charset="-78"/>
              </a:rPr>
              <a:t>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منطقه ای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مرزهای هیدرولوژیکی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طبیعی که به یک نقطه خاصی در رودخانه یا دریاچه و منبع آبی ختم می شود. یک آبخیز مجموعه ای است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منابع آب سطحی و زیر زمینی، خاک، پوشش گیاهی، حیات وحش و همچنین انسان و اثرات و فعالیت های آن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همگی در یک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رابطه </a:t>
            </a:r>
            <a:r>
              <a:rPr lang="ar-SA" sz="2800">
                <a:latin typeface="B Titr" pitchFamily="2" charset="-78"/>
                <a:cs typeface="B Titr" pitchFamily="2" charset="-78"/>
              </a:rPr>
              <a:t>تنگاتنک با یکدیگر قرار دارند. </a:t>
            </a:r>
          </a:p>
        </p:txBody>
      </p:sp>
    </p:spTree>
    <p:extLst>
      <p:ext uri="{BB962C8B-B14F-4D97-AF65-F5344CB8AC3E}">
        <p14:creationId xmlns:p14="http://schemas.microsoft.com/office/powerpoint/2010/main" val="113108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703389" y="2103438"/>
            <a:ext cx="87852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آبخیز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اساس یک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واحد هیدرولوژیکی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است که امروزه به عنوان یک واحد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فیزیکی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بیولوژیکی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سیاسی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اقتصادی و اجتماعی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برای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برنامه ریزی و مدیریت کلیه منابع موجود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در طبیعت پذیرفته شده است. </a:t>
            </a:r>
          </a:p>
        </p:txBody>
      </p:sp>
    </p:spTree>
    <p:extLst>
      <p:ext uri="{BB962C8B-B14F-4D97-AF65-F5344CB8AC3E}">
        <p14:creationId xmlns:p14="http://schemas.microsoft.com/office/powerpoint/2010/main" val="3458289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703389" y="2103438"/>
            <a:ext cx="8785225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en-US" sz="2800" b="1"/>
              <a:t>River basin</a:t>
            </a:r>
            <a:r>
              <a:rPr lang="ar-SA" sz="2800">
                <a:latin typeface="B Titr" pitchFamily="2" charset="-78"/>
                <a:cs typeface="B Titr" pitchFamily="2" charset="-78"/>
              </a:rPr>
              <a:t>: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همان تعریف آبخیز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را دارد ولی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مقیاس بزرگ تر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فرق دیگر آن این است که این حوزه ها از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طریق یک رودخانه به دریا منتهی می شود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. مثل کارون و سفید رود</a:t>
            </a:r>
          </a:p>
        </p:txBody>
      </p:sp>
    </p:spTree>
    <p:extLst>
      <p:ext uri="{BB962C8B-B14F-4D97-AF65-F5344CB8AC3E}">
        <p14:creationId xmlns:p14="http://schemas.microsoft.com/office/powerpoint/2010/main" val="3316064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666876" y="395288"/>
            <a:ext cx="8893175" cy="607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latin typeface="B Titr" pitchFamily="2" charset="-78"/>
                <a:cs typeface="B Titr" pitchFamily="2" charset="-78"/>
              </a:rPr>
              <a:t>تخریب آبخیز </a:t>
            </a:r>
            <a:r>
              <a:rPr lang="en-US" sz="2800">
                <a:latin typeface="B Titr" pitchFamily="2" charset="-78"/>
                <a:cs typeface="B Titr" pitchFamily="2" charset="-78"/>
              </a:rPr>
              <a:t>(</a:t>
            </a:r>
            <a:r>
              <a:rPr lang="en-US" sz="2800" b="1"/>
              <a:t>watershed degredation</a:t>
            </a:r>
            <a:r>
              <a:rPr lang="en-US" sz="2800">
                <a:latin typeface="B Titr" pitchFamily="2" charset="-78"/>
                <a:cs typeface="B Titr" pitchFamily="2" charset="-78"/>
              </a:rPr>
              <a:t>)</a:t>
            </a:r>
            <a:r>
              <a:rPr lang="fa-IR" sz="2800">
                <a:latin typeface="B Titr" pitchFamily="2" charset="-78"/>
                <a:cs typeface="B Titr" pitchFamily="2" charset="-78"/>
              </a:rPr>
              <a:t>:</a:t>
            </a:r>
            <a:endParaRPr lang="en-US" sz="2800">
              <a:latin typeface="B Titr" pitchFamily="2" charset="-78"/>
              <a:cs typeface="B Titr" pitchFamily="2" charset="-78"/>
            </a:endParaRPr>
          </a:p>
          <a:p>
            <a:pPr algn="just" rtl="1" eaLnBrk="1" hangingPunct="1">
              <a:lnSpc>
                <a:spcPct val="200000"/>
              </a:lnSpc>
            </a:pP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پتانسیل تولیدی منابع آب و خاک یک آبخیز را گویند</a:t>
            </a:r>
            <a:r>
              <a:rPr lang="ar-SA" sz="2800">
                <a:latin typeface="B Titr" pitchFamily="2" charset="-78"/>
                <a:cs typeface="B Titr" pitchFamily="2" charset="-78"/>
              </a:rPr>
              <a:t> که همراه با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تغییرات </a:t>
            </a:r>
            <a:r>
              <a:rPr lang="ar-SA" sz="2800">
                <a:latin typeface="B Titr" pitchFamily="2" charset="-78"/>
                <a:cs typeface="B Titr" pitchFamily="2" charset="-78"/>
              </a:rPr>
              <a:t>فاهش در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رژیم هیدرولوژیکی</a:t>
            </a:r>
            <a:r>
              <a:rPr lang="ar-SA" sz="2800">
                <a:latin typeface="B Titr" pitchFamily="2" charset="-78"/>
                <a:cs typeface="B Titr" pitchFamily="2" charset="-78"/>
              </a:rPr>
              <a:t> حوضه از جمله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کاهش کیفیت و کمیت رواناب ها</a:t>
            </a:r>
            <a:r>
              <a:rPr lang="ar-SA" sz="2800">
                <a:latin typeface="B Titr" pitchFamily="2" charset="-78"/>
                <a:cs typeface="B Titr" pitchFamily="2" charset="-78"/>
              </a:rPr>
              <a:t> و منابع آبی حوضه است (نجفی نژاد 1376). تخریب آبخیز </a:t>
            </a:r>
            <a:r>
              <a:rPr lang="en-US" sz="2800">
                <a:latin typeface="B Titr" pitchFamily="2" charset="-78"/>
                <a:cs typeface="B Titr" pitchFamily="2" charset="-78"/>
              </a:rPr>
              <a:t/>
            </a:r>
            <a:br>
              <a:rPr lang="en-US" sz="2800">
                <a:latin typeface="B Titr" pitchFamily="2" charset="-78"/>
                <a:cs typeface="B Titr" pitchFamily="2" charset="-78"/>
              </a:rPr>
            </a:br>
            <a:r>
              <a:rPr lang="ar-SA" sz="2800">
                <a:latin typeface="B Titr" pitchFamily="2" charset="-78"/>
                <a:cs typeface="B Titr" pitchFamily="2" charset="-78"/>
              </a:rPr>
              <a:t>می تواند از اثرات </a:t>
            </a:r>
            <a:r>
              <a:rPr lang="ar-SA" sz="2800">
                <a:solidFill>
                  <a:schemeClr val="hlink"/>
                </a:solidFill>
                <a:latin typeface="B Titr" pitchFamily="2" charset="-78"/>
                <a:cs typeface="B Titr" pitchFamily="2" charset="-78"/>
              </a:rPr>
              <a:t>متقابل خصوصیات فیزیولوژیکی اقلیم و بهره برداری نامناسب از زمین</a:t>
            </a:r>
            <a:r>
              <a:rPr lang="ar-SA" sz="2800">
                <a:latin typeface="B Titr" pitchFamily="2" charset="-78"/>
                <a:cs typeface="B Titr" pitchFamily="2" charset="-78"/>
              </a:rPr>
              <a:t> (جنگل تراشی، کشت نامناسب، معدن کاری غیر اصولی، چرای مفرط، جاده سازی، ...) حاصل شود. </a:t>
            </a:r>
          </a:p>
        </p:txBody>
      </p:sp>
    </p:spTree>
    <p:extLst>
      <p:ext uri="{BB962C8B-B14F-4D97-AF65-F5344CB8AC3E}">
        <p14:creationId xmlns:p14="http://schemas.microsoft.com/office/powerpoint/2010/main" val="389733639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1739</Words>
  <Application>Microsoft Office PowerPoint</Application>
  <PresentationFormat>Widescreen</PresentationFormat>
  <Paragraphs>111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1" baseType="lpstr">
      <vt:lpstr>Arial</vt:lpstr>
      <vt:lpstr>B Titr</vt:lpstr>
      <vt:lpstr>Trebuchet MS</vt:lpstr>
      <vt:lpstr>Wingdings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2022-01-17T09:34:20Z</dcterms:created>
  <dcterms:modified xsi:type="dcterms:W3CDTF">2022-01-17T09:35:18Z</dcterms:modified>
</cp:coreProperties>
</file>