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70"/>
  </p:notesMasterIdLst>
  <p:sldIdLst>
    <p:sldId id="378" r:id="rId2"/>
    <p:sldId id="257" r:id="rId3"/>
    <p:sldId id="311" r:id="rId4"/>
    <p:sldId id="316" r:id="rId5"/>
    <p:sldId id="258" r:id="rId6"/>
    <p:sldId id="259" r:id="rId7"/>
    <p:sldId id="260" r:id="rId8"/>
    <p:sldId id="261" r:id="rId9"/>
    <p:sldId id="344" r:id="rId10"/>
    <p:sldId id="345" r:id="rId11"/>
    <p:sldId id="346" r:id="rId12"/>
    <p:sldId id="347" r:id="rId13"/>
    <p:sldId id="348" r:id="rId14"/>
    <p:sldId id="349" r:id="rId15"/>
    <p:sldId id="354" r:id="rId16"/>
    <p:sldId id="262" r:id="rId17"/>
    <p:sldId id="263" r:id="rId18"/>
    <p:sldId id="264" r:id="rId19"/>
    <p:sldId id="265" r:id="rId20"/>
    <p:sldId id="374" r:id="rId21"/>
    <p:sldId id="375" r:id="rId22"/>
    <p:sldId id="267" r:id="rId23"/>
    <p:sldId id="268" r:id="rId24"/>
    <p:sldId id="269" r:id="rId25"/>
    <p:sldId id="270" r:id="rId26"/>
    <p:sldId id="271" r:id="rId27"/>
    <p:sldId id="317" r:id="rId28"/>
    <p:sldId id="272" r:id="rId29"/>
    <p:sldId id="357" r:id="rId30"/>
    <p:sldId id="350" r:id="rId31"/>
    <p:sldId id="273" r:id="rId32"/>
    <p:sldId id="352" r:id="rId33"/>
    <p:sldId id="282" r:id="rId34"/>
    <p:sldId id="326" r:id="rId35"/>
    <p:sldId id="284" r:id="rId36"/>
    <p:sldId id="285" r:id="rId37"/>
    <p:sldId id="358" r:id="rId38"/>
    <p:sldId id="359" r:id="rId39"/>
    <p:sldId id="295" r:id="rId40"/>
    <p:sldId id="373" r:id="rId41"/>
    <p:sldId id="296" r:id="rId42"/>
    <p:sldId id="320" r:id="rId43"/>
    <p:sldId id="321" r:id="rId44"/>
    <p:sldId id="322" r:id="rId45"/>
    <p:sldId id="360" r:id="rId46"/>
    <p:sldId id="323" r:id="rId47"/>
    <p:sldId id="324" r:id="rId48"/>
    <p:sldId id="325" r:id="rId49"/>
    <p:sldId id="329" r:id="rId50"/>
    <p:sldId id="330" r:id="rId51"/>
    <p:sldId id="331" r:id="rId52"/>
    <p:sldId id="334" r:id="rId53"/>
    <p:sldId id="332" r:id="rId54"/>
    <p:sldId id="335" r:id="rId55"/>
    <p:sldId id="376" r:id="rId56"/>
    <p:sldId id="370" r:id="rId57"/>
    <p:sldId id="371" r:id="rId58"/>
    <p:sldId id="336" r:id="rId59"/>
    <p:sldId id="342" r:id="rId60"/>
    <p:sldId id="372" r:id="rId61"/>
    <p:sldId id="356" r:id="rId62"/>
    <p:sldId id="365" r:id="rId63"/>
    <p:sldId id="343" r:id="rId64"/>
    <p:sldId id="361" r:id="rId65"/>
    <p:sldId id="362" r:id="rId66"/>
    <p:sldId id="364" r:id="rId67"/>
    <p:sldId id="368" r:id="rId68"/>
    <p:sldId id="377" r:id="rId69"/>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1" autoAdjust="0"/>
    <p:restoredTop sz="92416" autoAdjust="0"/>
  </p:normalViewPr>
  <p:slideViewPr>
    <p:cSldViewPr>
      <p:cViewPr varScale="1">
        <p:scale>
          <a:sx n="69" d="100"/>
          <a:sy n="69" d="100"/>
        </p:scale>
        <p:origin x="690" y="60"/>
      </p:cViewPr>
      <p:guideLst>
        <p:guide orient="horz" pos="2160"/>
        <p:guide pos="2880"/>
      </p:guideLst>
    </p:cSldViewPr>
  </p:slideViewPr>
  <p:outlineViewPr>
    <p:cViewPr>
      <p:scale>
        <a:sx n="33" d="100"/>
        <a:sy n="33" d="100"/>
      </p:scale>
      <p:origin x="0" y="2247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0A8E0CE1-AC32-4E63-81B0-2739DD87E59F}" type="datetimeFigureOut">
              <a:rPr lang="fa-IR" smtClean="0"/>
              <a:t>1439/06/24</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F0CC9656-1A86-4467-8B9D-24D10B2E2CCA}" type="slidenum">
              <a:rPr lang="fa-IR" smtClean="0"/>
              <a:t>‹#›</a:t>
            </a:fld>
            <a:endParaRPr lang="fa-IR"/>
          </a:p>
        </p:txBody>
      </p:sp>
    </p:spTree>
    <p:extLst>
      <p:ext uri="{BB962C8B-B14F-4D97-AF65-F5344CB8AC3E}">
        <p14:creationId xmlns:p14="http://schemas.microsoft.com/office/powerpoint/2010/main" val="197504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5474E-6BC1-42B0-964B-1DD9F2B7C447}" type="slidenum">
              <a:rPr lang="ar-SA" altLang="fa-IR"/>
              <a:pPr/>
              <a:t>1</a:t>
            </a:fld>
            <a:endParaRPr lang="en-US" altLang="fa-IR"/>
          </a:p>
        </p:txBody>
      </p:sp>
      <p:sp>
        <p:nvSpPr>
          <p:cNvPr id="417794" name="Rectangle 2"/>
          <p:cNvSpPr>
            <a:spLocks noGrp="1" noRot="1" noChangeAspect="1" noChangeArrowheads="1" noTextEdit="1"/>
          </p:cNvSpPr>
          <p:nvPr>
            <p:ph type="sldImg"/>
          </p:nvPr>
        </p:nvSpPr>
        <p:spPr>
          <a:xfrm>
            <a:off x="1144588" y="685800"/>
            <a:ext cx="4572000" cy="3429000"/>
          </a:xfrm>
          <a:ln/>
        </p:spPr>
      </p:sp>
      <p:sp>
        <p:nvSpPr>
          <p:cNvPr id="417795" name="Rectangle 3"/>
          <p:cNvSpPr>
            <a:spLocks noGrp="1" noChangeArrowheads="1"/>
          </p:cNvSpPr>
          <p:nvPr>
            <p:ph type="body" idx="1"/>
          </p:nvPr>
        </p:nvSpPr>
        <p:spPr>
          <a:xfrm>
            <a:off x="914400" y="4344988"/>
            <a:ext cx="5029200" cy="4113212"/>
          </a:xfrm>
        </p:spPr>
        <p:txBody>
          <a:bodyPr/>
          <a:lstStyle/>
          <a:p>
            <a:endParaRPr lang="fa-IR" altLang="fa-IR"/>
          </a:p>
        </p:txBody>
      </p:sp>
    </p:spTree>
    <p:extLst>
      <p:ext uri="{BB962C8B-B14F-4D97-AF65-F5344CB8AC3E}">
        <p14:creationId xmlns:p14="http://schemas.microsoft.com/office/powerpoint/2010/main" val="16395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17" name="Footer Placeholder 16"/>
          <p:cNvSpPr>
            <a:spLocks noGrp="1"/>
          </p:cNvSpPr>
          <p:nvPr>
            <p:ph type="ftr" sz="quarter" idx="11"/>
          </p:nvPr>
        </p:nvSpPr>
        <p:spPr/>
        <p:txBody>
          <a:bodyPr/>
          <a:lstStyle/>
          <a:p>
            <a:endParaRPr lang="fa-I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C2EFDB7-F3B3-4302-9A8B-3183DBC87A59}" type="slidenum">
              <a:rPr lang="fa-IR" smtClean="0"/>
              <a:pPr/>
              <a:t>‹#›</a:t>
            </a:fld>
            <a:endParaRPr lang="fa-I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
        <p:nvSpPr>
          <p:cNvPr id="20" name="Rectangle 19"/>
          <p:cNvSpPr/>
          <p:nvPr userDrawn="1"/>
        </p:nvSpPr>
        <p:spPr>
          <a:xfrm>
            <a:off x="0" y="-27384"/>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2EFDB7-F3B3-4302-9A8B-3183DBC87A59}"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AC2EFDB7-F3B3-4302-9A8B-3183DBC87A59}" type="slidenum">
              <a:rPr lang="fa-IR" smtClean="0"/>
              <a:pPr/>
              <a:t>‹#›</a:t>
            </a:fld>
            <a:endParaRPr lang="fa-I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5" name="Footer Placeholder 4"/>
          <p:cNvSpPr>
            <a:spLocks noGrp="1"/>
          </p:cNvSpPr>
          <p:nvPr>
            <p:ph type="ftr" sz="quarter" idx="11"/>
          </p:nvPr>
        </p:nvSpPr>
        <p:spPr/>
        <p:txBody>
          <a:bodyPr/>
          <a:lstStyle/>
          <a:p>
            <a:endParaRPr lang="fa-IR"/>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a:xfrm>
            <a:off x="4361688" y="1026372"/>
            <a:ext cx="457200" cy="441325"/>
          </a:xfrm>
        </p:spPr>
        <p:txBody>
          <a:bodyPr/>
          <a:lstStyle/>
          <a:p>
            <a:fld id="{AC2EFDB7-F3B3-4302-9A8B-3183DBC87A59}" type="slidenum">
              <a:rPr lang="fa-IR" smtClean="0"/>
              <a:pPr/>
              <a:t>‹#›</a:t>
            </a:fld>
            <a:endParaRPr lang="fa-I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fa-IR"/>
          </a:p>
        </p:txBody>
      </p:sp>
      <p:sp>
        <p:nvSpPr>
          <p:cNvPr id="4" name="Date Placeholder 3"/>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C2EFDB7-F3B3-4302-9A8B-3183DBC87A59}" type="slidenum">
              <a:rPr lang="fa-IR" smtClean="0"/>
              <a:pPr/>
              <a:t>‹#›</a:t>
            </a:fld>
            <a:endParaRPr lang="fa-I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
        <p:nvSpPr>
          <p:cNvPr id="20" name="Rectangle 19"/>
          <p:cNvSpPr/>
          <p:nvPr userDrawn="1"/>
        </p:nvSpPr>
        <p:spPr>
          <a:xfrm>
            <a:off x="0" y="-99392"/>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00B0F0"/>
                </a:solidFill>
                <a:latin typeface="Tahoma" panose="020B0604030504040204" pitchFamily="34" charset="0"/>
                <a:cs typeface="B Titr" panose="00000700000000000000" pitchFamily="2" charset="-78"/>
              </a:rPr>
              <a:t>@</a:t>
            </a:r>
            <a:r>
              <a:rPr lang="en-US" altLang="fa-IR" sz="2400" b="1" dirty="0" err="1" smtClean="0">
                <a:solidFill>
                  <a:srgbClr val="00B0F0"/>
                </a:solidFill>
                <a:latin typeface="Tahoma" panose="020B0604030504040204" pitchFamily="34" charset="0"/>
                <a:cs typeface="B Titr" panose="00000700000000000000" pitchFamily="2" charset="-78"/>
              </a:rPr>
              <a:t>PptBank</a:t>
            </a:r>
            <a:r>
              <a:rPr lang="en-US" altLang="fa-IR" sz="2400" b="1" baseline="0" dirty="0" smtClean="0">
                <a:solidFill>
                  <a:srgbClr val="00B0F0"/>
                </a:solidFill>
                <a:latin typeface="Tahoma" panose="020B0604030504040204" pitchFamily="34" charset="0"/>
                <a:cs typeface="B Titr" panose="00000700000000000000" pitchFamily="2" charset="-78"/>
              </a:rPr>
              <a:t> </a:t>
            </a:r>
            <a:r>
              <a:rPr lang="fa-IR" altLang="fa-IR" sz="2400" b="1" dirty="0" smtClean="0">
                <a:solidFill>
                  <a:srgbClr val="00B0F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00B0F0"/>
              </a:solidFill>
              <a:latin typeface="Tahoma" panose="020B0604030504040204" pitchFamily="34" charset="0"/>
              <a:cs typeface="B Titr" panose="00000700000000000000" pitchFamily="2" charset="-7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CA2A6FA8-6D5A-4AEB-848F-4CBAE845D95D}" type="datetimeFigureOut">
              <a:rPr lang="fa-IR" smtClean="0"/>
              <a:pPr/>
              <a:t>1439/06/24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C2EFDB7-F3B3-4302-9A8B-3183DBC87A59}" type="slidenum">
              <a:rPr lang="fa-IR" smtClean="0"/>
              <a:pPr/>
              <a:t>‹#›</a:t>
            </a:fld>
            <a:endParaRPr lang="fa-I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8" name="Footer Placeholder 7"/>
          <p:cNvSpPr>
            <a:spLocks noGrp="1"/>
          </p:cNvSpPr>
          <p:nvPr>
            <p:ph type="ftr" sz="quarter" idx="11"/>
          </p:nvPr>
        </p:nvSpPr>
        <p:spPr>
          <a:xfrm>
            <a:off x="304800" y="6409944"/>
            <a:ext cx="3581400" cy="365760"/>
          </a:xfrm>
        </p:spPr>
        <p:txBody>
          <a:bodyPr/>
          <a:lstStyle/>
          <a:p>
            <a:endParaRPr lang="fa-I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AC2EFDB7-F3B3-4302-9A8B-3183DBC87A59}" type="slidenum">
              <a:rPr lang="fa-IR" smtClean="0"/>
              <a:pPr/>
              <a:t>‹#›</a:t>
            </a:fld>
            <a:endParaRPr lang="fa-I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a:xfrm>
            <a:off x="4343400" y="1036020"/>
            <a:ext cx="457200" cy="441325"/>
          </a:xfrm>
        </p:spPr>
        <p:txBody>
          <a:bodyPr/>
          <a:lstStyle/>
          <a:p>
            <a:fld id="{AC2EFDB7-F3B3-4302-9A8B-3183DBC87A59}"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C2EFDB7-F3B3-4302-9A8B-3183DBC87A59}"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C2EFDB7-F3B3-4302-9A8B-3183DBC87A59}" type="slidenum">
              <a:rPr lang="fa-IR" smtClean="0"/>
              <a:pPr/>
              <a:t>‹#›</a:t>
            </a:fld>
            <a:endParaRPr lang="fa-I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6" name="Footer Placeholder 5"/>
          <p:cNvSpPr>
            <a:spLocks noGrp="1"/>
          </p:cNvSpPr>
          <p:nvPr>
            <p:ph type="ftr" sz="quarter" idx="11"/>
          </p:nvPr>
        </p:nvSpPr>
        <p:spPr>
          <a:xfrm>
            <a:off x="301752" y="6410848"/>
            <a:ext cx="3383280" cy="365760"/>
          </a:xfrm>
        </p:spPr>
        <p:txBody>
          <a:bodyPr/>
          <a:lstStyle/>
          <a:p>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AC2EFDB7-F3B3-4302-9A8B-3183DBC87A59}" type="slidenum">
              <a:rPr lang="fa-IR" smtClean="0"/>
              <a:pPr/>
              <a:t>‹#›</a:t>
            </a:fld>
            <a:endParaRPr lang="fa-I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A2A6FA8-6D5A-4AEB-848F-4CBAE845D95D}" type="datetimeFigureOut">
              <a:rPr lang="fa-IR" smtClean="0"/>
              <a:pPr/>
              <a:t>1439/06/24</a:t>
            </a:fld>
            <a:endParaRPr lang="fa-IR"/>
          </a:p>
        </p:txBody>
      </p:sp>
      <p:sp>
        <p:nvSpPr>
          <p:cNvPr id="6" name="Footer Placeholder 5"/>
          <p:cNvSpPr>
            <a:spLocks noGrp="1"/>
          </p:cNvSpPr>
          <p:nvPr>
            <p:ph type="ftr" sz="quarter" idx="11"/>
          </p:nvPr>
        </p:nvSpPr>
        <p:spPr>
          <a:xfrm>
            <a:off x="301752" y="6410848"/>
            <a:ext cx="3584448" cy="365760"/>
          </a:xfrm>
        </p:spPr>
        <p:txBody>
          <a:bodyPr/>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A2A6FA8-6D5A-4AEB-848F-4CBAE845D95D}" type="datetimeFigureOut">
              <a:rPr lang="fa-IR" smtClean="0"/>
              <a:pPr/>
              <a:t>1439/06/24</a:t>
            </a:fld>
            <a:endParaRPr lang="fa-I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a-I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C2EFDB7-F3B3-4302-9A8B-3183DBC87A59}" type="slidenum">
              <a:rPr lang="fa-IR" smtClean="0"/>
              <a:pPr/>
              <a:t>‹#›</a:t>
            </a:fld>
            <a:endParaRPr lang="fa-I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0" name="Rectangle 19"/>
          <p:cNvSpPr/>
          <p:nvPr userDrawn="1"/>
        </p:nvSpPr>
        <p:spPr>
          <a:xfrm>
            <a:off x="0" y="-27384"/>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fa.wikipedia.org/w/index.php?title=%D9%81%D9%86%D8%A7%D8%AE%D8%B3%D8%B1%D9%88&amp;action=edit&amp;redlink=1" TargetMode="External"/><Relationship Id="rId2" Type="http://schemas.openxmlformats.org/officeDocument/2006/relationships/hyperlink" Target="http://fa.wikipedia.org/wiki/%D8%B3%D8%A7%D8%B9%D8%AA%DA%AF%D8%B1%D8%AF"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fa.wikipedia.org/wiki/%D8%AE%DB%8C%D8%A7%D8%A8%D8%A7%D9%86_%D9%88%D9%84%DB%8C%D8%B9%D8%B5%D8%B1" TargetMode="External"/><Relationship Id="rId4" Type="http://schemas.openxmlformats.org/officeDocument/2006/relationships/hyperlink" Target="http://fa.wikipedia.org/w/index.php?title=%D8%AC%D9%84%D8%A7%D9%84%D9%88%D9%86%D8%AF&amp;action=edit&amp;redlink=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66.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6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 Id="rId5" Type="http://schemas.openxmlformats.org/officeDocument/2006/relationships/image" Target="../media/image146.jpeg"/><Relationship Id="rId4" Type="http://schemas.openxmlformats.org/officeDocument/2006/relationships/image" Target="../media/image145.jpeg"/></Relationships>
</file>

<file path=ppt/slides/_rels/slide6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6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6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fa.wikipedia.org/wiki/%D9%BE%D8%B1%D9%88%D9%86%D8%AF%D9%87:TajrishMap.JPG" TargetMode="External"/><Relationship Id="rId3" Type="http://schemas.openxmlformats.org/officeDocument/2006/relationships/hyperlink" Target="http://fa.wikipedia.org/wiki/%D8%A7%DB%8C%D8%B1%D8%A7%D9%86" TargetMode="External"/><Relationship Id="rId7" Type="http://schemas.openxmlformats.org/officeDocument/2006/relationships/hyperlink" Target="http://fa.wikipedia.org/wiki/%D8%B4%D9%87%D8%B1%D8%B3%D8%AA%D8%A7%D9%86_%D8%B4%D9%85%DB%8C%D8%B1%D8%A7%D9%86%D8%A7%D8%AA" TargetMode="External"/><Relationship Id="rId2" Type="http://schemas.openxmlformats.org/officeDocument/2006/relationships/hyperlink" Target="http://fa.wikipedia.org/wiki/%D9%81%D9%87%D8%B1%D8%B3%D8%AA_%DA%A9%D8%B4%D9%88%D8%B1%D9%87%D8%A7%DB%8C_%D8%AC%D9%87%D8%A7%D9%86" TargetMode="External"/><Relationship Id="rId1" Type="http://schemas.openxmlformats.org/officeDocument/2006/relationships/slideLayout" Target="../slideLayouts/slideLayout2.xml"/><Relationship Id="rId6" Type="http://schemas.openxmlformats.org/officeDocument/2006/relationships/hyperlink" Target="http://fa.wikipedia.org/wiki/%D9%81%D9%87%D8%B1%D8%B3%D8%AA_%D8%B4%D9%87%D8%B1%D8%B3%D8%AA%D8%A7%D9%86%E2%80%8C%D9%87%D8%A7%DB%8C_%D8%A7%DB%8C%D8%B1%D8%A7%D9%86" TargetMode="External"/><Relationship Id="rId5" Type="http://schemas.openxmlformats.org/officeDocument/2006/relationships/hyperlink" Target="http://fa.wikipedia.org/wiki/%D8%A7%D8%B3%D8%AA%D8%A7%D9%86_%D8%AA%D9%87%D8%B1%D8%A7%D9%86" TargetMode="External"/><Relationship Id="rId10" Type="http://schemas.openxmlformats.org/officeDocument/2006/relationships/image" Target="http://upload.wikimedia.org/wikipedia/commons/thumb/1/11/TajrishMap.JPG/298px-TajrishMap.JPG" TargetMode="External"/><Relationship Id="rId4" Type="http://schemas.openxmlformats.org/officeDocument/2006/relationships/hyperlink" Target="http://fa.wikipedia.org/wiki/%D8%A7%D8%B3%D8%AA%D8%A7%D9%86%E2%80%8C%D9%87%D8%A7%DB%8C_%D8%A7%DB%8C%D8%B1%D8%A7%D9%86" TargetMode="Externa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6770" name="Picture 2" descr="besmel"/>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6771" name="AutoShape 3"/>
          <p:cNvSpPr>
            <a:spLocks noChangeArrowheads="1"/>
          </p:cNvSpPr>
          <p:nvPr/>
        </p:nvSpPr>
        <p:spPr bwMode="auto">
          <a:xfrm>
            <a:off x="107950" y="6086475"/>
            <a:ext cx="576263" cy="669925"/>
          </a:xfrm>
          <a:prstGeom prst="star24">
            <a:avLst>
              <a:gd name="adj" fmla="val 37500"/>
            </a:avLst>
          </a:prstGeom>
          <a:solidFill>
            <a:srgbClr val="FFFFCC">
              <a:alpha val="50000"/>
            </a:srgbClr>
          </a:solidFill>
          <a:ln w="3175">
            <a:solidFill>
              <a:srgbClr val="D6009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1905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spcBef>
                <a:spcPct val="50000"/>
              </a:spcBef>
            </a:pPr>
            <a:r>
              <a:rPr lang="fa-IR" altLang="fa-IR" sz="2000" b="1">
                <a:latin typeface="Traffic" pitchFamily="2" charset="-78"/>
                <a:cs typeface="B Titr" panose="00000700000000000000" pitchFamily="2" charset="-78"/>
              </a:rPr>
              <a:t>1</a:t>
            </a:r>
            <a:endParaRPr lang="en-US" altLang="fa-IR" sz="2000" b="1">
              <a:latin typeface="Traffic" pitchFamily="2" charset="-78"/>
              <a:cs typeface="B Titr" panose="00000700000000000000" pitchFamily="2" charset="-78"/>
            </a:endParaRPr>
          </a:p>
        </p:txBody>
      </p:sp>
    </p:spTree>
    <p:extLst>
      <p:ext uri="{BB962C8B-B14F-4D97-AF65-F5344CB8AC3E}">
        <p14:creationId xmlns:p14="http://schemas.microsoft.com/office/powerpoint/2010/main" val="172859987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714876" y="285728"/>
            <a:ext cx="4143404"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tabLst/>
            </a:pPr>
            <a:r>
              <a:rPr kumimoji="0" lang="fa-IR" sz="4800" b="1" i="0" u="none" strike="noStrike" cap="none" normalizeH="0" baseline="0" dirty="0" smtClean="0">
                <a:ln>
                  <a:noFill/>
                </a:ln>
                <a:solidFill>
                  <a:srgbClr val="0070C0"/>
                </a:solidFill>
                <a:effectLst/>
                <a:latin typeface="Tahoma" pitchFamily="34" charset="0"/>
                <a:ea typeface="Times New Roman" pitchFamily="18" charset="0"/>
                <a:cs typeface="B Arshia" pitchFamily="2" charset="-78"/>
              </a:rPr>
              <a:t>        خیابان‌ها و اماکن پیرامون</a:t>
            </a:r>
          </a:p>
          <a:p>
            <a:pPr marL="0" marR="0" lvl="0" indent="0" algn="r" defTabSz="914400" rtl="1" eaLnBrk="1" fontAlgn="base" latinLnBrk="0" hangingPunct="1">
              <a:lnSpc>
                <a:spcPct val="100000"/>
              </a:lnSpc>
              <a:spcBef>
                <a:spcPct val="0"/>
              </a:spcBef>
              <a:spcAft>
                <a:spcPct val="0"/>
              </a:spcAft>
              <a:buClrTx/>
              <a:buSzTx/>
              <a:tabLst/>
            </a:pP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lvl="0" eaLnBrk="0" fontAlgn="base" hangingPunct="0">
              <a:spcBef>
                <a:spcPct val="0"/>
              </a:spcBef>
              <a:spcAft>
                <a:spcPct val="0"/>
              </a:spcAft>
              <a:buFont typeface="Wingdings" pitchFamily="2" charset="2"/>
              <a:buChar char="§"/>
            </a:pP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خیابان‌ها و کوچه‌هایی که به میدان تجریش می‌پیوندند به ترتیب </a:t>
            </a:r>
            <a:r>
              <a:rPr lang="fa-IR" sz="2400" dirty="0" smtClean="0">
                <a:solidFill>
                  <a:srgbClr val="0000FF"/>
                </a:solidFill>
                <a:latin typeface="Tahoma" pitchFamily="34" charset="0"/>
                <a:ea typeface="Times New Roman" pitchFamily="18" charset="0"/>
                <a:cs typeface="B Nazanin" pitchFamily="2" charset="-78"/>
                <a:hlinkClick r:id="rId2" tooltip="ساعتگرد"/>
              </a:rPr>
              <a:t>پاد</a:t>
            </a:r>
            <a:r>
              <a:rPr lang="en-US" sz="2400" dirty="0" smtClean="0">
                <a:solidFill>
                  <a:srgbClr val="0000FF"/>
                </a:solidFill>
                <a:latin typeface="Tahoma" pitchFamily="34" charset="0"/>
                <a:ea typeface="Times New Roman" pitchFamily="18" charset="0"/>
                <a:cs typeface="B Nazanin" pitchFamily="2" charset="-78"/>
                <a:hlinkClick r:id="rId2" tooltip="ساعتگرد"/>
              </a:rPr>
              <a:t> </a:t>
            </a:r>
            <a:r>
              <a:rPr lang="fa-IR" sz="2400" dirty="0" smtClean="0">
                <a:solidFill>
                  <a:srgbClr val="0000FF"/>
                </a:solidFill>
                <a:latin typeface="Tahoma" pitchFamily="34" charset="0"/>
                <a:ea typeface="Times New Roman" pitchFamily="18" charset="0"/>
                <a:cs typeface="B Nazanin" pitchFamily="2" charset="-78"/>
                <a:hlinkClick r:id="rId2" tooltip="ساعتگرد"/>
              </a:rPr>
              <a:t>سا</a:t>
            </a:r>
            <a:r>
              <a:rPr kumimoji="0" lang="fa-IR" sz="2400" b="0" i="0" u="none" strike="noStrike" cap="none" normalizeH="0" baseline="0" dirty="0" smtClean="0">
                <a:ln>
                  <a:noFill/>
                </a:ln>
                <a:solidFill>
                  <a:srgbClr val="0000FF"/>
                </a:solidFill>
                <a:effectLst/>
                <a:latin typeface="Tahoma" pitchFamily="34" charset="0"/>
                <a:ea typeface="Times New Roman" pitchFamily="18" charset="0"/>
                <a:cs typeface="B Nazanin" pitchFamily="2" charset="-78"/>
                <a:hlinkClick r:id="rId2" tooltip="ساعتگرد"/>
              </a:rPr>
              <a:t>عتگرد</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عبارت‌اند از خیابان شهرداری، </a:t>
            </a:r>
            <a:r>
              <a:rPr kumimoji="0" lang="fa-IR" sz="2400" b="0" i="0" u="none" strike="noStrike" cap="none" normalizeH="0" baseline="0" dirty="0" smtClean="0">
                <a:ln>
                  <a:noFill/>
                </a:ln>
                <a:solidFill>
                  <a:srgbClr val="CC2200"/>
                </a:solidFill>
                <a:effectLst/>
                <a:latin typeface="Tahoma" pitchFamily="34" charset="0"/>
                <a:ea typeface="Times New Roman" pitchFamily="18" charset="0"/>
                <a:cs typeface="B Nazanin" pitchFamily="2" charset="-78"/>
                <a:hlinkClick r:id="rId3" tooltip="فناخسرو (صفحه وجود ندارد)"/>
              </a:rPr>
              <a:t>فناخسرو</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جعفری، </a:t>
            </a:r>
            <a:r>
              <a:rPr kumimoji="0" lang="fa-IR" sz="2400" b="0" i="0" u="none" strike="noStrike" cap="none" normalizeH="0" baseline="0" dirty="0" smtClean="0">
                <a:ln>
                  <a:noFill/>
                </a:ln>
                <a:solidFill>
                  <a:srgbClr val="CC2200"/>
                </a:solidFill>
                <a:effectLst/>
                <a:latin typeface="Tahoma" pitchFamily="34" charset="0"/>
                <a:ea typeface="Times New Roman" pitchFamily="18" charset="0"/>
                <a:cs typeface="B Nazanin" pitchFamily="2" charset="-78"/>
                <a:hlinkClick r:id="rId4" tooltip="جلالوند (صفحه وجود ندارد)"/>
              </a:rPr>
              <a:t>جلالوند</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‌ملکی، </a:t>
            </a:r>
            <a:r>
              <a:rPr kumimoji="0" lang="fa-IR" sz="2400" b="0" i="0" u="none" strike="noStrike" cap="none" normalizeH="0" baseline="0" dirty="0" smtClean="0">
                <a:ln>
                  <a:noFill/>
                </a:ln>
                <a:solidFill>
                  <a:srgbClr val="0000FF"/>
                </a:solidFill>
                <a:effectLst/>
                <a:latin typeface="Tahoma" pitchFamily="34" charset="0"/>
                <a:ea typeface="Times New Roman" pitchFamily="18" charset="0"/>
                <a:cs typeface="B Nazanin" pitchFamily="2" charset="-78"/>
                <a:hlinkClick r:id="rId5" tooltip="خیابان ولیعصر"/>
              </a:rPr>
              <a:t>ولی‌عصر</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دربندی، ثقفی و کوگل. خیابان شهرداری بین میدان تجریش و میدان قدس قرار دارد و کوگل کوچه‌ای است که به امام‌زاده صالح ختم می‌شود. خيابان های:بوعلی ، صاحبی ، آشتيانی منفرد و حكمت از جمله خيابان هايی هستند كه دارای استاندارد خيابان سازی نيستند و نيز اين خيابان ها جزء مناطق قديمی و فرسوده تجريش قرار دارند.</a:t>
            </a:r>
            <a:endParaRPr kumimoji="0" lang="fa-IR" sz="2400" b="0" i="0" u="none" strike="noStrike" cap="none" normalizeH="0" baseline="0" dirty="0" smtClean="0">
              <a:ln>
                <a:noFill/>
              </a:ln>
              <a:solidFill>
                <a:schemeClr val="tx1"/>
              </a:solidFill>
              <a:effectLst/>
              <a:latin typeface="Arial" pitchFamily="34" charset="0"/>
              <a:cs typeface="B Nazanin" pitchFamily="2" charset="-78"/>
            </a:endParaRPr>
          </a:p>
        </p:txBody>
      </p:sp>
      <p:sp>
        <p:nvSpPr>
          <p:cNvPr id="9" name="Oval 4"/>
          <p:cNvSpPr>
            <a:spLocks noChangeArrowheads="1"/>
          </p:cNvSpPr>
          <p:nvPr/>
        </p:nvSpPr>
        <p:spPr bwMode="auto">
          <a:xfrm>
            <a:off x="8477280" y="57148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6" name="Content Placeholder 5" descr="DSC00012"/>
          <p:cNvPicPr>
            <a:picLocks noGrp="1" noChangeAspect="1" noChangeArrowheads="1"/>
          </p:cNvPicPr>
          <p:nvPr>
            <p:ph sz="quarter" idx="1"/>
          </p:nvPr>
        </p:nvPicPr>
        <p:blipFill>
          <a:blip r:embed="rId6" cstate="print">
            <a:lum bright="-7000" contrast="49000"/>
          </a:blip>
          <a:stretch>
            <a:fillRect/>
          </a:stretch>
        </p:blipFill>
        <p:spPr bwMode="auto">
          <a:xfrm>
            <a:off x="357159" y="571480"/>
            <a:ext cx="3929089" cy="5643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2" y="812660"/>
            <a:ext cx="4819624" cy="973266"/>
          </a:xfrm>
        </p:spPr>
        <p:txBody>
          <a:bodyPr>
            <a:noAutofit/>
          </a:bodyPr>
          <a:lstStyle/>
          <a:p>
            <a:r>
              <a:rPr lang="fa-IR" sz="4800" b="1" dirty="0" smtClean="0">
                <a:solidFill>
                  <a:srgbClr val="0070C0"/>
                </a:solidFill>
                <a:cs typeface="B Arshia" pitchFamily="2" charset="-78"/>
              </a:rPr>
              <a:t>توصيف ميدان ومحدوده آن</a:t>
            </a:r>
            <a:r>
              <a:rPr lang="en-US" sz="4800" b="1" dirty="0" smtClean="0">
                <a:solidFill>
                  <a:srgbClr val="0070C0"/>
                </a:solidFill>
                <a:cs typeface="B Arshia" pitchFamily="2" charset="-78"/>
              </a:rPr>
              <a:t/>
            </a:r>
            <a:br>
              <a:rPr lang="en-US" sz="4800" b="1" dirty="0" smtClean="0">
                <a:solidFill>
                  <a:srgbClr val="0070C0"/>
                </a:solidFill>
                <a:cs typeface="B Arshia" pitchFamily="2" charset="-78"/>
              </a:rPr>
            </a:br>
            <a:endParaRPr lang="fa-IR" sz="4800" b="1" dirty="0">
              <a:solidFill>
                <a:srgbClr val="0070C0"/>
              </a:solidFill>
              <a:cs typeface="B Arshia" pitchFamily="2" charset="-78"/>
            </a:endParaRPr>
          </a:p>
        </p:txBody>
      </p:sp>
      <p:sp>
        <p:nvSpPr>
          <p:cNvPr id="3" name="Content Placeholder 2"/>
          <p:cNvSpPr>
            <a:spLocks noGrp="1"/>
          </p:cNvSpPr>
          <p:nvPr>
            <p:ph sz="quarter" idx="1"/>
          </p:nvPr>
        </p:nvSpPr>
        <p:spPr>
          <a:xfrm>
            <a:off x="301752" y="1384172"/>
            <a:ext cx="8503920" cy="4902348"/>
          </a:xfrm>
        </p:spPr>
        <p:txBody>
          <a:bodyPr>
            <a:noAutofit/>
          </a:bodyPr>
          <a:lstStyle/>
          <a:p>
            <a:r>
              <a:rPr lang="ar-SA" sz="2400" dirty="0" smtClean="0">
                <a:cs typeface="B Nazanin" pitchFamily="2" charset="-78"/>
              </a:rPr>
              <a:t>مرکز شهری تجریش واقع در شمال تهران، به منظور طراحی منظر شهری انتخاب گردید</a:t>
            </a:r>
            <a:r>
              <a:rPr lang="en-US" sz="2400" dirty="0" smtClean="0">
                <a:cs typeface="B Nazanin" pitchFamily="2" charset="-78"/>
              </a:rPr>
              <a:t>. </a:t>
            </a:r>
            <a:r>
              <a:rPr lang="ar-SA" sz="2400" dirty="0" smtClean="0">
                <a:cs typeface="B Nazanin" pitchFamily="2" charset="-78"/>
              </a:rPr>
              <a:t>بر اساس مطالعات انجام شده بر پیشینه منظر شهری و روش های رایج امروز، این رساله از یک دیدگاه کلی هویتی-اجتماعی برخوردار گردید. با به کارگیری روش تحقیق کیفی، ابتدا به شناسایی مکانها و فعالیت های تاثیر گذار منطقه، که در حوزه نام تجریش قرار می گیرند، پرداخته شد</a:t>
            </a:r>
            <a:r>
              <a:rPr lang="en-US" sz="2400" dirty="0" smtClean="0">
                <a:cs typeface="B Nazanin" pitchFamily="2" charset="-78"/>
              </a:rPr>
              <a:t>. </a:t>
            </a:r>
            <a:r>
              <a:rPr lang="ar-SA" sz="2400" dirty="0" smtClean="0">
                <a:cs typeface="B Nazanin" pitchFamily="2" charset="-78"/>
              </a:rPr>
              <a:t>ویژگی های کالبدی-اجتماعی منطقه شامل ویژگی های طبیعی، معماری و شهرسازی و نیز فعالیت ها و رخدادها بررسی گردیدند. بازار تجریش، میدان تجریش، باغ فردوس و امامزاده صالح به عنوان نقاط عطف کالبدی-فعالیتی شناسایی شدند که در آن ها فعالیت های تجاری، اجتماعی، ترافیکی، فرهنگی و مذهبی صورت می گیرند</a:t>
            </a:r>
            <a:r>
              <a:rPr lang="en-US" sz="2400" dirty="0" smtClean="0">
                <a:cs typeface="B Nazanin" pitchFamily="2" charset="-78"/>
              </a:rPr>
              <a:t>. </a:t>
            </a:r>
            <a:r>
              <a:rPr lang="ar-SA" sz="2400" dirty="0" smtClean="0">
                <a:cs typeface="B Nazanin" pitchFamily="2" charset="-78"/>
              </a:rPr>
              <a:t>ضمن توجه به چشم انداز های طبیعی و تاریخی، یافتن اولویت طراحی از میان این نقاط عطف، بر اساس نیازهای عاجل فعالیتی-اجتماعی با در نظر گرفتن ملاحظات اقتصادی مهمترین وظیفه طراح منظر در این مرکز شهری تشخیص</a:t>
            </a:r>
            <a:r>
              <a:rPr lang="en-US" sz="2400" dirty="0" smtClean="0">
                <a:cs typeface="B Nazanin" pitchFamily="2" charset="-78"/>
              </a:rPr>
              <a:t>  </a:t>
            </a:r>
            <a:r>
              <a:rPr lang="ar-SA" sz="2400" dirty="0" smtClean="0">
                <a:cs typeface="B Nazanin" pitchFamily="2" charset="-78"/>
              </a:rPr>
              <a:t>داده شد. </a:t>
            </a:r>
            <a:endParaRPr lang="fa-IR" sz="2400" dirty="0"/>
          </a:p>
        </p:txBody>
      </p:sp>
      <p:sp>
        <p:nvSpPr>
          <p:cNvPr id="4" name="Oval 4"/>
          <p:cNvSpPr>
            <a:spLocks noChangeArrowheads="1"/>
          </p:cNvSpPr>
          <p:nvPr/>
        </p:nvSpPr>
        <p:spPr bwMode="auto">
          <a:xfrm>
            <a:off x="8501090" y="54767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ar-SA" sz="2400" dirty="0" smtClean="0">
                <a:cs typeface="B Nazanin" pitchFamily="2" charset="-78"/>
              </a:rPr>
              <a:t>نقطه کانونی میدان تجریش، واقع در ضلع جنوبی گره ترافیکی (به اصطلاح میدان) فعلی، به عنوان اولویت طراحی ساماندهی منظر انتخاب گردید. پایبندی به اصول توسعه پایدار، در نقد طرح های فرا دست و طرح های موضعی پیشین و نیز در روند انتخاب اولویت طراحی و طراحی، از دیگر اهداف این رساله بوده است. در طرح نهایی با توجه به امکانات توپوگرافیک محل، تراسهای وسیع چند عملکردی در چند تراز با دید مناسب به چشم انداز های طبیعی محل ایجاد گردید. این تراس ها بطور اختیاری در بر گیرنده فعالیت های اجتماعی هستند</a:t>
            </a:r>
            <a:r>
              <a:rPr lang="en-US" sz="2400" dirty="0" smtClean="0">
                <a:cs typeface="B Nazanin" pitchFamily="2" charset="-78"/>
              </a:rPr>
              <a:t>. </a:t>
            </a:r>
            <a:r>
              <a:rPr lang="ar-SA" sz="2400" dirty="0" smtClean="0">
                <a:cs typeface="B Nazanin" pitchFamily="2" charset="-78"/>
              </a:rPr>
              <a:t>بخشی از حمل و نقل عمومی به زیر زمین منتقل شد و بخشی نیز در سطح منطقه مکان یابی و پراکنده شد. فضای تفرجی حاشیه مسیل مقصود بیک با عملکردهای کافه-رستوران و استراحت در فضای باز نیز، با حد اقل مداخله در فضا های تجاری لبه خیابان، احیاء گردید</a:t>
            </a:r>
            <a:r>
              <a:rPr lang="en-US" sz="2800" dirty="0" smtClean="0">
                <a:cs typeface="B Nazanin" pitchFamily="2" charset="-78"/>
              </a:rPr>
              <a:t>.</a:t>
            </a:r>
            <a:r>
              <a:rPr lang="ar-SA" sz="2800" dirty="0" smtClean="0">
                <a:cs typeface="B Nazanin" pitchFamily="2" charset="-78"/>
              </a:rPr>
              <a:t> </a:t>
            </a:r>
            <a:endParaRPr lang="en-US" sz="2800" dirty="0" smtClean="0">
              <a:cs typeface="B Nazanin" pitchFamily="2" charset="-78"/>
            </a:endParaRPr>
          </a:p>
          <a:p>
            <a:r>
              <a:rPr lang="en-US" sz="2800" dirty="0" smtClean="0"/>
              <a:t> </a:t>
            </a:r>
          </a:p>
          <a:p>
            <a:endParaRPr lang="fa-I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94260" y="384032"/>
            <a:ext cx="2835392" cy="758952"/>
          </a:xfrm>
        </p:spPr>
        <p:txBody>
          <a:bodyPr>
            <a:noAutofit/>
          </a:bodyPr>
          <a:lstStyle/>
          <a:p>
            <a:r>
              <a:rPr lang="fa-IR" sz="4800" b="1" dirty="0" smtClean="0">
                <a:solidFill>
                  <a:srgbClr val="0070C0"/>
                </a:solidFill>
                <a:cs typeface="B Arshia" pitchFamily="2" charset="-78"/>
              </a:rPr>
              <a:t>ارزيابي ميدان</a:t>
            </a:r>
            <a:endParaRPr lang="fa-IR" sz="4800" b="1" dirty="0">
              <a:solidFill>
                <a:srgbClr val="0070C0"/>
              </a:solidFill>
              <a:cs typeface="B Arshia" pitchFamily="2" charset="-78"/>
            </a:endParaRPr>
          </a:p>
        </p:txBody>
      </p:sp>
      <p:sp>
        <p:nvSpPr>
          <p:cNvPr id="3" name="Content Placeholder 2"/>
          <p:cNvSpPr>
            <a:spLocks noGrp="1"/>
          </p:cNvSpPr>
          <p:nvPr>
            <p:ph sz="quarter" idx="1"/>
          </p:nvPr>
        </p:nvSpPr>
        <p:spPr/>
        <p:txBody>
          <a:bodyPr>
            <a:normAutofit/>
          </a:bodyPr>
          <a:lstStyle/>
          <a:p>
            <a:r>
              <a:rPr lang="ar-SA" sz="2400" dirty="0" smtClean="0">
                <a:cs typeface="B Nazanin" pitchFamily="2" charset="-78"/>
              </a:rPr>
              <a:t>جريان عبوري از اطراف موانع يكي از مسائل مهم در مباحث هيدروديناميك مي باشد كه توجه محققان بسياري را نيز به خود جلب نموده است. براين اساس مطالعات آزمايشگاهي و عددي متنوعي تاكنون شكل يافته است. در ميان مطالعات فوق روش گرداب بعنوان يكي از روش هاي نسبتا موثر جهت شبيه سازي جريان در شرايط مختلف شناخته شده است. در اين مدل جريان غيرلزج و غيرقابل تراكم فرض مي گردد، ولي اصلاحات لازم جهت كاربرد مدل در شرايط واقعي نيز قابل اعمال مي باشد. در مقاله حاضر مدل گرداب جهت ارزيابي ميدان اطراف يك استوانه در فضاي دور از مرزهاي هندسي بكار برده شده و نتايج حاصل با نتايج آزمايشگاهي گزارش شده مقايسه گرديده است. نتايج بدست آمده كه با تاكيد بر نيروهاي ليفت و دراگ ارائه گرديده مويد توانائي مدل در پيش بيني ميدان در اطراف موانع دارد</a:t>
            </a:r>
            <a:r>
              <a:rPr lang="fa-IR" sz="2400" dirty="0" smtClean="0">
                <a:cs typeface="B Nazanin" pitchFamily="2" charset="-78"/>
              </a:rPr>
              <a:t> .</a:t>
            </a:r>
            <a:endParaRPr lang="en-US" sz="2400" dirty="0">
              <a:cs typeface="B Nazanin" pitchFamily="2" charset="-78"/>
            </a:endParaRPr>
          </a:p>
        </p:txBody>
      </p:sp>
      <p:sp>
        <p:nvSpPr>
          <p:cNvPr id="4" name="Oval 4"/>
          <p:cNvSpPr>
            <a:spLocks noChangeArrowheads="1"/>
          </p:cNvSpPr>
          <p:nvPr/>
        </p:nvSpPr>
        <p:spPr bwMode="auto">
          <a:xfrm>
            <a:off x="8405842" y="619108"/>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2" y="1142984"/>
            <a:ext cx="6286544" cy="758952"/>
          </a:xfrm>
        </p:spPr>
        <p:txBody>
          <a:bodyPr>
            <a:noAutofit/>
          </a:bodyPr>
          <a:lstStyle/>
          <a:p>
            <a:r>
              <a:rPr lang="ar-SA" sz="4800" b="1" dirty="0" smtClean="0">
                <a:solidFill>
                  <a:srgbClr val="0070C0"/>
                </a:solidFill>
                <a:cs typeface="B Arshia" pitchFamily="2" charset="-78"/>
              </a:rPr>
              <a:t>ساختار محتوایی</a:t>
            </a:r>
            <a:r>
              <a:rPr lang="en-US" sz="4800" b="1" dirty="0" smtClean="0">
                <a:solidFill>
                  <a:srgbClr val="0070C0"/>
                </a:solidFill>
                <a:cs typeface="B Arshia" pitchFamily="2" charset="-78"/>
              </a:rPr>
              <a:t/>
            </a:r>
            <a:br>
              <a:rPr lang="en-US" sz="4800" b="1" dirty="0" smtClean="0">
                <a:solidFill>
                  <a:srgbClr val="0070C0"/>
                </a:solidFill>
                <a:cs typeface="B Arshia" pitchFamily="2" charset="-78"/>
              </a:rPr>
            </a:br>
            <a:endParaRPr lang="fa-IR" sz="4800" b="1" dirty="0">
              <a:solidFill>
                <a:srgbClr val="0070C0"/>
              </a:solidFill>
              <a:cs typeface="B Arshia" pitchFamily="2" charset="-78"/>
            </a:endParaRPr>
          </a:p>
        </p:txBody>
      </p:sp>
      <p:sp>
        <p:nvSpPr>
          <p:cNvPr id="3" name="Content Placeholder 2"/>
          <p:cNvSpPr>
            <a:spLocks noGrp="1"/>
          </p:cNvSpPr>
          <p:nvPr>
            <p:ph sz="quarter" idx="1"/>
          </p:nvPr>
        </p:nvSpPr>
        <p:spPr/>
        <p:txBody>
          <a:bodyPr/>
          <a:lstStyle/>
          <a:p>
            <a:r>
              <a:rPr lang="ar-SA" sz="2400" dirty="0" smtClean="0">
                <a:cs typeface="B Nazanin" pitchFamily="2" charset="-78"/>
              </a:rPr>
              <a:t>هدف از تحقیق این است که با بررسی و تخلیل کمی و کیفی فضاهای موجود در میدان تهران از یک طرف و الگوهای رفتاری استفاده کنندگان متعدد و متنوع آن از طرف دیگر،‌ نقاط و جنبه‌های بحرانی رقابت و تضاد در استفاده از فضاهای موجود در خیابان‌ها را به خصوص از دید عابر پیاده شناخته و عوامل و علل به وجود آمدن این تگناها و بهبود وضعیت‌های نامطلوب و سامان بخشیدن کلی به فضاها را ارائه نمود. تاکید اصلی طرح بر روی الگوهای رفتاری پیاده‌ها و عدم انطباق این الگوها با فضاهای موجود در خیابان‌ها است.</a:t>
            </a:r>
            <a:endParaRPr lang="en-US" sz="2400" dirty="0" smtClean="0">
              <a:cs typeface="B Nazanin" pitchFamily="2" charset="-78"/>
            </a:endParaRPr>
          </a:p>
          <a:p>
            <a:r>
              <a:rPr lang="ar-SA" sz="2400" dirty="0" smtClean="0">
                <a:cs typeface="B Nazanin" pitchFamily="2" charset="-78"/>
              </a:rPr>
              <a:t>اختصاص درصد قابل ملاحظه‌ای از سطح شهر به میدان و میدان به عنوان یکی از فرم اصلی شهر محل اتصال و ارتباط فضاها و فعالیت‌های شهری به یکدیگر</a:t>
            </a:r>
            <a:r>
              <a:rPr lang="fa-IR" sz="2400" dirty="0" smtClean="0">
                <a:cs typeface="B Nazanin" pitchFamily="2" charset="-78"/>
              </a:rPr>
              <a:t> است </a:t>
            </a:r>
            <a:r>
              <a:rPr lang="ar-SA" sz="2400" dirty="0" smtClean="0">
                <a:cs typeface="B Nazanin" pitchFamily="2" charset="-78"/>
              </a:rPr>
              <a:t>.میدان به عنوان نماد فرهنگی</a:t>
            </a:r>
            <a:r>
              <a:rPr lang="fa-IR" sz="2400" dirty="0" smtClean="0">
                <a:cs typeface="B Nazanin" pitchFamily="2" charset="-78"/>
              </a:rPr>
              <a:t> است </a:t>
            </a:r>
            <a:r>
              <a:rPr lang="ar-SA" sz="2400" dirty="0" smtClean="0">
                <a:cs typeface="B Nazanin" pitchFamily="2" charset="-78"/>
              </a:rPr>
              <a:t>ویکی از مهمترین وسیله و ابزار طراحی شهری بشمار میاید.</a:t>
            </a:r>
            <a:endParaRPr lang="en-US" sz="2400" dirty="0" smtClean="0">
              <a:cs typeface="B Nazanin" pitchFamily="2" charset="-78"/>
            </a:endParaRPr>
          </a:p>
          <a:p>
            <a:endParaRPr lang="fa-IR" dirty="0"/>
          </a:p>
        </p:txBody>
      </p:sp>
      <p:sp>
        <p:nvSpPr>
          <p:cNvPr id="4" name="Oval 4"/>
          <p:cNvSpPr>
            <a:spLocks noChangeArrowheads="1"/>
          </p:cNvSpPr>
          <p:nvPr/>
        </p:nvSpPr>
        <p:spPr bwMode="auto">
          <a:xfrm>
            <a:off x="8405842" y="619108"/>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4" name="Picture 4" descr="DSC00011"/>
          <p:cNvPicPr>
            <a:picLocks noChangeAspect="1" noChangeArrowheads="1"/>
          </p:cNvPicPr>
          <p:nvPr/>
        </p:nvPicPr>
        <p:blipFill>
          <a:blip r:embed="rId2"/>
          <a:srcRect/>
          <a:stretch>
            <a:fillRect/>
          </a:stretch>
        </p:blipFill>
        <p:spPr bwMode="auto">
          <a:xfrm>
            <a:off x="838200" y="1676401"/>
            <a:ext cx="7239000" cy="461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173" name="Oval 13"/>
          <p:cNvSpPr>
            <a:spLocks noChangeArrowheads="1"/>
          </p:cNvSpPr>
          <p:nvPr/>
        </p:nvSpPr>
        <p:spPr bwMode="auto">
          <a:xfrm>
            <a:off x="4876800" y="2362200"/>
            <a:ext cx="76200" cy="76200"/>
          </a:xfrm>
          <a:prstGeom prst="ellipse">
            <a:avLst/>
          </a:prstGeom>
          <a:solidFill>
            <a:schemeClr val="bg2"/>
          </a:solidFill>
          <a:ln w="9525">
            <a:solidFill>
              <a:schemeClr val="tx1"/>
            </a:solidFill>
            <a:round/>
            <a:headEnd/>
            <a:tailEnd/>
          </a:ln>
          <a:effectLst/>
        </p:spPr>
        <p:txBody>
          <a:bodyPr wrap="none" anchor="ctr"/>
          <a:lstStyle/>
          <a:p>
            <a:endParaRPr lang="fa-IR"/>
          </a:p>
        </p:txBody>
      </p:sp>
      <p:sp>
        <p:nvSpPr>
          <p:cNvPr id="92174" name="Line 14"/>
          <p:cNvSpPr>
            <a:spLocks noChangeShapeType="1"/>
          </p:cNvSpPr>
          <p:nvPr/>
        </p:nvSpPr>
        <p:spPr bwMode="auto">
          <a:xfrm flipH="1">
            <a:off x="5029200" y="1981200"/>
            <a:ext cx="304800" cy="304800"/>
          </a:xfrm>
          <a:prstGeom prst="line">
            <a:avLst/>
          </a:prstGeom>
          <a:noFill/>
          <a:ln w="57150">
            <a:solidFill>
              <a:schemeClr val="bg2"/>
            </a:solidFill>
            <a:round/>
            <a:headEnd/>
            <a:tailEnd type="triangle" w="med" len="med"/>
          </a:ln>
          <a:effectLst/>
        </p:spPr>
        <p:txBody>
          <a:bodyPr/>
          <a:lstStyle/>
          <a:p>
            <a:endParaRPr lang="fa-IR"/>
          </a:p>
        </p:txBody>
      </p:sp>
      <p:sp>
        <p:nvSpPr>
          <p:cNvPr id="92175" name="Text Box 15"/>
          <p:cNvSpPr txBox="1">
            <a:spLocks noChangeArrowheads="1"/>
          </p:cNvSpPr>
          <p:nvPr/>
        </p:nvSpPr>
        <p:spPr bwMode="auto">
          <a:xfrm>
            <a:off x="4724400" y="1600200"/>
            <a:ext cx="1524000" cy="3667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spcBef>
                <a:spcPct val="50000"/>
              </a:spcBef>
            </a:pPr>
            <a:r>
              <a:rPr lang="fa-IR">
                <a:solidFill>
                  <a:schemeClr val="bg2"/>
                </a:solidFill>
                <a:cs typeface="Arial" pitchFamily="34" charset="0"/>
              </a:rPr>
              <a:t>میدان تجریش</a:t>
            </a:r>
            <a:endParaRPr lang="en-US">
              <a:solidFill>
                <a:schemeClr val="bg2"/>
              </a:solidFill>
              <a:cs typeface="Arial" pitchFamily="34" charset="0"/>
            </a:endParaRPr>
          </a:p>
        </p:txBody>
      </p:sp>
      <p:sp>
        <p:nvSpPr>
          <p:cNvPr id="92176" name="Rectangle 16"/>
          <p:cNvSpPr>
            <a:spLocks noChangeArrowheads="1"/>
          </p:cNvSpPr>
          <p:nvPr/>
        </p:nvSpPr>
        <p:spPr bwMode="auto">
          <a:xfrm>
            <a:off x="1194674" y="152400"/>
            <a:ext cx="7263527" cy="701675"/>
          </a:xfrm>
          <a:prstGeom prst="rect">
            <a:avLst/>
          </a:prstGeom>
          <a:noFill/>
          <a:ln w="9525">
            <a:noFill/>
            <a:miter lim="800000"/>
            <a:headEnd/>
            <a:tailEnd/>
          </a:ln>
          <a:effectLst>
            <a:outerShdw dist="35921" dir="2700000" algn="ctr" rotWithShape="0">
              <a:schemeClr val="bg2"/>
            </a:outerShdw>
          </a:effectLst>
        </p:spPr>
        <p:txBody>
          <a:bodyPr vert="horz">
            <a:spAutoFit/>
          </a:bodyPr>
          <a:lstStyle/>
          <a:p>
            <a:pPr>
              <a:spcBef>
                <a:spcPct val="50000"/>
              </a:spcBef>
            </a:pPr>
            <a:r>
              <a:rPr lang="fa-IR" sz="2000" dirty="0">
                <a:cs typeface="Arial" pitchFamily="34" charset="0"/>
              </a:rPr>
              <a:t>تجریش مرکز شمیران ودر قسمت شمالی تهران واقع است . تجریش از قدیم یکی از مراکز مهم تهران بوده واز آب وهوای مطلوبی برخوردار است.</a:t>
            </a:r>
            <a:endParaRPr lang="en-US" sz="2000" dirty="0">
              <a:cs typeface="Arial" pitchFamily="34" charset="0"/>
            </a:endParaRPr>
          </a:p>
        </p:txBody>
      </p:sp>
      <p:sp>
        <p:nvSpPr>
          <p:cNvPr id="92177" name="Rectangle 17"/>
          <p:cNvSpPr>
            <a:spLocks noChangeArrowheads="1"/>
          </p:cNvSpPr>
          <p:nvPr/>
        </p:nvSpPr>
        <p:spPr bwMode="auto">
          <a:xfrm>
            <a:off x="1524000" y="838200"/>
            <a:ext cx="7010400" cy="701675"/>
          </a:xfrm>
          <a:prstGeom prst="rect">
            <a:avLst/>
          </a:prstGeom>
          <a:noFill/>
          <a:ln w="9525">
            <a:noFill/>
            <a:miter lim="800000"/>
            <a:headEnd/>
            <a:tailEnd/>
          </a:ln>
          <a:effectLst>
            <a:outerShdw dist="35921" dir="2700000" algn="ctr" rotWithShape="0">
              <a:schemeClr val="bg2"/>
            </a:outerShdw>
          </a:effectLst>
        </p:spPr>
        <p:txBody>
          <a:bodyPr>
            <a:spAutoFit/>
          </a:bodyPr>
          <a:lstStyle/>
          <a:p>
            <a:r>
              <a:rPr lang="fa-IR" sz="2000" dirty="0">
                <a:cs typeface="Arial" pitchFamily="34" charset="0"/>
              </a:rPr>
              <a:t>این میدان در منطقه یک شهرداری تهران واقع است .از شرق به محله دزاشیب واز غزب به اوین واز جنوب با محله قلهک و ونک همجوار است</a:t>
            </a:r>
            <a:endParaRPr lang="en-US" sz="2000" dirty="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box(in)">
                                      <p:cBhvr>
                                        <p:cTn id="7" dur="2000"/>
                                        <p:tgtEl>
                                          <p:spTgt spid="921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176"/>
                                        </p:tgtEl>
                                        <p:attrNameLst>
                                          <p:attrName>style.visibility</p:attrName>
                                        </p:attrNameLst>
                                      </p:cBhvr>
                                      <p:to>
                                        <p:strVal val="visible"/>
                                      </p:to>
                                    </p:set>
                                    <p:animEffect transition="in" filter="blinds(horizontal)">
                                      <p:cBhvr>
                                        <p:cTn id="12" dur="2000"/>
                                        <p:tgtEl>
                                          <p:spTgt spid="921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177"/>
                                        </p:tgtEl>
                                        <p:attrNameLst>
                                          <p:attrName>style.visibility</p:attrName>
                                        </p:attrNameLst>
                                      </p:cBhvr>
                                      <p:to>
                                        <p:strVal val="visible"/>
                                      </p:to>
                                    </p:set>
                                    <p:animEffect transition="in" filter="blinds(horizontal)">
                                      <p:cBhvr>
                                        <p:cTn id="17" dur="3000"/>
                                        <p:tgtEl>
                                          <p:spTgt spid="9217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2173"/>
                                        </p:tgtEl>
                                        <p:attrNameLst>
                                          <p:attrName>style.visibility</p:attrName>
                                        </p:attrNameLst>
                                      </p:cBhvr>
                                      <p:to>
                                        <p:strVal val="visible"/>
                                      </p:to>
                                    </p:set>
                                    <p:animEffect transition="in" filter="checkerboard(across)">
                                      <p:cBhvr>
                                        <p:cTn id="22" dur="2000"/>
                                        <p:tgtEl>
                                          <p:spTgt spid="9217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2174"/>
                                        </p:tgtEl>
                                        <p:attrNameLst>
                                          <p:attrName>style.visibility</p:attrName>
                                        </p:attrNameLst>
                                      </p:cBhvr>
                                      <p:to>
                                        <p:strVal val="visible"/>
                                      </p:to>
                                    </p:set>
                                    <p:anim calcmode="lin" valueType="num">
                                      <p:cBhvr additive="base">
                                        <p:cTn id="27" dur="2000" fill="hold"/>
                                        <p:tgtEl>
                                          <p:spTgt spid="92174"/>
                                        </p:tgtEl>
                                        <p:attrNameLst>
                                          <p:attrName>ppt_x</p:attrName>
                                        </p:attrNameLst>
                                      </p:cBhvr>
                                      <p:tavLst>
                                        <p:tav tm="0">
                                          <p:val>
                                            <p:strVal val="#ppt_x"/>
                                          </p:val>
                                        </p:tav>
                                        <p:tav tm="100000">
                                          <p:val>
                                            <p:strVal val="#ppt_x"/>
                                          </p:val>
                                        </p:tav>
                                      </p:tavLst>
                                    </p:anim>
                                    <p:anim calcmode="lin" valueType="num">
                                      <p:cBhvr additive="base">
                                        <p:cTn id="28" dur="2000" fill="hold"/>
                                        <p:tgtEl>
                                          <p:spTgt spid="9217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92175"/>
                                        </p:tgtEl>
                                        <p:attrNameLst>
                                          <p:attrName>style.visibility</p:attrName>
                                        </p:attrNameLst>
                                      </p:cBhvr>
                                      <p:to>
                                        <p:strVal val="visible"/>
                                      </p:to>
                                    </p:set>
                                    <p:animEffect transition="in" filter="checkerboard(across)">
                                      <p:cBhvr>
                                        <p:cTn id="33" dur="2000"/>
                                        <p:tgtEl>
                                          <p:spTgt spid="92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animBg="1"/>
      <p:bldP spid="92174" grpId="0" animBg="1"/>
      <p:bldP spid="92175" grpId="0"/>
      <p:bldP spid="92176" grpId="0"/>
      <p:bldP spid="9217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295432" y="228600"/>
            <a:ext cx="7848600" cy="920750"/>
          </a:xfrm>
          <a:effectLst>
            <a:outerShdw dist="107763" dir="2700000" algn="ctr" rotWithShape="0">
              <a:schemeClr val="bg2">
                <a:alpha val="50000"/>
              </a:schemeClr>
            </a:outerShdw>
          </a:effectLst>
        </p:spPr>
        <p:txBody>
          <a:bodyPr>
            <a:normAutofit fontScale="90000"/>
          </a:bodyPr>
          <a:lstStyle/>
          <a:p>
            <a:r>
              <a:rPr lang="fa-IR" sz="4800" b="1" dirty="0">
                <a:solidFill>
                  <a:srgbClr val="0070C0"/>
                </a:solidFill>
                <a:cs typeface="B Arshia" pitchFamily="2" charset="-78"/>
              </a:rPr>
              <a:t>نقشه راهنمای تهران و موقعیت میدان تجریش </a:t>
            </a:r>
            <a:endParaRPr lang="en-US" sz="4800" b="1" dirty="0">
              <a:solidFill>
                <a:srgbClr val="0070C0"/>
              </a:solidFill>
              <a:cs typeface="B Arshia" pitchFamily="2" charset="-78"/>
            </a:endParaRPr>
          </a:p>
        </p:txBody>
      </p:sp>
      <p:pic>
        <p:nvPicPr>
          <p:cNvPr id="97284" name="Picture 4" descr="Copy (3) of 1"/>
          <p:cNvPicPr>
            <a:picLocks noChangeAspect="1" noChangeArrowheads="1"/>
          </p:cNvPicPr>
          <p:nvPr/>
        </p:nvPicPr>
        <p:blipFill>
          <a:blip r:embed="rId2" cstate="print"/>
          <a:srcRect/>
          <a:stretch>
            <a:fillRect/>
          </a:stretch>
        </p:blipFill>
        <p:spPr bwMode="auto">
          <a:xfrm>
            <a:off x="1500166" y="1600200"/>
            <a:ext cx="6405586"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6"/>
          <p:cNvSpPr>
            <a:spLocks noChangeArrowheads="1"/>
          </p:cNvSpPr>
          <p:nvPr/>
        </p:nvSpPr>
        <p:spPr bwMode="auto">
          <a:xfrm>
            <a:off x="8410604"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checkerboard(across)">
                                      <p:cBhvr>
                                        <p:cTn id="7" dur="2000"/>
                                        <p:tgtEl>
                                          <p:spTgt spid="972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7284"/>
                                        </p:tgtEl>
                                        <p:attrNameLst>
                                          <p:attrName>style.visibility</p:attrName>
                                        </p:attrNameLst>
                                      </p:cBhvr>
                                      <p:to>
                                        <p:strVal val="visible"/>
                                      </p:to>
                                    </p:set>
                                    <p:anim calcmode="lin" valueType="num">
                                      <p:cBhvr additive="base">
                                        <p:cTn id="12" dur="2000" fill="hold"/>
                                        <p:tgtEl>
                                          <p:spTgt spid="97284"/>
                                        </p:tgtEl>
                                        <p:attrNameLst>
                                          <p:attrName>ppt_x</p:attrName>
                                        </p:attrNameLst>
                                      </p:cBhvr>
                                      <p:tavLst>
                                        <p:tav tm="0">
                                          <p:val>
                                            <p:strVal val="#ppt_x"/>
                                          </p:val>
                                        </p:tav>
                                        <p:tav tm="100000">
                                          <p:val>
                                            <p:strVal val="#ppt_x"/>
                                          </p:val>
                                        </p:tav>
                                      </p:tavLst>
                                    </p:anim>
                                    <p:anim calcmode="lin" valueType="num">
                                      <p:cBhvr additive="base">
                                        <p:cTn id="13" dur="2000" fill="hold"/>
                                        <p:tgtEl>
                                          <p:spTgt spid="9728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3" name="Text Box 5"/>
          <p:cNvSpPr txBox="1">
            <a:spLocks noChangeArrowheads="1"/>
          </p:cNvSpPr>
          <p:nvPr/>
        </p:nvSpPr>
        <p:spPr bwMode="auto">
          <a:xfrm>
            <a:off x="5772176" y="285728"/>
            <a:ext cx="25146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4800" b="1" dirty="0">
                <a:solidFill>
                  <a:srgbClr val="0070C0"/>
                </a:solidFill>
                <a:latin typeface="Arial" pitchFamily="34" charset="0"/>
                <a:cs typeface="B Arshia" pitchFamily="2" charset="-78"/>
              </a:rPr>
              <a:t>عکس هوایی</a:t>
            </a:r>
            <a:endParaRPr lang="en-US" sz="4800" b="1" dirty="0">
              <a:solidFill>
                <a:srgbClr val="0070C0"/>
              </a:solidFill>
              <a:latin typeface="Arial" pitchFamily="34" charset="0"/>
              <a:cs typeface="B Arshia" pitchFamily="2" charset="-78"/>
            </a:endParaRPr>
          </a:p>
        </p:txBody>
      </p:sp>
      <p:pic>
        <p:nvPicPr>
          <p:cNvPr id="83979" name="Picture 11" descr="DSC00009"/>
          <p:cNvPicPr>
            <a:picLocks noChangeAspect="1" noChangeArrowheads="1"/>
          </p:cNvPicPr>
          <p:nvPr/>
        </p:nvPicPr>
        <p:blipFill>
          <a:blip r:embed="rId2" cstate="print"/>
          <a:srcRect/>
          <a:stretch>
            <a:fillRect/>
          </a:stretch>
        </p:blipFill>
        <p:spPr bwMode="auto">
          <a:xfrm>
            <a:off x="1142976" y="1500174"/>
            <a:ext cx="6705624" cy="4672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6"/>
          <p:cNvSpPr>
            <a:spLocks noChangeArrowheads="1"/>
          </p:cNvSpPr>
          <p:nvPr/>
        </p:nvSpPr>
        <p:spPr bwMode="auto">
          <a:xfrm>
            <a:off x="8410604"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sz="4800" b="1">
              <a:solidFill>
                <a:schemeClr val="hlink"/>
              </a:solidFill>
              <a:cs typeface="B Arshia"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box(in)">
                                      <p:cBhvr>
                                        <p:cTn id="7" dur="2000"/>
                                        <p:tgtEl>
                                          <p:spTgt spid="8397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3979"/>
                                        </p:tgtEl>
                                        <p:attrNameLst>
                                          <p:attrName>style.visibility</p:attrName>
                                        </p:attrNameLst>
                                      </p:cBhvr>
                                      <p:to>
                                        <p:strVal val="visible"/>
                                      </p:to>
                                    </p:set>
                                    <p:animEffect transition="in" filter="diamond(in)">
                                      <p:cBhvr>
                                        <p:cTn id="12" dur="2000"/>
                                        <p:tgtEl>
                                          <p:spTgt spid="839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61" name="Picture 5" descr="DSC00012"/>
          <p:cNvPicPr>
            <a:picLocks noChangeAspect="1" noChangeArrowheads="1"/>
          </p:cNvPicPr>
          <p:nvPr/>
        </p:nvPicPr>
        <p:blipFill>
          <a:blip r:embed="rId2" cstate="print"/>
          <a:srcRect/>
          <a:stretch>
            <a:fillRect/>
          </a:stretch>
        </p:blipFill>
        <p:spPr bwMode="auto">
          <a:xfrm>
            <a:off x="1071538" y="1571612"/>
            <a:ext cx="6929486" cy="4643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6262" name="Text Box 6"/>
          <p:cNvSpPr txBox="1">
            <a:spLocks noChangeArrowheads="1"/>
          </p:cNvSpPr>
          <p:nvPr/>
        </p:nvSpPr>
        <p:spPr bwMode="auto">
          <a:xfrm>
            <a:off x="4557738" y="357166"/>
            <a:ext cx="36576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4800" b="1" dirty="0">
                <a:solidFill>
                  <a:srgbClr val="0070C0"/>
                </a:solidFill>
                <a:latin typeface="Arial" pitchFamily="34" charset="0"/>
                <a:cs typeface="B Arshia" pitchFamily="2" charset="-78"/>
              </a:rPr>
              <a:t>سلسله مراتب دسترسی</a:t>
            </a:r>
            <a:endParaRPr lang="en-US" sz="4800" b="1" dirty="0">
              <a:solidFill>
                <a:srgbClr val="0070C0"/>
              </a:solidFill>
              <a:latin typeface="Arial" pitchFamily="34" charset="0"/>
              <a:cs typeface="B Arshia" pitchFamily="2" charset="-78"/>
            </a:endParaRPr>
          </a:p>
        </p:txBody>
      </p:sp>
      <p:sp>
        <p:nvSpPr>
          <p:cNvPr id="4" name="Oval 6"/>
          <p:cNvSpPr>
            <a:spLocks noChangeArrowheads="1"/>
          </p:cNvSpPr>
          <p:nvPr/>
        </p:nvSpPr>
        <p:spPr bwMode="auto">
          <a:xfrm>
            <a:off x="8410604"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sz="4800" b="1">
              <a:solidFill>
                <a:schemeClr val="hlink"/>
              </a:solidFill>
              <a:cs typeface="B Arshia"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box(in)">
                                      <p:cBhvr>
                                        <p:cTn id="7" dur="2000"/>
                                        <p:tgtEl>
                                          <p:spTgt spid="962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6261"/>
                                        </p:tgtEl>
                                        <p:attrNameLst>
                                          <p:attrName>style.visibility</p:attrName>
                                        </p:attrNameLst>
                                      </p:cBhvr>
                                      <p:to>
                                        <p:strVal val="visible"/>
                                      </p:to>
                                    </p:set>
                                    <p:animEffect transition="in" filter="checkerboard(across)">
                                      <p:cBhvr>
                                        <p:cTn id="12" dur="2000"/>
                                        <p:tgtEl>
                                          <p:spTgt spid="962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934100" y="571480"/>
            <a:ext cx="2209800" cy="7620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دسترسی ها</a:t>
            </a:r>
            <a:endParaRPr lang="en-US" sz="4800" b="1" dirty="0">
              <a:solidFill>
                <a:srgbClr val="0070C0"/>
              </a:solidFill>
              <a:cs typeface="B Arshia" pitchFamily="2" charset="-78"/>
            </a:endParaRPr>
          </a:p>
        </p:txBody>
      </p:sp>
      <p:pic>
        <p:nvPicPr>
          <p:cNvPr id="61451" name="Picture 11" descr="Copy of 1"/>
          <p:cNvPicPr>
            <a:picLocks noChangeAspect="1" noChangeArrowheads="1"/>
          </p:cNvPicPr>
          <p:nvPr/>
        </p:nvPicPr>
        <p:blipFill>
          <a:blip r:embed="rId2"/>
          <a:srcRect/>
          <a:stretch>
            <a:fillRect/>
          </a:stretch>
        </p:blipFill>
        <p:spPr bwMode="auto">
          <a:xfrm>
            <a:off x="5000628" y="1571612"/>
            <a:ext cx="3857620" cy="421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53" name="Picture 13" descr="1"/>
          <p:cNvPicPr>
            <a:picLocks noChangeAspect="1" noChangeArrowheads="1"/>
          </p:cNvPicPr>
          <p:nvPr/>
        </p:nvPicPr>
        <p:blipFill>
          <a:blip r:embed="rId3"/>
          <a:srcRect/>
          <a:stretch>
            <a:fillRect/>
          </a:stretch>
        </p:blipFill>
        <p:spPr bwMode="auto">
          <a:xfrm>
            <a:off x="285720" y="714356"/>
            <a:ext cx="4500594"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454" name="Oval 14"/>
          <p:cNvSpPr>
            <a:spLocks noChangeArrowheads="1"/>
          </p:cNvSpPr>
          <p:nvPr/>
        </p:nvSpPr>
        <p:spPr bwMode="auto">
          <a:xfrm>
            <a:off x="8077200" y="8382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54"/>
                                        </p:tgtEl>
                                        <p:attrNameLst>
                                          <p:attrName>style.visibility</p:attrName>
                                        </p:attrNameLst>
                                      </p:cBhvr>
                                      <p:to>
                                        <p:strVal val="visible"/>
                                      </p:to>
                                    </p:set>
                                    <p:animEffect transition="in" filter="blinds(horizontal)">
                                      <p:cBhvr>
                                        <p:cTn id="7" dur="2000"/>
                                        <p:tgtEl>
                                          <p:spTgt spid="614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1442"/>
                                        </p:tgtEl>
                                        <p:attrNameLst>
                                          <p:attrName>style.visibility</p:attrName>
                                        </p:attrNameLst>
                                      </p:cBhvr>
                                      <p:to>
                                        <p:strVal val="visible"/>
                                      </p:to>
                                    </p:set>
                                    <p:animEffect transition="in" filter="box(in)">
                                      <p:cBhvr>
                                        <p:cTn id="12" dur="2000"/>
                                        <p:tgtEl>
                                          <p:spTgt spid="6144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1453"/>
                                        </p:tgtEl>
                                        <p:attrNameLst>
                                          <p:attrName>style.visibility</p:attrName>
                                        </p:attrNameLst>
                                      </p:cBhvr>
                                      <p:to>
                                        <p:strVal val="visible"/>
                                      </p:to>
                                    </p:set>
                                    <p:animEffect transition="in" filter="diamond(in)">
                                      <p:cBhvr>
                                        <p:cTn id="17" dur="3000"/>
                                        <p:tgtEl>
                                          <p:spTgt spid="614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1451"/>
                                        </p:tgtEl>
                                        <p:attrNameLst>
                                          <p:attrName>style.visibility</p:attrName>
                                        </p:attrNameLst>
                                      </p:cBhvr>
                                      <p:to>
                                        <p:strVal val="visible"/>
                                      </p:to>
                                    </p:set>
                                    <p:animEffect transition="in" filter="checkerboard(across)">
                                      <p:cBhvr>
                                        <p:cTn id="22" dur="3000"/>
                                        <p:tgtEl>
                                          <p:spTgt spid="61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5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9" name="Text Box 5"/>
          <p:cNvSpPr txBox="1">
            <a:spLocks noChangeArrowheads="1"/>
          </p:cNvSpPr>
          <p:nvPr/>
        </p:nvSpPr>
        <p:spPr bwMode="auto">
          <a:xfrm>
            <a:off x="1714480" y="357166"/>
            <a:ext cx="3657600" cy="646331"/>
          </a:xfrm>
          <a:prstGeom prst="rect">
            <a:avLst/>
          </a:prstGeom>
          <a:noFill/>
          <a:ln w="9525">
            <a:noFill/>
            <a:miter lim="800000"/>
            <a:headEnd/>
            <a:tailEnd/>
          </a:ln>
          <a:effectLst>
            <a:outerShdw dist="107763" dir="2700000" algn="ctr" rotWithShape="0">
              <a:schemeClr val="bg1">
                <a:alpha val="50000"/>
              </a:schemeClr>
            </a:outerShdw>
          </a:effectLst>
        </p:spPr>
        <p:txBody>
          <a:bodyPr>
            <a:spAutoFit/>
          </a:bodyPr>
          <a:lstStyle/>
          <a:p>
            <a:pPr>
              <a:spcBef>
                <a:spcPct val="50000"/>
              </a:spcBef>
            </a:pPr>
            <a:r>
              <a:rPr lang="fa-IR" sz="3600" dirty="0">
                <a:solidFill>
                  <a:srgbClr val="002060"/>
                </a:solidFill>
                <a:latin typeface="Times New Roman" pitchFamily="18" charset="0"/>
                <a:cs typeface="B Nazanin" pitchFamily="2" charset="-78"/>
              </a:rPr>
              <a:t>به نام خدا</a:t>
            </a:r>
            <a:endParaRPr lang="en-US" sz="3600" dirty="0">
              <a:solidFill>
                <a:srgbClr val="002060"/>
              </a:solidFill>
              <a:latin typeface="Times New Roman" pitchFamily="18" charset="0"/>
              <a:cs typeface="B Nazanin" pitchFamily="2" charset="-78"/>
            </a:endParaRPr>
          </a:p>
        </p:txBody>
      </p:sp>
      <p:sp>
        <p:nvSpPr>
          <p:cNvPr id="57350" name="Rectangle 6"/>
          <p:cNvSpPr>
            <a:spLocks noChangeArrowheads="1"/>
          </p:cNvSpPr>
          <p:nvPr/>
        </p:nvSpPr>
        <p:spPr bwMode="auto">
          <a:xfrm>
            <a:off x="285720" y="2514600"/>
            <a:ext cx="8305800" cy="1143000"/>
          </a:xfrm>
          <a:prstGeom prst="rect">
            <a:avLst/>
          </a:prstGeom>
          <a:noFill/>
          <a:ln w="9525">
            <a:noFill/>
            <a:miter lim="800000"/>
            <a:headEnd/>
            <a:tailEnd/>
          </a:ln>
          <a:effectLst>
            <a:outerShdw dist="107763" dir="2700000" algn="ctr" rotWithShape="0">
              <a:schemeClr val="bg1">
                <a:alpha val="50000"/>
              </a:schemeClr>
            </a:outerShdw>
          </a:effectLst>
        </p:spPr>
        <p:txBody>
          <a:bodyPr anchor="ctr"/>
          <a:lstStyle/>
          <a:p>
            <a:pPr algn="ctr"/>
            <a:r>
              <a:rPr lang="fa-IR" sz="6600" dirty="0" smtClean="0">
                <a:solidFill>
                  <a:srgbClr val="0070C0"/>
                </a:solidFill>
                <a:effectLst>
                  <a:outerShdw blurRad="38100" dist="38100" dir="2700000" algn="tl">
                    <a:srgbClr val="000000"/>
                  </a:outerShdw>
                </a:effectLst>
                <a:cs typeface="B Nazanin" pitchFamily="2" charset="-78"/>
              </a:rPr>
              <a:t>تحلیل </a:t>
            </a:r>
            <a:r>
              <a:rPr lang="fa-IR" sz="6600" dirty="0">
                <a:solidFill>
                  <a:srgbClr val="0070C0"/>
                </a:solidFill>
                <a:effectLst>
                  <a:outerShdw blurRad="38100" dist="38100" dir="2700000" algn="tl">
                    <a:srgbClr val="000000"/>
                  </a:outerShdw>
                </a:effectLst>
                <a:cs typeface="B Nazanin" pitchFamily="2" charset="-78"/>
              </a:rPr>
              <a:t>فضاهای شهری</a:t>
            </a:r>
            <a:endParaRPr lang="en-US" sz="6600" dirty="0">
              <a:solidFill>
                <a:srgbClr val="0070C0"/>
              </a:solidFill>
              <a:effectLst>
                <a:outerShdw blurRad="38100" dist="38100" dir="2700000" algn="tl">
                  <a:srgbClr val="000000"/>
                </a:outerShdw>
              </a:effectLst>
              <a:cs typeface="B Nazanin" pitchFamily="2" charset="-78"/>
            </a:endParaRPr>
          </a:p>
        </p:txBody>
      </p:sp>
      <p:sp>
        <p:nvSpPr>
          <p:cNvPr id="57351" name="Rectangle 7"/>
          <p:cNvSpPr>
            <a:spLocks noChangeArrowheads="1"/>
          </p:cNvSpPr>
          <p:nvPr/>
        </p:nvSpPr>
        <p:spPr bwMode="auto">
          <a:xfrm>
            <a:off x="-71470" y="4267200"/>
            <a:ext cx="9144000" cy="1981200"/>
          </a:xfrm>
          <a:prstGeom prst="rect">
            <a:avLst/>
          </a:prstGeom>
          <a:noFill/>
          <a:ln w="9525">
            <a:noFill/>
            <a:miter lim="800000"/>
            <a:headEnd/>
            <a:tailEnd/>
          </a:ln>
          <a:effectLst>
            <a:outerShdw dist="107763" dir="2700000" algn="ctr" rotWithShape="0">
              <a:schemeClr val="bg1">
                <a:alpha val="50000"/>
              </a:schemeClr>
            </a:outerShdw>
          </a:effectLst>
        </p:spPr>
        <p:txBody>
          <a:bodyPr/>
          <a:lstStyle/>
          <a:p>
            <a:pPr algn="ctr">
              <a:spcBef>
                <a:spcPct val="20000"/>
              </a:spcBef>
              <a:buClr>
                <a:schemeClr val="hlink"/>
              </a:buClr>
              <a:buSzPct val="65000"/>
              <a:buFont typeface="Wingdings" pitchFamily="2" charset="2"/>
              <a:buNone/>
            </a:pPr>
            <a:endParaRPr lang="en-US" sz="4400" b="1" dirty="0">
              <a:solidFill>
                <a:schemeClr val="tx2">
                  <a:lumMod val="75000"/>
                </a:schemeClr>
              </a:solidFill>
              <a:cs typeface="B Nazanin" pitchFamily="2" charset="-78"/>
            </a:endParaRPr>
          </a:p>
        </p:txBody>
      </p:sp>
      <p:sp>
        <p:nvSpPr>
          <p:cNvPr id="7" name="Oval 6"/>
          <p:cNvSpPr>
            <a:spLocks noChangeArrowheads="1"/>
          </p:cNvSpPr>
          <p:nvPr/>
        </p:nvSpPr>
        <p:spPr bwMode="auto">
          <a:xfrm>
            <a:off x="4357686" y="1071546"/>
            <a:ext cx="428628" cy="428628"/>
          </a:xfrm>
          <a:prstGeom prst="ellipse">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endParaRPr lang="en-US" dirty="0">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animEffect transition="in" filter="box(in)">
                                      <p:cBhvr>
                                        <p:cTn id="7" dur="3000"/>
                                        <p:tgtEl>
                                          <p:spTgt spid="573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7350"/>
                                        </p:tgtEl>
                                        <p:attrNameLst>
                                          <p:attrName>style.visibility</p:attrName>
                                        </p:attrNameLst>
                                      </p:cBhvr>
                                      <p:to>
                                        <p:strVal val="visible"/>
                                      </p:to>
                                    </p:set>
                                    <p:animEffect transition="in" filter="checkerboard(across)">
                                      <p:cBhvr>
                                        <p:cTn id="12" dur="2000"/>
                                        <p:tgtEl>
                                          <p:spTgt spid="573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nodePh="1">
                                  <p:stCondLst>
                                    <p:cond delay="0"/>
                                  </p:stCondLst>
                                  <p:endCondLst>
                                    <p:cond evt="begin" delay="0">
                                      <p:tn val="15"/>
                                    </p:cond>
                                  </p:endCondLst>
                                  <p:childTnLst>
                                    <p:set>
                                      <p:cBhvr>
                                        <p:cTn id="16" dur="1" fill="hold">
                                          <p:stCondLst>
                                            <p:cond delay="0"/>
                                          </p:stCondLst>
                                        </p:cTn>
                                        <p:tgtEl>
                                          <p:spTgt spid="57351">
                                            <p:txEl>
                                              <p:pRg st="0" end="0"/>
                                            </p:txEl>
                                          </p:spTgt>
                                        </p:tgtEl>
                                        <p:attrNameLst>
                                          <p:attrName>style.visibility</p:attrName>
                                        </p:attrNameLst>
                                      </p:cBhvr>
                                      <p:to>
                                        <p:strVal val="visible"/>
                                      </p:to>
                                    </p:set>
                                    <p:animEffect transition="in" filter="blinds(horizontal)">
                                      <p:cBhvr>
                                        <p:cTn id="17" dur="3000"/>
                                        <p:tgtEl>
                                          <p:spTgt spid="5735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219852" y="533384"/>
            <a:ext cx="2209800" cy="6096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دسترسی ها</a:t>
            </a:r>
            <a:endParaRPr lang="en-US" sz="4800" b="1" dirty="0">
              <a:solidFill>
                <a:srgbClr val="0070C0"/>
              </a:solidFill>
              <a:cs typeface="B Arshia" pitchFamily="2" charset="-78"/>
            </a:endParaRPr>
          </a:p>
        </p:txBody>
      </p:sp>
      <p:pic>
        <p:nvPicPr>
          <p:cNvPr id="167941" name="Picture 5" descr="Copy of 5-maremat shode"/>
          <p:cNvPicPr>
            <a:picLocks noChangeAspect="1" noChangeArrowheads="1"/>
          </p:cNvPicPr>
          <p:nvPr/>
        </p:nvPicPr>
        <p:blipFill>
          <a:blip r:embed="rId2" cstate="print"/>
          <a:srcRect/>
          <a:stretch>
            <a:fillRect/>
          </a:stretch>
        </p:blipFill>
        <p:spPr bwMode="auto">
          <a:xfrm>
            <a:off x="762000" y="914400"/>
            <a:ext cx="4495800" cy="4937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7942" name="Text Box 6"/>
          <p:cNvSpPr txBox="1">
            <a:spLocks noChangeArrowheads="1"/>
          </p:cNvSpPr>
          <p:nvPr/>
        </p:nvSpPr>
        <p:spPr bwMode="auto">
          <a:xfrm>
            <a:off x="6172200" y="2286000"/>
            <a:ext cx="17526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دسترسی اصلی</a:t>
            </a:r>
            <a:endParaRPr lang="en-US" sz="2400">
              <a:cs typeface="B Nazanin" pitchFamily="2" charset="-78"/>
            </a:endParaRPr>
          </a:p>
        </p:txBody>
      </p:sp>
      <p:sp>
        <p:nvSpPr>
          <p:cNvPr id="167943" name="Text Box 7"/>
          <p:cNvSpPr txBox="1">
            <a:spLocks noChangeArrowheads="1"/>
          </p:cNvSpPr>
          <p:nvPr/>
        </p:nvSpPr>
        <p:spPr bwMode="auto">
          <a:xfrm>
            <a:off x="5715000" y="304800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دسترسی نیمه اصلی</a:t>
            </a:r>
            <a:endParaRPr lang="en-US" sz="2400">
              <a:cs typeface="B Nazanin" pitchFamily="2" charset="-78"/>
            </a:endParaRPr>
          </a:p>
        </p:txBody>
      </p:sp>
      <p:sp>
        <p:nvSpPr>
          <p:cNvPr id="167944" name="Text Box 8"/>
          <p:cNvSpPr txBox="1">
            <a:spLocks noChangeArrowheads="1"/>
          </p:cNvSpPr>
          <p:nvPr/>
        </p:nvSpPr>
        <p:spPr bwMode="auto">
          <a:xfrm>
            <a:off x="6019800" y="38100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دسترسی فرعی</a:t>
            </a:r>
            <a:endParaRPr lang="en-US" sz="2400">
              <a:cs typeface="B Nazanin" pitchFamily="2" charset="-78"/>
            </a:endParaRPr>
          </a:p>
        </p:txBody>
      </p:sp>
      <p:sp>
        <p:nvSpPr>
          <p:cNvPr id="167945" name="Rectangle 9"/>
          <p:cNvSpPr>
            <a:spLocks noChangeArrowheads="1"/>
          </p:cNvSpPr>
          <p:nvPr/>
        </p:nvSpPr>
        <p:spPr bwMode="auto">
          <a:xfrm>
            <a:off x="8153400" y="2438400"/>
            <a:ext cx="228600" cy="228600"/>
          </a:xfrm>
          <a:prstGeom prst="rect">
            <a:avLst/>
          </a:prstGeom>
          <a:solidFill>
            <a:srgbClr val="FF3300"/>
          </a:solidFill>
          <a:ln w="9525">
            <a:solidFill>
              <a:srgbClr val="FF33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7946" name="Rectangle 10"/>
          <p:cNvSpPr>
            <a:spLocks noChangeArrowheads="1"/>
          </p:cNvSpPr>
          <p:nvPr/>
        </p:nvSpPr>
        <p:spPr bwMode="auto">
          <a:xfrm>
            <a:off x="8153400" y="3124200"/>
            <a:ext cx="228600" cy="228600"/>
          </a:xfrm>
          <a:prstGeom prst="rect">
            <a:avLst/>
          </a:prstGeom>
          <a:solidFill>
            <a:srgbClr val="FFFF00"/>
          </a:solidFill>
          <a:ln w="9525">
            <a:solidFill>
              <a:srgbClr val="FFFF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7947" name="Rectangle 11"/>
          <p:cNvSpPr>
            <a:spLocks noChangeArrowheads="1"/>
          </p:cNvSpPr>
          <p:nvPr/>
        </p:nvSpPr>
        <p:spPr bwMode="auto">
          <a:xfrm>
            <a:off x="8153400" y="3886200"/>
            <a:ext cx="228600" cy="228600"/>
          </a:xfrm>
          <a:prstGeom prst="rect">
            <a:avLst/>
          </a:prstGeom>
          <a:solidFill>
            <a:srgbClr val="996600"/>
          </a:solidFill>
          <a:ln w="9525">
            <a:solidFill>
              <a:srgbClr val="9966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7948" name="Oval 12"/>
          <p:cNvSpPr>
            <a:spLocks noChangeArrowheads="1"/>
          </p:cNvSpPr>
          <p:nvPr/>
        </p:nvSpPr>
        <p:spPr bwMode="auto">
          <a:xfrm>
            <a:off x="8267728"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7948"/>
                                        </p:tgtEl>
                                        <p:attrNameLst>
                                          <p:attrName>style.visibility</p:attrName>
                                        </p:attrNameLst>
                                      </p:cBhvr>
                                      <p:to>
                                        <p:strVal val="visible"/>
                                      </p:to>
                                    </p:set>
                                    <p:animEffect transition="in" filter="blinds(horizontal)">
                                      <p:cBhvr>
                                        <p:cTn id="7" dur="500"/>
                                        <p:tgtEl>
                                          <p:spTgt spid="16794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38"/>
                                        </p:tgtEl>
                                        <p:attrNameLst>
                                          <p:attrName>style.visibility</p:attrName>
                                        </p:attrNameLst>
                                      </p:cBhvr>
                                      <p:to>
                                        <p:strVal val="visible"/>
                                      </p:to>
                                    </p:set>
                                    <p:animEffect transition="in" filter="checkerboard(across)">
                                      <p:cBhvr>
                                        <p:cTn id="12" dur="2000"/>
                                        <p:tgtEl>
                                          <p:spTgt spid="16793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67941"/>
                                        </p:tgtEl>
                                        <p:attrNameLst>
                                          <p:attrName>style.visibility</p:attrName>
                                        </p:attrNameLst>
                                      </p:cBhvr>
                                      <p:to>
                                        <p:strVal val="visible"/>
                                      </p:to>
                                    </p:set>
                                    <p:animEffect transition="in" filter="diamond(in)">
                                      <p:cBhvr>
                                        <p:cTn id="17" dur="2000"/>
                                        <p:tgtEl>
                                          <p:spTgt spid="1679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7945"/>
                                        </p:tgtEl>
                                        <p:attrNameLst>
                                          <p:attrName>style.visibility</p:attrName>
                                        </p:attrNameLst>
                                      </p:cBhvr>
                                      <p:to>
                                        <p:strVal val="visible"/>
                                      </p:to>
                                    </p:set>
                                    <p:animEffect transition="in" filter="blinds(horizontal)">
                                      <p:cBhvr>
                                        <p:cTn id="22" dur="500"/>
                                        <p:tgtEl>
                                          <p:spTgt spid="16794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67942">
                                            <p:txEl>
                                              <p:pRg st="0" end="0"/>
                                            </p:txEl>
                                          </p:spTgt>
                                        </p:tgtEl>
                                        <p:attrNameLst>
                                          <p:attrName>style.visibility</p:attrName>
                                        </p:attrNameLst>
                                      </p:cBhvr>
                                      <p:to>
                                        <p:strVal val="visible"/>
                                      </p:to>
                                    </p:set>
                                    <p:animEffect transition="in" filter="box(in)">
                                      <p:cBhvr>
                                        <p:cTn id="27" dur="2000"/>
                                        <p:tgtEl>
                                          <p:spTgt spid="16794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7946"/>
                                        </p:tgtEl>
                                        <p:attrNameLst>
                                          <p:attrName>style.visibility</p:attrName>
                                        </p:attrNameLst>
                                      </p:cBhvr>
                                      <p:to>
                                        <p:strVal val="visible"/>
                                      </p:to>
                                    </p:set>
                                    <p:animEffect transition="in" filter="blinds(horizontal)">
                                      <p:cBhvr>
                                        <p:cTn id="32" dur="500"/>
                                        <p:tgtEl>
                                          <p:spTgt spid="16794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67943"/>
                                        </p:tgtEl>
                                        <p:attrNameLst>
                                          <p:attrName>style.visibility</p:attrName>
                                        </p:attrNameLst>
                                      </p:cBhvr>
                                      <p:to>
                                        <p:strVal val="visible"/>
                                      </p:to>
                                    </p:set>
                                    <p:animEffect transition="in" filter="checkerboard(across)">
                                      <p:cBhvr>
                                        <p:cTn id="37" dur="2000"/>
                                        <p:tgtEl>
                                          <p:spTgt spid="16794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7947"/>
                                        </p:tgtEl>
                                        <p:attrNameLst>
                                          <p:attrName>style.visibility</p:attrName>
                                        </p:attrNameLst>
                                      </p:cBhvr>
                                      <p:to>
                                        <p:strVal val="visible"/>
                                      </p:to>
                                    </p:set>
                                    <p:animEffect transition="in" filter="blinds(horizontal)">
                                      <p:cBhvr>
                                        <p:cTn id="42" dur="500"/>
                                        <p:tgtEl>
                                          <p:spTgt spid="167947"/>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67944">
                                            <p:txEl>
                                              <p:pRg st="0" end="0"/>
                                            </p:txEl>
                                          </p:spTgt>
                                        </p:tgtEl>
                                        <p:attrNameLst>
                                          <p:attrName>style.visibility</p:attrName>
                                        </p:attrNameLst>
                                      </p:cBhvr>
                                      <p:to>
                                        <p:strVal val="visible"/>
                                      </p:to>
                                    </p:set>
                                    <p:animEffect transition="in" filter="box(in)">
                                      <p:cBhvr>
                                        <p:cTn id="47" dur="2000"/>
                                        <p:tgtEl>
                                          <p:spTgt spid="167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p:bldP spid="167943" grpId="0"/>
      <p:bldP spid="167945" grpId="0" animBg="1"/>
      <p:bldP spid="167946" grpId="0" animBg="1"/>
      <p:bldP spid="167947" grpId="0" animBg="1"/>
      <p:bldP spid="16794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315200" y="6096000"/>
            <a:ext cx="1600200" cy="381000"/>
          </a:xfrm>
          <a:ln/>
          <a:effectLst>
            <a:outerShdw dist="107763" dir="2700000" algn="ctr" rotWithShape="0">
              <a:schemeClr val="bg2">
                <a:alpha val="50000"/>
              </a:schemeClr>
            </a:outerShdw>
          </a:effectLst>
        </p:spPr>
        <p:txBody>
          <a:bodyPr>
            <a:normAutofit fontScale="90000"/>
          </a:bodyPr>
          <a:lstStyle/>
          <a:p>
            <a:r>
              <a:rPr lang="fa-IR" sz="2400" dirty="0">
                <a:solidFill>
                  <a:schemeClr val="accent1">
                    <a:lumMod val="75000"/>
                  </a:schemeClr>
                </a:solidFill>
                <a:cs typeface="B Nazanin" pitchFamily="2" charset="-78"/>
              </a:rPr>
              <a:t>محدوده سایت</a:t>
            </a:r>
            <a:endParaRPr lang="en-US" sz="2400" dirty="0">
              <a:solidFill>
                <a:schemeClr val="accent1">
                  <a:lumMod val="75000"/>
                </a:schemeClr>
              </a:solidFill>
              <a:cs typeface="B Nazanin" pitchFamily="2" charset="-78"/>
            </a:endParaRPr>
          </a:p>
        </p:txBody>
      </p:sp>
      <p:pic>
        <p:nvPicPr>
          <p:cNvPr id="99334" name="Picture 6" descr="Copy (8) of 4"/>
          <p:cNvPicPr>
            <a:picLocks noChangeAspect="1" noChangeArrowheads="1"/>
          </p:cNvPicPr>
          <p:nvPr/>
        </p:nvPicPr>
        <p:blipFill>
          <a:blip r:embed="rId2" cstate="print"/>
          <a:srcRect/>
          <a:stretch>
            <a:fillRect/>
          </a:stretch>
        </p:blipFill>
        <p:spPr bwMode="auto">
          <a:xfrm>
            <a:off x="1447800" y="1066800"/>
            <a:ext cx="5562600" cy="5486400"/>
          </a:xfrm>
          <a:prstGeom prst="rect">
            <a:avLst/>
          </a:prstGeom>
          <a:ln>
            <a:noFill/>
          </a:ln>
          <a:effectLst>
            <a:softEdge rad="112500"/>
          </a:effectLst>
        </p:spPr>
      </p:pic>
      <p:sp>
        <p:nvSpPr>
          <p:cNvPr id="99335" name="Line 7"/>
          <p:cNvSpPr>
            <a:spLocks noChangeShapeType="1"/>
          </p:cNvSpPr>
          <p:nvPr/>
        </p:nvSpPr>
        <p:spPr bwMode="auto">
          <a:xfrm>
            <a:off x="5410200" y="2514600"/>
            <a:ext cx="1676400" cy="609600"/>
          </a:xfrm>
          <a:prstGeom prst="line">
            <a:avLst/>
          </a:prstGeom>
          <a:noFill/>
          <a:ln w="76200">
            <a:solidFill>
              <a:schemeClr val="bg2"/>
            </a:solidFill>
            <a:round/>
            <a:headEnd/>
            <a:tailEnd type="triangle" w="med" len="med"/>
          </a:ln>
          <a:effectLst/>
        </p:spPr>
        <p:txBody>
          <a:bodyPr/>
          <a:lstStyle/>
          <a:p>
            <a:endParaRPr lang="fa-IR"/>
          </a:p>
        </p:txBody>
      </p:sp>
      <p:sp>
        <p:nvSpPr>
          <p:cNvPr id="99336" name="Line 8"/>
          <p:cNvSpPr>
            <a:spLocks noChangeShapeType="1"/>
          </p:cNvSpPr>
          <p:nvPr/>
        </p:nvSpPr>
        <p:spPr bwMode="auto">
          <a:xfrm flipH="1" flipV="1">
            <a:off x="1371600" y="2286000"/>
            <a:ext cx="2133600" cy="0"/>
          </a:xfrm>
          <a:prstGeom prst="line">
            <a:avLst/>
          </a:prstGeom>
          <a:noFill/>
          <a:ln w="76200">
            <a:solidFill>
              <a:schemeClr val="bg2"/>
            </a:solidFill>
            <a:round/>
            <a:headEnd/>
            <a:tailEnd type="triangle" w="med" len="med"/>
          </a:ln>
          <a:effectLst/>
        </p:spPr>
        <p:txBody>
          <a:bodyPr/>
          <a:lstStyle/>
          <a:p>
            <a:endParaRPr lang="fa-IR"/>
          </a:p>
        </p:txBody>
      </p:sp>
      <p:sp>
        <p:nvSpPr>
          <p:cNvPr id="99337" name="Line 9"/>
          <p:cNvSpPr>
            <a:spLocks noChangeShapeType="1"/>
          </p:cNvSpPr>
          <p:nvPr/>
        </p:nvSpPr>
        <p:spPr bwMode="auto">
          <a:xfrm flipH="1">
            <a:off x="2819400" y="2819400"/>
            <a:ext cx="914400" cy="2743200"/>
          </a:xfrm>
          <a:prstGeom prst="line">
            <a:avLst/>
          </a:prstGeom>
          <a:noFill/>
          <a:ln w="76200">
            <a:solidFill>
              <a:schemeClr val="bg2"/>
            </a:solidFill>
            <a:round/>
            <a:headEnd/>
            <a:tailEnd type="triangle" w="med" len="med"/>
          </a:ln>
          <a:effectLst/>
        </p:spPr>
        <p:txBody>
          <a:bodyPr/>
          <a:lstStyle/>
          <a:p>
            <a:endParaRPr lang="fa-IR"/>
          </a:p>
        </p:txBody>
      </p:sp>
      <p:sp>
        <p:nvSpPr>
          <p:cNvPr id="99338" name="Line 10"/>
          <p:cNvSpPr>
            <a:spLocks noChangeShapeType="1"/>
          </p:cNvSpPr>
          <p:nvPr/>
        </p:nvSpPr>
        <p:spPr bwMode="auto">
          <a:xfrm flipH="1" flipV="1">
            <a:off x="2819400" y="685800"/>
            <a:ext cx="914400" cy="1143000"/>
          </a:xfrm>
          <a:prstGeom prst="line">
            <a:avLst/>
          </a:prstGeom>
          <a:noFill/>
          <a:ln w="76200">
            <a:solidFill>
              <a:schemeClr val="bg2"/>
            </a:solidFill>
            <a:round/>
            <a:headEnd/>
            <a:tailEnd type="triangle" w="med" len="med"/>
          </a:ln>
          <a:effectLst/>
        </p:spPr>
        <p:txBody>
          <a:bodyPr/>
          <a:lstStyle/>
          <a:p>
            <a:endParaRPr lang="fa-IR"/>
          </a:p>
        </p:txBody>
      </p:sp>
      <p:sp>
        <p:nvSpPr>
          <p:cNvPr id="99339" name="Line 11"/>
          <p:cNvSpPr>
            <a:spLocks noChangeShapeType="1"/>
          </p:cNvSpPr>
          <p:nvPr/>
        </p:nvSpPr>
        <p:spPr bwMode="auto">
          <a:xfrm flipH="1" flipV="1">
            <a:off x="4191000" y="533400"/>
            <a:ext cx="152400" cy="914400"/>
          </a:xfrm>
          <a:prstGeom prst="line">
            <a:avLst/>
          </a:prstGeom>
          <a:noFill/>
          <a:ln w="76200">
            <a:solidFill>
              <a:schemeClr val="bg2"/>
            </a:solidFill>
            <a:round/>
            <a:headEnd/>
            <a:tailEnd type="triangle" w="med" len="med"/>
          </a:ln>
          <a:effectLst/>
        </p:spPr>
        <p:txBody>
          <a:bodyPr/>
          <a:lstStyle/>
          <a:p>
            <a:endParaRPr lang="fa-IR"/>
          </a:p>
        </p:txBody>
      </p:sp>
      <p:sp>
        <p:nvSpPr>
          <p:cNvPr id="99341" name="Line 13"/>
          <p:cNvSpPr>
            <a:spLocks noChangeShapeType="1"/>
          </p:cNvSpPr>
          <p:nvPr/>
        </p:nvSpPr>
        <p:spPr bwMode="auto">
          <a:xfrm flipV="1">
            <a:off x="5257800" y="838200"/>
            <a:ext cx="228600" cy="838200"/>
          </a:xfrm>
          <a:prstGeom prst="line">
            <a:avLst/>
          </a:prstGeom>
          <a:noFill/>
          <a:ln w="76200">
            <a:solidFill>
              <a:schemeClr val="bg2"/>
            </a:solidFill>
            <a:round/>
            <a:headEnd/>
            <a:tailEnd type="triangle" w="med" len="med"/>
          </a:ln>
          <a:effectLst/>
        </p:spPr>
        <p:txBody>
          <a:bodyPr/>
          <a:lstStyle/>
          <a:p>
            <a:endParaRPr lang="fa-IR"/>
          </a:p>
        </p:txBody>
      </p:sp>
      <p:sp>
        <p:nvSpPr>
          <p:cNvPr id="99345" name="Text Box 17"/>
          <p:cNvSpPr txBox="1">
            <a:spLocks noChangeArrowheads="1"/>
          </p:cNvSpPr>
          <p:nvPr/>
        </p:nvSpPr>
        <p:spPr bwMode="auto">
          <a:xfrm>
            <a:off x="-457200" y="23622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rgbClr val="0070C0"/>
                </a:solidFill>
                <a:latin typeface="Arial" pitchFamily="34" charset="0"/>
                <a:cs typeface="B Nazanin" pitchFamily="2" charset="-78"/>
              </a:rPr>
              <a:t>خیابان ولیعصر</a:t>
            </a:r>
            <a:endParaRPr lang="en-US" sz="2400" dirty="0">
              <a:solidFill>
                <a:srgbClr val="0070C0"/>
              </a:solidFill>
              <a:latin typeface="Arial" pitchFamily="34" charset="0"/>
              <a:cs typeface="B Nazanin" pitchFamily="2" charset="-78"/>
            </a:endParaRPr>
          </a:p>
        </p:txBody>
      </p:sp>
      <p:sp>
        <p:nvSpPr>
          <p:cNvPr id="99346" name="Text Box 18"/>
          <p:cNvSpPr txBox="1">
            <a:spLocks noChangeArrowheads="1"/>
          </p:cNvSpPr>
          <p:nvPr/>
        </p:nvSpPr>
        <p:spPr bwMode="auto">
          <a:xfrm>
            <a:off x="3810000" y="1905000"/>
            <a:ext cx="1295400" cy="336550"/>
          </a:xfrm>
          <a:prstGeom prst="rect">
            <a:avLst/>
          </a:prstGeom>
          <a:noFill/>
          <a:ln w="9525">
            <a:noFill/>
            <a:miter lim="800000"/>
            <a:headEnd/>
            <a:tailEnd/>
          </a:ln>
          <a:effectLst/>
        </p:spPr>
        <p:txBody>
          <a:bodyPr>
            <a:spAutoFit/>
          </a:bodyPr>
          <a:lstStyle/>
          <a:p>
            <a:pPr>
              <a:spcBef>
                <a:spcPct val="50000"/>
              </a:spcBef>
            </a:pPr>
            <a:r>
              <a:rPr lang="fa-IR" sz="1600">
                <a:latin typeface="Arial" pitchFamily="34" charset="0"/>
                <a:cs typeface="B Nazanin" pitchFamily="2" charset="-78"/>
              </a:rPr>
              <a:t>میدان تجریش</a:t>
            </a:r>
            <a:endParaRPr lang="en-US" sz="1600">
              <a:latin typeface="Arial" pitchFamily="34" charset="0"/>
              <a:cs typeface="B Nazanin" pitchFamily="2" charset="-78"/>
            </a:endParaRPr>
          </a:p>
        </p:txBody>
      </p:sp>
      <p:sp>
        <p:nvSpPr>
          <p:cNvPr id="99347" name="Text Box 19"/>
          <p:cNvSpPr txBox="1">
            <a:spLocks noChangeArrowheads="1"/>
          </p:cNvSpPr>
          <p:nvPr/>
        </p:nvSpPr>
        <p:spPr bwMode="auto">
          <a:xfrm>
            <a:off x="-76200" y="5486400"/>
            <a:ext cx="2590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chemeClr val="accent1">
                    <a:lumMod val="75000"/>
                  </a:schemeClr>
                </a:solidFill>
                <a:latin typeface="Arial" pitchFamily="34" charset="0"/>
                <a:cs typeface="B Nazanin" pitchFamily="2" charset="-78"/>
              </a:rPr>
              <a:t>خیابان شهید دربندی</a:t>
            </a:r>
            <a:endParaRPr lang="en-US" sz="2400" dirty="0">
              <a:solidFill>
                <a:schemeClr val="accent1">
                  <a:lumMod val="75000"/>
                </a:schemeClr>
              </a:solidFill>
              <a:latin typeface="Arial" pitchFamily="34" charset="0"/>
              <a:cs typeface="B Nazanin" pitchFamily="2" charset="-78"/>
            </a:endParaRPr>
          </a:p>
        </p:txBody>
      </p:sp>
      <p:sp>
        <p:nvSpPr>
          <p:cNvPr id="99348" name="Text Box 20"/>
          <p:cNvSpPr txBox="1">
            <a:spLocks noChangeArrowheads="1"/>
          </p:cNvSpPr>
          <p:nvPr/>
        </p:nvSpPr>
        <p:spPr bwMode="auto">
          <a:xfrm>
            <a:off x="1752600" y="228600"/>
            <a:ext cx="1676400" cy="366713"/>
          </a:xfrm>
          <a:prstGeom prst="rect">
            <a:avLst/>
          </a:prstGeom>
          <a:noFill/>
          <a:ln w="9525">
            <a:noFill/>
            <a:miter lim="800000"/>
            <a:headEnd/>
            <a:tailEnd/>
          </a:ln>
          <a:effectLst/>
        </p:spPr>
        <p:txBody>
          <a:bodyPr>
            <a:spAutoFit/>
          </a:bodyPr>
          <a:lstStyle/>
          <a:p>
            <a:pPr>
              <a:spcBef>
                <a:spcPct val="50000"/>
              </a:spcBef>
            </a:pPr>
            <a:endParaRPr lang="en-US">
              <a:latin typeface="Arial" pitchFamily="34" charset="0"/>
              <a:cs typeface="Arial" pitchFamily="34" charset="0"/>
            </a:endParaRPr>
          </a:p>
        </p:txBody>
      </p:sp>
      <p:sp>
        <p:nvSpPr>
          <p:cNvPr id="99349" name="Text Box 21"/>
          <p:cNvSpPr txBox="1">
            <a:spLocks noChangeArrowheads="1"/>
          </p:cNvSpPr>
          <p:nvPr/>
        </p:nvSpPr>
        <p:spPr bwMode="auto">
          <a:xfrm>
            <a:off x="533400" y="45720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chemeClr val="accent1">
                    <a:lumMod val="75000"/>
                  </a:schemeClr>
                </a:solidFill>
                <a:cs typeface="B Nazanin" pitchFamily="2" charset="-78"/>
              </a:rPr>
              <a:t>خیابان آیت الله ملکی</a:t>
            </a:r>
            <a:endParaRPr lang="en-US" sz="2400" dirty="0">
              <a:solidFill>
                <a:schemeClr val="accent1">
                  <a:lumMod val="75000"/>
                </a:schemeClr>
              </a:solidFill>
              <a:cs typeface="B Nazanin" pitchFamily="2" charset="-78"/>
            </a:endParaRPr>
          </a:p>
        </p:txBody>
      </p:sp>
      <p:sp>
        <p:nvSpPr>
          <p:cNvPr id="99350" name="Text Box 22"/>
          <p:cNvSpPr txBox="1">
            <a:spLocks noChangeArrowheads="1"/>
          </p:cNvSpPr>
          <p:nvPr/>
        </p:nvSpPr>
        <p:spPr bwMode="auto">
          <a:xfrm>
            <a:off x="2514600" y="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rgbClr val="0070C0"/>
                </a:solidFill>
                <a:cs typeface="B Nazanin" pitchFamily="2" charset="-78"/>
              </a:rPr>
              <a:t>خیابان شهید جلالوند</a:t>
            </a:r>
            <a:endParaRPr lang="en-US" sz="2400" dirty="0">
              <a:solidFill>
                <a:srgbClr val="0070C0"/>
              </a:solidFill>
              <a:cs typeface="B Nazanin" pitchFamily="2" charset="-78"/>
            </a:endParaRPr>
          </a:p>
        </p:txBody>
      </p:sp>
      <p:sp>
        <p:nvSpPr>
          <p:cNvPr id="99352" name="Text Box 24"/>
          <p:cNvSpPr txBox="1">
            <a:spLocks noChangeArrowheads="1"/>
          </p:cNvSpPr>
          <p:nvPr/>
        </p:nvSpPr>
        <p:spPr bwMode="auto">
          <a:xfrm>
            <a:off x="5105400" y="304800"/>
            <a:ext cx="3200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chemeClr val="accent1">
                    <a:lumMod val="75000"/>
                  </a:schemeClr>
                </a:solidFill>
                <a:cs typeface="B Nazanin" pitchFamily="2" charset="-78"/>
              </a:rPr>
              <a:t>خیابان شهید برادران فنا خسرو</a:t>
            </a:r>
            <a:endParaRPr lang="en-US" sz="2400" dirty="0">
              <a:solidFill>
                <a:schemeClr val="accent1">
                  <a:lumMod val="75000"/>
                </a:schemeClr>
              </a:solidFill>
              <a:cs typeface="B Nazanin" pitchFamily="2" charset="-78"/>
            </a:endParaRPr>
          </a:p>
        </p:txBody>
      </p:sp>
      <p:sp>
        <p:nvSpPr>
          <p:cNvPr id="99353" name="Text Box 25"/>
          <p:cNvSpPr txBox="1">
            <a:spLocks noChangeArrowheads="1"/>
          </p:cNvSpPr>
          <p:nvPr/>
        </p:nvSpPr>
        <p:spPr bwMode="auto">
          <a:xfrm>
            <a:off x="6324600" y="3200400"/>
            <a:ext cx="1828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rgbClr val="0070C0"/>
                </a:solidFill>
                <a:cs typeface="B Nazanin" pitchFamily="2" charset="-78"/>
              </a:rPr>
              <a:t>خیابان شهرداری</a:t>
            </a:r>
            <a:endParaRPr lang="en-US" sz="2400" dirty="0">
              <a:solidFill>
                <a:srgbClr val="0070C0"/>
              </a:solidFill>
              <a:cs typeface="B Nazanin"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box(in)">
                                      <p:cBhvr>
                                        <p:cTn id="7" dur="2000"/>
                                        <p:tgtEl>
                                          <p:spTgt spid="993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9334"/>
                                        </p:tgtEl>
                                        <p:attrNameLst>
                                          <p:attrName>style.visibility</p:attrName>
                                        </p:attrNameLst>
                                      </p:cBhvr>
                                      <p:to>
                                        <p:strVal val="visible"/>
                                      </p:to>
                                    </p:set>
                                    <p:animEffect transition="in" filter="blinds(horizontal)">
                                      <p:cBhvr>
                                        <p:cTn id="12" dur="5000"/>
                                        <p:tgtEl>
                                          <p:spTgt spid="993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9336"/>
                                        </p:tgtEl>
                                        <p:attrNameLst>
                                          <p:attrName>style.visibility</p:attrName>
                                        </p:attrNameLst>
                                      </p:cBhvr>
                                      <p:to>
                                        <p:strVal val="visible"/>
                                      </p:to>
                                    </p:set>
                                    <p:animEffect transition="in" filter="checkerboard(across)">
                                      <p:cBhvr>
                                        <p:cTn id="17" dur="2000"/>
                                        <p:tgtEl>
                                          <p:spTgt spid="9933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9345">
                                            <p:txEl>
                                              <p:pRg st="0" end="0"/>
                                            </p:txEl>
                                          </p:spTgt>
                                        </p:tgtEl>
                                        <p:attrNameLst>
                                          <p:attrName>style.visibility</p:attrName>
                                        </p:attrNameLst>
                                      </p:cBhvr>
                                      <p:to>
                                        <p:strVal val="visible"/>
                                      </p:to>
                                    </p:set>
                                    <p:animEffect transition="in" filter="checkerboard(across)">
                                      <p:cBhvr>
                                        <p:cTn id="22" dur="2000"/>
                                        <p:tgtEl>
                                          <p:spTgt spid="9934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9338"/>
                                        </p:tgtEl>
                                        <p:attrNameLst>
                                          <p:attrName>style.visibility</p:attrName>
                                        </p:attrNameLst>
                                      </p:cBhvr>
                                      <p:to>
                                        <p:strVal val="visible"/>
                                      </p:to>
                                    </p:set>
                                    <p:animEffect transition="in" filter="blinds(horizontal)">
                                      <p:cBhvr>
                                        <p:cTn id="27" dur="2000"/>
                                        <p:tgtEl>
                                          <p:spTgt spid="9933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9349">
                                            <p:txEl>
                                              <p:pRg st="0" end="0"/>
                                            </p:txEl>
                                          </p:spTgt>
                                        </p:tgtEl>
                                        <p:attrNameLst>
                                          <p:attrName>style.visibility</p:attrName>
                                        </p:attrNameLst>
                                      </p:cBhvr>
                                      <p:to>
                                        <p:strVal val="visible"/>
                                      </p:to>
                                    </p:set>
                                    <p:animEffect transition="in" filter="box(in)">
                                      <p:cBhvr>
                                        <p:cTn id="32" dur="3000"/>
                                        <p:tgtEl>
                                          <p:spTgt spid="9934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9339"/>
                                        </p:tgtEl>
                                        <p:attrNameLst>
                                          <p:attrName>style.visibility</p:attrName>
                                        </p:attrNameLst>
                                      </p:cBhvr>
                                      <p:to>
                                        <p:strVal val="visible"/>
                                      </p:to>
                                    </p:set>
                                    <p:animEffect transition="in" filter="blinds(horizontal)">
                                      <p:cBhvr>
                                        <p:cTn id="37" dur="2000"/>
                                        <p:tgtEl>
                                          <p:spTgt spid="9933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99350">
                                            <p:txEl>
                                              <p:pRg st="0" end="0"/>
                                            </p:txEl>
                                          </p:spTgt>
                                        </p:tgtEl>
                                        <p:attrNameLst>
                                          <p:attrName>style.visibility</p:attrName>
                                        </p:attrNameLst>
                                      </p:cBhvr>
                                      <p:to>
                                        <p:strVal val="visible"/>
                                      </p:to>
                                    </p:set>
                                    <p:animEffect transition="in" filter="box(in)">
                                      <p:cBhvr>
                                        <p:cTn id="42" dur="2000"/>
                                        <p:tgtEl>
                                          <p:spTgt spid="9935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9341"/>
                                        </p:tgtEl>
                                        <p:attrNameLst>
                                          <p:attrName>style.visibility</p:attrName>
                                        </p:attrNameLst>
                                      </p:cBhvr>
                                      <p:to>
                                        <p:strVal val="visible"/>
                                      </p:to>
                                    </p:set>
                                    <p:animEffect transition="in" filter="blinds(horizontal)">
                                      <p:cBhvr>
                                        <p:cTn id="47" dur="2000"/>
                                        <p:tgtEl>
                                          <p:spTgt spid="9934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99352"/>
                                        </p:tgtEl>
                                        <p:attrNameLst>
                                          <p:attrName>style.visibility</p:attrName>
                                        </p:attrNameLst>
                                      </p:cBhvr>
                                      <p:to>
                                        <p:strVal val="visible"/>
                                      </p:to>
                                    </p:set>
                                    <p:animEffect transition="in" filter="box(in)">
                                      <p:cBhvr>
                                        <p:cTn id="52" dur="2000"/>
                                        <p:tgtEl>
                                          <p:spTgt spid="9935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99335"/>
                                        </p:tgtEl>
                                        <p:attrNameLst>
                                          <p:attrName>style.visibility</p:attrName>
                                        </p:attrNameLst>
                                      </p:cBhvr>
                                      <p:to>
                                        <p:strVal val="visible"/>
                                      </p:to>
                                    </p:set>
                                    <p:animEffect transition="in" filter="checkerboard(across)">
                                      <p:cBhvr>
                                        <p:cTn id="57" dur="2000"/>
                                        <p:tgtEl>
                                          <p:spTgt spid="99335"/>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99353">
                                            <p:txEl>
                                              <p:pRg st="0" end="0"/>
                                            </p:txEl>
                                          </p:spTgt>
                                        </p:tgtEl>
                                        <p:attrNameLst>
                                          <p:attrName>style.visibility</p:attrName>
                                        </p:attrNameLst>
                                      </p:cBhvr>
                                      <p:to>
                                        <p:strVal val="visible"/>
                                      </p:to>
                                    </p:set>
                                    <p:animEffect transition="in" filter="checkerboard(across)">
                                      <p:cBhvr>
                                        <p:cTn id="62" dur="2000"/>
                                        <p:tgtEl>
                                          <p:spTgt spid="9935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99337"/>
                                        </p:tgtEl>
                                        <p:attrNameLst>
                                          <p:attrName>style.visibility</p:attrName>
                                        </p:attrNameLst>
                                      </p:cBhvr>
                                      <p:to>
                                        <p:strVal val="visible"/>
                                      </p:to>
                                    </p:set>
                                    <p:animEffect transition="in" filter="box(in)">
                                      <p:cBhvr>
                                        <p:cTn id="67" dur="2000"/>
                                        <p:tgtEl>
                                          <p:spTgt spid="99337"/>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99347">
                                            <p:txEl>
                                              <p:pRg st="0" end="0"/>
                                            </p:txEl>
                                          </p:spTgt>
                                        </p:tgtEl>
                                        <p:attrNameLst>
                                          <p:attrName>style.visibility</p:attrName>
                                        </p:attrNameLst>
                                      </p:cBhvr>
                                      <p:to>
                                        <p:strVal val="visible"/>
                                      </p:to>
                                    </p:set>
                                    <p:animEffect transition="in" filter="checkerboard(across)">
                                      <p:cBhvr>
                                        <p:cTn id="72" dur="2000"/>
                                        <p:tgtEl>
                                          <p:spTgt spid="9934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99346"/>
                                        </p:tgtEl>
                                        <p:attrNameLst>
                                          <p:attrName>style.visibility</p:attrName>
                                        </p:attrNameLst>
                                      </p:cBhvr>
                                      <p:to>
                                        <p:strVal val="visible"/>
                                      </p:to>
                                    </p:set>
                                    <p:animEffect transition="in" filter="diamond(in)">
                                      <p:cBhvr>
                                        <p:cTn id="77" dur="2000"/>
                                        <p:tgtEl>
                                          <p:spTgt spid="99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nimBg="1"/>
      <p:bldP spid="99335" grpId="0" animBg="1"/>
      <p:bldP spid="99336" grpId="0" animBg="1"/>
      <p:bldP spid="99337" grpId="0" animBg="1"/>
      <p:bldP spid="99338" grpId="0" animBg="1"/>
      <p:bldP spid="99339" grpId="0" animBg="1"/>
      <p:bldP spid="99341" grpId="0" animBg="1"/>
      <p:bldP spid="99346" grpId="0"/>
      <p:bldP spid="9935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5405462" y="428604"/>
            <a:ext cx="2667000" cy="609600"/>
          </a:xfrm>
          <a:effectLst>
            <a:outerShdw dist="107763" dir="2700000" algn="ctr" rotWithShape="0">
              <a:schemeClr val="bg2">
                <a:alpha val="50000"/>
              </a:schemeClr>
            </a:outerShdw>
          </a:effectLst>
        </p:spPr>
        <p:txBody>
          <a:bodyPr>
            <a:noAutofit/>
          </a:bodyPr>
          <a:lstStyle/>
          <a:p>
            <a:r>
              <a:rPr lang="fa-IR" sz="3600" dirty="0">
                <a:solidFill>
                  <a:srgbClr val="0070C0"/>
                </a:solidFill>
                <a:cs typeface="B Arshia" pitchFamily="2" charset="-78"/>
              </a:rPr>
              <a:t>نقشه وضع سابق میدان</a:t>
            </a:r>
            <a:endParaRPr lang="en-US" sz="3600" dirty="0">
              <a:solidFill>
                <a:srgbClr val="0070C0"/>
              </a:solidFill>
              <a:cs typeface="B Arshia" pitchFamily="2" charset="-78"/>
            </a:endParaRPr>
          </a:p>
        </p:txBody>
      </p:sp>
      <p:sp>
        <p:nvSpPr>
          <p:cNvPr id="184323" name="Rectangle 3"/>
          <p:cNvSpPr>
            <a:spLocks noGrp="1" noChangeArrowheads="1"/>
          </p:cNvSpPr>
          <p:nvPr>
            <p:ph type="body" idx="1"/>
          </p:nvPr>
        </p:nvSpPr>
        <p:spPr>
          <a:xfrm>
            <a:off x="857224" y="466708"/>
            <a:ext cx="3048000" cy="533400"/>
          </a:xfrm>
          <a:ln/>
        </p:spPr>
        <p:txBody>
          <a:bodyPr>
            <a:normAutofit fontScale="77500" lnSpcReduction="20000"/>
          </a:bodyPr>
          <a:lstStyle/>
          <a:p>
            <a:pPr>
              <a:lnSpc>
                <a:spcPct val="80000"/>
              </a:lnSpc>
            </a:pPr>
            <a:r>
              <a:rPr lang="fa-IR" sz="3600" dirty="0">
                <a:solidFill>
                  <a:srgbClr val="0070C0"/>
                </a:solidFill>
                <a:cs typeface="B Arshia" pitchFamily="2" charset="-78"/>
              </a:rPr>
              <a:t>نقشه وضع موجود میدان</a:t>
            </a:r>
            <a:endParaRPr lang="en-US" sz="3600" dirty="0">
              <a:solidFill>
                <a:srgbClr val="0070C0"/>
              </a:solidFill>
              <a:cs typeface="B Arshia" pitchFamily="2" charset="-78"/>
            </a:endParaRPr>
          </a:p>
        </p:txBody>
      </p:sp>
      <p:pic>
        <p:nvPicPr>
          <p:cNvPr id="184324" name="Picture 4" descr="111111"/>
          <p:cNvPicPr>
            <a:picLocks noChangeAspect="1" noChangeArrowheads="1"/>
          </p:cNvPicPr>
          <p:nvPr/>
        </p:nvPicPr>
        <p:blipFill>
          <a:blip r:embed="rId2"/>
          <a:srcRect/>
          <a:stretch>
            <a:fillRect/>
          </a:stretch>
        </p:blipFill>
        <p:spPr bwMode="auto">
          <a:xfrm>
            <a:off x="571472" y="1204930"/>
            <a:ext cx="3505200" cy="4724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84325" name="Picture 5" descr="DSC00260"/>
          <p:cNvPicPr>
            <a:picLocks noChangeAspect="1" noChangeArrowheads="1"/>
          </p:cNvPicPr>
          <p:nvPr/>
        </p:nvPicPr>
        <p:blipFill>
          <a:blip r:embed="rId3"/>
          <a:srcRect/>
          <a:stretch>
            <a:fillRect/>
          </a:stretch>
        </p:blipFill>
        <p:spPr bwMode="auto">
          <a:xfrm>
            <a:off x="5105428" y="1276368"/>
            <a:ext cx="3538538" cy="4724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84327" name="Oval 7"/>
          <p:cNvSpPr>
            <a:spLocks noChangeArrowheads="1"/>
          </p:cNvSpPr>
          <p:nvPr/>
        </p:nvSpPr>
        <p:spPr bwMode="auto">
          <a:xfrm>
            <a:off x="8205814" y="704832"/>
            <a:ext cx="152400" cy="152400"/>
          </a:xfrm>
          <a:prstGeom prst="ellipse">
            <a:avLst/>
          </a:prstGeom>
          <a:solidFill>
            <a:schemeClr val="hlink"/>
          </a:solidFill>
          <a:ln w="9525">
            <a:solidFill>
              <a:schemeClr val="hlink"/>
            </a:solidFill>
            <a:round/>
            <a:headEnd/>
            <a:tailEnd/>
          </a:ln>
          <a:effectLst>
            <a:outerShdw dist="35921" dir="2700000" algn="ctr" rotWithShape="0">
              <a:schemeClr val="bg2"/>
            </a:outerShdw>
          </a:effectLst>
        </p:spPr>
        <p:txBody>
          <a:bodyPr wrap="none" anchor="ctr"/>
          <a:lstStyle/>
          <a:p>
            <a:pPr algn="ctr"/>
            <a:endParaRPr lang="fa-IR">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432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843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4327"/>
                                        </p:tgtEl>
                                        <p:attrNameLst>
                                          <p:attrName>style.visibility</p:attrName>
                                        </p:attrNameLst>
                                      </p:cBhvr>
                                      <p:to>
                                        <p:strVal val="visible"/>
                                      </p:to>
                                    </p:set>
                                    <p:animEffect transition="in" filter="blinds(horizontal)">
                                      <p:cBhvr>
                                        <p:cTn id="15" dur="500"/>
                                        <p:tgtEl>
                                          <p:spTgt spid="18432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84322"/>
                                        </p:tgtEl>
                                        <p:attrNameLst>
                                          <p:attrName>style.visibility</p:attrName>
                                        </p:attrNameLst>
                                      </p:cBhvr>
                                      <p:to>
                                        <p:strVal val="visible"/>
                                      </p:to>
                                    </p:set>
                                    <p:animEffect transition="in" filter="blinds(horizontal)">
                                      <p:cBhvr>
                                        <p:cTn id="20" dur="2000"/>
                                        <p:tgtEl>
                                          <p:spTgt spid="1843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4323">
                                            <p:txEl>
                                              <p:pRg st="0" end="0"/>
                                            </p:txEl>
                                          </p:spTgt>
                                        </p:tgtEl>
                                        <p:attrNameLst>
                                          <p:attrName>style.visibility</p:attrName>
                                        </p:attrNameLst>
                                      </p:cBhvr>
                                      <p:to>
                                        <p:strVal val="visible"/>
                                      </p:to>
                                    </p:set>
                                    <p:animEffect transition="in" filter="blinds(horizontal)">
                                      <p:cBhvr>
                                        <p:cTn id="25" dur="2000"/>
                                        <p:tgtEl>
                                          <p:spTgt spid="184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p:bldP spid="184323" grpId="0" build="p"/>
      <p:bldP spid="18432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677052" y="757222"/>
            <a:ext cx="1752600" cy="457200"/>
          </a:xfrm>
          <a:effectLst>
            <a:outerShdw dist="107763" dir="2700000" algn="ctr" rotWithShape="0">
              <a:schemeClr val="bg2">
                <a:alpha val="50000"/>
              </a:schemeClr>
            </a:outerShdw>
          </a:effectLst>
        </p:spPr>
        <p:txBody>
          <a:bodyPr>
            <a:noAutofit/>
          </a:bodyPr>
          <a:lstStyle/>
          <a:p>
            <a:r>
              <a:rPr lang="fa-IR" sz="4800" b="1" dirty="0" smtClean="0">
                <a:solidFill>
                  <a:srgbClr val="0070C0"/>
                </a:solidFill>
                <a:cs typeface="B Arshia" pitchFamily="2" charset="-78"/>
              </a:rPr>
              <a:t>کاربریها</a:t>
            </a:r>
            <a:endParaRPr lang="en-US" sz="4800" b="1" dirty="0">
              <a:solidFill>
                <a:srgbClr val="0070C0"/>
              </a:solidFill>
              <a:cs typeface="B Arshia" pitchFamily="2" charset="-78"/>
            </a:endParaRPr>
          </a:p>
        </p:txBody>
      </p:sp>
      <p:pic>
        <p:nvPicPr>
          <p:cNvPr id="168964" name="Picture 4" descr="Copy of 6"/>
          <p:cNvPicPr>
            <a:picLocks noChangeAspect="1" noChangeArrowheads="1"/>
          </p:cNvPicPr>
          <p:nvPr/>
        </p:nvPicPr>
        <p:blipFill>
          <a:blip r:embed="rId2" cstate="print"/>
          <a:srcRect/>
          <a:stretch>
            <a:fillRect/>
          </a:stretch>
        </p:blipFill>
        <p:spPr bwMode="auto">
          <a:xfrm>
            <a:off x="609600" y="762000"/>
            <a:ext cx="3886200" cy="5340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8965" name="Rectangle 5"/>
          <p:cNvSpPr>
            <a:spLocks noChangeArrowheads="1"/>
          </p:cNvSpPr>
          <p:nvPr/>
        </p:nvSpPr>
        <p:spPr bwMode="auto">
          <a:xfrm>
            <a:off x="8077200" y="1828800"/>
            <a:ext cx="228600" cy="228600"/>
          </a:xfrm>
          <a:prstGeom prst="rect">
            <a:avLst/>
          </a:prstGeom>
          <a:solidFill>
            <a:srgbClr val="FF3300"/>
          </a:solidFill>
          <a:ln w="9525">
            <a:solidFill>
              <a:srgbClr val="FF33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8966" name="Rectangle 6"/>
          <p:cNvSpPr>
            <a:spLocks noChangeArrowheads="1"/>
          </p:cNvSpPr>
          <p:nvPr/>
        </p:nvSpPr>
        <p:spPr bwMode="auto">
          <a:xfrm>
            <a:off x="8077200" y="2895600"/>
            <a:ext cx="228600" cy="228600"/>
          </a:xfrm>
          <a:prstGeom prst="rect">
            <a:avLst/>
          </a:prstGeom>
          <a:solidFill>
            <a:srgbClr val="993300"/>
          </a:solidFill>
          <a:ln w="9525">
            <a:solidFill>
              <a:srgbClr val="9933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3300"/>
              </a:solidFill>
            </a:endParaRPr>
          </a:p>
        </p:txBody>
      </p:sp>
      <p:sp>
        <p:nvSpPr>
          <p:cNvPr id="168967" name="Rectangle 7"/>
          <p:cNvSpPr>
            <a:spLocks noChangeArrowheads="1"/>
          </p:cNvSpPr>
          <p:nvPr/>
        </p:nvSpPr>
        <p:spPr bwMode="auto">
          <a:xfrm>
            <a:off x="8077200" y="2362200"/>
            <a:ext cx="228600" cy="228600"/>
          </a:xfrm>
          <a:prstGeom prst="rect">
            <a:avLst/>
          </a:prstGeom>
          <a:solidFill>
            <a:schemeClr val="accent1"/>
          </a:solidFill>
          <a:ln w="9525">
            <a:solidFill>
              <a:schemeClr val="accent1"/>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chemeClr val="accent1"/>
              </a:solidFill>
            </a:endParaRPr>
          </a:p>
        </p:txBody>
      </p:sp>
      <p:sp>
        <p:nvSpPr>
          <p:cNvPr id="168968" name="Rectangle 8"/>
          <p:cNvSpPr>
            <a:spLocks noChangeArrowheads="1"/>
          </p:cNvSpPr>
          <p:nvPr/>
        </p:nvSpPr>
        <p:spPr bwMode="auto">
          <a:xfrm>
            <a:off x="8077200" y="3886200"/>
            <a:ext cx="228600" cy="228600"/>
          </a:xfrm>
          <a:prstGeom prst="rect">
            <a:avLst/>
          </a:prstGeom>
          <a:solidFill>
            <a:srgbClr val="663300"/>
          </a:solidFill>
          <a:ln w="9525">
            <a:solidFill>
              <a:srgbClr val="6633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663300"/>
              </a:solidFill>
            </a:endParaRPr>
          </a:p>
        </p:txBody>
      </p:sp>
      <p:sp>
        <p:nvSpPr>
          <p:cNvPr id="168969" name="Rectangle 9"/>
          <p:cNvSpPr>
            <a:spLocks noChangeArrowheads="1"/>
          </p:cNvSpPr>
          <p:nvPr/>
        </p:nvSpPr>
        <p:spPr bwMode="auto">
          <a:xfrm>
            <a:off x="8077200" y="3429000"/>
            <a:ext cx="228600" cy="228600"/>
          </a:xfrm>
          <a:prstGeom prst="rect">
            <a:avLst/>
          </a:prstGeom>
          <a:solidFill>
            <a:srgbClr val="FF6600"/>
          </a:solidFill>
          <a:ln w="9525">
            <a:solidFill>
              <a:srgbClr val="FF66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6600"/>
              </a:solidFill>
            </a:endParaRPr>
          </a:p>
        </p:txBody>
      </p:sp>
      <p:sp>
        <p:nvSpPr>
          <p:cNvPr id="168970" name="Rectangle 10"/>
          <p:cNvSpPr>
            <a:spLocks noChangeArrowheads="1"/>
          </p:cNvSpPr>
          <p:nvPr/>
        </p:nvSpPr>
        <p:spPr bwMode="auto">
          <a:xfrm>
            <a:off x="8077200" y="4876800"/>
            <a:ext cx="228600" cy="228600"/>
          </a:xfrm>
          <a:prstGeom prst="rect">
            <a:avLst/>
          </a:prstGeom>
          <a:solidFill>
            <a:srgbClr val="66FF33"/>
          </a:solidFill>
          <a:ln w="9525">
            <a:solidFill>
              <a:srgbClr val="66FF33"/>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66FF33"/>
              </a:solidFill>
            </a:endParaRPr>
          </a:p>
        </p:txBody>
      </p:sp>
      <p:sp>
        <p:nvSpPr>
          <p:cNvPr id="168971" name="Rectangle 11"/>
          <p:cNvSpPr>
            <a:spLocks noChangeArrowheads="1"/>
          </p:cNvSpPr>
          <p:nvPr/>
        </p:nvSpPr>
        <p:spPr bwMode="auto">
          <a:xfrm>
            <a:off x="8077200" y="4343400"/>
            <a:ext cx="228600" cy="228600"/>
          </a:xfrm>
          <a:prstGeom prst="rect">
            <a:avLst/>
          </a:prstGeom>
          <a:solidFill>
            <a:srgbClr val="FFFF00"/>
          </a:solidFill>
          <a:ln w="9525">
            <a:solidFill>
              <a:srgbClr val="FFFF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68973" name="Rectangle 13"/>
          <p:cNvSpPr>
            <a:spLocks noChangeArrowheads="1"/>
          </p:cNvSpPr>
          <p:nvPr/>
        </p:nvSpPr>
        <p:spPr bwMode="auto">
          <a:xfrm>
            <a:off x="8077200" y="5334000"/>
            <a:ext cx="228600" cy="228600"/>
          </a:xfrm>
          <a:prstGeom prst="rect">
            <a:avLst/>
          </a:prstGeom>
          <a:solidFill>
            <a:srgbClr val="808000"/>
          </a:solidFill>
          <a:ln w="9525">
            <a:solidFill>
              <a:srgbClr val="8080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808000"/>
              </a:solidFill>
            </a:endParaRPr>
          </a:p>
        </p:txBody>
      </p:sp>
      <p:sp>
        <p:nvSpPr>
          <p:cNvPr id="168974" name="Text Box 14"/>
          <p:cNvSpPr txBox="1">
            <a:spLocks noChangeArrowheads="1"/>
          </p:cNvSpPr>
          <p:nvPr/>
        </p:nvSpPr>
        <p:spPr bwMode="auto">
          <a:xfrm>
            <a:off x="6324600" y="1752600"/>
            <a:ext cx="1295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تجاری</a:t>
            </a:r>
            <a:endParaRPr lang="en-US" sz="2400">
              <a:cs typeface="B Nazanin" pitchFamily="2" charset="-78"/>
            </a:endParaRPr>
          </a:p>
        </p:txBody>
      </p:sp>
      <p:sp>
        <p:nvSpPr>
          <p:cNvPr id="168975" name="Text Box 15"/>
          <p:cNvSpPr txBox="1">
            <a:spLocks noChangeArrowheads="1"/>
          </p:cNvSpPr>
          <p:nvPr/>
        </p:nvSpPr>
        <p:spPr bwMode="auto">
          <a:xfrm>
            <a:off x="5715000" y="22098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بهداشتی و درمانی</a:t>
            </a:r>
            <a:endParaRPr lang="en-US" sz="2400">
              <a:cs typeface="B Nazanin" pitchFamily="2" charset="-78"/>
            </a:endParaRPr>
          </a:p>
        </p:txBody>
      </p:sp>
      <p:sp>
        <p:nvSpPr>
          <p:cNvPr id="168976" name="Oval 16"/>
          <p:cNvSpPr>
            <a:spLocks noChangeArrowheads="1"/>
          </p:cNvSpPr>
          <p:nvPr/>
        </p:nvSpPr>
        <p:spPr bwMode="auto">
          <a:xfrm>
            <a:off x="8196290" y="69530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68977" name="Text Box 17"/>
          <p:cNvSpPr txBox="1">
            <a:spLocks noChangeArrowheads="1"/>
          </p:cNvSpPr>
          <p:nvPr/>
        </p:nvSpPr>
        <p:spPr bwMode="auto">
          <a:xfrm>
            <a:off x="6248400" y="2743200"/>
            <a:ext cx="1447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آ موزشی</a:t>
            </a:r>
            <a:endParaRPr lang="en-US" sz="2400">
              <a:cs typeface="B Nazanin" pitchFamily="2" charset="-78"/>
            </a:endParaRPr>
          </a:p>
        </p:txBody>
      </p:sp>
      <p:sp>
        <p:nvSpPr>
          <p:cNvPr id="168978" name="Text Box 18"/>
          <p:cNvSpPr txBox="1">
            <a:spLocks noChangeArrowheads="1"/>
          </p:cNvSpPr>
          <p:nvPr/>
        </p:nvSpPr>
        <p:spPr bwMode="auto">
          <a:xfrm>
            <a:off x="5029200" y="3276600"/>
            <a:ext cx="2590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فرهنگی و ورزشی</a:t>
            </a:r>
            <a:endParaRPr lang="en-US" sz="2400">
              <a:cs typeface="B Nazanin" pitchFamily="2" charset="-78"/>
            </a:endParaRPr>
          </a:p>
        </p:txBody>
      </p:sp>
      <p:sp>
        <p:nvSpPr>
          <p:cNvPr id="168979" name="Text Box 19"/>
          <p:cNvSpPr txBox="1">
            <a:spLocks noChangeArrowheads="1"/>
          </p:cNvSpPr>
          <p:nvPr/>
        </p:nvSpPr>
        <p:spPr bwMode="auto">
          <a:xfrm>
            <a:off x="5867400" y="3810000"/>
            <a:ext cx="1676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مذهبی</a:t>
            </a:r>
            <a:endParaRPr lang="en-US" sz="2400">
              <a:cs typeface="B Nazanin" pitchFamily="2" charset="-78"/>
            </a:endParaRPr>
          </a:p>
        </p:txBody>
      </p:sp>
      <p:sp>
        <p:nvSpPr>
          <p:cNvPr id="168980" name="Text Box 20"/>
          <p:cNvSpPr txBox="1">
            <a:spLocks noChangeArrowheads="1"/>
          </p:cNvSpPr>
          <p:nvPr/>
        </p:nvSpPr>
        <p:spPr bwMode="auto">
          <a:xfrm>
            <a:off x="6400800" y="4267200"/>
            <a:ext cx="1143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اداری</a:t>
            </a:r>
            <a:endParaRPr lang="en-US" sz="2400">
              <a:cs typeface="B Nazanin" pitchFamily="2" charset="-78"/>
            </a:endParaRPr>
          </a:p>
        </p:txBody>
      </p:sp>
      <p:sp>
        <p:nvSpPr>
          <p:cNvPr id="168981" name="Text Box 21"/>
          <p:cNvSpPr txBox="1">
            <a:spLocks noChangeArrowheads="1"/>
          </p:cNvSpPr>
          <p:nvPr/>
        </p:nvSpPr>
        <p:spPr bwMode="auto">
          <a:xfrm>
            <a:off x="6324600" y="4724400"/>
            <a:ext cx="12192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فضای سبز</a:t>
            </a:r>
            <a:endParaRPr lang="en-US" sz="2400">
              <a:cs typeface="B Nazanin" pitchFamily="2" charset="-78"/>
            </a:endParaRPr>
          </a:p>
        </p:txBody>
      </p:sp>
      <p:sp>
        <p:nvSpPr>
          <p:cNvPr id="168982" name="Text Box 22"/>
          <p:cNvSpPr txBox="1">
            <a:spLocks noChangeArrowheads="1"/>
          </p:cNvSpPr>
          <p:nvPr/>
        </p:nvSpPr>
        <p:spPr bwMode="auto">
          <a:xfrm>
            <a:off x="5943600" y="5257800"/>
            <a:ext cx="1676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مسکونی</a:t>
            </a:r>
            <a:endParaRPr lang="en-US" sz="240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8976"/>
                                        </p:tgtEl>
                                        <p:attrNameLst>
                                          <p:attrName>style.visibility</p:attrName>
                                        </p:attrNameLst>
                                      </p:cBhvr>
                                      <p:to>
                                        <p:strVal val="visible"/>
                                      </p:to>
                                    </p:set>
                                    <p:animEffect transition="in" filter="blinds(horizontal)">
                                      <p:cBhvr>
                                        <p:cTn id="7" dur="500"/>
                                        <p:tgtEl>
                                          <p:spTgt spid="16897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8962"/>
                                        </p:tgtEl>
                                        <p:attrNameLst>
                                          <p:attrName>style.visibility</p:attrName>
                                        </p:attrNameLst>
                                      </p:cBhvr>
                                      <p:to>
                                        <p:strVal val="visible"/>
                                      </p:to>
                                    </p:set>
                                    <p:animEffect transition="in" filter="diamond(in)">
                                      <p:cBhvr>
                                        <p:cTn id="12" dur="2000"/>
                                        <p:tgtEl>
                                          <p:spTgt spid="16896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8964"/>
                                        </p:tgtEl>
                                        <p:attrNameLst>
                                          <p:attrName>style.visibility</p:attrName>
                                        </p:attrNameLst>
                                      </p:cBhvr>
                                      <p:to>
                                        <p:strVal val="visible"/>
                                      </p:to>
                                    </p:set>
                                    <p:animEffect transition="in" filter="box(in)">
                                      <p:cBhvr>
                                        <p:cTn id="17" dur="3000"/>
                                        <p:tgtEl>
                                          <p:spTgt spid="16896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8965"/>
                                        </p:tgtEl>
                                        <p:attrNameLst>
                                          <p:attrName>style.visibility</p:attrName>
                                        </p:attrNameLst>
                                      </p:cBhvr>
                                      <p:to>
                                        <p:strVal val="visible"/>
                                      </p:to>
                                    </p:set>
                                    <p:animEffect transition="in" filter="blinds(horizontal)">
                                      <p:cBhvr>
                                        <p:cTn id="22" dur="500"/>
                                        <p:tgtEl>
                                          <p:spTgt spid="168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68974">
                                            <p:txEl>
                                              <p:pRg st="0" end="0"/>
                                            </p:txEl>
                                          </p:spTgt>
                                        </p:tgtEl>
                                        <p:attrNameLst>
                                          <p:attrName>style.visibility</p:attrName>
                                        </p:attrNameLst>
                                      </p:cBhvr>
                                      <p:to>
                                        <p:strVal val="visible"/>
                                      </p:to>
                                    </p:set>
                                    <p:animEffect transition="in" filter="box(in)">
                                      <p:cBhvr>
                                        <p:cTn id="27" dur="2000"/>
                                        <p:tgtEl>
                                          <p:spTgt spid="16897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8967"/>
                                        </p:tgtEl>
                                        <p:attrNameLst>
                                          <p:attrName>style.visibility</p:attrName>
                                        </p:attrNameLst>
                                      </p:cBhvr>
                                      <p:to>
                                        <p:strVal val="visible"/>
                                      </p:to>
                                    </p:set>
                                    <p:animEffect transition="in" filter="blinds(horizontal)">
                                      <p:cBhvr>
                                        <p:cTn id="32" dur="500"/>
                                        <p:tgtEl>
                                          <p:spTgt spid="16896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8975"/>
                                        </p:tgtEl>
                                        <p:attrNameLst>
                                          <p:attrName>style.visibility</p:attrName>
                                        </p:attrNameLst>
                                      </p:cBhvr>
                                      <p:to>
                                        <p:strVal val="visible"/>
                                      </p:to>
                                    </p:set>
                                    <p:animEffect transition="in" filter="box(in)">
                                      <p:cBhvr>
                                        <p:cTn id="37" dur="2000"/>
                                        <p:tgtEl>
                                          <p:spTgt spid="16897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8966"/>
                                        </p:tgtEl>
                                        <p:attrNameLst>
                                          <p:attrName>style.visibility</p:attrName>
                                        </p:attrNameLst>
                                      </p:cBhvr>
                                      <p:to>
                                        <p:strVal val="visible"/>
                                      </p:to>
                                    </p:set>
                                    <p:animEffect transition="in" filter="blinds(horizontal)">
                                      <p:cBhvr>
                                        <p:cTn id="42" dur="500"/>
                                        <p:tgtEl>
                                          <p:spTgt spid="16896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8977"/>
                                        </p:tgtEl>
                                        <p:attrNameLst>
                                          <p:attrName>style.visibility</p:attrName>
                                        </p:attrNameLst>
                                      </p:cBhvr>
                                      <p:to>
                                        <p:strVal val="visible"/>
                                      </p:to>
                                    </p:set>
                                    <p:animEffect transition="in" filter="box(in)">
                                      <p:cBhvr>
                                        <p:cTn id="47" dur="2000"/>
                                        <p:tgtEl>
                                          <p:spTgt spid="16897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8969"/>
                                        </p:tgtEl>
                                        <p:attrNameLst>
                                          <p:attrName>style.visibility</p:attrName>
                                        </p:attrNameLst>
                                      </p:cBhvr>
                                      <p:to>
                                        <p:strVal val="visible"/>
                                      </p:to>
                                    </p:set>
                                    <p:animEffect transition="in" filter="blinds(horizontal)">
                                      <p:cBhvr>
                                        <p:cTn id="52" dur="500"/>
                                        <p:tgtEl>
                                          <p:spTgt spid="16896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68978"/>
                                        </p:tgtEl>
                                        <p:attrNameLst>
                                          <p:attrName>style.visibility</p:attrName>
                                        </p:attrNameLst>
                                      </p:cBhvr>
                                      <p:to>
                                        <p:strVal val="visible"/>
                                      </p:to>
                                    </p:set>
                                    <p:animEffect transition="in" filter="box(in)">
                                      <p:cBhvr>
                                        <p:cTn id="57" dur="2000"/>
                                        <p:tgtEl>
                                          <p:spTgt spid="16897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8968"/>
                                        </p:tgtEl>
                                        <p:attrNameLst>
                                          <p:attrName>style.visibility</p:attrName>
                                        </p:attrNameLst>
                                      </p:cBhvr>
                                      <p:to>
                                        <p:strVal val="visible"/>
                                      </p:to>
                                    </p:set>
                                    <p:animEffect transition="in" filter="blinds(horizontal)">
                                      <p:cBhvr>
                                        <p:cTn id="62" dur="500"/>
                                        <p:tgtEl>
                                          <p:spTgt spid="16896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168979">
                                            <p:txEl>
                                              <p:pRg st="0" end="0"/>
                                            </p:txEl>
                                          </p:spTgt>
                                        </p:tgtEl>
                                        <p:attrNameLst>
                                          <p:attrName>style.visibility</p:attrName>
                                        </p:attrNameLst>
                                      </p:cBhvr>
                                      <p:to>
                                        <p:strVal val="visible"/>
                                      </p:to>
                                    </p:set>
                                    <p:animEffect transition="in" filter="box(in)">
                                      <p:cBhvr>
                                        <p:cTn id="67" dur="2000"/>
                                        <p:tgtEl>
                                          <p:spTgt spid="16897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68971"/>
                                        </p:tgtEl>
                                        <p:attrNameLst>
                                          <p:attrName>style.visibility</p:attrName>
                                        </p:attrNameLst>
                                      </p:cBhvr>
                                      <p:to>
                                        <p:strVal val="visible"/>
                                      </p:to>
                                    </p:set>
                                    <p:animEffect transition="in" filter="blinds(horizontal)">
                                      <p:cBhvr>
                                        <p:cTn id="72" dur="500"/>
                                        <p:tgtEl>
                                          <p:spTgt spid="168971"/>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168980">
                                            <p:txEl>
                                              <p:pRg st="0" end="0"/>
                                            </p:txEl>
                                          </p:spTgt>
                                        </p:tgtEl>
                                        <p:attrNameLst>
                                          <p:attrName>style.visibility</p:attrName>
                                        </p:attrNameLst>
                                      </p:cBhvr>
                                      <p:to>
                                        <p:strVal val="visible"/>
                                      </p:to>
                                    </p:set>
                                    <p:animEffect transition="in" filter="box(in)">
                                      <p:cBhvr>
                                        <p:cTn id="77" dur="2000"/>
                                        <p:tgtEl>
                                          <p:spTgt spid="16898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68970"/>
                                        </p:tgtEl>
                                        <p:attrNameLst>
                                          <p:attrName>style.visibility</p:attrName>
                                        </p:attrNameLst>
                                      </p:cBhvr>
                                      <p:to>
                                        <p:strVal val="visible"/>
                                      </p:to>
                                    </p:set>
                                    <p:animEffect transition="in" filter="blinds(horizontal)">
                                      <p:cBhvr>
                                        <p:cTn id="82" dur="500"/>
                                        <p:tgtEl>
                                          <p:spTgt spid="168970"/>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168981">
                                            <p:txEl>
                                              <p:pRg st="0" end="0"/>
                                            </p:txEl>
                                          </p:spTgt>
                                        </p:tgtEl>
                                        <p:attrNameLst>
                                          <p:attrName>style.visibility</p:attrName>
                                        </p:attrNameLst>
                                      </p:cBhvr>
                                      <p:to>
                                        <p:strVal val="visible"/>
                                      </p:to>
                                    </p:set>
                                    <p:animEffect transition="in" filter="box(in)">
                                      <p:cBhvr>
                                        <p:cTn id="87" dur="2000"/>
                                        <p:tgtEl>
                                          <p:spTgt spid="168981">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68973"/>
                                        </p:tgtEl>
                                        <p:attrNameLst>
                                          <p:attrName>style.visibility</p:attrName>
                                        </p:attrNameLst>
                                      </p:cBhvr>
                                      <p:to>
                                        <p:strVal val="visible"/>
                                      </p:to>
                                    </p:set>
                                    <p:animEffect transition="in" filter="blinds(horizontal)">
                                      <p:cBhvr>
                                        <p:cTn id="92" dur="500"/>
                                        <p:tgtEl>
                                          <p:spTgt spid="168973"/>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168982"/>
                                        </p:tgtEl>
                                        <p:attrNameLst>
                                          <p:attrName>style.visibility</p:attrName>
                                        </p:attrNameLst>
                                      </p:cBhvr>
                                      <p:to>
                                        <p:strVal val="visible"/>
                                      </p:to>
                                    </p:set>
                                    <p:animEffect transition="in" filter="box(in)">
                                      <p:cBhvr>
                                        <p:cTn id="97" dur="2000"/>
                                        <p:tgtEl>
                                          <p:spTgt spid="168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p:bldP spid="168965" grpId="0" animBg="1"/>
      <p:bldP spid="168966" grpId="0" animBg="1"/>
      <p:bldP spid="168967" grpId="0" animBg="1"/>
      <p:bldP spid="168968" grpId="0" animBg="1"/>
      <p:bldP spid="168969" grpId="0" animBg="1"/>
      <p:bldP spid="168970" grpId="0" animBg="1"/>
      <p:bldP spid="168971" grpId="0" animBg="1"/>
      <p:bldP spid="168973" grpId="0" animBg="1"/>
      <p:bldP spid="168975" grpId="0"/>
      <p:bldP spid="168976" grpId="0" animBg="1"/>
      <p:bldP spid="168977" grpId="0"/>
      <p:bldP spid="168978" grpId="0"/>
      <p:bldP spid="16898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800600" y="304800"/>
            <a:ext cx="3733800" cy="609600"/>
          </a:xfrm>
          <a:effectLst>
            <a:outerShdw dist="107763" dir="2700000" algn="ctr" rotWithShape="0">
              <a:schemeClr val="bg2">
                <a:alpha val="50000"/>
              </a:schemeClr>
            </a:outerShdw>
          </a:effectLst>
        </p:spPr>
        <p:txBody>
          <a:bodyPr>
            <a:noAutofit/>
          </a:bodyPr>
          <a:lstStyle/>
          <a:p>
            <a:r>
              <a:rPr lang="fa-IR" sz="4000" b="1" dirty="0">
                <a:solidFill>
                  <a:srgbClr val="0070C0"/>
                </a:solidFill>
                <a:cs typeface="B Arshia" pitchFamily="2" charset="-78"/>
              </a:rPr>
              <a:t>فضاهای عمومی و خصوصی</a:t>
            </a:r>
            <a:endParaRPr lang="en-US" sz="4000" b="1" dirty="0">
              <a:solidFill>
                <a:srgbClr val="0070C0"/>
              </a:solidFill>
              <a:cs typeface="B Arshia" pitchFamily="2" charset="-78"/>
            </a:endParaRPr>
          </a:p>
        </p:txBody>
      </p:sp>
      <p:sp>
        <p:nvSpPr>
          <p:cNvPr id="177155" name="Rectangle 3"/>
          <p:cNvSpPr>
            <a:spLocks noGrp="1" noChangeArrowheads="1"/>
          </p:cNvSpPr>
          <p:nvPr>
            <p:ph type="body" idx="1"/>
          </p:nvPr>
        </p:nvSpPr>
        <p:spPr>
          <a:xfrm>
            <a:off x="4724400" y="1066800"/>
            <a:ext cx="3886200" cy="3505200"/>
          </a:xfrm>
          <a:effectLst>
            <a:outerShdw dist="107763" dir="2700000" algn="ctr" rotWithShape="0">
              <a:schemeClr val="bg2">
                <a:alpha val="50000"/>
              </a:schemeClr>
            </a:outerShdw>
          </a:effectLst>
        </p:spPr>
        <p:txBody>
          <a:bodyPr/>
          <a:lstStyle/>
          <a:p>
            <a:pPr>
              <a:lnSpc>
                <a:spcPct val="90000"/>
              </a:lnSpc>
            </a:pPr>
            <a:r>
              <a:rPr lang="fa-IR" sz="2400">
                <a:cs typeface="B Nazanin" pitchFamily="2" charset="-78"/>
              </a:rPr>
              <a:t>فضاهای عمومی نسبتا زیادی در هسته مرکزی سایت قرار دارند : باعث پویایی و زنده بودن میدان تجریش</a:t>
            </a:r>
          </a:p>
          <a:p>
            <a:pPr>
              <a:lnSpc>
                <a:spcPct val="90000"/>
              </a:lnSpc>
            </a:pPr>
            <a:r>
              <a:rPr lang="fa-IR" sz="2400">
                <a:cs typeface="B Nazanin" pitchFamily="2" charset="-78"/>
              </a:rPr>
              <a:t>عدم جوابگویی فضاهای خدماتی به جمعیت عبوری</a:t>
            </a:r>
          </a:p>
          <a:p>
            <a:pPr>
              <a:lnSpc>
                <a:spcPct val="90000"/>
              </a:lnSpc>
            </a:pPr>
            <a:r>
              <a:rPr lang="fa-IR" sz="2400">
                <a:cs typeface="B Nazanin" pitchFamily="2" charset="-78"/>
              </a:rPr>
              <a:t>اختصاص داشتن قسمت عمده فضاها به سواره</a:t>
            </a:r>
          </a:p>
          <a:p>
            <a:pPr>
              <a:lnSpc>
                <a:spcPct val="90000"/>
              </a:lnSpc>
            </a:pPr>
            <a:r>
              <a:rPr lang="fa-IR" sz="2400">
                <a:cs typeface="B Nazanin" pitchFamily="2" charset="-78"/>
              </a:rPr>
              <a:t>توجه کم به توده پیاده</a:t>
            </a:r>
            <a:endParaRPr lang="en-US" sz="2400">
              <a:cs typeface="B Nazanin" pitchFamily="2" charset="-78"/>
            </a:endParaRPr>
          </a:p>
        </p:txBody>
      </p:sp>
      <p:pic>
        <p:nvPicPr>
          <p:cNvPr id="177156" name="Picture 4" descr="8"/>
          <p:cNvPicPr>
            <a:picLocks noChangeAspect="1" noChangeArrowheads="1"/>
          </p:cNvPicPr>
          <p:nvPr/>
        </p:nvPicPr>
        <p:blipFill>
          <a:blip r:embed="rId2" cstate="print"/>
          <a:srcRect/>
          <a:stretch>
            <a:fillRect/>
          </a:stretch>
        </p:blipFill>
        <p:spPr bwMode="auto">
          <a:xfrm>
            <a:off x="457200" y="685800"/>
            <a:ext cx="4191000" cy="54403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7157" name="Oval 5"/>
          <p:cNvSpPr>
            <a:spLocks noChangeArrowheads="1"/>
          </p:cNvSpPr>
          <p:nvPr/>
        </p:nvSpPr>
        <p:spPr bwMode="auto">
          <a:xfrm>
            <a:off x="8305800" y="4572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77158" name="Text Box 6"/>
          <p:cNvSpPr txBox="1">
            <a:spLocks noChangeArrowheads="1"/>
          </p:cNvSpPr>
          <p:nvPr/>
        </p:nvSpPr>
        <p:spPr bwMode="auto">
          <a:xfrm>
            <a:off x="5562600" y="4495800"/>
            <a:ext cx="2209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فضاهای عمومی</a:t>
            </a:r>
            <a:endParaRPr lang="en-US" sz="2400">
              <a:cs typeface="B Nazanin" pitchFamily="2" charset="-78"/>
            </a:endParaRPr>
          </a:p>
        </p:txBody>
      </p:sp>
      <p:sp>
        <p:nvSpPr>
          <p:cNvPr id="177159" name="Text Box 7"/>
          <p:cNvSpPr txBox="1">
            <a:spLocks noChangeArrowheads="1"/>
          </p:cNvSpPr>
          <p:nvPr/>
        </p:nvSpPr>
        <p:spPr bwMode="auto">
          <a:xfrm>
            <a:off x="5486400" y="502920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فضاهای نیمه عمومی</a:t>
            </a:r>
            <a:endParaRPr lang="en-US" sz="2400">
              <a:cs typeface="B Nazanin" pitchFamily="2" charset="-78"/>
            </a:endParaRPr>
          </a:p>
        </p:txBody>
      </p:sp>
      <p:sp>
        <p:nvSpPr>
          <p:cNvPr id="177160" name="Text Box 8"/>
          <p:cNvSpPr txBox="1">
            <a:spLocks noChangeArrowheads="1"/>
          </p:cNvSpPr>
          <p:nvPr/>
        </p:nvSpPr>
        <p:spPr bwMode="auto">
          <a:xfrm>
            <a:off x="5867400" y="55626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فضاهای خصوصی</a:t>
            </a:r>
            <a:endParaRPr lang="en-US" sz="2400">
              <a:cs typeface="B Nazanin" pitchFamily="2" charset="-78"/>
            </a:endParaRPr>
          </a:p>
        </p:txBody>
      </p:sp>
      <p:sp>
        <p:nvSpPr>
          <p:cNvPr id="177161" name="Rectangle 9"/>
          <p:cNvSpPr>
            <a:spLocks noChangeArrowheads="1"/>
          </p:cNvSpPr>
          <p:nvPr/>
        </p:nvSpPr>
        <p:spPr bwMode="auto">
          <a:xfrm>
            <a:off x="8077200" y="4572000"/>
            <a:ext cx="304800" cy="304800"/>
          </a:xfrm>
          <a:prstGeom prst="rect">
            <a:avLst/>
          </a:prstGeom>
          <a:solidFill>
            <a:srgbClr val="996633"/>
          </a:solidFill>
          <a:ln w="9525">
            <a:solidFill>
              <a:srgbClr val="996633"/>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6633"/>
              </a:solidFill>
            </a:endParaRPr>
          </a:p>
        </p:txBody>
      </p:sp>
      <p:sp>
        <p:nvSpPr>
          <p:cNvPr id="177162" name="Rectangle 10"/>
          <p:cNvSpPr>
            <a:spLocks noChangeArrowheads="1"/>
          </p:cNvSpPr>
          <p:nvPr/>
        </p:nvSpPr>
        <p:spPr bwMode="auto">
          <a:xfrm>
            <a:off x="8077200" y="5181600"/>
            <a:ext cx="304800" cy="304800"/>
          </a:xfrm>
          <a:prstGeom prst="rect">
            <a:avLst/>
          </a:prstGeom>
          <a:solidFill>
            <a:srgbClr val="FF6600"/>
          </a:solidFill>
          <a:ln w="9525">
            <a:solidFill>
              <a:srgbClr val="FF66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6600"/>
              </a:solidFill>
            </a:endParaRPr>
          </a:p>
        </p:txBody>
      </p:sp>
      <p:sp>
        <p:nvSpPr>
          <p:cNvPr id="177163" name="Rectangle 11"/>
          <p:cNvSpPr>
            <a:spLocks noChangeArrowheads="1"/>
          </p:cNvSpPr>
          <p:nvPr/>
        </p:nvSpPr>
        <p:spPr bwMode="auto">
          <a:xfrm>
            <a:off x="8077200" y="5715000"/>
            <a:ext cx="304800" cy="304800"/>
          </a:xfrm>
          <a:prstGeom prst="rect">
            <a:avLst/>
          </a:prstGeom>
          <a:solidFill>
            <a:srgbClr val="808000"/>
          </a:solidFill>
          <a:ln w="9525">
            <a:solidFill>
              <a:srgbClr val="8080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8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7157"/>
                                        </p:tgtEl>
                                        <p:attrNameLst>
                                          <p:attrName>style.visibility</p:attrName>
                                        </p:attrNameLst>
                                      </p:cBhvr>
                                      <p:to>
                                        <p:strVal val="visible"/>
                                      </p:to>
                                    </p:set>
                                    <p:animEffect transition="in" filter="blinds(horizontal)">
                                      <p:cBhvr>
                                        <p:cTn id="7" dur="500"/>
                                        <p:tgtEl>
                                          <p:spTgt spid="17715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7154"/>
                                        </p:tgtEl>
                                        <p:attrNameLst>
                                          <p:attrName>style.visibility</p:attrName>
                                        </p:attrNameLst>
                                      </p:cBhvr>
                                      <p:to>
                                        <p:strVal val="visible"/>
                                      </p:to>
                                    </p:set>
                                    <p:animEffect transition="in" filter="box(in)">
                                      <p:cBhvr>
                                        <p:cTn id="12" dur="2000"/>
                                        <p:tgtEl>
                                          <p:spTgt spid="17715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7156"/>
                                        </p:tgtEl>
                                        <p:attrNameLst>
                                          <p:attrName>style.visibility</p:attrName>
                                        </p:attrNameLst>
                                      </p:cBhvr>
                                      <p:to>
                                        <p:strVal val="visible"/>
                                      </p:to>
                                    </p:set>
                                    <p:animEffect transition="in" filter="checkerboard(across)">
                                      <p:cBhvr>
                                        <p:cTn id="17" dur="2000"/>
                                        <p:tgtEl>
                                          <p:spTgt spid="17715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7155">
                                            <p:txEl>
                                              <p:pRg st="0" end="0"/>
                                            </p:txEl>
                                          </p:spTgt>
                                        </p:tgtEl>
                                        <p:attrNameLst>
                                          <p:attrName>style.visibility</p:attrName>
                                        </p:attrNameLst>
                                      </p:cBhvr>
                                      <p:to>
                                        <p:strVal val="visible"/>
                                      </p:to>
                                    </p:set>
                                    <p:animEffect transition="in" filter="box(in)">
                                      <p:cBhvr>
                                        <p:cTn id="22" dur="2000"/>
                                        <p:tgtEl>
                                          <p:spTgt spid="17715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7155">
                                            <p:txEl>
                                              <p:pRg st="1" end="1"/>
                                            </p:txEl>
                                          </p:spTgt>
                                        </p:tgtEl>
                                        <p:attrNameLst>
                                          <p:attrName>style.visibility</p:attrName>
                                        </p:attrNameLst>
                                      </p:cBhvr>
                                      <p:to>
                                        <p:strVal val="visible"/>
                                      </p:to>
                                    </p:set>
                                    <p:animEffect transition="in" filter="box(in)">
                                      <p:cBhvr>
                                        <p:cTn id="27" dur="2000"/>
                                        <p:tgtEl>
                                          <p:spTgt spid="17715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7155">
                                            <p:txEl>
                                              <p:pRg st="2" end="2"/>
                                            </p:txEl>
                                          </p:spTgt>
                                        </p:tgtEl>
                                        <p:attrNameLst>
                                          <p:attrName>style.visibility</p:attrName>
                                        </p:attrNameLst>
                                      </p:cBhvr>
                                      <p:to>
                                        <p:strVal val="visible"/>
                                      </p:to>
                                    </p:set>
                                    <p:animEffect transition="in" filter="box(in)">
                                      <p:cBhvr>
                                        <p:cTn id="32" dur="2000"/>
                                        <p:tgtEl>
                                          <p:spTgt spid="17715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7155">
                                            <p:txEl>
                                              <p:pRg st="3" end="3"/>
                                            </p:txEl>
                                          </p:spTgt>
                                        </p:tgtEl>
                                        <p:attrNameLst>
                                          <p:attrName>style.visibility</p:attrName>
                                        </p:attrNameLst>
                                      </p:cBhvr>
                                      <p:to>
                                        <p:strVal val="visible"/>
                                      </p:to>
                                    </p:set>
                                    <p:animEffect transition="in" filter="box(in)">
                                      <p:cBhvr>
                                        <p:cTn id="37" dur="2000"/>
                                        <p:tgtEl>
                                          <p:spTgt spid="17715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7161"/>
                                        </p:tgtEl>
                                        <p:attrNameLst>
                                          <p:attrName>style.visibility</p:attrName>
                                        </p:attrNameLst>
                                      </p:cBhvr>
                                      <p:to>
                                        <p:strVal val="visible"/>
                                      </p:to>
                                    </p:set>
                                    <p:animEffect transition="in" filter="blinds(horizontal)">
                                      <p:cBhvr>
                                        <p:cTn id="42" dur="500"/>
                                        <p:tgtEl>
                                          <p:spTgt spid="17716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77158"/>
                                        </p:tgtEl>
                                        <p:attrNameLst>
                                          <p:attrName>style.visibility</p:attrName>
                                        </p:attrNameLst>
                                      </p:cBhvr>
                                      <p:to>
                                        <p:strVal val="visible"/>
                                      </p:to>
                                    </p:set>
                                    <p:animEffect transition="in" filter="box(in)">
                                      <p:cBhvr>
                                        <p:cTn id="47" dur="3000"/>
                                        <p:tgtEl>
                                          <p:spTgt spid="17715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77162"/>
                                        </p:tgtEl>
                                        <p:attrNameLst>
                                          <p:attrName>style.visibility</p:attrName>
                                        </p:attrNameLst>
                                      </p:cBhvr>
                                      <p:to>
                                        <p:strVal val="visible"/>
                                      </p:to>
                                    </p:set>
                                    <p:animEffect transition="in" filter="blinds(horizontal)">
                                      <p:cBhvr>
                                        <p:cTn id="52" dur="500"/>
                                        <p:tgtEl>
                                          <p:spTgt spid="17716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177159">
                                            <p:txEl>
                                              <p:pRg st="0" end="0"/>
                                            </p:txEl>
                                          </p:spTgt>
                                        </p:tgtEl>
                                        <p:attrNameLst>
                                          <p:attrName>style.visibility</p:attrName>
                                        </p:attrNameLst>
                                      </p:cBhvr>
                                      <p:to>
                                        <p:strVal val="visible"/>
                                      </p:to>
                                    </p:set>
                                    <p:animEffect transition="in" filter="box(in)">
                                      <p:cBhvr>
                                        <p:cTn id="57" dur="2000"/>
                                        <p:tgtEl>
                                          <p:spTgt spid="17715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77163"/>
                                        </p:tgtEl>
                                        <p:attrNameLst>
                                          <p:attrName>style.visibility</p:attrName>
                                        </p:attrNameLst>
                                      </p:cBhvr>
                                      <p:to>
                                        <p:strVal val="visible"/>
                                      </p:to>
                                    </p:set>
                                    <p:animEffect transition="in" filter="blinds(horizontal)">
                                      <p:cBhvr>
                                        <p:cTn id="62" dur="500"/>
                                        <p:tgtEl>
                                          <p:spTgt spid="17716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77160"/>
                                        </p:tgtEl>
                                        <p:attrNameLst>
                                          <p:attrName>style.visibility</p:attrName>
                                        </p:attrNameLst>
                                      </p:cBhvr>
                                      <p:to>
                                        <p:strVal val="visible"/>
                                      </p:to>
                                    </p:set>
                                    <p:animEffect transition="in" filter="box(in)">
                                      <p:cBhvr>
                                        <p:cTn id="67" dur="2000"/>
                                        <p:tgtEl>
                                          <p:spTgt spid="177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p:bldP spid="177155" grpId="0" build="p"/>
      <p:bldP spid="177157" grpId="0" animBg="1"/>
      <p:bldP spid="177158" grpId="0"/>
      <p:bldP spid="177160" grpId="0"/>
      <p:bldP spid="177161" grpId="0" animBg="1"/>
      <p:bldP spid="177162" grpId="0" animBg="1"/>
      <p:bldP spid="17716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5257800" y="571480"/>
            <a:ext cx="3276600" cy="5334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فضاهای پر و خالی</a:t>
            </a:r>
            <a:endParaRPr lang="en-US" sz="4800" b="1" dirty="0">
              <a:solidFill>
                <a:srgbClr val="0070C0"/>
              </a:solidFill>
              <a:cs typeface="B Arshia" pitchFamily="2" charset="-78"/>
            </a:endParaRPr>
          </a:p>
        </p:txBody>
      </p:sp>
      <p:sp>
        <p:nvSpPr>
          <p:cNvPr id="178179" name="Rectangle 3"/>
          <p:cNvSpPr>
            <a:spLocks noGrp="1" noChangeArrowheads="1"/>
          </p:cNvSpPr>
          <p:nvPr>
            <p:ph type="body" idx="1"/>
          </p:nvPr>
        </p:nvSpPr>
        <p:spPr>
          <a:xfrm>
            <a:off x="4495800" y="1752600"/>
            <a:ext cx="4267200" cy="3733800"/>
          </a:xfrm>
          <a:effectLst>
            <a:outerShdw dist="107763" dir="2700000" algn="ctr" rotWithShape="0">
              <a:schemeClr val="bg2">
                <a:alpha val="50000"/>
              </a:schemeClr>
            </a:outerShdw>
          </a:effectLst>
        </p:spPr>
        <p:txBody>
          <a:bodyPr/>
          <a:lstStyle/>
          <a:p>
            <a:pPr>
              <a:lnSpc>
                <a:spcPct val="90000"/>
              </a:lnSpc>
            </a:pPr>
            <a:r>
              <a:rPr lang="fa-IR" sz="2000">
                <a:cs typeface="B Nazanin" pitchFamily="2" charset="-78"/>
              </a:rPr>
              <a:t>فضای باز : قسمت مرکزی واقع در هسته اصلی سایت</a:t>
            </a:r>
          </a:p>
          <a:p>
            <a:pPr>
              <a:lnSpc>
                <a:spcPct val="90000"/>
              </a:lnSpc>
            </a:pPr>
            <a:r>
              <a:rPr lang="fa-IR" sz="2000">
                <a:cs typeface="B Nazanin" pitchFamily="2" charset="-78"/>
              </a:rPr>
              <a:t>شکل گیری فضاهای ساخته شده حول هسته مرکزی</a:t>
            </a:r>
          </a:p>
          <a:p>
            <a:pPr>
              <a:lnSpc>
                <a:spcPct val="90000"/>
              </a:lnSpc>
            </a:pPr>
            <a:r>
              <a:rPr lang="fa-IR" sz="2000">
                <a:cs typeface="B Nazanin" pitchFamily="2" charset="-78"/>
              </a:rPr>
              <a:t>خصوصیت فضای باز نسبتا بزرگ واقع در مرکز سایت : </a:t>
            </a:r>
          </a:p>
          <a:p>
            <a:pPr>
              <a:lnSpc>
                <a:spcPct val="90000"/>
              </a:lnSpc>
            </a:pPr>
            <a:r>
              <a:rPr lang="fa-IR" sz="2000">
                <a:cs typeface="B Nazanin" pitchFamily="2" charset="-78"/>
              </a:rPr>
              <a:t>دارای پتانسیل بسیار خوبی برای یک فضای باز شهری</a:t>
            </a:r>
          </a:p>
          <a:p>
            <a:pPr>
              <a:lnSpc>
                <a:spcPct val="90000"/>
              </a:lnSpc>
            </a:pPr>
            <a:r>
              <a:rPr lang="fa-IR" sz="2000">
                <a:cs typeface="B Nazanin" pitchFamily="2" charset="-78"/>
              </a:rPr>
              <a:t>دارای بدنه غیر قابل قبول در مقابل فضای ساخته شده/ بدون برنامه / بسیار متراکم</a:t>
            </a:r>
          </a:p>
          <a:p>
            <a:pPr>
              <a:lnSpc>
                <a:spcPct val="90000"/>
              </a:lnSpc>
            </a:pPr>
            <a:r>
              <a:rPr lang="fa-IR" sz="2000">
                <a:cs typeface="B Nazanin" pitchFamily="2" charset="-78"/>
              </a:rPr>
              <a:t>عدم جوابگویی و کم حجم بودن فضاهای خالی و به اصطلاح دسترسیهای درون این بخش متراکم</a:t>
            </a:r>
            <a:r>
              <a:rPr lang="fa-IR" sz="1800">
                <a:cs typeface="B Nazanin" pitchFamily="2" charset="-78"/>
              </a:rPr>
              <a:t>  </a:t>
            </a:r>
            <a:endParaRPr lang="en-US" sz="1800">
              <a:cs typeface="B Nazanin" pitchFamily="2" charset="-78"/>
            </a:endParaRPr>
          </a:p>
        </p:txBody>
      </p:sp>
      <p:sp>
        <p:nvSpPr>
          <p:cNvPr id="178180" name="Oval 4"/>
          <p:cNvSpPr>
            <a:spLocks noChangeArrowheads="1"/>
          </p:cNvSpPr>
          <p:nvPr/>
        </p:nvSpPr>
        <p:spPr bwMode="auto">
          <a:xfrm>
            <a:off x="8229600" y="6096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8181" name="Picture 5" descr="Copy of 9"/>
          <p:cNvPicPr>
            <a:picLocks noChangeAspect="1" noChangeArrowheads="1"/>
          </p:cNvPicPr>
          <p:nvPr/>
        </p:nvPicPr>
        <p:blipFill>
          <a:blip r:embed="rId2" cstate="print"/>
          <a:srcRect/>
          <a:stretch>
            <a:fillRect/>
          </a:stretch>
        </p:blipFill>
        <p:spPr bwMode="auto">
          <a:xfrm>
            <a:off x="381000" y="609600"/>
            <a:ext cx="4038600" cy="5181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8180"/>
                                        </p:tgtEl>
                                        <p:attrNameLst>
                                          <p:attrName>style.visibility</p:attrName>
                                        </p:attrNameLst>
                                      </p:cBhvr>
                                      <p:to>
                                        <p:strVal val="visible"/>
                                      </p:to>
                                    </p:set>
                                    <p:animEffect transition="in" filter="blinds(horizontal)">
                                      <p:cBhvr>
                                        <p:cTn id="7" dur="500"/>
                                        <p:tgtEl>
                                          <p:spTgt spid="17818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8178"/>
                                        </p:tgtEl>
                                        <p:attrNameLst>
                                          <p:attrName>style.visibility</p:attrName>
                                        </p:attrNameLst>
                                      </p:cBhvr>
                                      <p:to>
                                        <p:strVal val="visible"/>
                                      </p:to>
                                    </p:set>
                                    <p:animEffect transition="in" filter="checkerboard(across)">
                                      <p:cBhvr>
                                        <p:cTn id="12" dur="3000"/>
                                        <p:tgtEl>
                                          <p:spTgt spid="17817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8181"/>
                                        </p:tgtEl>
                                        <p:attrNameLst>
                                          <p:attrName>style.visibility</p:attrName>
                                        </p:attrNameLst>
                                      </p:cBhvr>
                                      <p:to>
                                        <p:strVal val="visible"/>
                                      </p:to>
                                    </p:set>
                                    <p:animEffect transition="in" filter="box(in)">
                                      <p:cBhvr>
                                        <p:cTn id="17" dur="3000"/>
                                        <p:tgtEl>
                                          <p:spTgt spid="17818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8179">
                                            <p:txEl>
                                              <p:pRg st="0" end="0"/>
                                            </p:txEl>
                                          </p:spTgt>
                                        </p:tgtEl>
                                        <p:attrNameLst>
                                          <p:attrName>style.visibility</p:attrName>
                                        </p:attrNameLst>
                                      </p:cBhvr>
                                      <p:to>
                                        <p:strVal val="visible"/>
                                      </p:to>
                                    </p:set>
                                    <p:animEffect transition="in" filter="box(in)">
                                      <p:cBhvr>
                                        <p:cTn id="22" dur="3000"/>
                                        <p:tgtEl>
                                          <p:spTgt spid="17817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8179">
                                            <p:txEl>
                                              <p:pRg st="1" end="1"/>
                                            </p:txEl>
                                          </p:spTgt>
                                        </p:tgtEl>
                                        <p:attrNameLst>
                                          <p:attrName>style.visibility</p:attrName>
                                        </p:attrNameLst>
                                      </p:cBhvr>
                                      <p:to>
                                        <p:strVal val="visible"/>
                                      </p:to>
                                    </p:set>
                                    <p:animEffect transition="in" filter="box(in)">
                                      <p:cBhvr>
                                        <p:cTn id="27" dur="3000"/>
                                        <p:tgtEl>
                                          <p:spTgt spid="17817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8179">
                                            <p:txEl>
                                              <p:pRg st="2" end="2"/>
                                            </p:txEl>
                                          </p:spTgt>
                                        </p:tgtEl>
                                        <p:attrNameLst>
                                          <p:attrName>style.visibility</p:attrName>
                                        </p:attrNameLst>
                                      </p:cBhvr>
                                      <p:to>
                                        <p:strVal val="visible"/>
                                      </p:to>
                                    </p:set>
                                    <p:animEffect transition="in" filter="box(in)">
                                      <p:cBhvr>
                                        <p:cTn id="32" dur="3000"/>
                                        <p:tgtEl>
                                          <p:spTgt spid="17817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8179">
                                            <p:txEl>
                                              <p:pRg st="3" end="3"/>
                                            </p:txEl>
                                          </p:spTgt>
                                        </p:tgtEl>
                                        <p:attrNameLst>
                                          <p:attrName>style.visibility</p:attrName>
                                        </p:attrNameLst>
                                      </p:cBhvr>
                                      <p:to>
                                        <p:strVal val="visible"/>
                                      </p:to>
                                    </p:set>
                                    <p:animEffect transition="in" filter="box(in)">
                                      <p:cBhvr>
                                        <p:cTn id="37" dur="3000"/>
                                        <p:tgtEl>
                                          <p:spTgt spid="17817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78179">
                                            <p:txEl>
                                              <p:pRg st="4" end="4"/>
                                            </p:txEl>
                                          </p:spTgt>
                                        </p:tgtEl>
                                        <p:attrNameLst>
                                          <p:attrName>style.visibility</p:attrName>
                                        </p:attrNameLst>
                                      </p:cBhvr>
                                      <p:to>
                                        <p:strVal val="visible"/>
                                      </p:to>
                                    </p:set>
                                    <p:animEffect transition="in" filter="box(in)">
                                      <p:cBhvr>
                                        <p:cTn id="42" dur="3000"/>
                                        <p:tgtEl>
                                          <p:spTgt spid="17817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78179">
                                            <p:txEl>
                                              <p:pRg st="5" end="5"/>
                                            </p:txEl>
                                          </p:spTgt>
                                        </p:tgtEl>
                                        <p:attrNameLst>
                                          <p:attrName>style.visibility</p:attrName>
                                        </p:attrNameLst>
                                      </p:cBhvr>
                                      <p:to>
                                        <p:strVal val="visible"/>
                                      </p:to>
                                    </p:set>
                                    <p:animEffect transition="in" filter="box(in)">
                                      <p:cBhvr>
                                        <p:cTn id="47" dur="3000"/>
                                        <p:tgtEl>
                                          <p:spTgt spid="1781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p:bldP spid="178179" grpId="0" build="p"/>
      <p:bldP spid="17818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986366" y="571480"/>
            <a:ext cx="3657600" cy="5334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عناصر شاخص سایت</a:t>
            </a:r>
            <a:endParaRPr lang="en-US" sz="4800" b="1" dirty="0">
              <a:solidFill>
                <a:srgbClr val="0070C0"/>
              </a:solidFill>
              <a:cs typeface="B Arshia" pitchFamily="2" charset="-78"/>
            </a:endParaRPr>
          </a:p>
        </p:txBody>
      </p:sp>
      <p:sp>
        <p:nvSpPr>
          <p:cNvPr id="179203" name="Rectangle 3"/>
          <p:cNvSpPr>
            <a:spLocks noGrp="1" noChangeArrowheads="1"/>
          </p:cNvSpPr>
          <p:nvPr>
            <p:ph type="body" idx="1"/>
          </p:nvPr>
        </p:nvSpPr>
        <p:spPr>
          <a:xfrm>
            <a:off x="4876800" y="1524000"/>
            <a:ext cx="3810000" cy="2362200"/>
          </a:xfrm>
          <a:ln/>
          <a:effectLst>
            <a:outerShdw dist="35921" dir="2700000" algn="ctr" rotWithShape="0">
              <a:schemeClr val="bg2">
                <a:alpha val="50000"/>
              </a:schemeClr>
            </a:outerShdw>
          </a:effectLst>
        </p:spPr>
        <p:txBody>
          <a:bodyPr/>
          <a:lstStyle/>
          <a:p>
            <a:pPr>
              <a:lnSpc>
                <a:spcPct val="80000"/>
              </a:lnSpc>
            </a:pPr>
            <a:r>
              <a:rPr lang="fa-IR" sz="2000" dirty="0">
                <a:cs typeface="B Nazanin" pitchFamily="2" charset="-78"/>
              </a:rPr>
              <a:t>عناصر شاخص موجود در سایت باعث شده تجریش به یکی از مهمترین فضاهای شهری تبدیل گردد .</a:t>
            </a:r>
          </a:p>
          <a:p>
            <a:pPr>
              <a:lnSpc>
                <a:spcPct val="80000"/>
              </a:lnSpc>
            </a:pPr>
            <a:r>
              <a:rPr lang="fa-IR" sz="2000" dirty="0">
                <a:cs typeface="B Nazanin" pitchFamily="2" charset="-78"/>
              </a:rPr>
              <a:t>بارز ترین فضا : امامزاده صالح ( عناصر تاریخی مذهبی )</a:t>
            </a:r>
          </a:p>
          <a:p>
            <a:pPr>
              <a:lnSpc>
                <a:spcPct val="80000"/>
              </a:lnSpc>
            </a:pPr>
            <a:r>
              <a:rPr lang="fa-IR" sz="2000" dirty="0">
                <a:cs typeface="B Nazanin" pitchFamily="2" charset="-78"/>
              </a:rPr>
              <a:t>وجود دو رودخانه در مسیر شمال به جنوب و دید و منظر شمال و جنوب سایت </a:t>
            </a:r>
            <a:endParaRPr lang="en-US" sz="2000" dirty="0">
              <a:cs typeface="B Nazanin" pitchFamily="2" charset="-78"/>
            </a:endParaRPr>
          </a:p>
        </p:txBody>
      </p:sp>
      <p:sp>
        <p:nvSpPr>
          <p:cNvPr id="179204" name="Oval 4"/>
          <p:cNvSpPr>
            <a:spLocks noChangeArrowheads="1"/>
          </p:cNvSpPr>
          <p:nvPr/>
        </p:nvSpPr>
        <p:spPr bwMode="auto">
          <a:xfrm>
            <a:off x="8229600" y="6096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9205" name="Picture 5" descr="10"/>
          <p:cNvPicPr>
            <a:picLocks noChangeAspect="1" noChangeArrowheads="1"/>
          </p:cNvPicPr>
          <p:nvPr/>
        </p:nvPicPr>
        <p:blipFill>
          <a:blip r:embed="rId2" cstate="print"/>
          <a:srcRect/>
          <a:stretch>
            <a:fillRect/>
          </a:stretch>
        </p:blipFill>
        <p:spPr bwMode="auto">
          <a:xfrm>
            <a:off x="571472" y="857232"/>
            <a:ext cx="4168775" cy="5365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9208" name="Oval 8"/>
          <p:cNvSpPr>
            <a:spLocks noChangeArrowheads="1"/>
          </p:cNvSpPr>
          <p:nvPr/>
        </p:nvSpPr>
        <p:spPr bwMode="auto">
          <a:xfrm>
            <a:off x="1524000" y="3200400"/>
            <a:ext cx="304800" cy="304800"/>
          </a:xfrm>
          <a:prstGeom prst="ellipse">
            <a:avLst/>
          </a:prstGeom>
          <a:solidFill>
            <a:schemeClr val="bg2"/>
          </a:solidFill>
          <a:ln w="9525">
            <a:solidFill>
              <a:schemeClr val="bg2"/>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bg2"/>
              </a:solidFill>
            </a:endParaRPr>
          </a:p>
        </p:txBody>
      </p:sp>
      <p:sp>
        <p:nvSpPr>
          <p:cNvPr id="179209" name="Oval 9"/>
          <p:cNvSpPr>
            <a:spLocks noChangeArrowheads="1"/>
          </p:cNvSpPr>
          <p:nvPr/>
        </p:nvSpPr>
        <p:spPr bwMode="auto">
          <a:xfrm>
            <a:off x="1752600" y="2286000"/>
            <a:ext cx="152400" cy="152400"/>
          </a:xfrm>
          <a:prstGeom prst="ellipse">
            <a:avLst/>
          </a:prstGeom>
          <a:solidFill>
            <a:srgbClr val="FFFF00"/>
          </a:solidFill>
          <a:ln w="9525">
            <a:solidFill>
              <a:srgbClr val="FFFF00"/>
            </a:solidFill>
            <a:round/>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79213" name="Text Box 13"/>
          <p:cNvSpPr txBox="1">
            <a:spLocks noChangeArrowheads="1"/>
          </p:cNvSpPr>
          <p:nvPr/>
        </p:nvSpPr>
        <p:spPr bwMode="auto">
          <a:xfrm>
            <a:off x="5486400" y="5029200"/>
            <a:ext cx="2438400" cy="4572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spcBef>
                <a:spcPct val="50000"/>
              </a:spcBef>
            </a:pPr>
            <a:r>
              <a:rPr lang="fa-IR" sz="2400">
                <a:cs typeface="B Nazanin" pitchFamily="2" charset="-78"/>
              </a:rPr>
              <a:t>امامزاده صالح</a:t>
            </a:r>
            <a:endParaRPr lang="en-US" sz="2400">
              <a:cs typeface="B Nazanin" pitchFamily="2" charset="-78"/>
            </a:endParaRPr>
          </a:p>
        </p:txBody>
      </p:sp>
      <p:sp>
        <p:nvSpPr>
          <p:cNvPr id="179214" name="Text Box 14"/>
          <p:cNvSpPr txBox="1">
            <a:spLocks noChangeArrowheads="1"/>
          </p:cNvSpPr>
          <p:nvPr/>
        </p:nvSpPr>
        <p:spPr bwMode="auto">
          <a:xfrm>
            <a:off x="6934200" y="4495800"/>
            <a:ext cx="914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r>
              <a:rPr lang="fa-IR" sz="2400">
                <a:cs typeface="B Nazanin" pitchFamily="2" charset="-78"/>
              </a:rPr>
              <a:t>مدارس</a:t>
            </a:r>
            <a:endParaRPr lang="en-US" sz="2400">
              <a:cs typeface="B Nazanin" pitchFamily="2" charset="-78"/>
            </a:endParaRPr>
          </a:p>
        </p:txBody>
      </p:sp>
      <p:sp>
        <p:nvSpPr>
          <p:cNvPr id="179215" name="Text Box 15"/>
          <p:cNvSpPr txBox="1">
            <a:spLocks noChangeArrowheads="1"/>
          </p:cNvSpPr>
          <p:nvPr/>
        </p:nvSpPr>
        <p:spPr bwMode="auto">
          <a:xfrm>
            <a:off x="6705600" y="4038600"/>
            <a:ext cx="1143000" cy="4572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spcBef>
                <a:spcPct val="50000"/>
              </a:spcBef>
            </a:pPr>
            <a:r>
              <a:rPr lang="fa-IR" sz="2400">
                <a:cs typeface="B Nazanin" pitchFamily="2" charset="-78"/>
              </a:rPr>
              <a:t>دفتر پست</a:t>
            </a:r>
            <a:endParaRPr lang="en-US" sz="2400">
              <a:cs typeface="B Nazanin" pitchFamily="2" charset="-78"/>
            </a:endParaRPr>
          </a:p>
        </p:txBody>
      </p:sp>
      <p:sp>
        <p:nvSpPr>
          <p:cNvPr id="179216" name="Text Box 16"/>
          <p:cNvSpPr txBox="1">
            <a:spLocks noChangeArrowheads="1"/>
          </p:cNvSpPr>
          <p:nvPr/>
        </p:nvSpPr>
        <p:spPr bwMode="auto">
          <a:xfrm>
            <a:off x="6781800" y="5562600"/>
            <a:ext cx="10668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r>
              <a:rPr lang="fa-IR" sz="2400">
                <a:cs typeface="B Nazanin" pitchFamily="2" charset="-78"/>
              </a:rPr>
              <a:t>مساجد</a:t>
            </a:r>
            <a:endParaRPr lang="en-US" sz="2400">
              <a:cs typeface="B Nazanin" pitchFamily="2" charset="-78"/>
            </a:endParaRPr>
          </a:p>
        </p:txBody>
      </p:sp>
      <p:sp>
        <p:nvSpPr>
          <p:cNvPr id="179218" name="Rectangle 18"/>
          <p:cNvSpPr>
            <a:spLocks noChangeArrowheads="1"/>
          </p:cNvSpPr>
          <p:nvPr/>
        </p:nvSpPr>
        <p:spPr bwMode="auto">
          <a:xfrm>
            <a:off x="8001000" y="4114800"/>
            <a:ext cx="304800" cy="304800"/>
          </a:xfrm>
          <a:prstGeom prst="rect">
            <a:avLst/>
          </a:prstGeom>
          <a:solidFill>
            <a:srgbClr val="FFFF00"/>
          </a:solidFill>
          <a:ln w="9525">
            <a:solidFill>
              <a:srgbClr val="FFFF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79219" name="Rectangle 19"/>
          <p:cNvSpPr>
            <a:spLocks noChangeArrowheads="1"/>
          </p:cNvSpPr>
          <p:nvPr/>
        </p:nvSpPr>
        <p:spPr bwMode="auto">
          <a:xfrm>
            <a:off x="8001000" y="4572000"/>
            <a:ext cx="304800" cy="304800"/>
          </a:xfrm>
          <a:prstGeom prst="rect">
            <a:avLst/>
          </a:prstGeom>
          <a:solidFill>
            <a:schemeClr val="bg2"/>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79220" name="Rectangle 20"/>
          <p:cNvSpPr>
            <a:spLocks noChangeArrowheads="1"/>
          </p:cNvSpPr>
          <p:nvPr/>
        </p:nvSpPr>
        <p:spPr bwMode="auto">
          <a:xfrm>
            <a:off x="8001000" y="5105400"/>
            <a:ext cx="304800" cy="304800"/>
          </a:xfrm>
          <a:prstGeom prst="rect">
            <a:avLst/>
          </a:prstGeom>
          <a:solidFill>
            <a:srgbClr val="993300"/>
          </a:solidFill>
          <a:ln w="9525">
            <a:solidFill>
              <a:srgbClr val="9933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3300"/>
              </a:solidFill>
            </a:endParaRPr>
          </a:p>
        </p:txBody>
      </p:sp>
      <p:sp>
        <p:nvSpPr>
          <p:cNvPr id="179221" name="Rectangle 21"/>
          <p:cNvSpPr>
            <a:spLocks noChangeArrowheads="1"/>
          </p:cNvSpPr>
          <p:nvPr/>
        </p:nvSpPr>
        <p:spPr bwMode="auto">
          <a:xfrm>
            <a:off x="8001000" y="5638800"/>
            <a:ext cx="304800" cy="304800"/>
          </a:xfrm>
          <a:prstGeom prst="rect">
            <a:avLst/>
          </a:prstGeom>
          <a:solidFill>
            <a:srgbClr val="996633"/>
          </a:solidFill>
          <a:ln w="9525">
            <a:solidFill>
              <a:srgbClr val="996633"/>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6633"/>
              </a:solidFill>
            </a:endParaRPr>
          </a:p>
        </p:txBody>
      </p:sp>
      <p:sp>
        <p:nvSpPr>
          <p:cNvPr id="179223" name="Rectangle 23"/>
          <p:cNvSpPr>
            <a:spLocks noChangeArrowheads="1"/>
          </p:cNvSpPr>
          <p:nvPr/>
        </p:nvSpPr>
        <p:spPr bwMode="auto">
          <a:xfrm>
            <a:off x="8001000" y="3581400"/>
            <a:ext cx="304800" cy="304800"/>
          </a:xfrm>
          <a:prstGeom prst="rect">
            <a:avLst/>
          </a:prstGeom>
          <a:solidFill>
            <a:schemeClr val="hlink"/>
          </a:solidFill>
          <a:ln w="9525">
            <a:solidFill>
              <a:schemeClr val="hlink"/>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79224" name="Text Box 24"/>
          <p:cNvSpPr txBox="1">
            <a:spLocks noChangeArrowheads="1"/>
          </p:cNvSpPr>
          <p:nvPr/>
        </p:nvSpPr>
        <p:spPr bwMode="auto">
          <a:xfrm>
            <a:off x="5638800" y="3505200"/>
            <a:ext cx="2133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r>
              <a:rPr lang="fa-IR" sz="2400">
                <a:cs typeface="B Nazanin" pitchFamily="2" charset="-78"/>
              </a:rPr>
              <a:t>رودخانه مقصود بیگ</a:t>
            </a:r>
            <a:endParaRPr lang="en-US" sz="240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blinds(horizontal)">
                                      <p:cBhvr>
                                        <p:cTn id="7" dur="2000"/>
                                        <p:tgtEl>
                                          <p:spTgt spid="1792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9202"/>
                                        </p:tgtEl>
                                        <p:attrNameLst>
                                          <p:attrName>style.visibility</p:attrName>
                                        </p:attrNameLst>
                                      </p:cBhvr>
                                      <p:to>
                                        <p:strVal val="visible"/>
                                      </p:to>
                                    </p:set>
                                    <p:animEffect transition="in" filter="checkerboard(across)">
                                      <p:cBhvr>
                                        <p:cTn id="12" dur="3000"/>
                                        <p:tgtEl>
                                          <p:spTgt spid="1792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9205"/>
                                        </p:tgtEl>
                                        <p:attrNameLst>
                                          <p:attrName>style.visibility</p:attrName>
                                        </p:attrNameLst>
                                      </p:cBhvr>
                                      <p:to>
                                        <p:strVal val="visible"/>
                                      </p:to>
                                    </p:set>
                                    <p:animEffect transition="in" filter="box(in)">
                                      <p:cBhvr>
                                        <p:cTn id="17" dur="3000"/>
                                        <p:tgtEl>
                                          <p:spTgt spid="17920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9203">
                                            <p:txEl>
                                              <p:pRg st="0" end="0"/>
                                            </p:txEl>
                                          </p:spTgt>
                                        </p:tgtEl>
                                        <p:attrNameLst>
                                          <p:attrName>style.visibility</p:attrName>
                                        </p:attrNameLst>
                                      </p:cBhvr>
                                      <p:to>
                                        <p:strVal val="visible"/>
                                      </p:to>
                                    </p:set>
                                    <p:animEffect transition="in" filter="box(in)">
                                      <p:cBhvr>
                                        <p:cTn id="22" dur="3000"/>
                                        <p:tgtEl>
                                          <p:spTgt spid="1792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9203">
                                            <p:txEl>
                                              <p:pRg st="1" end="1"/>
                                            </p:txEl>
                                          </p:spTgt>
                                        </p:tgtEl>
                                        <p:attrNameLst>
                                          <p:attrName>style.visibility</p:attrName>
                                        </p:attrNameLst>
                                      </p:cBhvr>
                                      <p:to>
                                        <p:strVal val="visible"/>
                                      </p:to>
                                    </p:set>
                                    <p:animEffect transition="in" filter="box(in)">
                                      <p:cBhvr>
                                        <p:cTn id="27" dur="3000"/>
                                        <p:tgtEl>
                                          <p:spTgt spid="17920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9203">
                                            <p:txEl>
                                              <p:pRg st="2" end="2"/>
                                            </p:txEl>
                                          </p:spTgt>
                                        </p:tgtEl>
                                        <p:attrNameLst>
                                          <p:attrName>style.visibility</p:attrName>
                                        </p:attrNameLst>
                                      </p:cBhvr>
                                      <p:to>
                                        <p:strVal val="visible"/>
                                      </p:to>
                                    </p:set>
                                    <p:animEffect transition="in" filter="box(in)">
                                      <p:cBhvr>
                                        <p:cTn id="32" dur="3000"/>
                                        <p:tgtEl>
                                          <p:spTgt spid="17920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9223"/>
                                        </p:tgtEl>
                                        <p:attrNameLst>
                                          <p:attrName>style.visibility</p:attrName>
                                        </p:attrNameLst>
                                      </p:cBhvr>
                                      <p:to>
                                        <p:strVal val="visible"/>
                                      </p:to>
                                    </p:set>
                                    <p:animEffect transition="in" filter="blinds(horizontal)">
                                      <p:cBhvr>
                                        <p:cTn id="37" dur="500"/>
                                        <p:tgtEl>
                                          <p:spTgt spid="17922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79224"/>
                                        </p:tgtEl>
                                        <p:attrNameLst>
                                          <p:attrName>style.visibility</p:attrName>
                                        </p:attrNameLst>
                                      </p:cBhvr>
                                      <p:to>
                                        <p:strVal val="visible"/>
                                      </p:to>
                                    </p:set>
                                    <p:animEffect transition="in" filter="checkerboard(across)">
                                      <p:cBhvr>
                                        <p:cTn id="42" dur="500"/>
                                        <p:tgtEl>
                                          <p:spTgt spid="17922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9218"/>
                                        </p:tgtEl>
                                        <p:attrNameLst>
                                          <p:attrName>style.visibility</p:attrName>
                                        </p:attrNameLst>
                                      </p:cBhvr>
                                      <p:to>
                                        <p:strVal val="visible"/>
                                      </p:to>
                                    </p:set>
                                    <p:animEffect transition="in" filter="blinds(horizontal)">
                                      <p:cBhvr>
                                        <p:cTn id="47" dur="500"/>
                                        <p:tgtEl>
                                          <p:spTgt spid="17921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79215">
                                            <p:txEl>
                                              <p:pRg st="0" end="0"/>
                                            </p:txEl>
                                          </p:spTgt>
                                        </p:tgtEl>
                                        <p:attrNameLst>
                                          <p:attrName>style.visibility</p:attrName>
                                        </p:attrNameLst>
                                      </p:cBhvr>
                                      <p:to>
                                        <p:strVal val="visible"/>
                                      </p:to>
                                    </p:set>
                                    <p:animEffect transition="in" filter="checkerboard(across)">
                                      <p:cBhvr>
                                        <p:cTn id="52" dur="2000"/>
                                        <p:tgtEl>
                                          <p:spTgt spid="17921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9219"/>
                                        </p:tgtEl>
                                        <p:attrNameLst>
                                          <p:attrName>style.visibility</p:attrName>
                                        </p:attrNameLst>
                                      </p:cBhvr>
                                      <p:to>
                                        <p:strVal val="visible"/>
                                      </p:to>
                                    </p:set>
                                    <p:animEffect transition="in" filter="blinds(horizontal)">
                                      <p:cBhvr>
                                        <p:cTn id="57" dur="500"/>
                                        <p:tgtEl>
                                          <p:spTgt spid="179219"/>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79214">
                                            <p:txEl>
                                              <p:pRg st="0" end="0"/>
                                            </p:txEl>
                                          </p:spTgt>
                                        </p:tgtEl>
                                        <p:attrNameLst>
                                          <p:attrName>style.visibility</p:attrName>
                                        </p:attrNameLst>
                                      </p:cBhvr>
                                      <p:to>
                                        <p:strVal val="visible"/>
                                      </p:to>
                                    </p:set>
                                    <p:animEffect transition="in" filter="checkerboard(across)">
                                      <p:cBhvr>
                                        <p:cTn id="62" dur="500"/>
                                        <p:tgtEl>
                                          <p:spTgt spid="17921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9220"/>
                                        </p:tgtEl>
                                        <p:attrNameLst>
                                          <p:attrName>style.visibility</p:attrName>
                                        </p:attrNameLst>
                                      </p:cBhvr>
                                      <p:to>
                                        <p:strVal val="visible"/>
                                      </p:to>
                                    </p:set>
                                    <p:animEffect transition="in" filter="blinds(horizontal)">
                                      <p:cBhvr>
                                        <p:cTn id="67" dur="500"/>
                                        <p:tgtEl>
                                          <p:spTgt spid="179220"/>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9213"/>
                                        </p:tgtEl>
                                        <p:attrNameLst>
                                          <p:attrName>style.visibility</p:attrName>
                                        </p:attrNameLst>
                                      </p:cBhvr>
                                      <p:to>
                                        <p:strVal val="visible"/>
                                      </p:to>
                                    </p:set>
                                    <p:animEffect transition="in" filter="checkerboard(across)">
                                      <p:cBhvr>
                                        <p:cTn id="72" dur="500"/>
                                        <p:tgtEl>
                                          <p:spTgt spid="17921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79221"/>
                                        </p:tgtEl>
                                        <p:attrNameLst>
                                          <p:attrName>style.visibility</p:attrName>
                                        </p:attrNameLst>
                                      </p:cBhvr>
                                      <p:to>
                                        <p:strVal val="visible"/>
                                      </p:to>
                                    </p:set>
                                    <p:animEffect transition="in" filter="blinds(horizontal)">
                                      <p:cBhvr>
                                        <p:cTn id="77" dur="500"/>
                                        <p:tgtEl>
                                          <p:spTgt spid="179221"/>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79216"/>
                                        </p:tgtEl>
                                        <p:attrNameLst>
                                          <p:attrName>style.visibility</p:attrName>
                                        </p:attrNameLst>
                                      </p:cBhvr>
                                      <p:to>
                                        <p:strVal val="visible"/>
                                      </p:to>
                                    </p:set>
                                    <p:animEffect transition="in" filter="blinds(horizontal)">
                                      <p:cBhvr>
                                        <p:cTn id="82" dur="500"/>
                                        <p:tgtEl>
                                          <p:spTgt spid="179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p:bldP spid="179203" grpId="0" build="p"/>
      <p:bldP spid="179204" grpId="0" animBg="1"/>
      <p:bldP spid="179213" grpId="0"/>
      <p:bldP spid="179216" grpId="0"/>
      <p:bldP spid="179218" grpId="0" animBg="1"/>
      <p:bldP spid="179219" grpId="0" animBg="1"/>
      <p:bldP spid="179220" grpId="0" animBg="1"/>
      <p:bldP spid="179221" grpId="0" animBg="1"/>
      <p:bldP spid="179223" grpId="0" animBg="1"/>
      <p:bldP spid="17922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F:\Documents and Settings\mehrzad\Desktop\mehdi\100MSDCF\DSC02579.JPG"/>
          <p:cNvPicPr>
            <a:picLocks noChangeAspect="1" noChangeArrowheads="1"/>
          </p:cNvPicPr>
          <p:nvPr/>
        </p:nvPicPr>
        <p:blipFill>
          <a:blip r:embed="rId2"/>
          <a:srcRect/>
          <a:stretch>
            <a:fillRect/>
          </a:stretch>
        </p:blipFill>
        <p:spPr bwMode="auto">
          <a:xfrm>
            <a:off x="4714876" y="357166"/>
            <a:ext cx="4114756" cy="5929354"/>
          </a:xfrm>
          <a:prstGeom prst="rect">
            <a:avLst/>
          </a:prstGeom>
          <a:noFill/>
        </p:spPr>
      </p:pic>
      <p:pic>
        <p:nvPicPr>
          <p:cNvPr id="9219" name="Picture 3" descr="F:\Documents and Settings\mehrzad\Desktop\mehdi\100MSDCF\DSC02581.JPG"/>
          <p:cNvPicPr>
            <a:picLocks noChangeAspect="1" noChangeArrowheads="1"/>
          </p:cNvPicPr>
          <p:nvPr/>
        </p:nvPicPr>
        <p:blipFill>
          <a:blip r:embed="rId3" cstate="print"/>
          <a:srcRect/>
          <a:stretch>
            <a:fillRect/>
          </a:stretch>
        </p:blipFill>
        <p:spPr bwMode="auto">
          <a:xfrm>
            <a:off x="571472" y="357166"/>
            <a:ext cx="3700466" cy="5857916"/>
          </a:xfrm>
          <a:prstGeom prst="rect">
            <a:avLst/>
          </a:prstGeom>
          <a:noFill/>
        </p:spPr>
      </p:pic>
      <p:pic>
        <p:nvPicPr>
          <p:cNvPr id="4" name="Picture 2" descr="F:\Documents and Settings\mehrzad\Desktop\mehdi\100MSDCF\امام\DSC02584.JPG"/>
          <p:cNvPicPr>
            <a:picLocks noGrp="1" noChangeAspect="1" noChangeArrowheads="1"/>
          </p:cNvPicPr>
          <p:nvPr>
            <p:ph sz="quarter" idx="1"/>
          </p:nvPr>
        </p:nvPicPr>
        <p:blipFill>
          <a:blip r:embed="rId4"/>
          <a:srcRect/>
          <a:stretch>
            <a:fillRect/>
          </a:stretch>
        </p:blipFill>
        <p:spPr bwMode="auto">
          <a:xfrm>
            <a:off x="2571736" y="428604"/>
            <a:ext cx="4572032" cy="57150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800" decel="100000"/>
                                        <p:tgtEl>
                                          <p:spTgt spid="9219"/>
                                        </p:tgtEl>
                                      </p:cBhvr>
                                    </p:animEffect>
                                    <p:anim calcmode="lin" valueType="num">
                                      <p:cBhvr>
                                        <p:cTn id="8" dur="800" decel="100000" fill="hold"/>
                                        <p:tgtEl>
                                          <p:spTgt spid="9219"/>
                                        </p:tgtEl>
                                        <p:attrNameLst>
                                          <p:attrName>style.rotation</p:attrName>
                                        </p:attrNameLst>
                                      </p:cBhvr>
                                      <p:tavLst>
                                        <p:tav tm="0">
                                          <p:val>
                                            <p:fltVal val="-90"/>
                                          </p:val>
                                        </p:tav>
                                        <p:tav tm="100000">
                                          <p:val>
                                            <p:fltVal val="0"/>
                                          </p:val>
                                        </p:tav>
                                      </p:tavLst>
                                    </p:anim>
                                    <p:anim calcmode="lin" valueType="num">
                                      <p:cBhvr>
                                        <p:cTn id="9" dur="800" decel="100000" fill="hold"/>
                                        <p:tgtEl>
                                          <p:spTgt spid="9219"/>
                                        </p:tgtEl>
                                        <p:attrNameLst>
                                          <p:attrName>ppt_x</p:attrName>
                                        </p:attrNameLst>
                                      </p:cBhvr>
                                      <p:tavLst>
                                        <p:tav tm="0">
                                          <p:val>
                                            <p:strVal val="#ppt_x+0.4"/>
                                          </p:val>
                                        </p:tav>
                                        <p:tav tm="100000">
                                          <p:val>
                                            <p:strVal val="#ppt_x-0.05"/>
                                          </p:val>
                                        </p:tav>
                                      </p:tavLst>
                                    </p:anim>
                                    <p:anim calcmode="lin" valueType="num">
                                      <p:cBhvr>
                                        <p:cTn id="10" dur="800" decel="100000" fill="hold"/>
                                        <p:tgtEl>
                                          <p:spTgt spid="921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p:cTn id="17" dur="1000" fill="hold"/>
                                        <p:tgtEl>
                                          <p:spTgt spid="9218"/>
                                        </p:tgtEl>
                                        <p:attrNameLst>
                                          <p:attrName>ppt_x</p:attrName>
                                        </p:attrNameLst>
                                      </p:cBhvr>
                                      <p:tavLst>
                                        <p:tav tm="0">
                                          <p:val>
                                            <p:strVal val="#ppt_x-.2"/>
                                          </p:val>
                                        </p:tav>
                                        <p:tav tm="100000">
                                          <p:val>
                                            <p:strVal val="#ppt_x"/>
                                          </p:val>
                                        </p:tav>
                                      </p:tavLst>
                                    </p:anim>
                                    <p:anim calcmode="lin" valueType="num">
                                      <p:cBhvr>
                                        <p:cTn id="18" dur="1000" fill="hold"/>
                                        <p:tgtEl>
                                          <p:spTgt spid="921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676804" y="428604"/>
            <a:ext cx="4038600" cy="7620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وضعیت ترافیکی سایت</a:t>
            </a:r>
            <a:endParaRPr lang="en-US" sz="4800" b="1" dirty="0">
              <a:solidFill>
                <a:srgbClr val="0070C0"/>
              </a:solidFill>
              <a:cs typeface="B Arshia" pitchFamily="2" charset="-78"/>
            </a:endParaRPr>
          </a:p>
        </p:txBody>
      </p:sp>
      <p:sp>
        <p:nvSpPr>
          <p:cNvPr id="169987" name="Rectangle 3"/>
          <p:cNvSpPr>
            <a:spLocks noGrp="1" noChangeArrowheads="1"/>
          </p:cNvSpPr>
          <p:nvPr>
            <p:ph type="body" idx="1"/>
          </p:nvPr>
        </p:nvSpPr>
        <p:spPr>
          <a:xfrm>
            <a:off x="4419600" y="1524000"/>
            <a:ext cx="4495800" cy="3581400"/>
          </a:xfrm>
          <a:effectLst>
            <a:outerShdw dist="107763" dir="2700000" algn="ctr" rotWithShape="0">
              <a:schemeClr val="bg2">
                <a:alpha val="50000"/>
              </a:schemeClr>
            </a:outerShdw>
          </a:effectLst>
        </p:spPr>
        <p:txBody>
          <a:bodyPr/>
          <a:lstStyle/>
          <a:p>
            <a:r>
              <a:rPr lang="fa-IR" sz="2000" dirty="0">
                <a:cs typeface="B Nazanin" pitchFamily="2" charset="-78"/>
              </a:rPr>
              <a:t>سایت دارای ترافیک سنگین</a:t>
            </a:r>
          </a:p>
          <a:p>
            <a:r>
              <a:rPr lang="fa-IR" sz="2000" dirty="0">
                <a:cs typeface="B Nazanin" pitchFamily="2" charset="-78"/>
              </a:rPr>
              <a:t>اطراف میدان ترافیک سنگین</a:t>
            </a:r>
          </a:p>
          <a:p>
            <a:r>
              <a:rPr lang="fa-IR" sz="2000" dirty="0">
                <a:cs typeface="B Nazanin" pitchFamily="2" charset="-78"/>
              </a:rPr>
              <a:t>دسترسیهای منتهی به میدان دارای ترافیک سنگین</a:t>
            </a:r>
          </a:p>
          <a:p>
            <a:r>
              <a:rPr lang="fa-IR" sz="2800" dirty="0">
                <a:cs typeface="B Nazanin" pitchFamily="2" charset="-78"/>
              </a:rPr>
              <a:t>عوامل</a:t>
            </a:r>
          </a:p>
          <a:p>
            <a:r>
              <a:rPr lang="fa-IR" sz="2000" dirty="0">
                <a:cs typeface="B Nazanin" pitchFamily="2" charset="-78"/>
              </a:rPr>
              <a:t>جمعیت عبوری زیاد </a:t>
            </a:r>
          </a:p>
          <a:p>
            <a:r>
              <a:rPr lang="fa-IR" sz="2000" dirty="0">
                <a:cs typeface="B Nazanin" pitchFamily="2" charset="-78"/>
              </a:rPr>
              <a:t>فقدان </a:t>
            </a:r>
            <a:r>
              <a:rPr lang="fa-IR" sz="2000" dirty="0" smtClean="0">
                <a:cs typeface="B Nazanin" pitchFamily="2" charset="-78"/>
              </a:rPr>
              <a:t>توقفگاه کافی</a:t>
            </a:r>
            <a:endParaRPr lang="fa-IR" sz="2000" dirty="0">
              <a:cs typeface="B Nazanin" pitchFamily="2" charset="-78"/>
            </a:endParaRPr>
          </a:p>
          <a:p>
            <a:r>
              <a:rPr lang="fa-IR" sz="2000" dirty="0">
                <a:cs typeface="B Nazanin" pitchFamily="2" charset="-78"/>
              </a:rPr>
              <a:t>جایگاه نامناسب توقفگاه </a:t>
            </a:r>
            <a:r>
              <a:rPr lang="fa-IR" sz="2000" dirty="0" smtClean="0">
                <a:cs typeface="B Nazanin" pitchFamily="2" charset="-78"/>
              </a:rPr>
              <a:t>اتوبوس از لحاظ دسترسی</a:t>
            </a:r>
            <a:endParaRPr lang="fa-IR" sz="2000" dirty="0">
              <a:cs typeface="B Nazanin" pitchFamily="2" charset="-78"/>
            </a:endParaRPr>
          </a:p>
          <a:p>
            <a:r>
              <a:rPr lang="fa-IR" sz="2000" dirty="0">
                <a:cs typeface="B Nazanin" pitchFamily="2" charset="-78"/>
              </a:rPr>
              <a:t>شکل گیری نا مناسب دسترسی ها</a:t>
            </a:r>
            <a:endParaRPr lang="en-US" sz="2000" dirty="0">
              <a:cs typeface="B Nazanin" pitchFamily="2" charset="-78"/>
            </a:endParaRPr>
          </a:p>
        </p:txBody>
      </p:sp>
      <p:pic>
        <p:nvPicPr>
          <p:cNvPr id="169988" name="Picture 4" descr="11"/>
          <p:cNvPicPr>
            <a:picLocks noChangeAspect="1" noChangeArrowheads="1"/>
          </p:cNvPicPr>
          <p:nvPr/>
        </p:nvPicPr>
        <p:blipFill>
          <a:blip r:embed="rId2" cstate="print"/>
          <a:srcRect/>
          <a:stretch>
            <a:fillRect/>
          </a:stretch>
        </p:blipFill>
        <p:spPr bwMode="auto">
          <a:xfrm>
            <a:off x="457200" y="609600"/>
            <a:ext cx="3962400" cy="5492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9989" name="Oval 5"/>
          <p:cNvSpPr>
            <a:spLocks noChangeArrowheads="1"/>
          </p:cNvSpPr>
          <p:nvPr/>
        </p:nvSpPr>
        <p:spPr bwMode="auto">
          <a:xfrm>
            <a:off x="8382000" y="6858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69990" name="Text Box 6"/>
          <p:cNvSpPr txBox="1">
            <a:spLocks noChangeArrowheads="1"/>
          </p:cNvSpPr>
          <p:nvPr/>
        </p:nvSpPr>
        <p:spPr bwMode="auto">
          <a:xfrm>
            <a:off x="5791200" y="4953000"/>
            <a:ext cx="2438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ترافیک سنگین</a:t>
            </a:r>
            <a:endParaRPr lang="en-US" sz="2400">
              <a:cs typeface="B Nazanin" pitchFamily="2" charset="-78"/>
            </a:endParaRPr>
          </a:p>
        </p:txBody>
      </p:sp>
      <p:sp>
        <p:nvSpPr>
          <p:cNvPr id="169991" name="Rectangle 7"/>
          <p:cNvSpPr>
            <a:spLocks noChangeArrowheads="1"/>
          </p:cNvSpPr>
          <p:nvPr/>
        </p:nvSpPr>
        <p:spPr bwMode="auto">
          <a:xfrm>
            <a:off x="8382000" y="5029200"/>
            <a:ext cx="304800" cy="304800"/>
          </a:xfrm>
          <a:prstGeom prst="rect">
            <a:avLst/>
          </a:prstGeom>
          <a:solidFill>
            <a:srgbClr val="FF0000"/>
          </a:solidFill>
          <a:ln w="9525">
            <a:solidFill>
              <a:srgbClr val="FF00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0000"/>
              </a:solidFill>
            </a:endParaRPr>
          </a:p>
        </p:txBody>
      </p:sp>
      <p:sp>
        <p:nvSpPr>
          <p:cNvPr id="169992" name="Rectangle 8"/>
          <p:cNvSpPr>
            <a:spLocks noChangeArrowheads="1"/>
          </p:cNvSpPr>
          <p:nvPr/>
        </p:nvSpPr>
        <p:spPr bwMode="auto">
          <a:xfrm>
            <a:off x="8382000" y="5562600"/>
            <a:ext cx="304800" cy="304800"/>
          </a:xfrm>
          <a:prstGeom prst="rect">
            <a:avLst/>
          </a:prstGeom>
          <a:solidFill>
            <a:schemeClr val="hlink"/>
          </a:solidFill>
          <a:ln w="9525">
            <a:solidFill>
              <a:schemeClr val="hlink"/>
            </a:solidFill>
            <a:miter lim="800000"/>
            <a:headEnd/>
            <a:tailEnd/>
          </a:ln>
          <a:effectLst/>
        </p:spPr>
        <p:txBody>
          <a:bodyPr wrap="none" anchor="ctr"/>
          <a:lstStyle/>
          <a:p>
            <a:pPr algn="ctr"/>
            <a:endParaRPr lang="en-US">
              <a:solidFill>
                <a:schemeClr val="bg2"/>
              </a:solidFill>
            </a:endParaRPr>
          </a:p>
        </p:txBody>
      </p:sp>
      <p:sp>
        <p:nvSpPr>
          <p:cNvPr id="169993" name="Line 9"/>
          <p:cNvSpPr>
            <a:spLocks noChangeShapeType="1"/>
          </p:cNvSpPr>
          <p:nvPr/>
        </p:nvSpPr>
        <p:spPr bwMode="auto">
          <a:xfrm>
            <a:off x="8382000" y="5715000"/>
            <a:ext cx="304800" cy="0"/>
          </a:xfrm>
          <a:prstGeom prst="line">
            <a:avLst/>
          </a:prstGeom>
          <a:noFill/>
          <a:ln w="57150">
            <a:solidFill>
              <a:srgbClr val="FFFF00"/>
            </a:solidFill>
            <a:round/>
            <a:headEnd/>
            <a:tailEnd type="triangle" w="med" len="med"/>
          </a:ln>
          <a:effectLst/>
        </p:spPr>
        <p:txBody>
          <a:bodyPr/>
          <a:lstStyle/>
          <a:p>
            <a:endParaRPr lang="fa-IR"/>
          </a:p>
        </p:txBody>
      </p:sp>
      <p:sp>
        <p:nvSpPr>
          <p:cNvPr id="169994" name="Text Box 10"/>
          <p:cNvSpPr txBox="1">
            <a:spLocks noChangeArrowheads="1"/>
          </p:cNvSpPr>
          <p:nvPr/>
        </p:nvSpPr>
        <p:spPr bwMode="auto">
          <a:xfrm>
            <a:off x="6629400" y="5486400"/>
            <a:ext cx="16002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جهت مسیر</a:t>
            </a:r>
            <a:endParaRPr lang="en-US" sz="240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blinds(horizontal)">
                                      <p:cBhvr>
                                        <p:cTn id="7" dur="500"/>
                                        <p:tgtEl>
                                          <p:spTgt spid="16998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9986"/>
                                        </p:tgtEl>
                                        <p:attrNameLst>
                                          <p:attrName>style.visibility</p:attrName>
                                        </p:attrNameLst>
                                      </p:cBhvr>
                                      <p:to>
                                        <p:strVal val="visible"/>
                                      </p:to>
                                    </p:set>
                                    <p:animEffect transition="in" filter="checkerboard(across)">
                                      <p:cBhvr>
                                        <p:cTn id="12" dur="2000"/>
                                        <p:tgtEl>
                                          <p:spTgt spid="1699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9988"/>
                                        </p:tgtEl>
                                        <p:attrNameLst>
                                          <p:attrName>style.visibility</p:attrName>
                                        </p:attrNameLst>
                                      </p:cBhvr>
                                      <p:to>
                                        <p:strVal val="visible"/>
                                      </p:to>
                                    </p:set>
                                    <p:animEffect transition="in" filter="box(in)">
                                      <p:cBhvr>
                                        <p:cTn id="17" dur="2000"/>
                                        <p:tgtEl>
                                          <p:spTgt spid="16998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9987">
                                            <p:txEl>
                                              <p:pRg st="0" end="0"/>
                                            </p:txEl>
                                          </p:spTgt>
                                        </p:tgtEl>
                                        <p:attrNameLst>
                                          <p:attrName>style.visibility</p:attrName>
                                        </p:attrNameLst>
                                      </p:cBhvr>
                                      <p:to>
                                        <p:strVal val="visible"/>
                                      </p:to>
                                    </p:set>
                                    <p:animEffect transition="in" filter="diamond(in)">
                                      <p:cBhvr>
                                        <p:cTn id="22" dur="2000"/>
                                        <p:tgtEl>
                                          <p:spTgt spid="16998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9987">
                                            <p:txEl>
                                              <p:pRg st="1" end="1"/>
                                            </p:txEl>
                                          </p:spTgt>
                                        </p:tgtEl>
                                        <p:attrNameLst>
                                          <p:attrName>style.visibility</p:attrName>
                                        </p:attrNameLst>
                                      </p:cBhvr>
                                      <p:to>
                                        <p:strVal val="visible"/>
                                      </p:to>
                                    </p:set>
                                    <p:animEffect transition="in" filter="diamond(in)">
                                      <p:cBhvr>
                                        <p:cTn id="27" dur="2000"/>
                                        <p:tgtEl>
                                          <p:spTgt spid="16998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9987">
                                            <p:txEl>
                                              <p:pRg st="2" end="2"/>
                                            </p:txEl>
                                          </p:spTgt>
                                        </p:tgtEl>
                                        <p:attrNameLst>
                                          <p:attrName>style.visibility</p:attrName>
                                        </p:attrNameLst>
                                      </p:cBhvr>
                                      <p:to>
                                        <p:strVal val="visible"/>
                                      </p:to>
                                    </p:set>
                                    <p:animEffect transition="in" filter="diamond(in)">
                                      <p:cBhvr>
                                        <p:cTn id="32" dur="2000"/>
                                        <p:tgtEl>
                                          <p:spTgt spid="16998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9987">
                                            <p:txEl>
                                              <p:pRg st="3" end="3"/>
                                            </p:txEl>
                                          </p:spTgt>
                                        </p:tgtEl>
                                        <p:attrNameLst>
                                          <p:attrName>style.visibility</p:attrName>
                                        </p:attrNameLst>
                                      </p:cBhvr>
                                      <p:to>
                                        <p:strVal val="visible"/>
                                      </p:to>
                                    </p:set>
                                    <p:animEffect transition="in" filter="diamond(in)">
                                      <p:cBhvr>
                                        <p:cTn id="37" dur="2000"/>
                                        <p:tgtEl>
                                          <p:spTgt spid="16998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69987">
                                            <p:txEl>
                                              <p:pRg st="4" end="4"/>
                                            </p:txEl>
                                          </p:spTgt>
                                        </p:tgtEl>
                                        <p:attrNameLst>
                                          <p:attrName>style.visibility</p:attrName>
                                        </p:attrNameLst>
                                      </p:cBhvr>
                                      <p:to>
                                        <p:strVal val="visible"/>
                                      </p:to>
                                    </p:set>
                                    <p:animEffect transition="in" filter="diamond(in)">
                                      <p:cBhvr>
                                        <p:cTn id="42" dur="2000"/>
                                        <p:tgtEl>
                                          <p:spTgt spid="16998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69987">
                                            <p:txEl>
                                              <p:pRg st="5" end="5"/>
                                            </p:txEl>
                                          </p:spTgt>
                                        </p:tgtEl>
                                        <p:attrNameLst>
                                          <p:attrName>style.visibility</p:attrName>
                                        </p:attrNameLst>
                                      </p:cBhvr>
                                      <p:to>
                                        <p:strVal val="visible"/>
                                      </p:to>
                                    </p:set>
                                    <p:animEffect transition="in" filter="diamond(in)">
                                      <p:cBhvr>
                                        <p:cTn id="47" dur="2000"/>
                                        <p:tgtEl>
                                          <p:spTgt spid="16998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69987">
                                            <p:txEl>
                                              <p:pRg st="6" end="6"/>
                                            </p:txEl>
                                          </p:spTgt>
                                        </p:tgtEl>
                                        <p:attrNameLst>
                                          <p:attrName>style.visibility</p:attrName>
                                        </p:attrNameLst>
                                      </p:cBhvr>
                                      <p:to>
                                        <p:strVal val="visible"/>
                                      </p:to>
                                    </p:set>
                                    <p:animEffect transition="in" filter="diamond(in)">
                                      <p:cBhvr>
                                        <p:cTn id="52" dur="2000"/>
                                        <p:tgtEl>
                                          <p:spTgt spid="169987">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69987">
                                            <p:txEl>
                                              <p:pRg st="7" end="7"/>
                                            </p:txEl>
                                          </p:spTgt>
                                        </p:tgtEl>
                                        <p:attrNameLst>
                                          <p:attrName>style.visibility</p:attrName>
                                        </p:attrNameLst>
                                      </p:cBhvr>
                                      <p:to>
                                        <p:strVal val="visible"/>
                                      </p:to>
                                    </p:set>
                                    <p:animEffect transition="in" filter="diamond(in)">
                                      <p:cBhvr>
                                        <p:cTn id="57" dur="2000"/>
                                        <p:tgtEl>
                                          <p:spTgt spid="169987">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9991"/>
                                        </p:tgtEl>
                                        <p:attrNameLst>
                                          <p:attrName>style.visibility</p:attrName>
                                        </p:attrNameLst>
                                      </p:cBhvr>
                                      <p:to>
                                        <p:strVal val="visible"/>
                                      </p:to>
                                    </p:set>
                                    <p:animEffect transition="in" filter="blinds(horizontal)">
                                      <p:cBhvr>
                                        <p:cTn id="62" dur="500"/>
                                        <p:tgtEl>
                                          <p:spTgt spid="169991"/>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9990"/>
                                        </p:tgtEl>
                                        <p:attrNameLst>
                                          <p:attrName>style.visibility</p:attrName>
                                        </p:attrNameLst>
                                      </p:cBhvr>
                                      <p:to>
                                        <p:strVal val="visible"/>
                                      </p:to>
                                    </p:set>
                                    <p:animEffect transition="in" filter="box(in)">
                                      <p:cBhvr>
                                        <p:cTn id="67" dur="2000"/>
                                        <p:tgtEl>
                                          <p:spTgt spid="16999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69993"/>
                                        </p:tgtEl>
                                        <p:attrNameLst>
                                          <p:attrName>style.visibility</p:attrName>
                                        </p:attrNameLst>
                                      </p:cBhvr>
                                      <p:to>
                                        <p:strVal val="visible"/>
                                      </p:to>
                                    </p:set>
                                    <p:animEffect transition="in" filter="blinds(horizontal)">
                                      <p:cBhvr>
                                        <p:cTn id="72" dur="500"/>
                                        <p:tgtEl>
                                          <p:spTgt spid="16999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69992"/>
                                        </p:tgtEl>
                                        <p:attrNameLst>
                                          <p:attrName>style.visibility</p:attrName>
                                        </p:attrNameLst>
                                      </p:cBhvr>
                                      <p:to>
                                        <p:strVal val="visible"/>
                                      </p:to>
                                    </p:set>
                                    <p:animEffect transition="in" filter="blinds(horizontal)">
                                      <p:cBhvr>
                                        <p:cTn id="77" dur="500"/>
                                        <p:tgtEl>
                                          <p:spTgt spid="169992"/>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69994"/>
                                        </p:tgtEl>
                                        <p:attrNameLst>
                                          <p:attrName>style.visibility</p:attrName>
                                        </p:attrNameLst>
                                      </p:cBhvr>
                                      <p:to>
                                        <p:strVal val="visible"/>
                                      </p:to>
                                    </p:set>
                                    <p:animEffect transition="in" filter="box(in)">
                                      <p:cBhvr>
                                        <p:cTn id="82" dur="2000"/>
                                        <p:tgtEl>
                                          <p:spTgt spid="169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p:bldP spid="169987" grpId="0" build="p"/>
      <p:bldP spid="169989" grpId="0" animBg="1"/>
      <p:bldP spid="169990" grpId="0"/>
      <p:bldP spid="169991" grpId="0" animBg="1"/>
      <p:bldP spid="169992" grpId="0" animBg="1"/>
      <p:bldP spid="169993" grpId="0" animBg="1"/>
      <p:bldP spid="16999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500826" y="142852"/>
            <a:ext cx="2209800" cy="914400"/>
          </a:xfrm>
          <a:effectLst>
            <a:outerShdw dist="107763" dir="2700000" algn="ctr" rotWithShape="0">
              <a:schemeClr val="bg2">
                <a:alpha val="50000"/>
              </a:schemeClr>
            </a:outerShdw>
          </a:effectLst>
        </p:spPr>
        <p:txBody>
          <a:bodyPr>
            <a:normAutofit/>
          </a:bodyPr>
          <a:lstStyle/>
          <a:p>
            <a:r>
              <a:rPr lang="fa-IR" sz="4800" b="1" dirty="0">
                <a:solidFill>
                  <a:srgbClr val="0070C0"/>
                </a:solidFill>
                <a:cs typeface="B Arshia" pitchFamily="2" charset="-78"/>
              </a:rPr>
              <a:t>ترافیک</a:t>
            </a:r>
            <a:endParaRPr lang="en-US" sz="4800" b="1" dirty="0">
              <a:solidFill>
                <a:srgbClr val="0070C0"/>
              </a:solidFill>
              <a:cs typeface="B Arshia" pitchFamily="2" charset="-78"/>
            </a:endParaRPr>
          </a:p>
        </p:txBody>
      </p:sp>
      <p:pic>
        <p:nvPicPr>
          <p:cNvPr id="163844" name="Picture 4" descr="Copy (2) of DSC00213"/>
          <p:cNvPicPr>
            <a:picLocks noChangeAspect="1" noChangeArrowheads="1"/>
          </p:cNvPicPr>
          <p:nvPr/>
        </p:nvPicPr>
        <p:blipFill>
          <a:blip r:embed="rId2" cstate="print"/>
          <a:srcRect/>
          <a:stretch>
            <a:fillRect/>
          </a:stretch>
        </p:blipFill>
        <p:spPr bwMode="auto">
          <a:xfrm>
            <a:off x="7010400" y="1142984"/>
            <a:ext cx="1905000" cy="1290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49" name="Picture 9" descr="Copy (2) of DSC00214"/>
          <p:cNvPicPr>
            <a:picLocks noChangeAspect="1" noChangeArrowheads="1"/>
          </p:cNvPicPr>
          <p:nvPr/>
        </p:nvPicPr>
        <p:blipFill>
          <a:blip r:embed="rId3" cstate="print"/>
          <a:srcRect/>
          <a:stretch>
            <a:fillRect/>
          </a:stretch>
        </p:blipFill>
        <p:spPr bwMode="auto">
          <a:xfrm>
            <a:off x="3428992" y="152400"/>
            <a:ext cx="20574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0" name="Picture 10" descr="Copy (3) of DSC00208"/>
          <p:cNvPicPr>
            <a:picLocks noChangeAspect="1" noChangeArrowheads="1"/>
          </p:cNvPicPr>
          <p:nvPr/>
        </p:nvPicPr>
        <p:blipFill>
          <a:blip r:embed="rId4" cstate="print"/>
          <a:srcRect/>
          <a:stretch>
            <a:fillRect/>
          </a:stretch>
        </p:blipFill>
        <p:spPr bwMode="auto">
          <a:xfrm>
            <a:off x="152400" y="3352800"/>
            <a:ext cx="1981200" cy="142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1" name="Picture 11" descr="Copy (3) of DSC00209"/>
          <p:cNvPicPr>
            <a:picLocks noChangeAspect="1" noChangeArrowheads="1"/>
          </p:cNvPicPr>
          <p:nvPr/>
        </p:nvPicPr>
        <p:blipFill>
          <a:blip r:embed="rId5" cstate="print"/>
          <a:srcRect/>
          <a:stretch>
            <a:fillRect/>
          </a:stretch>
        </p:blipFill>
        <p:spPr bwMode="auto">
          <a:xfrm>
            <a:off x="1214414" y="5334000"/>
            <a:ext cx="2079625"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2" name="Picture 12" descr="Copy (3) of DSC00210"/>
          <p:cNvPicPr>
            <a:picLocks noChangeAspect="1" noChangeArrowheads="1"/>
          </p:cNvPicPr>
          <p:nvPr/>
        </p:nvPicPr>
        <p:blipFill>
          <a:blip r:embed="rId6" cstate="print"/>
          <a:srcRect/>
          <a:stretch>
            <a:fillRect/>
          </a:stretch>
        </p:blipFill>
        <p:spPr bwMode="auto">
          <a:xfrm>
            <a:off x="4000496" y="5378473"/>
            <a:ext cx="2106613" cy="1336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3" name="Picture 13" descr="Copy (3) of DSC00211"/>
          <p:cNvPicPr>
            <a:picLocks noChangeAspect="1" noChangeArrowheads="1"/>
          </p:cNvPicPr>
          <p:nvPr/>
        </p:nvPicPr>
        <p:blipFill>
          <a:blip r:embed="rId7" cstate="print"/>
          <a:srcRect/>
          <a:stretch>
            <a:fillRect/>
          </a:stretch>
        </p:blipFill>
        <p:spPr bwMode="auto">
          <a:xfrm>
            <a:off x="6705600" y="5334000"/>
            <a:ext cx="22733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5" name="Picture 15" descr="Copy (3) of DSC00212"/>
          <p:cNvPicPr>
            <a:picLocks noChangeAspect="1" noChangeArrowheads="1"/>
          </p:cNvPicPr>
          <p:nvPr/>
        </p:nvPicPr>
        <p:blipFill>
          <a:blip r:embed="rId8" cstate="print"/>
          <a:srcRect/>
          <a:stretch>
            <a:fillRect/>
          </a:stretch>
        </p:blipFill>
        <p:spPr bwMode="auto">
          <a:xfrm>
            <a:off x="7010400" y="3162307"/>
            <a:ext cx="1981200" cy="1338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7" name="Picture 17" descr="Copy of DSC00214"/>
          <p:cNvPicPr>
            <a:picLocks noChangeAspect="1" noChangeArrowheads="1"/>
          </p:cNvPicPr>
          <p:nvPr/>
        </p:nvPicPr>
        <p:blipFill>
          <a:blip r:embed="rId9" cstate="print"/>
          <a:srcRect/>
          <a:stretch>
            <a:fillRect/>
          </a:stretch>
        </p:blipFill>
        <p:spPr bwMode="auto">
          <a:xfrm>
            <a:off x="152400" y="1500174"/>
            <a:ext cx="1981200" cy="1409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8" name="Picture 18" descr="3333333"/>
          <p:cNvPicPr>
            <a:picLocks noChangeAspect="1" noChangeArrowheads="1"/>
          </p:cNvPicPr>
          <p:nvPr/>
        </p:nvPicPr>
        <p:blipFill>
          <a:blip r:embed="rId10"/>
          <a:srcRect/>
          <a:stretch>
            <a:fillRect/>
          </a:stretch>
        </p:blipFill>
        <p:spPr bwMode="auto">
          <a:xfrm>
            <a:off x="2286000" y="1676400"/>
            <a:ext cx="4648200" cy="3581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3859" name="Line 19"/>
          <p:cNvSpPr>
            <a:spLocks noChangeShapeType="1"/>
          </p:cNvSpPr>
          <p:nvPr/>
        </p:nvSpPr>
        <p:spPr bwMode="auto">
          <a:xfrm flipH="1" flipV="1">
            <a:off x="5486400" y="1295400"/>
            <a:ext cx="304800" cy="1295400"/>
          </a:xfrm>
          <a:prstGeom prst="line">
            <a:avLst/>
          </a:prstGeom>
          <a:noFill/>
          <a:ln w="28575">
            <a:solidFill>
              <a:srgbClr val="993300"/>
            </a:solidFill>
            <a:round/>
            <a:headEnd/>
            <a:tailEnd type="arrow" w="med" len="med"/>
          </a:ln>
          <a:effectLst/>
        </p:spPr>
        <p:txBody>
          <a:bodyPr/>
          <a:lstStyle/>
          <a:p>
            <a:endParaRPr lang="fa-IR"/>
          </a:p>
        </p:txBody>
      </p:sp>
      <p:sp>
        <p:nvSpPr>
          <p:cNvPr id="163860" name="Line 20"/>
          <p:cNvSpPr>
            <a:spLocks noChangeShapeType="1"/>
          </p:cNvSpPr>
          <p:nvPr/>
        </p:nvSpPr>
        <p:spPr bwMode="auto">
          <a:xfrm flipH="1">
            <a:off x="1981200" y="2667000"/>
            <a:ext cx="2743200" cy="152400"/>
          </a:xfrm>
          <a:prstGeom prst="line">
            <a:avLst/>
          </a:prstGeom>
          <a:noFill/>
          <a:ln w="38100">
            <a:solidFill>
              <a:srgbClr val="993300"/>
            </a:solidFill>
            <a:round/>
            <a:headEnd/>
            <a:tailEnd type="arrow" w="med" len="med"/>
          </a:ln>
          <a:effectLst/>
        </p:spPr>
        <p:txBody>
          <a:bodyPr/>
          <a:lstStyle/>
          <a:p>
            <a:endParaRPr lang="fa-IR"/>
          </a:p>
        </p:txBody>
      </p:sp>
      <p:sp>
        <p:nvSpPr>
          <p:cNvPr id="163861" name="Line 21"/>
          <p:cNvSpPr>
            <a:spLocks noChangeShapeType="1"/>
          </p:cNvSpPr>
          <p:nvPr/>
        </p:nvSpPr>
        <p:spPr bwMode="auto">
          <a:xfrm flipH="1">
            <a:off x="1676400" y="3657600"/>
            <a:ext cx="3276600" cy="838200"/>
          </a:xfrm>
          <a:prstGeom prst="line">
            <a:avLst/>
          </a:prstGeom>
          <a:noFill/>
          <a:ln w="28575">
            <a:solidFill>
              <a:srgbClr val="993300"/>
            </a:solidFill>
            <a:round/>
            <a:headEnd/>
            <a:tailEnd type="arrow" w="med" len="med"/>
          </a:ln>
          <a:effectLst/>
        </p:spPr>
        <p:txBody>
          <a:bodyPr/>
          <a:lstStyle/>
          <a:p>
            <a:endParaRPr lang="fa-IR"/>
          </a:p>
        </p:txBody>
      </p:sp>
      <p:sp>
        <p:nvSpPr>
          <p:cNvPr id="163862" name="Line 22"/>
          <p:cNvSpPr>
            <a:spLocks noChangeShapeType="1"/>
          </p:cNvSpPr>
          <p:nvPr/>
        </p:nvSpPr>
        <p:spPr bwMode="auto">
          <a:xfrm flipH="1">
            <a:off x="3352800" y="4038600"/>
            <a:ext cx="2133600" cy="1524000"/>
          </a:xfrm>
          <a:prstGeom prst="line">
            <a:avLst/>
          </a:prstGeom>
          <a:noFill/>
          <a:ln w="38100">
            <a:solidFill>
              <a:srgbClr val="993300"/>
            </a:solidFill>
            <a:round/>
            <a:headEnd/>
            <a:tailEnd type="arrow" w="med" len="med"/>
          </a:ln>
          <a:effectLst/>
        </p:spPr>
        <p:txBody>
          <a:bodyPr/>
          <a:lstStyle/>
          <a:p>
            <a:endParaRPr lang="fa-IR"/>
          </a:p>
        </p:txBody>
      </p:sp>
      <p:sp>
        <p:nvSpPr>
          <p:cNvPr id="163863" name="Line 23"/>
          <p:cNvSpPr>
            <a:spLocks noChangeShapeType="1"/>
          </p:cNvSpPr>
          <p:nvPr/>
        </p:nvSpPr>
        <p:spPr bwMode="auto">
          <a:xfrm>
            <a:off x="5791200" y="3581400"/>
            <a:ext cx="1600200" cy="2133600"/>
          </a:xfrm>
          <a:prstGeom prst="line">
            <a:avLst/>
          </a:prstGeom>
          <a:noFill/>
          <a:ln w="38100">
            <a:solidFill>
              <a:srgbClr val="993300"/>
            </a:solidFill>
            <a:round/>
            <a:headEnd/>
            <a:tailEnd type="arrow" w="med" len="med"/>
          </a:ln>
          <a:effectLst/>
        </p:spPr>
        <p:txBody>
          <a:bodyPr/>
          <a:lstStyle/>
          <a:p>
            <a:endParaRPr lang="fa-IR"/>
          </a:p>
        </p:txBody>
      </p:sp>
      <p:sp>
        <p:nvSpPr>
          <p:cNvPr id="163864" name="Line 24"/>
          <p:cNvSpPr>
            <a:spLocks noChangeShapeType="1"/>
          </p:cNvSpPr>
          <p:nvPr/>
        </p:nvSpPr>
        <p:spPr bwMode="auto">
          <a:xfrm>
            <a:off x="6553200" y="2895600"/>
            <a:ext cx="685800" cy="304800"/>
          </a:xfrm>
          <a:prstGeom prst="line">
            <a:avLst/>
          </a:prstGeom>
          <a:noFill/>
          <a:ln w="57150">
            <a:solidFill>
              <a:srgbClr val="993300"/>
            </a:solidFill>
            <a:round/>
            <a:headEnd/>
            <a:tailEnd type="arrow" w="med" len="med"/>
          </a:ln>
          <a:effectLst/>
        </p:spPr>
        <p:txBody>
          <a:bodyPr/>
          <a:lstStyle/>
          <a:p>
            <a:endParaRPr lang="fa-IR"/>
          </a:p>
        </p:txBody>
      </p:sp>
      <p:sp>
        <p:nvSpPr>
          <p:cNvPr id="163865" name="Line 25"/>
          <p:cNvSpPr>
            <a:spLocks noChangeShapeType="1"/>
          </p:cNvSpPr>
          <p:nvPr/>
        </p:nvSpPr>
        <p:spPr bwMode="auto">
          <a:xfrm flipV="1">
            <a:off x="6553200" y="2133600"/>
            <a:ext cx="609600" cy="685800"/>
          </a:xfrm>
          <a:prstGeom prst="line">
            <a:avLst/>
          </a:prstGeom>
          <a:noFill/>
          <a:ln w="38100">
            <a:solidFill>
              <a:srgbClr val="993300"/>
            </a:solidFill>
            <a:round/>
            <a:headEnd/>
            <a:tailEnd type="arrow" w="med" len="med"/>
          </a:ln>
          <a:effectLst/>
        </p:spPr>
        <p:txBody>
          <a:bodyPr/>
          <a:lstStyle/>
          <a:p>
            <a:endParaRPr lang="fa-IR"/>
          </a:p>
        </p:txBody>
      </p:sp>
      <p:sp>
        <p:nvSpPr>
          <p:cNvPr id="19" name="Oval 4"/>
          <p:cNvSpPr>
            <a:spLocks noChangeArrowheads="1"/>
          </p:cNvSpPr>
          <p:nvPr/>
        </p:nvSpPr>
        <p:spPr bwMode="auto">
          <a:xfrm>
            <a:off x="8405842" y="500042"/>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blinds(horizontal)">
                                      <p:cBhvr>
                                        <p:cTn id="7" dur="3000"/>
                                        <p:tgtEl>
                                          <p:spTgt spid="1638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3858"/>
                                        </p:tgtEl>
                                        <p:attrNameLst>
                                          <p:attrName>style.visibility</p:attrName>
                                        </p:attrNameLst>
                                      </p:cBhvr>
                                      <p:to>
                                        <p:strVal val="visible"/>
                                      </p:to>
                                    </p:set>
                                    <p:animEffect transition="in" filter="box(in)">
                                      <p:cBhvr>
                                        <p:cTn id="12" dur="3000"/>
                                        <p:tgtEl>
                                          <p:spTgt spid="16385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3849"/>
                                        </p:tgtEl>
                                        <p:attrNameLst>
                                          <p:attrName>style.visibility</p:attrName>
                                        </p:attrNameLst>
                                      </p:cBhvr>
                                      <p:to>
                                        <p:strVal val="visible"/>
                                      </p:to>
                                    </p:set>
                                    <p:animEffect transition="in" filter="blinds(horizontal)">
                                      <p:cBhvr>
                                        <p:cTn id="17" dur="500"/>
                                        <p:tgtEl>
                                          <p:spTgt spid="16384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63844"/>
                                        </p:tgtEl>
                                        <p:attrNameLst>
                                          <p:attrName>style.visibility</p:attrName>
                                        </p:attrNameLst>
                                      </p:cBhvr>
                                      <p:to>
                                        <p:strVal val="visible"/>
                                      </p:to>
                                    </p:set>
                                    <p:animEffect transition="in" filter="diamond(in)">
                                      <p:cBhvr>
                                        <p:cTn id="22" dur="2000"/>
                                        <p:tgtEl>
                                          <p:spTgt spid="16384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63855"/>
                                        </p:tgtEl>
                                        <p:attrNameLst>
                                          <p:attrName>style.visibility</p:attrName>
                                        </p:attrNameLst>
                                      </p:cBhvr>
                                      <p:to>
                                        <p:strVal val="visible"/>
                                      </p:to>
                                    </p:set>
                                    <p:animEffect transition="in" filter="diamond(in)">
                                      <p:cBhvr>
                                        <p:cTn id="27" dur="2000"/>
                                        <p:tgtEl>
                                          <p:spTgt spid="16385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63853"/>
                                        </p:tgtEl>
                                        <p:attrNameLst>
                                          <p:attrName>style.visibility</p:attrName>
                                        </p:attrNameLst>
                                      </p:cBhvr>
                                      <p:to>
                                        <p:strVal val="visible"/>
                                      </p:to>
                                    </p:set>
                                    <p:animEffect transition="in" filter="diamond(in)">
                                      <p:cBhvr>
                                        <p:cTn id="32" dur="2000"/>
                                        <p:tgtEl>
                                          <p:spTgt spid="163853"/>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63852"/>
                                        </p:tgtEl>
                                        <p:attrNameLst>
                                          <p:attrName>style.visibility</p:attrName>
                                        </p:attrNameLst>
                                      </p:cBhvr>
                                      <p:to>
                                        <p:strVal val="visible"/>
                                      </p:to>
                                    </p:set>
                                    <p:animEffect transition="in" filter="diamond(in)">
                                      <p:cBhvr>
                                        <p:cTn id="37" dur="2000"/>
                                        <p:tgtEl>
                                          <p:spTgt spid="16385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63851"/>
                                        </p:tgtEl>
                                        <p:attrNameLst>
                                          <p:attrName>style.visibility</p:attrName>
                                        </p:attrNameLst>
                                      </p:cBhvr>
                                      <p:to>
                                        <p:strVal val="visible"/>
                                      </p:to>
                                    </p:set>
                                    <p:animEffect transition="in" filter="diamond(in)">
                                      <p:cBhvr>
                                        <p:cTn id="42" dur="2000"/>
                                        <p:tgtEl>
                                          <p:spTgt spid="16385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163850"/>
                                        </p:tgtEl>
                                        <p:attrNameLst>
                                          <p:attrName>style.visibility</p:attrName>
                                        </p:attrNameLst>
                                      </p:cBhvr>
                                      <p:to>
                                        <p:strVal val="visible"/>
                                      </p:to>
                                    </p:set>
                                    <p:animEffect transition="in" filter="diamond(in)">
                                      <p:cBhvr>
                                        <p:cTn id="47" dur="2000"/>
                                        <p:tgtEl>
                                          <p:spTgt spid="163850"/>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163857"/>
                                        </p:tgtEl>
                                        <p:attrNameLst>
                                          <p:attrName>style.visibility</p:attrName>
                                        </p:attrNameLst>
                                      </p:cBhvr>
                                      <p:to>
                                        <p:strVal val="visible"/>
                                      </p:to>
                                    </p:set>
                                    <p:animEffect transition="in" filter="diamond(in)">
                                      <p:cBhvr>
                                        <p:cTn id="52" dur="2000"/>
                                        <p:tgtEl>
                                          <p:spTgt spid="163857"/>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63859"/>
                                        </p:tgtEl>
                                        <p:attrNameLst>
                                          <p:attrName>style.visibility</p:attrName>
                                        </p:attrNameLst>
                                      </p:cBhvr>
                                      <p:to>
                                        <p:strVal val="visible"/>
                                      </p:to>
                                    </p:set>
                                    <p:animEffect transition="in" filter="diamond(in)">
                                      <p:cBhvr>
                                        <p:cTn id="57" dur="2000"/>
                                        <p:tgtEl>
                                          <p:spTgt spid="163859"/>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63865"/>
                                        </p:tgtEl>
                                        <p:attrNameLst>
                                          <p:attrName>style.visibility</p:attrName>
                                        </p:attrNameLst>
                                      </p:cBhvr>
                                      <p:to>
                                        <p:strVal val="visible"/>
                                      </p:to>
                                    </p:set>
                                    <p:animEffect transition="in" filter="diamond(in)">
                                      <p:cBhvr>
                                        <p:cTn id="62" dur="2000"/>
                                        <p:tgtEl>
                                          <p:spTgt spid="16386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63864"/>
                                        </p:tgtEl>
                                        <p:attrNameLst>
                                          <p:attrName>style.visibility</p:attrName>
                                        </p:attrNameLst>
                                      </p:cBhvr>
                                      <p:to>
                                        <p:strVal val="visible"/>
                                      </p:to>
                                    </p:set>
                                    <p:animEffect transition="in" filter="diamond(in)">
                                      <p:cBhvr>
                                        <p:cTn id="67" dur="2000"/>
                                        <p:tgtEl>
                                          <p:spTgt spid="16386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163863"/>
                                        </p:tgtEl>
                                        <p:attrNameLst>
                                          <p:attrName>style.visibility</p:attrName>
                                        </p:attrNameLst>
                                      </p:cBhvr>
                                      <p:to>
                                        <p:strVal val="visible"/>
                                      </p:to>
                                    </p:set>
                                    <p:animEffect transition="in" filter="diamond(in)">
                                      <p:cBhvr>
                                        <p:cTn id="72" dur="2000"/>
                                        <p:tgtEl>
                                          <p:spTgt spid="163863"/>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163862"/>
                                        </p:tgtEl>
                                        <p:attrNameLst>
                                          <p:attrName>style.visibility</p:attrName>
                                        </p:attrNameLst>
                                      </p:cBhvr>
                                      <p:to>
                                        <p:strVal val="visible"/>
                                      </p:to>
                                    </p:set>
                                    <p:animEffect transition="in" filter="diamond(in)">
                                      <p:cBhvr>
                                        <p:cTn id="77" dur="2000"/>
                                        <p:tgtEl>
                                          <p:spTgt spid="163862"/>
                                        </p:tgtEl>
                                      </p:cBhvr>
                                    </p:animEffect>
                                  </p:childTnLst>
                                </p:cTn>
                              </p:par>
                            </p:childTnLst>
                          </p:cTn>
                        </p:par>
                      </p:childTnLst>
                    </p:cTn>
                  </p:par>
                  <p:par>
                    <p:cTn id="78" fill="hold">
                      <p:stCondLst>
                        <p:cond delay="indefinite"/>
                      </p:stCondLst>
                      <p:childTnLst>
                        <p:par>
                          <p:cTn id="79" fill="hold">
                            <p:stCondLst>
                              <p:cond delay="0"/>
                            </p:stCondLst>
                            <p:childTnLst>
                              <p:par>
                                <p:cTn id="80" presetID="8" presetClass="entr" presetSubtype="16" fill="hold" grpId="0" nodeType="clickEffect">
                                  <p:stCondLst>
                                    <p:cond delay="0"/>
                                  </p:stCondLst>
                                  <p:childTnLst>
                                    <p:set>
                                      <p:cBhvr>
                                        <p:cTn id="81" dur="1" fill="hold">
                                          <p:stCondLst>
                                            <p:cond delay="0"/>
                                          </p:stCondLst>
                                        </p:cTn>
                                        <p:tgtEl>
                                          <p:spTgt spid="163861"/>
                                        </p:tgtEl>
                                        <p:attrNameLst>
                                          <p:attrName>style.visibility</p:attrName>
                                        </p:attrNameLst>
                                      </p:cBhvr>
                                      <p:to>
                                        <p:strVal val="visible"/>
                                      </p:to>
                                    </p:set>
                                    <p:animEffect transition="in" filter="diamond(in)">
                                      <p:cBhvr>
                                        <p:cTn id="82" dur="2000"/>
                                        <p:tgtEl>
                                          <p:spTgt spid="163861"/>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163860"/>
                                        </p:tgtEl>
                                        <p:attrNameLst>
                                          <p:attrName>style.visibility</p:attrName>
                                        </p:attrNameLst>
                                      </p:cBhvr>
                                      <p:to>
                                        <p:strVal val="visible"/>
                                      </p:to>
                                    </p:set>
                                    <p:animEffect transition="in" filter="diamond(in)">
                                      <p:cBhvr>
                                        <p:cTn id="87" dur="2000"/>
                                        <p:tgtEl>
                                          <p:spTgt spid="163860"/>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linds(horizontal)">
                                      <p:cBhvr>
                                        <p:cTn id="9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p:bldP spid="163859" grpId="0" animBg="1"/>
      <p:bldP spid="163860" grpId="0" animBg="1"/>
      <p:bldP spid="163861" grpId="0" animBg="1"/>
      <p:bldP spid="163862" grpId="0" animBg="1"/>
      <p:bldP spid="163863" grpId="0" animBg="1"/>
      <p:bldP spid="163864" grpId="0" animBg="1"/>
      <p:bldP spid="163865"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a:spLocks noGrp="1"/>
          </p:cNvSpPr>
          <p:nvPr>
            <p:ph sz="quarter" idx="1"/>
          </p:nvPr>
        </p:nvSpPr>
        <p:spPr>
          <a:xfrm>
            <a:off x="301752" y="1527048"/>
            <a:ext cx="8503920" cy="4572000"/>
          </a:xfrm>
        </p:spPr>
        <p:txBody>
          <a:bodyPr>
            <a:normAutofit fontScale="92500" lnSpcReduction="20000"/>
          </a:bodyPr>
          <a:lstStyle/>
          <a:p>
            <a:r>
              <a:rPr lang="ar-SA" sz="2800" dirty="0" smtClean="0">
                <a:cs typeface="B Nazanin" pitchFamily="2" charset="-78"/>
              </a:rPr>
              <a:t>طراحی فضاهای شهری مساله‌ای است که متخصصین امر در مورد چگونگی انجام آن اتفاق نظر کامل ندارند و هر یک بر اساس تخصص خود به آن می‌نگرند. در این کتاب فضاهای شهری در رابطه با رفتارهای استفاده کنندگان از آن فضاها بررسی می‌گردد.</a:t>
            </a:r>
            <a:endParaRPr lang="en-US" sz="2800" dirty="0" smtClean="0">
              <a:cs typeface="B Nazanin" pitchFamily="2" charset="-78"/>
            </a:endParaRPr>
          </a:p>
          <a:p>
            <a:r>
              <a:rPr lang="ar-SA" sz="2800" dirty="0" smtClean="0">
                <a:cs typeface="B Nazanin" pitchFamily="2" charset="-78"/>
              </a:rPr>
              <a:t>ماهیت و چگونگی فعالیت‌هایی که در فضاهای شهری صورت می‌گیرند بطور کلی به دو عامل عمده و اساسی نسبت دارند: عامل فرهنگ و عامل محیط (یا خصوصیات فضایی- کالبدی). لیکن نحوه و میزان تاثیر این دو بر نحوه وقوع فعالیت‌ها که همان رفتارها و یا به عبارت صحیح‌تر الگوهای رفتاری باید باشد یکسان نیست.</a:t>
            </a:r>
            <a:endParaRPr lang="en-US" sz="2800" dirty="0" smtClean="0">
              <a:cs typeface="B Nazanin" pitchFamily="2" charset="-78"/>
            </a:endParaRPr>
          </a:p>
          <a:p>
            <a:r>
              <a:rPr lang="ar-SA" sz="2800" dirty="0" smtClean="0">
                <a:cs typeface="B Nazanin" pitchFamily="2" charset="-78"/>
              </a:rPr>
              <a:t>در حالیکه هر گونه امکان تغییر در فرهنگ یا در الگوهای رفتاری به صورت مستقیم و در کوتاه مدت وجود ندارد، لیکن می‌توان با استفاده از طراحی، فعالیت‌های مناسب را حمایت و فعالیت‌های نامناسب را تحدید نمود. بر این اساس می‌توان در طراحی خیابان‌ها با استفاده از عوامل و عناصر فضائی، کالبدی و ادراکی مناسب فضاهائی به وجود آورد که انجام فعالیت‌های مطلوب را تسهیل و از انجام فعالیت‌های نامطلوب ممانعت به عمل آورد.</a:t>
            </a:r>
            <a:endParaRPr lang="en-US" sz="2800" dirty="0" smtClean="0">
              <a:cs typeface="B Nazanin" pitchFamily="2" charset="-78"/>
            </a:endParaRPr>
          </a:p>
          <a:p>
            <a:endParaRPr lang="fa-IR" dirty="0"/>
          </a:p>
        </p:txBody>
      </p:sp>
      <p:sp>
        <p:nvSpPr>
          <p:cNvPr id="5" name="Oval 4"/>
          <p:cNvSpPr>
            <a:spLocks noChangeArrowheads="1"/>
          </p:cNvSpPr>
          <p:nvPr/>
        </p:nvSpPr>
        <p:spPr bwMode="auto">
          <a:xfrm>
            <a:off x="8405842" y="500042"/>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6" name="Rectangle 5"/>
          <p:cNvSpPr/>
          <p:nvPr/>
        </p:nvSpPr>
        <p:spPr>
          <a:xfrm>
            <a:off x="3714776" y="214290"/>
            <a:ext cx="4572000" cy="1600438"/>
          </a:xfrm>
          <a:prstGeom prst="rect">
            <a:avLst/>
          </a:prstGeom>
        </p:spPr>
        <p:txBody>
          <a:bodyPr>
            <a:spAutoFit/>
          </a:bodyPr>
          <a:lstStyle/>
          <a:p>
            <a:r>
              <a:rPr lang="ar-SA" sz="4900" b="1" dirty="0" smtClean="0">
                <a:solidFill>
                  <a:srgbClr val="0070C0"/>
                </a:solidFill>
                <a:cs typeface="B Arshia" pitchFamily="2" charset="-78"/>
              </a:rPr>
              <a:t>مقدمه</a:t>
            </a:r>
            <a:r>
              <a:rPr lang="en-US" sz="4900" dirty="0" smtClean="0">
                <a:solidFill>
                  <a:srgbClr val="0070C0"/>
                </a:solidFill>
                <a:cs typeface="B Arshia" pitchFamily="2" charset="-78"/>
              </a:rPr>
              <a:t/>
            </a:r>
            <a:br>
              <a:rPr lang="en-US" sz="4900" dirty="0" smtClean="0">
                <a:solidFill>
                  <a:srgbClr val="0070C0"/>
                </a:solidFill>
                <a:cs typeface="B Arshia" pitchFamily="2" charset="-78"/>
              </a:rPr>
            </a:br>
            <a:endParaRPr lang="fa-IR" sz="4900" dirty="0">
              <a:cs typeface="B Arshi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F:\Documents and Settings\mehrzad\Desktop\mehdi\100MSDCF\DSC02380.JPG"/>
          <p:cNvPicPr>
            <a:picLocks noChangeAspect="1" noChangeArrowheads="1"/>
          </p:cNvPicPr>
          <p:nvPr/>
        </p:nvPicPr>
        <p:blipFill>
          <a:blip r:embed="rId2" cstate="print"/>
          <a:srcRect/>
          <a:stretch>
            <a:fillRect/>
          </a:stretch>
        </p:blipFill>
        <p:spPr bwMode="auto">
          <a:xfrm>
            <a:off x="214282" y="214290"/>
            <a:ext cx="3200400" cy="2400300"/>
          </a:xfrm>
          <a:prstGeom prst="rect">
            <a:avLst/>
          </a:prstGeom>
          <a:noFill/>
        </p:spPr>
      </p:pic>
      <p:pic>
        <p:nvPicPr>
          <p:cNvPr id="10245" name="Picture 5" descr="F:\Documents and Settings\mehrzad\Desktop\mehdi\100MSDCF\DSC02376.JPG"/>
          <p:cNvPicPr>
            <a:picLocks noChangeAspect="1" noChangeArrowheads="1"/>
          </p:cNvPicPr>
          <p:nvPr/>
        </p:nvPicPr>
        <p:blipFill>
          <a:blip r:embed="rId3" cstate="print"/>
          <a:srcRect/>
          <a:stretch>
            <a:fillRect/>
          </a:stretch>
        </p:blipFill>
        <p:spPr bwMode="auto">
          <a:xfrm>
            <a:off x="0" y="4143380"/>
            <a:ext cx="3200400" cy="2400300"/>
          </a:xfrm>
          <a:prstGeom prst="rect">
            <a:avLst/>
          </a:prstGeom>
          <a:noFill/>
        </p:spPr>
      </p:pic>
      <p:pic>
        <p:nvPicPr>
          <p:cNvPr id="10246" name="Picture 6" descr="F:\Documents and Settings\mehrzad\Desktop\mehdi\100MSDCF\DSC02377.JPG"/>
          <p:cNvPicPr>
            <a:picLocks noChangeAspect="1" noChangeArrowheads="1"/>
          </p:cNvPicPr>
          <p:nvPr/>
        </p:nvPicPr>
        <p:blipFill>
          <a:blip r:embed="rId4" cstate="print"/>
          <a:srcRect/>
          <a:stretch>
            <a:fillRect/>
          </a:stretch>
        </p:blipFill>
        <p:spPr bwMode="auto">
          <a:xfrm>
            <a:off x="5643570" y="285728"/>
            <a:ext cx="3200400" cy="2400300"/>
          </a:xfrm>
          <a:prstGeom prst="rect">
            <a:avLst/>
          </a:prstGeom>
          <a:noFill/>
        </p:spPr>
      </p:pic>
      <p:pic>
        <p:nvPicPr>
          <p:cNvPr id="10247" name="Picture 7" descr="F:\Documents and Settings\mehrzad\Desktop\mehdi\100MSDCF\DSC02379.JPG"/>
          <p:cNvPicPr>
            <a:picLocks noChangeAspect="1" noChangeArrowheads="1"/>
          </p:cNvPicPr>
          <p:nvPr/>
        </p:nvPicPr>
        <p:blipFill>
          <a:blip r:embed="rId5" cstate="print"/>
          <a:srcRect/>
          <a:stretch>
            <a:fillRect/>
          </a:stretch>
        </p:blipFill>
        <p:spPr bwMode="auto">
          <a:xfrm>
            <a:off x="5000628" y="4429132"/>
            <a:ext cx="3357554" cy="1982381"/>
          </a:xfrm>
          <a:prstGeom prst="rect">
            <a:avLst/>
          </a:prstGeom>
          <a:noFill/>
        </p:spPr>
      </p:pic>
      <p:pic>
        <p:nvPicPr>
          <p:cNvPr id="10243" name="Picture 3" descr="F:\Documents and Settings\mehrzad\Desktop\mehdi\100MSDCF\DSC02381.JPG"/>
          <p:cNvPicPr>
            <a:picLocks noChangeAspect="1" noChangeArrowheads="1"/>
          </p:cNvPicPr>
          <p:nvPr/>
        </p:nvPicPr>
        <p:blipFill>
          <a:blip r:embed="rId6"/>
          <a:srcRect/>
          <a:stretch>
            <a:fillRect/>
          </a:stretch>
        </p:blipFill>
        <p:spPr bwMode="auto">
          <a:xfrm>
            <a:off x="2786050" y="1071546"/>
            <a:ext cx="4429156" cy="34718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1000"/>
                                        <p:tgtEl>
                                          <p:spTgt spid="10246"/>
                                        </p:tgtEl>
                                      </p:cBhvr>
                                    </p:animEffect>
                                    <p:anim calcmode="lin" valueType="num">
                                      <p:cBhvr>
                                        <p:cTn id="13" dur="1000" fill="hold"/>
                                        <p:tgtEl>
                                          <p:spTgt spid="10246"/>
                                        </p:tgtEl>
                                        <p:attrNameLst>
                                          <p:attrName>ppt_x</p:attrName>
                                        </p:attrNameLst>
                                      </p:cBhvr>
                                      <p:tavLst>
                                        <p:tav tm="0">
                                          <p:val>
                                            <p:strVal val="#ppt_x"/>
                                          </p:val>
                                        </p:tav>
                                        <p:tav tm="100000">
                                          <p:val>
                                            <p:strVal val="#ppt_x"/>
                                          </p:val>
                                        </p:tav>
                                      </p:tavLst>
                                    </p:anim>
                                    <p:anim calcmode="lin" valueType="num">
                                      <p:cBhvr>
                                        <p:cTn id="14" dur="1000" fill="hold"/>
                                        <p:tgtEl>
                                          <p:spTgt spid="1024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fade">
                                      <p:cBhvr>
                                        <p:cTn id="17" dur="1000"/>
                                        <p:tgtEl>
                                          <p:spTgt spid="10245"/>
                                        </p:tgtEl>
                                      </p:cBhvr>
                                    </p:animEffect>
                                    <p:anim calcmode="lin" valueType="num">
                                      <p:cBhvr>
                                        <p:cTn id="18" dur="1000" fill="hold"/>
                                        <p:tgtEl>
                                          <p:spTgt spid="10245"/>
                                        </p:tgtEl>
                                        <p:attrNameLst>
                                          <p:attrName>ppt_x</p:attrName>
                                        </p:attrNameLst>
                                      </p:cBhvr>
                                      <p:tavLst>
                                        <p:tav tm="0">
                                          <p:val>
                                            <p:strVal val="#ppt_x"/>
                                          </p:val>
                                        </p:tav>
                                        <p:tav tm="100000">
                                          <p:val>
                                            <p:strVal val="#ppt_x"/>
                                          </p:val>
                                        </p:tav>
                                      </p:tavLst>
                                    </p:anim>
                                    <p:anim calcmode="lin" valueType="num">
                                      <p:cBhvr>
                                        <p:cTn id="19" dur="1000" fill="hold"/>
                                        <p:tgtEl>
                                          <p:spTgt spid="1024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fade">
                                      <p:cBhvr>
                                        <p:cTn id="22" dur="1000"/>
                                        <p:tgtEl>
                                          <p:spTgt spid="10247"/>
                                        </p:tgtEl>
                                      </p:cBhvr>
                                    </p:animEffect>
                                    <p:anim calcmode="lin" valueType="num">
                                      <p:cBhvr>
                                        <p:cTn id="23" dur="1000" fill="hold"/>
                                        <p:tgtEl>
                                          <p:spTgt spid="10247"/>
                                        </p:tgtEl>
                                        <p:attrNameLst>
                                          <p:attrName>ppt_x</p:attrName>
                                        </p:attrNameLst>
                                      </p:cBhvr>
                                      <p:tavLst>
                                        <p:tav tm="0">
                                          <p:val>
                                            <p:strVal val="#ppt_x"/>
                                          </p:val>
                                        </p:tav>
                                        <p:tav tm="100000">
                                          <p:val>
                                            <p:strVal val="#ppt_x"/>
                                          </p:val>
                                        </p:tav>
                                      </p:tavLst>
                                    </p:anim>
                                    <p:anim calcmode="lin" valueType="num">
                                      <p:cBhvr>
                                        <p:cTn id="24" dur="1000" fill="hold"/>
                                        <p:tgtEl>
                                          <p:spTgt spid="1024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 calcmode="lin" valueType="num">
                                      <p:cBhvr>
                                        <p:cTn id="29" dur="500" fill="hold"/>
                                        <p:tgtEl>
                                          <p:spTgt spid="10243"/>
                                        </p:tgtEl>
                                        <p:attrNameLst>
                                          <p:attrName>ppt_w</p:attrName>
                                        </p:attrNameLst>
                                      </p:cBhvr>
                                      <p:tavLst>
                                        <p:tav tm="0">
                                          <p:val>
                                            <p:fltVal val="0"/>
                                          </p:val>
                                        </p:tav>
                                        <p:tav tm="100000">
                                          <p:val>
                                            <p:strVal val="#ppt_w"/>
                                          </p:val>
                                        </p:tav>
                                      </p:tavLst>
                                    </p:anim>
                                    <p:anim calcmode="lin" valueType="num">
                                      <p:cBhvr>
                                        <p:cTn id="30" dur="500" fill="hold"/>
                                        <p:tgtEl>
                                          <p:spTgt spid="102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643438" y="285728"/>
            <a:ext cx="3505200" cy="7620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بدنه های موجود درسایت</a:t>
            </a:r>
            <a:endParaRPr lang="en-US" sz="4800" b="1" dirty="0">
              <a:solidFill>
                <a:srgbClr val="0070C0"/>
              </a:solidFill>
              <a:cs typeface="B Arshia" pitchFamily="2" charset="-78"/>
            </a:endParaRPr>
          </a:p>
        </p:txBody>
      </p:sp>
      <p:sp>
        <p:nvSpPr>
          <p:cNvPr id="171011" name="Rectangle 3"/>
          <p:cNvSpPr>
            <a:spLocks noGrp="1" noChangeArrowheads="1"/>
          </p:cNvSpPr>
          <p:nvPr>
            <p:ph type="body" idx="1"/>
          </p:nvPr>
        </p:nvSpPr>
        <p:spPr>
          <a:xfrm>
            <a:off x="3786182" y="1219200"/>
            <a:ext cx="4976818" cy="2133600"/>
          </a:xfrm>
          <a:effectLst>
            <a:outerShdw dist="107763" dir="2700000" algn="ctr" rotWithShape="0">
              <a:schemeClr val="bg2">
                <a:alpha val="50000"/>
              </a:schemeClr>
            </a:outerShdw>
          </a:effectLst>
        </p:spPr>
        <p:txBody>
          <a:bodyPr>
            <a:normAutofit fontScale="92500" lnSpcReduction="20000"/>
          </a:bodyPr>
          <a:lstStyle/>
          <a:p>
            <a:r>
              <a:rPr lang="fa-IR" sz="2400" dirty="0">
                <a:cs typeface="B Nazanin" pitchFamily="2" charset="-78"/>
              </a:rPr>
              <a:t>بدنه های موجود در سایت : نامناسب</a:t>
            </a:r>
          </a:p>
          <a:p>
            <a:r>
              <a:rPr lang="fa-IR" sz="2400" dirty="0">
                <a:cs typeface="B Nazanin" pitchFamily="2" charset="-78"/>
              </a:rPr>
              <a:t>فزسوده</a:t>
            </a:r>
          </a:p>
          <a:p>
            <a:r>
              <a:rPr lang="fa-IR" sz="2400" dirty="0">
                <a:cs typeface="B Nazanin" pitchFamily="2" charset="-78"/>
              </a:rPr>
              <a:t>جدید</a:t>
            </a:r>
          </a:p>
          <a:p>
            <a:r>
              <a:rPr lang="fa-IR" sz="2400" dirty="0">
                <a:cs typeface="B Nazanin" pitchFamily="2" charset="-78"/>
              </a:rPr>
              <a:t>عدم هماهنگی </a:t>
            </a:r>
          </a:p>
          <a:p>
            <a:r>
              <a:rPr lang="fa-IR" sz="2400" dirty="0">
                <a:cs typeface="B Nazanin" pitchFamily="2" charset="-78"/>
              </a:rPr>
              <a:t>جبهه جنوبی میدان فاقد بدنه </a:t>
            </a:r>
            <a:endParaRPr lang="fa-IR" sz="2400" dirty="0" smtClean="0">
              <a:cs typeface="B Nazanin" pitchFamily="2" charset="-78"/>
            </a:endParaRPr>
          </a:p>
          <a:p>
            <a:r>
              <a:rPr lang="fa-IR" sz="2400" dirty="0" smtClean="0">
                <a:cs typeface="B Nazanin" pitchFamily="2" charset="-78"/>
              </a:rPr>
              <a:t>( </a:t>
            </a:r>
            <a:r>
              <a:rPr lang="fa-IR" sz="2400" dirty="0">
                <a:cs typeface="B Nazanin" pitchFamily="2" charset="-78"/>
              </a:rPr>
              <a:t>جلوه فرم بصورت ضعیف )</a:t>
            </a:r>
            <a:endParaRPr lang="en-US" sz="2400" dirty="0">
              <a:cs typeface="B Nazanin" pitchFamily="2" charset="-78"/>
            </a:endParaRPr>
          </a:p>
        </p:txBody>
      </p:sp>
      <p:sp>
        <p:nvSpPr>
          <p:cNvPr id="171012" name="Oval 4"/>
          <p:cNvSpPr>
            <a:spLocks noChangeArrowheads="1"/>
          </p:cNvSpPr>
          <p:nvPr/>
        </p:nvSpPr>
        <p:spPr bwMode="auto">
          <a:xfrm>
            <a:off x="8229600" y="5334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71014" name="Rectangle 6"/>
          <p:cNvSpPr>
            <a:spLocks noChangeArrowheads="1"/>
          </p:cNvSpPr>
          <p:nvPr/>
        </p:nvSpPr>
        <p:spPr bwMode="auto">
          <a:xfrm>
            <a:off x="609600" y="5791200"/>
            <a:ext cx="1395413" cy="457200"/>
          </a:xfrm>
          <a:prstGeom prst="rect">
            <a:avLst/>
          </a:prstGeom>
          <a:noFill/>
          <a:ln w="9525">
            <a:noFill/>
            <a:miter lim="800000"/>
            <a:headEnd/>
            <a:tailEnd/>
          </a:ln>
          <a:effectLst>
            <a:outerShdw dist="107763" dir="2700000" algn="ctr" rotWithShape="0">
              <a:schemeClr val="bg2">
                <a:alpha val="50000"/>
              </a:schemeClr>
            </a:outerShdw>
          </a:effectLst>
        </p:spPr>
        <p:txBody>
          <a:bodyPr wrap="none">
            <a:spAutoFit/>
          </a:bodyPr>
          <a:lstStyle/>
          <a:p>
            <a:r>
              <a:rPr lang="fa-IR" sz="2400" dirty="0">
                <a:solidFill>
                  <a:schemeClr val="accent1">
                    <a:lumMod val="75000"/>
                  </a:schemeClr>
                </a:solidFill>
                <a:cs typeface="B Nazanin" pitchFamily="2" charset="-78"/>
              </a:rPr>
              <a:t>جداره جنوبی</a:t>
            </a:r>
            <a:endParaRPr lang="en-US" sz="2400" dirty="0">
              <a:solidFill>
                <a:schemeClr val="accent1">
                  <a:lumMod val="75000"/>
                </a:schemeClr>
              </a:solidFill>
              <a:cs typeface="B Nazanin" pitchFamily="2" charset="-78"/>
            </a:endParaRPr>
          </a:p>
        </p:txBody>
      </p:sp>
      <p:pic>
        <p:nvPicPr>
          <p:cNvPr id="171015" name="Picture 7" descr="Copy of 16"/>
          <p:cNvPicPr>
            <a:picLocks noChangeAspect="1" noChangeArrowheads="1"/>
          </p:cNvPicPr>
          <p:nvPr/>
        </p:nvPicPr>
        <p:blipFill>
          <a:blip r:embed="rId2" cstate="print"/>
          <a:srcRect/>
          <a:stretch>
            <a:fillRect/>
          </a:stretch>
        </p:blipFill>
        <p:spPr bwMode="auto">
          <a:xfrm>
            <a:off x="235974" y="857232"/>
            <a:ext cx="3835960" cy="50054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1012"/>
                                        </p:tgtEl>
                                        <p:attrNameLst>
                                          <p:attrName>style.visibility</p:attrName>
                                        </p:attrNameLst>
                                      </p:cBhvr>
                                      <p:to>
                                        <p:strVal val="visible"/>
                                      </p:to>
                                    </p:set>
                                    <p:animEffect transition="in" filter="blinds(horizontal)">
                                      <p:cBhvr>
                                        <p:cTn id="7" dur="500"/>
                                        <p:tgtEl>
                                          <p:spTgt spid="1710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1010"/>
                                        </p:tgtEl>
                                        <p:attrNameLst>
                                          <p:attrName>style.visibility</p:attrName>
                                        </p:attrNameLst>
                                      </p:cBhvr>
                                      <p:to>
                                        <p:strVal val="visible"/>
                                      </p:to>
                                    </p:set>
                                    <p:animEffect transition="in" filter="checkerboard(across)">
                                      <p:cBhvr>
                                        <p:cTn id="12" dur="2000"/>
                                        <p:tgtEl>
                                          <p:spTgt spid="1710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1015"/>
                                        </p:tgtEl>
                                        <p:attrNameLst>
                                          <p:attrName>style.visibility</p:attrName>
                                        </p:attrNameLst>
                                      </p:cBhvr>
                                      <p:to>
                                        <p:strVal val="visible"/>
                                      </p:to>
                                    </p:set>
                                    <p:animEffect transition="in" filter="box(in)">
                                      <p:cBhvr>
                                        <p:cTn id="17" dur="2000"/>
                                        <p:tgtEl>
                                          <p:spTgt spid="1710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71011">
                                            <p:txEl>
                                              <p:pRg st="0" end="0"/>
                                            </p:txEl>
                                          </p:spTgt>
                                        </p:tgtEl>
                                        <p:attrNameLst>
                                          <p:attrName>style.visibility</p:attrName>
                                        </p:attrNameLst>
                                      </p:cBhvr>
                                      <p:to>
                                        <p:strVal val="visible"/>
                                      </p:to>
                                    </p:set>
                                    <p:animEffect transition="in" filter="diamond(in)">
                                      <p:cBhvr>
                                        <p:cTn id="22" dur="3000"/>
                                        <p:tgtEl>
                                          <p:spTgt spid="1710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71011">
                                            <p:txEl>
                                              <p:pRg st="1" end="1"/>
                                            </p:txEl>
                                          </p:spTgt>
                                        </p:tgtEl>
                                        <p:attrNameLst>
                                          <p:attrName>style.visibility</p:attrName>
                                        </p:attrNameLst>
                                      </p:cBhvr>
                                      <p:to>
                                        <p:strVal val="visible"/>
                                      </p:to>
                                    </p:set>
                                    <p:animEffect transition="in" filter="diamond(in)">
                                      <p:cBhvr>
                                        <p:cTn id="27" dur="3000"/>
                                        <p:tgtEl>
                                          <p:spTgt spid="1710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71011">
                                            <p:txEl>
                                              <p:pRg st="2" end="2"/>
                                            </p:txEl>
                                          </p:spTgt>
                                        </p:tgtEl>
                                        <p:attrNameLst>
                                          <p:attrName>style.visibility</p:attrName>
                                        </p:attrNameLst>
                                      </p:cBhvr>
                                      <p:to>
                                        <p:strVal val="visible"/>
                                      </p:to>
                                    </p:set>
                                    <p:animEffect transition="in" filter="diamond(in)">
                                      <p:cBhvr>
                                        <p:cTn id="32" dur="3000"/>
                                        <p:tgtEl>
                                          <p:spTgt spid="1710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71011">
                                            <p:txEl>
                                              <p:pRg st="3" end="3"/>
                                            </p:txEl>
                                          </p:spTgt>
                                        </p:tgtEl>
                                        <p:attrNameLst>
                                          <p:attrName>style.visibility</p:attrName>
                                        </p:attrNameLst>
                                      </p:cBhvr>
                                      <p:to>
                                        <p:strVal val="visible"/>
                                      </p:to>
                                    </p:set>
                                    <p:animEffect transition="in" filter="diamond(in)">
                                      <p:cBhvr>
                                        <p:cTn id="37" dur="3000"/>
                                        <p:tgtEl>
                                          <p:spTgt spid="17101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71011">
                                            <p:txEl>
                                              <p:pRg st="4" end="4"/>
                                            </p:txEl>
                                          </p:spTgt>
                                        </p:tgtEl>
                                        <p:attrNameLst>
                                          <p:attrName>style.visibility</p:attrName>
                                        </p:attrNameLst>
                                      </p:cBhvr>
                                      <p:to>
                                        <p:strVal val="visible"/>
                                      </p:to>
                                    </p:set>
                                    <p:animEffect transition="in" filter="diamond(in)">
                                      <p:cBhvr>
                                        <p:cTn id="42" dur="3000"/>
                                        <p:tgtEl>
                                          <p:spTgt spid="17101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71011">
                                            <p:txEl>
                                              <p:pRg st="5" end="5"/>
                                            </p:txEl>
                                          </p:spTgt>
                                        </p:tgtEl>
                                        <p:attrNameLst>
                                          <p:attrName>style.visibility</p:attrName>
                                        </p:attrNameLst>
                                      </p:cBhvr>
                                      <p:to>
                                        <p:strVal val="visible"/>
                                      </p:to>
                                    </p:set>
                                    <p:animEffect transition="in" filter="diamond(in)">
                                      <p:cBhvr>
                                        <p:cTn id="47" dur="3000"/>
                                        <p:tgtEl>
                                          <p:spTgt spid="17101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71014">
                                            <p:txEl>
                                              <p:pRg st="0" end="0"/>
                                            </p:txEl>
                                          </p:spTgt>
                                        </p:tgtEl>
                                        <p:attrNameLst>
                                          <p:attrName>style.visibility</p:attrName>
                                        </p:attrNameLst>
                                      </p:cBhvr>
                                      <p:to>
                                        <p:strVal val="visible"/>
                                      </p:to>
                                    </p:set>
                                    <p:animEffect transition="in" filter="box(in)">
                                      <p:cBhvr>
                                        <p:cTn id="52" dur="3000"/>
                                        <p:tgtEl>
                                          <p:spTgt spid="1710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build="p"/>
      <p:bldP spid="17101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F:\Documents and Settings\mehrzad\Desktop\mehdi\100MSDCF\DSC02328.JPG"/>
          <p:cNvPicPr>
            <a:picLocks noGrp="1" noChangeAspect="1" noChangeArrowheads="1"/>
          </p:cNvPicPr>
          <p:nvPr>
            <p:ph sz="quarter" idx="1"/>
          </p:nvPr>
        </p:nvPicPr>
        <p:blipFill>
          <a:blip r:embed="rId2" cstate="print"/>
          <a:srcRect/>
          <a:stretch>
            <a:fillRect/>
          </a:stretch>
        </p:blipFill>
        <p:spPr bwMode="auto">
          <a:xfrm>
            <a:off x="285720" y="214290"/>
            <a:ext cx="4000528" cy="3268265"/>
          </a:xfrm>
          <a:prstGeom prst="rect">
            <a:avLst/>
          </a:prstGeom>
          <a:noFill/>
        </p:spPr>
      </p:pic>
      <p:pic>
        <p:nvPicPr>
          <p:cNvPr id="12291" name="Picture 3" descr="F:\Documents and Settings\mehrzad\Desktop\mehdi\100MSDCF\DSC02327.JPG"/>
          <p:cNvPicPr>
            <a:picLocks noChangeAspect="1" noChangeArrowheads="1"/>
          </p:cNvPicPr>
          <p:nvPr/>
        </p:nvPicPr>
        <p:blipFill>
          <a:blip r:embed="rId3" cstate="print"/>
          <a:srcRect/>
          <a:stretch>
            <a:fillRect/>
          </a:stretch>
        </p:blipFill>
        <p:spPr bwMode="auto">
          <a:xfrm>
            <a:off x="4929190" y="428604"/>
            <a:ext cx="4000528" cy="3000396"/>
          </a:xfrm>
          <a:prstGeom prst="rect">
            <a:avLst/>
          </a:prstGeom>
          <a:noFill/>
        </p:spPr>
      </p:pic>
      <p:pic>
        <p:nvPicPr>
          <p:cNvPr id="12292" name="Picture 4" descr="F:\Documents and Settings\mehrzad\Desktop\mehdi\100MSDCF\DSC02361.JPG"/>
          <p:cNvPicPr>
            <a:picLocks noChangeAspect="1" noChangeArrowheads="1"/>
          </p:cNvPicPr>
          <p:nvPr/>
        </p:nvPicPr>
        <p:blipFill>
          <a:blip r:embed="rId4" cstate="print"/>
          <a:srcRect/>
          <a:stretch>
            <a:fillRect/>
          </a:stretch>
        </p:blipFill>
        <p:spPr bwMode="auto">
          <a:xfrm>
            <a:off x="428596" y="3643314"/>
            <a:ext cx="3810027" cy="2857520"/>
          </a:xfrm>
          <a:prstGeom prst="rect">
            <a:avLst/>
          </a:prstGeom>
          <a:noFill/>
        </p:spPr>
      </p:pic>
      <p:pic>
        <p:nvPicPr>
          <p:cNvPr id="12293" name="Picture 5" descr="F:\Documents and Settings\mehrzad\Desktop\mehdi\100MSDCF\DSC02427.JPG"/>
          <p:cNvPicPr>
            <a:picLocks noChangeAspect="1" noChangeArrowheads="1"/>
          </p:cNvPicPr>
          <p:nvPr/>
        </p:nvPicPr>
        <p:blipFill>
          <a:blip r:embed="rId5" cstate="print"/>
          <a:srcRect/>
          <a:stretch>
            <a:fillRect/>
          </a:stretch>
        </p:blipFill>
        <p:spPr bwMode="auto">
          <a:xfrm>
            <a:off x="4929190" y="3714752"/>
            <a:ext cx="3857652" cy="25717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12291"/>
                                        </p:tgtEl>
                                        <p:attrNameLst>
                                          <p:attrName>style.visibility</p:attrName>
                                        </p:attrNameLst>
                                      </p:cBhvr>
                                      <p:to>
                                        <p:strVal val="visible"/>
                                      </p:to>
                                    </p:set>
                                    <p:animEffect transition="in" filter="fade">
                                      <p:cBhvr>
                                        <p:cTn id="14" dur="100"/>
                                        <p:tgtEl>
                                          <p:spTgt spid="12291"/>
                                        </p:tgtEl>
                                      </p:cBhvr>
                                    </p:animEffect>
                                    <p:anim calcmode="lin" valueType="num">
                                      <p:cBhvr>
                                        <p:cTn id="15" dur="400" fill="hold"/>
                                        <p:tgtEl>
                                          <p:spTgt spid="12291"/>
                                        </p:tgtEl>
                                        <p:attrNameLst>
                                          <p:attrName>ppt_x</p:attrName>
                                        </p:attrNameLst>
                                      </p:cBhvr>
                                      <p:tavLst>
                                        <p:tav tm="0">
                                          <p:val>
                                            <p:strVal val="#ppt_x"/>
                                          </p:val>
                                        </p:tav>
                                        <p:tav tm="100000">
                                          <p:val>
                                            <p:strVal val="#ppt_x"/>
                                          </p:val>
                                        </p:tav>
                                      </p:tavLst>
                                    </p:anim>
                                    <p:anim calcmode="lin" valueType="num">
                                      <p:cBhvr>
                                        <p:cTn id="16" dur="400" fill="hold"/>
                                        <p:tgtEl>
                                          <p:spTgt spid="12291"/>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22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22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2292"/>
                                        </p:tgtEl>
                                        <p:attrNameLst>
                                          <p:attrName>style.visibility</p:attrName>
                                        </p:attrNameLst>
                                      </p:cBhvr>
                                      <p:to>
                                        <p:strVal val="visible"/>
                                      </p:to>
                                    </p:set>
                                    <p:animEffect transition="in" filter="fade">
                                      <p:cBhvr>
                                        <p:cTn id="23" dur="1000"/>
                                        <p:tgtEl>
                                          <p:spTgt spid="12292"/>
                                        </p:tgtEl>
                                      </p:cBhvr>
                                    </p:animEffect>
                                    <p:anim calcmode="lin" valueType="num">
                                      <p:cBhvr>
                                        <p:cTn id="24" dur="1000" fill="hold"/>
                                        <p:tgtEl>
                                          <p:spTgt spid="12292"/>
                                        </p:tgtEl>
                                        <p:attrNameLst>
                                          <p:attrName>ppt_x</p:attrName>
                                        </p:attrNameLst>
                                      </p:cBhvr>
                                      <p:tavLst>
                                        <p:tav tm="0">
                                          <p:val>
                                            <p:strVal val="#ppt_x"/>
                                          </p:val>
                                        </p:tav>
                                        <p:tav tm="100000">
                                          <p:val>
                                            <p:strVal val="#ppt_x"/>
                                          </p:val>
                                        </p:tav>
                                      </p:tavLst>
                                    </p:anim>
                                    <p:anim calcmode="lin" valueType="num">
                                      <p:cBhvr>
                                        <p:cTn id="25"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12293"/>
                                        </p:tgtEl>
                                        <p:attrNameLst>
                                          <p:attrName>style.visibility</p:attrName>
                                        </p:attrNameLst>
                                      </p:cBhvr>
                                      <p:to>
                                        <p:strVal val="visible"/>
                                      </p:to>
                                    </p:set>
                                    <p:anim calcmode="lin" valueType="num">
                                      <p:cBhvr>
                                        <p:cTn id="30" dur="500" fill="hold"/>
                                        <p:tgtEl>
                                          <p:spTgt spid="12293"/>
                                        </p:tgtEl>
                                        <p:attrNameLst>
                                          <p:attrName>ppt_w</p:attrName>
                                        </p:attrNameLst>
                                      </p:cBhvr>
                                      <p:tavLst>
                                        <p:tav tm="0">
                                          <p:val>
                                            <p:fltVal val="0"/>
                                          </p:val>
                                        </p:tav>
                                        <p:tav tm="100000">
                                          <p:val>
                                            <p:strVal val="#ppt_w"/>
                                          </p:val>
                                        </p:tav>
                                      </p:tavLst>
                                    </p:anim>
                                    <p:anim calcmode="lin" valueType="num">
                                      <p:cBhvr>
                                        <p:cTn id="31" dur="500" fill="hold"/>
                                        <p:tgtEl>
                                          <p:spTgt spid="122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057928" y="285728"/>
            <a:ext cx="2514600" cy="990600"/>
          </a:xfrm>
          <a:effectLst>
            <a:outerShdw dist="107763" dir="2700000" algn="ctr" rotWithShape="0">
              <a:schemeClr val="bg2">
                <a:alpha val="50000"/>
              </a:schemeClr>
            </a:outerShdw>
          </a:effectLst>
        </p:spPr>
        <p:txBody>
          <a:bodyPr>
            <a:normAutofit/>
          </a:bodyPr>
          <a:lstStyle/>
          <a:p>
            <a:r>
              <a:rPr lang="fa-IR" sz="4800" b="1" dirty="0">
                <a:solidFill>
                  <a:srgbClr val="0070C0"/>
                </a:solidFill>
                <a:cs typeface="B Arshia" pitchFamily="2" charset="-78"/>
              </a:rPr>
              <a:t>کف سازی</a:t>
            </a:r>
            <a:endParaRPr lang="en-US" sz="4800" b="1" dirty="0">
              <a:solidFill>
                <a:srgbClr val="0070C0"/>
              </a:solidFill>
              <a:cs typeface="B Arshia" pitchFamily="2" charset="-78"/>
            </a:endParaRPr>
          </a:p>
        </p:txBody>
      </p:sp>
      <p:pic>
        <p:nvPicPr>
          <p:cNvPr id="157710" name="Picture 14" descr="Copy (6) of 17"/>
          <p:cNvPicPr>
            <a:picLocks noChangeAspect="1" noChangeArrowheads="1"/>
          </p:cNvPicPr>
          <p:nvPr/>
        </p:nvPicPr>
        <p:blipFill>
          <a:blip r:embed="rId2"/>
          <a:srcRect/>
          <a:stretch>
            <a:fillRect/>
          </a:stretch>
        </p:blipFill>
        <p:spPr bwMode="auto">
          <a:xfrm>
            <a:off x="428596" y="357166"/>
            <a:ext cx="2667000" cy="36195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7720" name="Text Box 24"/>
          <p:cNvSpPr txBox="1">
            <a:spLocks noChangeArrowheads="1"/>
          </p:cNvSpPr>
          <p:nvPr/>
        </p:nvSpPr>
        <p:spPr bwMode="auto">
          <a:xfrm>
            <a:off x="4876800" y="1828800"/>
            <a:ext cx="3733800" cy="579438"/>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3200" dirty="0">
                <a:cs typeface="B Nazanin" pitchFamily="2" charset="-78"/>
              </a:rPr>
              <a:t>چهره زیبای شهری</a:t>
            </a:r>
            <a:endParaRPr lang="en-US" sz="3200" dirty="0">
              <a:cs typeface="B Nazanin" pitchFamily="2" charset="-78"/>
            </a:endParaRPr>
          </a:p>
        </p:txBody>
      </p:sp>
      <p:sp>
        <p:nvSpPr>
          <p:cNvPr id="157721" name="Oval 25"/>
          <p:cNvSpPr>
            <a:spLocks noChangeArrowheads="1"/>
          </p:cNvSpPr>
          <p:nvPr/>
        </p:nvSpPr>
        <p:spPr bwMode="auto">
          <a:xfrm>
            <a:off x="8229600" y="714356"/>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57722" name="Text Box 26"/>
          <p:cNvSpPr txBox="1">
            <a:spLocks noChangeArrowheads="1"/>
          </p:cNvSpPr>
          <p:nvPr/>
        </p:nvSpPr>
        <p:spPr bwMode="auto">
          <a:xfrm>
            <a:off x="3714744" y="2743200"/>
            <a:ext cx="4895856" cy="1938992"/>
          </a:xfrm>
          <a:prstGeom prst="rect">
            <a:avLst/>
          </a:prstGeom>
          <a:noFill/>
          <a:ln w="9525">
            <a:noFill/>
            <a:miter lim="800000"/>
            <a:headEnd/>
            <a:tailEnd/>
          </a:ln>
          <a:effectLst>
            <a:outerShdw dist="107763" dir="2700000" algn="ctr" rotWithShape="0">
              <a:schemeClr val="bg2">
                <a:alpha val="50000"/>
              </a:schemeClr>
            </a:outerShdw>
          </a:effectLst>
        </p:spPr>
        <p:txBody>
          <a:bodyPr wrap="square">
            <a:spAutoFit/>
          </a:bodyPr>
          <a:lstStyle/>
          <a:p>
            <a:pPr>
              <a:spcBef>
                <a:spcPct val="50000"/>
              </a:spcBef>
            </a:pPr>
            <a:r>
              <a:rPr lang="fa-IR" sz="2400" dirty="0">
                <a:cs typeface="B Nazanin" pitchFamily="2" charset="-78"/>
              </a:rPr>
              <a:t>کفسازی مرتب وزیبا : باعث تشویق و هدایت افراد می </a:t>
            </a:r>
            <a:r>
              <a:rPr lang="fa-IR" sz="2400" dirty="0" smtClean="0">
                <a:cs typeface="B Nazanin" pitchFamily="2" charset="-78"/>
              </a:rPr>
              <a:t>شود .که این نوع کف سازی را در اکثر نقاط میدان می بینیم اگرچه در کل میدان یک دست و چنان هم از مصالح مناسب استفاده نشده اما در کل قابل قبول می باشد</a:t>
            </a:r>
            <a:endParaRPr lang="en-US" sz="2400" dirty="0">
              <a:cs typeface="B Nazanin" pitchFamily="2" charset="-78"/>
            </a:endParaRPr>
          </a:p>
        </p:txBody>
      </p:sp>
      <p:pic>
        <p:nvPicPr>
          <p:cNvPr id="12" name="Picture 2" descr="F:\Documents and Settings\mehrzad\Desktop\mehdi\100MSDCF\کف سازی\DSC02525.JPG"/>
          <p:cNvPicPr>
            <a:picLocks noChangeAspect="1" noChangeArrowheads="1"/>
          </p:cNvPicPr>
          <p:nvPr/>
        </p:nvPicPr>
        <p:blipFill>
          <a:blip r:embed="rId3" cstate="print"/>
          <a:srcRect/>
          <a:stretch>
            <a:fillRect/>
          </a:stretch>
        </p:blipFill>
        <p:spPr bwMode="auto">
          <a:xfrm>
            <a:off x="1571604" y="4286256"/>
            <a:ext cx="3200400" cy="2400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7721"/>
                                        </p:tgtEl>
                                        <p:attrNameLst>
                                          <p:attrName>style.visibility</p:attrName>
                                        </p:attrNameLst>
                                      </p:cBhvr>
                                      <p:to>
                                        <p:strVal val="visible"/>
                                      </p:to>
                                    </p:set>
                                    <p:animEffect transition="in" filter="blinds(horizontal)">
                                      <p:cBhvr>
                                        <p:cTn id="7" dur="500"/>
                                        <p:tgtEl>
                                          <p:spTgt spid="1577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7698"/>
                                        </p:tgtEl>
                                        <p:attrNameLst>
                                          <p:attrName>style.visibility</p:attrName>
                                        </p:attrNameLst>
                                      </p:cBhvr>
                                      <p:to>
                                        <p:strVal val="visible"/>
                                      </p:to>
                                    </p:set>
                                    <p:animEffect transition="in" filter="checkerboard(across)">
                                      <p:cBhvr>
                                        <p:cTn id="12" dur="2000"/>
                                        <p:tgtEl>
                                          <p:spTgt spid="15769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7720"/>
                                        </p:tgtEl>
                                        <p:attrNameLst>
                                          <p:attrName>style.visibility</p:attrName>
                                        </p:attrNameLst>
                                      </p:cBhvr>
                                      <p:to>
                                        <p:strVal val="visible"/>
                                      </p:to>
                                    </p:set>
                                    <p:animEffect transition="in" filter="checkerboard(across)">
                                      <p:cBhvr>
                                        <p:cTn id="17" dur="2000"/>
                                        <p:tgtEl>
                                          <p:spTgt spid="15772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7722"/>
                                        </p:tgtEl>
                                        <p:attrNameLst>
                                          <p:attrName>style.visibility</p:attrName>
                                        </p:attrNameLst>
                                      </p:cBhvr>
                                      <p:to>
                                        <p:strVal val="visible"/>
                                      </p:to>
                                    </p:set>
                                    <p:animEffect transition="in" filter="diamond(in)">
                                      <p:cBhvr>
                                        <p:cTn id="22" dur="3000"/>
                                        <p:tgtEl>
                                          <p:spTgt spid="15772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57710"/>
                                        </p:tgtEl>
                                        <p:attrNameLst>
                                          <p:attrName>style.visibility</p:attrName>
                                        </p:attrNameLst>
                                      </p:cBhvr>
                                      <p:to>
                                        <p:strVal val="visible"/>
                                      </p:to>
                                    </p:set>
                                    <p:animEffect transition="in" filter="checkerboard(across)">
                                      <p:cBhvr>
                                        <p:cTn id="27" dur="2000"/>
                                        <p:tgtEl>
                                          <p:spTgt spid="157710"/>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80">
                                          <p:stCondLst>
                                            <p:cond delay="0"/>
                                          </p:stCondLst>
                                        </p:cTn>
                                        <p:tgtEl>
                                          <p:spTgt spid="12"/>
                                        </p:tgtEl>
                                      </p:cBhvr>
                                    </p:animEffect>
                                    <p:anim calcmode="lin" valueType="num">
                                      <p:cBhvr>
                                        <p:cTn id="3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2"/>
                                        </p:tgtEl>
                                      </p:cBhvr>
                                      <p:to x="100000" y="60000"/>
                                    </p:animScale>
                                    <p:animScale>
                                      <p:cBhvr>
                                        <p:cTn id="39" dur="166" decel="50000">
                                          <p:stCondLst>
                                            <p:cond delay="676"/>
                                          </p:stCondLst>
                                        </p:cTn>
                                        <p:tgtEl>
                                          <p:spTgt spid="12"/>
                                        </p:tgtEl>
                                      </p:cBhvr>
                                      <p:to x="100000" y="100000"/>
                                    </p:animScale>
                                    <p:animScale>
                                      <p:cBhvr>
                                        <p:cTn id="40" dur="26">
                                          <p:stCondLst>
                                            <p:cond delay="1312"/>
                                          </p:stCondLst>
                                        </p:cTn>
                                        <p:tgtEl>
                                          <p:spTgt spid="12"/>
                                        </p:tgtEl>
                                      </p:cBhvr>
                                      <p:to x="100000" y="80000"/>
                                    </p:animScale>
                                    <p:animScale>
                                      <p:cBhvr>
                                        <p:cTn id="41" dur="166" decel="50000">
                                          <p:stCondLst>
                                            <p:cond delay="1338"/>
                                          </p:stCondLst>
                                        </p:cTn>
                                        <p:tgtEl>
                                          <p:spTgt spid="12"/>
                                        </p:tgtEl>
                                      </p:cBhvr>
                                      <p:to x="100000" y="100000"/>
                                    </p:animScale>
                                    <p:animScale>
                                      <p:cBhvr>
                                        <p:cTn id="42" dur="26">
                                          <p:stCondLst>
                                            <p:cond delay="1642"/>
                                          </p:stCondLst>
                                        </p:cTn>
                                        <p:tgtEl>
                                          <p:spTgt spid="12"/>
                                        </p:tgtEl>
                                      </p:cBhvr>
                                      <p:to x="100000" y="90000"/>
                                    </p:animScale>
                                    <p:animScale>
                                      <p:cBhvr>
                                        <p:cTn id="43" dur="166" decel="50000">
                                          <p:stCondLst>
                                            <p:cond delay="1668"/>
                                          </p:stCondLst>
                                        </p:cTn>
                                        <p:tgtEl>
                                          <p:spTgt spid="12"/>
                                        </p:tgtEl>
                                      </p:cBhvr>
                                      <p:to x="100000" y="100000"/>
                                    </p:animScale>
                                    <p:animScale>
                                      <p:cBhvr>
                                        <p:cTn id="44" dur="26">
                                          <p:stCondLst>
                                            <p:cond delay="1808"/>
                                          </p:stCondLst>
                                        </p:cTn>
                                        <p:tgtEl>
                                          <p:spTgt spid="12"/>
                                        </p:tgtEl>
                                      </p:cBhvr>
                                      <p:to x="100000" y="95000"/>
                                    </p:animScale>
                                    <p:animScale>
                                      <p:cBhvr>
                                        <p:cTn id="4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P spid="157720" grpId="0"/>
      <p:bldP spid="157721" grpId="0" animBg="1"/>
      <p:bldP spid="15772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22724" y="571480"/>
            <a:ext cx="4121276" cy="758952"/>
          </a:xfrm>
        </p:spPr>
        <p:txBody>
          <a:bodyPr>
            <a:noAutofit/>
          </a:bodyPr>
          <a:lstStyle/>
          <a:p>
            <a:r>
              <a:rPr lang="fa-IR" sz="4800" b="1" dirty="0" smtClean="0">
                <a:solidFill>
                  <a:srgbClr val="0070C0"/>
                </a:solidFill>
                <a:cs typeface="B Arshia" pitchFamily="2" charset="-78"/>
              </a:rPr>
              <a:t>چند نوع از کف سازیها در حاشیه میدان</a:t>
            </a:r>
            <a:endParaRPr lang="en-US" sz="4800" b="1" dirty="0">
              <a:solidFill>
                <a:srgbClr val="0070C0"/>
              </a:solidFill>
              <a:cs typeface="B Arshia" pitchFamily="2" charset="-78"/>
            </a:endParaRPr>
          </a:p>
        </p:txBody>
      </p:sp>
      <p:sp>
        <p:nvSpPr>
          <p:cNvPr id="3" name="Content Placeholder 2"/>
          <p:cNvSpPr>
            <a:spLocks noGrp="1"/>
          </p:cNvSpPr>
          <p:nvPr>
            <p:ph sz="quarter" idx="1"/>
          </p:nvPr>
        </p:nvSpPr>
        <p:spPr/>
        <p:txBody>
          <a:bodyPr/>
          <a:lstStyle/>
          <a:p>
            <a:endParaRPr lang="en-US" dirty="0"/>
          </a:p>
        </p:txBody>
      </p:sp>
      <p:pic>
        <p:nvPicPr>
          <p:cNvPr id="4" name="Picture 6" descr="F:\Documents and Settings\mehrzad\Desktop\mehdi\100MSDCF\کف سازی\DSC02488.JPG"/>
          <p:cNvPicPr>
            <a:picLocks noChangeAspect="1" noChangeArrowheads="1"/>
          </p:cNvPicPr>
          <p:nvPr/>
        </p:nvPicPr>
        <p:blipFill>
          <a:blip r:embed="rId2" cstate="print"/>
          <a:srcRect/>
          <a:stretch>
            <a:fillRect/>
          </a:stretch>
        </p:blipFill>
        <p:spPr bwMode="auto">
          <a:xfrm>
            <a:off x="5000628" y="4071942"/>
            <a:ext cx="3786182" cy="2571768"/>
          </a:xfrm>
          <a:prstGeom prst="rect">
            <a:avLst/>
          </a:prstGeom>
          <a:noFill/>
        </p:spPr>
      </p:pic>
      <p:pic>
        <p:nvPicPr>
          <p:cNvPr id="6" name="Picture 8" descr="F:\Documents and Settings\mehrzad\Desktop\mehdi\100MSDCF\کف سازی\DSC02444.JPG"/>
          <p:cNvPicPr>
            <a:picLocks noChangeAspect="1" noChangeArrowheads="1"/>
          </p:cNvPicPr>
          <p:nvPr/>
        </p:nvPicPr>
        <p:blipFill>
          <a:blip r:embed="rId3" cstate="print"/>
          <a:srcRect/>
          <a:stretch>
            <a:fillRect/>
          </a:stretch>
        </p:blipFill>
        <p:spPr bwMode="auto">
          <a:xfrm>
            <a:off x="285720" y="4071942"/>
            <a:ext cx="3571868" cy="2571743"/>
          </a:xfrm>
          <a:prstGeom prst="rect">
            <a:avLst/>
          </a:prstGeom>
          <a:noFill/>
        </p:spPr>
      </p:pic>
      <p:pic>
        <p:nvPicPr>
          <p:cNvPr id="7" name="Picture 9" descr="F:\Documents and Settings\mehrzad\Desktop\mehdi\100MSDCF\کف سازی\DSC02475.JPG"/>
          <p:cNvPicPr>
            <a:picLocks noChangeAspect="1" noChangeArrowheads="1"/>
          </p:cNvPicPr>
          <p:nvPr/>
        </p:nvPicPr>
        <p:blipFill>
          <a:blip r:embed="rId4" cstate="print"/>
          <a:srcRect/>
          <a:stretch>
            <a:fillRect/>
          </a:stretch>
        </p:blipFill>
        <p:spPr bwMode="auto">
          <a:xfrm>
            <a:off x="5214942" y="1357298"/>
            <a:ext cx="3700434" cy="2428892"/>
          </a:xfrm>
          <a:prstGeom prst="rect">
            <a:avLst/>
          </a:prstGeom>
          <a:noFill/>
        </p:spPr>
      </p:pic>
      <p:pic>
        <p:nvPicPr>
          <p:cNvPr id="8" name="Picture 10" descr="F:\Documents and Settings\mehrzad\Desktop\mehdi\100MSDCF\کف سازی\DSC02442.JPG"/>
          <p:cNvPicPr>
            <a:picLocks noChangeAspect="1" noChangeArrowheads="1"/>
          </p:cNvPicPr>
          <p:nvPr/>
        </p:nvPicPr>
        <p:blipFill>
          <a:blip r:embed="rId5"/>
          <a:srcRect/>
          <a:stretch>
            <a:fillRect/>
          </a:stretch>
        </p:blipFill>
        <p:spPr bwMode="auto">
          <a:xfrm>
            <a:off x="428596" y="642918"/>
            <a:ext cx="5691227" cy="48935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900" decel="100000" fill="hold"/>
                                        <p:tgtEl>
                                          <p:spTgt spid="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 y="1147754"/>
            <a:ext cx="8534400" cy="1066800"/>
          </a:xfrm>
          <a:effectLst>
            <a:outerShdw dist="107763" dir="2700000" algn="ctr" rotWithShape="0">
              <a:schemeClr val="bg2">
                <a:alpha val="50000"/>
              </a:schemeClr>
            </a:outerShdw>
          </a:effectLst>
        </p:spPr>
        <p:txBody>
          <a:bodyPr/>
          <a:lstStyle/>
          <a:p>
            <a:r>
              <a:rPr lang="fa-IR" sz="2800" dirty="0" smtClean="0">
                <a:solidFill>
                  <a:schemeClr val="tx1"/>
                </a:solidFill>
                <a:cs typeface="B Nazanin" pitchFamily="2" charset="-78"/>
              </a:rPr>
              <a:t>برنامه </a:t>
            </a:r>
            <a:r>
              <a:rPr lang="fa-IR" sz="2800" dirty="0">
                <a:solidFill>
                  <a:schemeClr val="tx1"/>
                </a:solidFill>
                <a:cs typeface="B Nazanin" pitchFamily="2" charset="-78"/>
              </a:rPr>
              <a:t>ریزی و طراحی دقیق باعث انسجام و شخصیت </a:t>
            </a:r>
            <a:r>
              <a:rPr lang="fa-IR" sz="2800" dirty="0" smtClean="0">
                <a:solidFill>
                  <a:schemeClr val="tx1"/>
                </a:solidFill>
                <a:cs typeface="B Nazanin" pitchFamily="2" charset="-78"/>
              </a:rPr>
              <a:t>سازی </a:t>
            </a:r>
            <a:r>
              <a:rPr lang="fa-IR" sz="2800" dirty="0">
                <a:solidFill>
                  <a:schemeClr val="tx1"/>
                </a:solidFill>
                <a:cs typeface="B Nazanin" pitchFamily="2" charset="-78"/>
              </a:rPr>
              <a:t>عناصر شهری در مقیاس کوچک شده و حریم آنرا حفظ می کند .</a:t>
            </a:r>
            <a:endParaRPr lang="en-US" sz="2800" dirty="0">
              <a:solidFill>
                <a:schemeClr val="tx1"/>
              </a:solidFill>
              <a:cs typeface="B Nazanin" pitchFamily="2" charset="-78"/>
            </a:endParaRPr>
          </a:p>
        </p:txBody>
      </p:sp>
      <p:pic>
        <p:nvPicPr>
          <p:cNvPr id="174084" name="Picture 4" descr="Copy (4) of 17"/>
          <p:cNvPicPr>
            <a:picLocks noGrp="1" noChangeAspect="1" noChangeArrowheads="1"/>
          </p:cNvPicPr>
          <p:nvPr>
            <p:ph type="body" idx="1"/>
          </p:nvPr>
        </p:nvPicPr>
        <p:blipFill>
          <a:blip r:embed="rId2"/>
          <a:srcRect/>
          <a:stretch>
            <a:fillRect/>
          </a:stretch>
        </p:blipFill>
        <p:spPr>
          <a:xfrm>
            <a:off x="1785918" y="2419368"/>
            <a:ext cx="5857916"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box(in)">
                                      <p:cBhvr>
                                        <p:cTn id="7" dur="3000"/>
                                        <p:tgtEl>
                                          <p:spTgt spid="17408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082"/>
                                        </p:tgtEl>
                                        <p:attrNameLst>
                                          <p:attrName>style.visibility</p:attrName>
                                        </p:attrNameLst>
                                      </p:cBhvr>
                                      <p:to>
                                        <p:strVal val="visible"/>
                                      </p:to>
                                    </p:set>
                                    <p:animEffect transition="in" filter="blinds(horizontal)">
                                      <p:cBhvr>
                                        <p:cTn id="12" dur="30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457728" y="428604"/>
            <a:ext cx="4114800" cy="6858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لبه ها ی موجود درسایت</a:t>
            </a:r>
            <a:endParaRPr lang="en-US" sz="4800" b="1" dirty="0">
              <a:solidFill>
                <a:srgbClr val="0070C0"/>
              </a:solidFill>
              <a:cs typeface="B Arshia" pitchFamily="2" charset="-78"/>
            </a:endParaRPr>
          </a:p>
        </p:txBody>
      </p:sp>
      <p:sp>
        <p:nvSpPr>
          <p:cNvPr id="175107" name="Rectangle 3"/>
          <p:cNvSpPr>
            <a:spLocks noGrp="1" noChangeArrowheads="1"/>
          </p:cNvSpPr>
          <p:nvPr>
            <p:ph type="body" idx="1"/>
          </p:nvPr>
        </p:nvSpPr>
        <p:spPr>
          <a:xfrm>
            <a:off x="4572000" y="1143000"/>
            <a:ext cx="3962400" cy="3124200"/>
          </a:xfrm>
          <a:effectLst>
            <a:outerShdw dist="107763" dir="2700000" algn="ctr" rotWithShape="0">
              <a:schemeClr val="bg2">
                <a:alpha val="50000"/>
              </a:schemeClr>
            </a:outerShdw>
          </a:effectLst>
        </p:spPr>
        <p:txBody>
          <a:bodyPr/>
          <a:lstStyle/>
          <a:p>
            <a:r>
              <a:rPr lang="fa-IR" sz="2400">
                <a:cs typeface="B Nazanin" pitchFamily="2" charset="-78"/>
              </a:rPr>
              <a:t>لبه ها از نقاط مهم بصری می باشند. جنس مصالح به کار برده موجب انسجام و امنیت می شود .</a:t>
            </a:r>
          </a:p>
          <a:p>
            <a:r>
              <a:rPr lang="fa-IR" sz="2400">
                <a:cs typeface="B Nazanin" pitchFamily="2" charset="-78"/>
              </a:rPr>
              <a:t>عناصر هدایت کننده می توانند کمک شایانی به کاهش ترافیک کنند اما فرم و شکل آن نشان دهنده شخصیت و فرهنگ شهروندان می باشد .</a:t>
            </a:r>
          </a:p>
          <a:p>
            <a:endParaRPr lang="en-US"/>
          </a:p>
        </p:txBody>
      </p:sp>
      <p:sp>
        <p:nvSpPr>
          <p:cNvPr id="175108" name="Oval 4"/>
          <p:cNvSpPr>
            <a:spLocks noChangeArrowheads="1"/>
          </p:cNvSpPr>
          <p:nvPr/>
        </p:nvSpPr>
        <p:spPr bwMode="auto">
          <a:xfrm>
            <a:off x="8262966"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5111" name="Picture 7" descr="Copy of 17"/>
          <p:cNvPicPr>
            <a:picLocks noChangeAspect="1" noChangeArrowheads="1"/>
          </p:cNvPicPr>
          <p:nvPr/>
        </p:nvPicPr>
        <p:blipFill>
          <a:blip r:embed="rId2"/>
          <a:srcRect/>
          <a:stretch>
            <a:fillRect/>
          </a:stretch>
        </p:blipFill>
        <p:spPr bwMode="auto">
          <a:xfrm>
            <a:off x="685800" y="1371600"/>
            <a:ext cx="3276600" cy="4648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5112" name="Picture 8" descr="Copy (7) of 17"/>
          <p:cNvPicPr>
            <a:picLocks noChangeAspect="1" noChangeArrowheads="1"/>
          </p:cNvPicPr>
          <p:nvPr/>
        </p:nvPicPr>
        <p:blipFill>
          <a:blip r:embed="rId3" cstate="print"/>
          <a:srcRect/>
          <a:stretch>
            <a:fillRect/>
          </a:stretch>
        </p:blipFill>
        <p:spPr bwMode="auto">
          <a:xfrm>
            <a:off x="5214942" y="4114800"/>
            <a:ext cx="3071834" cy="18811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08"/>
                                        </p:tgtEl>
                                        <p:attrNameLst>
                                          <p:attrName>style.visibility</p:attrName>
                                        </p:attrNameLst>
                                      </p:cBhvr>
                                      <p:to>
                                        <p:strVal val="visible"/>
                                      </p:to>
                                    </p:set>
                                    <p:animEffect transition="in" filter="blinds(horizontal)">
                                      <p:cBhvr>
                                        <p:cTn id="7" dur="500"/>
                                        <p:tgtEl>
                                          <p:spTgt spid="17510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5106"/>
                                        </p:tgtEl>
                                        <p:attrNameLst>
                                          <p:attrName>style.visibility</p:attrName>
                                        </p:attrNameLst>
                                      </p:cBhvr>
                                      <p:to>
                                        <p:strVal val="visible"/>
                                      </p:to>
                                    </p:set>
                                    <p:animEffect transition="in" filter="checkerboard(across)">
                                      <p:cBhvr>
                                        <p:cTn id="12" dur="3000"/>
                                        <p:tgtEl>
                                          <p:spTgt spid="17510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75111"/>
                                        </p:tgtEl>
                                        <p:attrNameLst>
                                          <p:attrName>style.visibility</p:attrName>
                                        </p:attrNameLst>
                                      </p:cBhvr>
                                      <p:to>
                                        <p:strVal val="visible"/>
                                      </p:to>
                                    </p:set>
                                    <p:animEffect transition="in" filter="diamond(in)">
                                      <p:cBhvr>
                                        <p:cTn id="17" dur="3000"/>
                                        <p:tgtEl>
                                          <p:spTgt spid="1751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5112"/>
                                        </p:tgtEl>
                                        <p:attrNameLst>
                                          <p:attrName>style.visibility</p:attrName>
                                        </p:attrNameLst>
                                      </p:cBhvr>
                                      <p:to>
                                        <p:strVal val="visible"/>
                                      </p:to>
                                    </p:set>
                                    <p:animEffect transition="in" filter="blinds(horizontal)">
                                      <p:cBhvr>
                                        <p:cTn id="22" dur="2000"/>
                                        <p:tgtEl>
                                          <p:spTgt spid="1751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5107">
                                            <p:txEl>
                                              <p:pRg st="0" end="0"/>
                                            </p:txEl>
                                          </p:spTgt>
                                        </p:tgtEl>
                                        <p:attrNameLst>
                                          <p:attrName>style.visibility</p:attrName>
                                        </p:attrNameLst>
                                      </p:cBhvr>
                                      <p:to>
                                        <p:strVal val="visible"/>
                                      </p:to>
                                    </p:set>
                                    <p:animEffect transition="in" filter="blinds(horizontal)">
                                      <p:cBhvr>
                                        <p:cTn id="27" dur="3000"/>
                                        <p:tgtEl>
                                          <p:spTgt spid="17510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5107">
                                            <p:txEl>
                                              <p:pRg st="1" end="1"/>
                                            </p:txEl>
                                          </p:spTgt>
                                        </p:tgtEl>
                                        <p:attrNameLst>
                                          <p:attrName>style.visibility</p:attrName>
                                        </p:attrNameLst>
                                      </p:cBhvr>
                                      <p:to>
                                        <p:strVal val="visible"/>
                                      </p:to>
                                    </p:set>
                                    <p:animEffect transition="in" filter="blinds(horizontal)">
                                      <p:cBhvr>
                                        <p:cTn id="32" dur="3000"/>
                                        <p:tgtEl>
                                          <p:spTgt spid="175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P spid="175107" grpId="0" build="p"/>
      <p:bldP spid="17510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572560" cy="1258994"/>
          </a:xfrm>
        </p:spPr>
        <p:txBody>
          <a:bodyPr>
            <a:normAutofit fontScale="90000"/>
          </a:bodyPr>
          <a:lstStyle/>
          <a:p>
            <a:pPr algn="r"/>
            <a:r>
              <a:rPr lang="fa-IR" sz="5300" b="1" dirty="0" smtClean="0">
                <a:solidFill>
                  <a:srgbClr val="0070C0"/>
                </a:solidFill>
                <a:cs typeface="B Arshia" pitchFamily="2" charset="-78"/>
              </a:rPr>
              <a:t>فضای سبز:</a:t>
            </a:r>
            <a:r>
              <a:rPr lang="fa-IR" sz="3600" b="1" dirty="0" smtClean="0">
                <a:solidFill>
                  <a:srgbClr val="0070C0"/>
                </a:solidFill>
                <a:cs typeface="B Arshia" pitchFamily="2" charset="-78"/>
              </a:rPr>
              <a:t/>
            </a:r>
            <a:br>
              <a:rPr lang="fa-IR" sz="3600" b="1" dirty="0" smtClean="0">
                <a:solidFill>
                  <a:srgbClr val="0070C0"/>
                </a:solidFill>
                <a:cs typeface="B Arshia" pitchFamily="2" charset="-78"/>
              </a:rPr>
            </a:br>
            <a:endParaRPr lang="en-US" dirty="0"/>
          </a:p>
        </p:txBody>
      </p:sp>
      <p:sp>
        <p:nvSpPr>
          <p:cNvPr id="3" name="Content Placeholder 2"/>
          <p:cNvSpPr>
            <a:spLocks noGrp="1"/>
          </p:cNvSpPr>
          <p:nvPr>
            <p:ph sz="quarter" idx="1"/>
          </p:nvPr>
        </p:nvSpPr>
        <p:spPr>
          <a:xfrm>
            <a:off x="4857752" y="1214422"/>
            <a:ext cx="4000528" cy="4670312"/>
          </a:xfrm>
        </p:spPr>
        <p:txBody>
          <a:bodyPr/>
          <a:lstStyle/>
          <a:p>
            <a:r>
              <a:rPr lang="fa-IR" dirty="0" smtClean="0"/>
              <a:t>در این میدان به علت ترافیک سنگین خودرو و کمبود فضا، فضای سبز و باز  چندانی به چشم نمی آید اما مرکزیت میدان تماماٌ به فضای سبز تبدیل شده که در ترافیک سنگین برای کمک به تصفیه هوای میدان بسیار می تواند مفید باشد.</a:t>
            </a:r>
            <a:endParaRPr lang="en-US" dirty="0"/>
          </a:p>
        </p:txBody>
      </p:sp>
      <p:pic>
        <p:nvPicPr>
          <p:cNvPr id="5122" name="Picture 2" descr="F:\Documents and Settings\mehrzad\Desktop\mehdi\100MSDCF\DSC02376.JPG"/>
          <p:cNvPicPr>
            <a:picLocks noChangeAspect="1" noChangeArrowheads="1"/>
          </p:cNvPicPr>
          <p:nvPr/>
        </p:nvPicPr>
        <p:blipFill>
          <a:blip r:embed="rId2" cstate="print"/>
          <a:srcRect/>
          <a:stretch>
            <a:fillRect/>
          </a:stretch>
        </p:blipFill>
        <p:spPr bwMode="auto">
          <a:xfrm>
            <a:off x="142844" y="571480"/>
            <a:ext cx="4057624" cy="3043218"/>
          </a:xfrm>
          <a:prstGeom prst="rect">
            <a:avLst/>
          </a:prstGeom>
          <a:noFill/>
        </p:spPr>
      </p:pic>
      <p:pic>
        <p:nvPicPr>
          <p:cNvPr id="5123" name="Picture 3" descr="F:\Documents and Settings\mehrzad\Desktop\mehdi\100MSDCF\DSC02377.JPG"/>
          <p:cNvPicPr>
            <a:picLocks noChangeAspect="1" noChangeArrowheads="1"/>
          </p:cNvPicPr>
          <p:nvPr/>
        </p:nvPicPr>
        <p:blipFill>
          <a:blip r:embed="rId3" cstate="print"/>
          <a:srcRect/>
          <a:stretch>
            <a:fillRect/>
          </a:stretch>
        </p:blipFill>
        <p:spPr bwMode="auto">
          <a:xfrm>
            <a:off x="1428728" y="3929066"/>
            <a:ext cx="3962374" cy="27146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800" decel="100000"/>
                                        <p:tgtEl>
                                          <p:spTgt spid="3">
                                            <p:txEl>
                                              <p:pRg st="0" end="0"/>
                                            </p:txEl>
                                          </p:spTgt>
                                        </p:tgtEl>
                                      </p:cBhvr>
                                    </p:animEffect>
                                    <p:anim calcmode="lin" valueType="num">
                                      <p:cBhvr>
                                        <p:cTn id="13"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 calcmode="lin" valueType="num">
                                      <p:cBhvr>
                                        <p:cTn id="22" dur="500" fill="hold"/>
                                        <p:tgtEl>
                                          <p:spTgt spid="5122"/>
                                        </p:tgtEl>
                                        <p:attrNameLst>
                                          <p:attrName>ppt_w</p:attrName>
                                        </p:attrNameLst>
                                      </p:cBhvr>
                                      <p:tavLst>
                                        <p:tav tm="0">
                                          <p:val>
                                            <p:fltVal val="0"/>
                                          </p:val>
                                        </p:tav>
                                        <p:tav tm="100000">
                                          <p:val>
                                            <p:strVal val="#ppt_w"/>
                                          </p:val>
                                        </p:tav>
                                      </p:tavLst>
                                    </p:anim>
                                    <p:anim calcmode="lin" valueType="num">
                                      <p:cBhvr>
                                        <p:cTn id="23" dur="500" fill="hold"/>
                                        <p:tgtEl>
                                          <p:spTgt spid="5122"/>
                                        </p:tgtEl>
                                        <p:attrNameLst>
                                          <p:attrName>ppt_h</p:attrName>
                                        </p:attrNameLst>
                                      </p:cBhvr>
                                      <p:tavLst>
                                        <p:tav tm="0">
                                          <p:val>
                                            <p:fltVal val="0"/>
                                          </p:val>
                                        </p:tav>
                                        <p:tav tm="100000">
                                          <p:val>
                                            <p:strVal val="#ppt_h"/>
                                          </p:val>
                                        </p:tav>
                                      </p:tavLst>
                                    </p:anim>
                                    <p:anim calcmode="lin" valueType="num">
                                      <p:cBhvr>
                                        <p:cTn id="24" dur="500" fill="hold"/>
                                        <p:tgtEl>
                                          <p:spTgt spid="5122"/>
                                        </p:tgtEl>
                                        <p:attrNameLst>
                                          <p:attrName>style.rotation</p:attrName>
                                        </p:attrNameLst>
                                      </p:cBhvr>
                                      <p:tavLst>
                                        <p:tav tm="0">
                                          <p:val>
                                            <p:fltVal val="360"/>
                                          </p:val>
                                        </p:tav>
                                        <p:tav tm="100000">
                                          <p:val>
                                            <p:fltVal val="0"/>
                                          </p:val>
                                        </p:tav>
                                      </p:tavLst>
                                    </p:anim>
                                    <p:animEffect transition="in" filter="fade">
                                      <p:cBhvr>
                                        <p:cTn id="25" dur="500"/>
                                        <p:tgtEl>
                                          <p:spTgt spid="5122"/>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nodeType="clickEffect">
                                  <p:stCondLst>
                                    <p:cond delay="0"/>
                                  </p:stCondLst>
                                  <p:childTnLst>
                                    <p:set>
                                      <p:cBhvr>
                                        <p:cTn id="29" dur="1" fill="hold">
                                          <p:stCondLst>
                                            <p:cond delay="0"/>
                                          </p:stCondLst>
                                        </p:cTn>
                                        <p:tgtEl>
                                          <p:spTgt spid="5123"/>
                                        </p:tgtEl>
                                        <p:attrNameLst>
                                          <p:attrName>style.visibility</p:attrName>
                                        </p:attrNameLst>
                                      </p:cBhvr>
                                      <p:to>
                                        <p:strVal val="visible"/>
                                      </p:to>
                                    </p:set>
                                    <p:anim from="(-#ppt_w/2)" to="(#ppt_x)" calcmode="lin" valueType="num">
                                      <p:cBhvr>
                                        <p:cTn id="30" dur="600" fill="hold">
                                          <p:stCondLst>
                                            <p:cond delay="0"/>
                                          </p:stCondLst>
                                        </p:cTn>
                                        <p:tgtEl>
                                          <p:spTgt spid="5123"/>
                                        </p:tgtEl>
                                        <p:attrNameLst>
                                          <p:attrName>ppt_x</p:attrName>
                                        </p:attrNameLst>
                                      </p:cBhvr>
                                    </p:anim>
                                    <p:anim from="0" to="-1.0" calcmode="lin" valueType="num">
                                      <p:cBhvr>
                                        <p:cTn id="31" dur="200" decel="50000" autoRev="1" fill="hold">
                                          <p:stCondLst>
                                            <p:cond delay="600"/>
                                          </p:stCondLst>
                                        </p:cTn>
                                        <p:tgtEl>
                                          <p:spTgt spid="5123"/>
                                        </p:tgtEl>
                                        <p:attrNameLst>
                                          <p:attrName>xshear</p:attrName>
                                        </p:attrNameLst>
                                      </p:cBhvr>
                                    </p:anim>
                                    <p:animScale>
                                      <p:cBhvr>
                                        <p:cTn id="32" dur="200" decel="100000" autoRev="1" fill="hold">
                                          <p:stCondLst>
                                            <p:cond delay="600"/>
                                          </p:stCondLst>
                                        </p:cTn>
                                        <p:tgtEl>
                                          <p:spTgt spid="5123"/>
                                        </p:tgtEl>
                                      </p:cBhvr>
                                      <p:from x="100000" y="100000"/>
                                      <p:to x="80000" y="100000"/>
                                    </p:animScale>
                                    <p:anim by="(#ppt_h/3+#ppt_w*0.1)" calcmode="lin" valueType="num">
                                      <p:cBhvr additive="sum">
                                        <p:cTn id="33" dur="200" decel="100000" autoRev="1" fill="hold">
                                          <p:stCondLst>
                                            <p:cond delay="600"/>
                                          </p:stCondLst>
                                        </p:cTn>
                                        <p:tgtEl>
                                          <p:spTgt spid="512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515128" y="461946"/>
            <a:ext cx="2057400" cy="6096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فضای سبز</a:t>
            </a:r>
            <a:endParaRPr lang="en-US" sz="4800" b="1" dirty="0">
              <a:solidFill>
                <a:srgbClr val="0070C0"/>
              </a:solidFill>
              <a:cs typeface="B Arshia" pitchFamily="2" charset="-78"/>
            </a:endParaRPr>
          </a:p>
        </p:txBody>
      </p:sp>
      <p:pic>
        <p:nvPicPr>
          <p:cNvPr id="158724" name="Picture 4" descr="Copy (3) of DSC00193"/>
          <p:cNvPicPr>
            <a:picLocks noChangeAspect="1" noChangeArrowheads="1"/>
          </p:cNvPicPr>
          <p:nvPr/>
        </p:nvPicPr>
        <p:blipFill>
          <a:blip r:embed="rId2" cstate="print"/>
          <a:srcRect/>
          <a:stretch>
            <a:fillRect/>
          </a:stretch>
        </p:blipFill>
        <p:spPr bwMode="auto">
          <a:xfrm>
            <a:off x="152400" y="4786322"/>
            <a:ext cx="2057400" cy="1919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8729" name="Picture 9" descr="3333333"/>
          <p:cNvPicPr>
            <a:picLocks noChangeAspect="1" noChangeArrowheads="1"/>
          </p:cNvPicPr>
          <p:nvPr/>
        </p:nvPicPr>
        <p:blipFill>
          <a:blip r:embed="rId3"/>
          <a:srcRect/>
          <a:stretch>
            <a:fillRect/>
          </a:stretch>
        </p:blipFill>
        <p:spPr bwMode="auto">
          <a:xfrm>
            <a:off x="2286000" y="1447800"/>
            <a:ext cx="5072082" cy="3409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8730" name="Line 10"/>
          <p:cNvSpPr>
            <a:spLocks noChangeShapeType="1"/>
          </p:cNvSpPr>
          <p:nvPr/>
        </p:nvSpPr>
        <p:spPr bwMode="auto">
          <a:xfrm flipH="1">
            <a:off x="5357818" y="2928934"/>
            <a:ext cx="928694" cy="1928826"/>
          </a:xfrm>
          <a:prstGeom prst="line">
            <a:avLst/>
          </a:prstGeom>
          <a:noFill/>
          <a:ln w="57150">
            <a:solidFill>
              <a:srgbClr val="993300"/>
            </a:solidFill>
            <a:round/>
            <a:headEnd/>
            <a:tailEnd type="arrow" w="med" len="med"/>
          </a:ln>
          <a:effectLst/>
        </p:spPr>
        <p:txBody>
          <a:bodyPr/>
          <a:lstStyle/>
          <a:p>
            <a:endParaRPr lang="fa-IR"/>
          </a:p>
        </p:txBody>
      </p:sp>
      <p:sp>
        <p:nvSpPr>
          <p:cNvPr id="158732" name="Line 12"/>
          <p:cNvSpPr>
            <a:spLocks noChangeShapeType="1"/>
          </p:cNvSpPr>
          <p:nvPr/>
        </p:nvSpPr>
        <p:spPr bwMode="auto">
          <a:xfrm flipH="1" flipV="1">
            <a:off x="3214678" y="2143116"/>
            <a:ext cx="3500462" cy="1214446"/>
          </a:xfrm>
          <a:prstGeom prst="line">
            <a:avLst/>
          </a:prstGeom>
          <a:noFill/>
          <a:ln w="38100">
            <a:solidFill>
              <a:srgbClr val="993300"/>
            </a:solidFill>
            <a:round/>
            <a:headEnd/>
            <a:tailEnd type="arrow" w="med" len="med"/>
          </a:ln>
          <a:effectLst/>
        </p:spPr>
        <p:txBody>
          <a:bodyPr/>
          <a:lstStyle/>
          <a:p>
            <a:endParaRPr lang="fa-IR"/>
          </a:p>
        </p:txBody>
      </p:sp>
      <p:sp>
        <p:nvSpPr>
          <p:cNvPr id="158734" name="Line 14"/>
          <p:cNvSpPr>
            <a:spLocks noChangeShapeType="1"/>
          </p:cNvSpPr>
          <p:nvPr/>
        </p:nvSpPr>
        <p:spPr bwMode="auto">
          <a:xfrm>
            <a:off x="6629400" y="2438400"/>
            <a:ext cx="1066800" cy="685800"/>
          </a:xfrm>
          <a:prstGeom prst="line">
            <a:avLst/>
          </a:prstGeom>
          <a:noFill/>
          <a:ln w="76200">
            <a:solidFill>
              <a:srgbClr val="993300"/>
            </a:solidFill>
            <a:round/>
            <a:headEnd/>
            <a:tailEnd type="arrow" w="med" len="med"/>
          </a:ln>
          <a:effectLst/>
        </p:spPr>
        <p:txBody>
          <a:bodyPr/>
          <a:lstStyle/>
          <a:p>
            <a:endParaRPr lang="fa-IR"/>
          </a:p>
        </p:txBody>
      </p:sp>
      <p:sp>
        <p:nvSpPr>
          <p:cNvPr id="158736" name="Line 16"/>
          <p:cNvSpPr>
            <a:spLocks noChangeShapeType="1"/>
          </p:cNvSpPr>
          <p:nvPr/>
        </p:nvSpPr>
        <p:spPr bwMode="auto">
          <a:xfrm flipH="1" flipV="1">
            <a:off x="5286380" y="2000240"/>
            <a:ext cx="352420" cy="666760"/>
          </a:xfrm>
          <a:prstGeom prst="line">
            <a:avLst/>
          </a:prstGeom>
          <a:noFill/>
          <a:ln w="38100">
            <a:solidFill>
              <a:srgbClr val="993300"/>
            </a:solidFill>
            <a:round/>
            <a:headEnd/>
            <a:tailEnd type="arrow" w="med" len="med"/>
          </a:ln>
          <a:effectLst/>
        </p:spPr>
        <p:txBody>
          <a:bodyPr/>
          <a:lstStyle/>
          <a:p>
            <a:endParaRPr lang="fa-IR"/>
          </a:p>
        </p:txBody>
      </p:sp>
      <p:sp>
        <p:nvSpPr>
          <p:cNvPr id="14" name="Oval 4"/>
          <p:cNvSpPr>
            <a:spLocks noChangeArrowheads="1"/>
          </p:cNvSpPr>
          <p:nvPr/>
        </p:nvSpPr>
        <p:spPr bwMode="auto">
          <a:xfrm>
            <a:off x="8501090"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5" name="Picture 2" descr="F:\Documents and Settings\mehrzad\Desktop\mehdi\100MSDCF\DSC02376.JPG"/>
          <p:cNvPicPr>
            <a:picLocks noChangeAspect="1" noChangeArrowheads="1"/>
          </p:cNvPicPr>
          <p:nvPr/>
        </p:nvPicPr>
        <p:blipFill>
          <a:blip r:embed="rId4" cstate="print"/>
          <a:srcRect/>
          <a:stretch>
            <a:fillRect/>
          </a:stretch>
        </p:blipFill>
        <p:spPr bwMode="auto">
          <a:xfrm>
            <a:off x="3571868" y="4857760"/>
            <a:ext cx="2928958" cy="2000240"/>
          </a:xfrm>
          <a:prstGeom prst="rect">
            <a:avLst/>
          </a:prstGeom>
          <a:noFill/>
        </p:spPr>
      </p:pic>
      <p:pic>
        <p:nvPicPr>
          <p:cNvPr id="16" name="Picture 2" descr="F:\Documents and Settings\mehrzad\Desktop\mehdi\100MSDCF\DSC02471.JPG"/>
          <p:cNvPicPr>
            <a:picLocks noGrp="1" noChangeAspect="1" noChangeArrowheads="1"/>
          </p:cNvPicPr>
          <p:nvPr>
            <p:ph sz="quarter" idx="1"/>
          </p:nvPr>
        </p:nvPicPr>
        <p:blipFill>
          <a:blip r:embed="rId5" cstate="print"/>
          <a:srcRect/>
          <a:stretch>
            <a:fillRect/>
          </a:stretch>
        </p:blipFill>
        <p:spPr bwMode="auto">
          <a:xfrm>
            <a:off x="7000892" y="3357562"/>
            <a:ext cx="2357454" cy="2714644"/>
          </a:xfrm>
          <a:prstGeom prst="rect">
            <a:avLst/>
          </a:prstGeom>
          <a:noFill/>
        </p:spPr>
      </p:pic>
      <p:pic>
        <p:nvPicPr>
          <p:cNvPr id="17" name="Picture 3" descr="F:\Documents and Settings\mehrzad\Desktop\mehdi\100MSDCF\DSC02430.JPG"/>
          <p:cNvPicPr>
            <a:picLocks noChangeAspect="1" noChangeArrowheads="1"/>
          </p:cNvPicPr>
          <p:nvPr/>
        </p:nvPicPr>
        <p:blipFill>
          <a:blip r:embed="rId6" cstate="print"/>
          <a:srcRect/>
          <a:stretch>
            <a:fillRect/>
          </a:stretch>
        </p:blipFill>
        <p:spPr bwMode="auto">
          <a:xfrm>
            <a:off x="214282" y="214290"/>
            <a:ext cx="2914616" cy="2185962"/>
          </a:xfrm>
          <a:prstGeom prst="rect">
            <a:avLst/>
          </a:prstGeom>
          <a:noFill/>
        </p:spPr>
      </p:pic>
      <p:sp>
        <p:nvSpPr>
          <p:cNvPr id="19" name="Line 12"/>
          <p:cNvSpPr>
            <a:spLocks noChangeShapeType="1"/>
          </p:cNvSpPr>
          <p:nvPr/>
        </p:nvSpPr>
        <p:spPr bwMode="auto">
          <a:xfrm flipH="1">
            <a:off x="1981200" y="3429000"/>
            <a:ext cx="3429000" cy="2286000"/>
          </a:xfrm>
          <a:prstGeom prst="line">
            <a:avLst/>
          </a:prstGeom>
          <a:noFill/>
          <a:ln w="38100">
            <a:solidFill>
              <a:srgbClr val="993300"/>
            </a:solidFill>
            <a:round/>
            <a:headEnd/>
            <a:tailEnd type="arrow" w="med" len="med"/>
          </a:ln>
          <a:effectLst/>
        </p:spPr>
        <p:txBody>
          <a:bodyPr/>
          <a:lstStyle/>
          <a:p>
            <a:endParaRPr lang="fa-IR"/>
          </a:p>
        </p:txBody>
      </p:sp>
      <p:pic>
        <p:nvPicPr>
          <p:cNvPr id="20" name="Picture 5" descr="F:\Documents and Settings\mehrzad\Desktop\mehdi\100MSDCF\DSC02514.JPG"/>
          <p:cNvPicPr>
            <a:picLocks noChangeAspect="1" noChangeArrowheads="1"/>
          </p:cNvPicPr>
          <p:nvPr/>
        </p:nvPicPr>
        <p:blipFill>
          <a:blip r:embed="rId7" cstate="print"/>
          <a:srcRect/>
          <a:stretch>
            <a:fillRect/>
          </a:stretch>
        </p:blipFill>
        <p:spPr bwMode="auto">
          <a:xfrm>
            <a:off x="3214678" y="-142899"/>
            <a:ext cx="3500461" cy="214314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blinds(horizontal)">
                                      <p:cBhvr>
                                        <p:cTn id="7" dur="2000"/>
                                        <p:tgtEl>
                                          <p:spTgt spid="1587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8729"/>
                                        </p:tgtEl>
                                        <p:attrNameLst>
                                          <p:attrName>style.visibility</p:attrName>
                                        </p:attrNameLst>
                                      </p:cBhvr>
                                      <p:to>
                                        <p:strVal val="visible"/>
                                      </p:to>
                                    </p:set>
                                    <p:animEffect transition="in" filter="checkerboard(across)">
                                      <p:cBhvr>
                                        <p:cTn id="12" dur="2000"/>
                                        <p:tgtEl>
                                          <p:spTgt spid="1587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8724"/>
                                        </p:tgtEl>
                                        <p:attrNameLst>
                                          <p:attrName>style.visibility</p:attrName>
                                        </p:attrNameLst>
                                      </p:cBhvr>
                                      <p:to>
                                        <p:strVal val="visible"/>
                                      </p:to>
                                    </p:set>
                                    <p:anim calcmode="lin" valueType="num">
                                      <p:cBhvr additive="base">
                                        <p:cTn id="17" dur="2000" fill="hold"/>
                                        <p:tgtEl>
                                          <p:spTgt spid="158724"/>
                                        </p:tgtEl>
                                        <p:attrNameLst>
                                          <p:attrName>ppt_x</p:attrName>
                                        </p:attrNameLst>
                                      </p:cBhvr>
                                      <p:tavLst>
                                        <p:tav tm="0">
                                          <p:val>
                                            <p:strVal val="#ppt_x"/>
                                          </p:val>
                                        </p:tav>
                                        <p:tav tm="100000">
                                          <p:val>
                                            <p:strVal val="#ppt_x"/>
                                          </p:val>
                                        </p:tav>
                                      </p:tavLst>
                                    </p:anim>
                                    <p:anim calcmode="lin" valueType="num">
                                      <p:cBhvr additive="base">
                                        <p:cTn id="18" dur="2000" fill="hold"/>
                                        <p:tgtEl>
                                          <p:spTgt spid="1587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1" dur="1000" fill="hold"/>
                                        <p:tgtEl>
                                          <p:spTgt spid="1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800" decel="100000"/>
                                        <p:tgtEl>
                                          <p:spTgt spid="17"/>
                                        </p:tgtEl>
                                      </p:cBhvr>
                                    </p:animEffect>
                                    <p:anim calcmode="lin" valueType="num">
                                      <p:cBhvr>
                                        <p:cTn id="41" dur="800" decel="100000" fill="hold"/>
                                        <p:tgtEl>
                                          <p:spTgt spid="17"/>
                                        </p:tgtEl>
                                        <p:attrNameLst>
                                          <p:attrName>style.rotation</p:attrName>
                                        </p:attrNameLst>
                                      </p:cBhvr>
                                      <p:tavLst>
                                        <p:tav tm="0">
                                          <p:val>
                                            <p:fltVal val="-90"/>
                                          </p:val>
                                        </p:tav>
                                        <p:tav tm="100000">
                                          <p:val>
                                            <p:fltVal val="0"/>
                                          </p:val>
                                        </p:tav>
                                      </p:tavLst>
                                    </p:anim>
                                    <p:anim calcmode="lin" valueType="num">
                                      <p:cBhvr>
                                        <p:cTn id="42" dur="800" decel="100000" fill="hold"/>
                                        <p:tgtEl>
                                          <p:spTgt spid="17"/>
                                        </p:tgtEl>
                                        <p:attrNameLst>
                                          <p:attrName>ppt_x</p:attrName>
                                        </p:attrNameLst>
                                      </p:cBhvr>
                                      <p:tavLst>
                                        <p:tav tm="0">
                                          <p:val>
                                            <p:strVal val="#ppt_x+0.4"/>
                                          </p:val>
                                        </p:tav>
                                        <p:tav tm="100000">
                                          <p:val>
                                            <p:strVal val="#ppt_x-0.05"/>
                                          </p:val>
                                        </p:tav>
                                      </p:tavLst>
                                    </p:anim>
                                    <p:anim calcmode="lin" valueType="num">
                                      <p:cBhvr>
                                        <p:cTn id="43" dur="800" decel="100000" fill="hold"/>
                                        <p:tgtEl>
                                          <p:spTgt spid="17"/>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 calcmode="lin" valueType="num">
                                      <p:cBhvr>
                                        <p:cTn id="52" dur="500" fill="hold"/>
                                        <p:tgtEl>
                                          <p:spTgt spid="20"/>
                                        </p:tgtEl>
                                        <p:attrNameLst>
                                          <p:attrName>style.rotation</p:attrName>
                                        </p:attrNameLst>
                                      </p:cBhvr>
                                      <p:tavLst>
                                        <p:tav tm="0">
                                          <p:val>
                                            <p:fltVal val="360"/>
                                          </p:val>
                                        </p:tav>
                                        <p:tav tm="100000">
                                          <p:val>
                                            <p:fltVal val="0"/>
                                          </p:val>
                                        </p:tav>
                                      </p:tavLst>
                                    </p:anim>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linds(horizont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158734"/>
                                        </p:tgtEl>
                                        <p:attrNameLst>
                                          <p:attrName>style.visibility</p:attrName>
                                        </p:attrNameLst>
                                      </p:cBhvr>
                                      <p:to>
                                        <p:strVal val="visible"/>
                                      </p:to>
                                    </p:set>
                                    <p:anim calcmode="lin" valueType="num">
                                      <p:cBhvr>
                                        <p:cTn id="63" dur="500" fill="hold"/>
                                        <p:tgtEl>
                                          <p:spTgt spid="158734"/>
                                        </p:tgtEl>
                                        <p:attrNameLst>
                                          <p:attrName>ppt_w</p:attrName>
                                        </p:attrNameLst>
                                      </p:cBhvr>
                                      <p:tavLst>
                                        <p:tav tm="0">
                                          <p:val>
                                            <p:fltVal val="0"/>
                                          </p:val>
                                        </p:tav>
                                        <p:tav tm="100000">
                                          <p:val>
                                            <p:strVal val="#ppt_w"/>
                                          </p:val>
                                        </p:tav>
                                      </p:tavLst>
                                    </p:anim>
                                    <p:anim calcmode="lin" valueType="num">
                                      <p:cBhvr>
                                        <p:cTn id="64" dur="500" fill="hold"/>
                                        <p:tgtEl>
                                          <p:spTgt spid="158734"/>
                                        </p:tgtEl>
                                        <p:attrNameLst>
                                          <p:attrName>ppt_h</p:attrName>
                                        </p:attrNameLst>
                                      </p:cBhvr>
                                      <p:tavLst>
                                        <p:tav tm="0">
                                          <p:val>
                                            <p:fltVal val="0"/>
                                          </p:val>
                                        </p:tav>
                                        <p:tav tm="100000">
                                          <p:val>
                                            <p:strVal val="#ppt_h"/>
                                          </p:val>
                                        </p:tav>
                                      </p:tavLst>
                                    </p:anim>
                                    <p:anim calcmode="lin" valueType="num">
                                      <p:cBhvr>
                                        <p:cTn id="65" dur="500" fill="hold"/>
                                        <p:tgtEl>
                                          <p:spTgt spid="158734"/>
                                        </p:tgtEl>
                                        <p:attrNameLst>
                                          <p:attrName>style.rotation</p:attrName>
                                        </p:attrNameLst>
                                      </p:cBhvr>
                                      <p:tavLst>
                                        <p:tav tm="0">
                                          <p:val>
                                            <p:fltVal val="360"/>
                                          </p:val>
                                        </p:tav>
                                        <p:tav tm="100000">
                                          <p:val>
                                            <p:fltVal val="0"/>
                                          </p:val>
                                        </p:tav>
                                      </p:tavLst>
                                    </p:anim>
                                    <p:animEffect transition="in" filter="fade">
                                      <p:cBhvr>
                                        <p:cTn id="66" dur="500"/>
                                        <p:tgtEl>
                                          <p:spTgt spid="158734"/>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 calcmode="lin" valueType="num">
                                      <p:cBhvr>
                                        <p:cTn id="71" dur="500" fill="hold"/>
                                        <p:tgtEl>
                                          <p:spTgt spid="19"/>
                                        </p:tgtEl>
                                        <p:attrNameLst>
                                          <p:attrName>style.rotation</p:attrName>
                                        </p:attrNameLst>
                                      </p:cBhvr>
                                      <p:tavLst>
                                        <p:tav tm="0">
                                          <p:val>
                                            <p:fltVal val="360"/>
                                          </p:val>
                                        </p:tav>
                                        <p:tav tm="100000">
                                          <p:val>
                                            <p:fltVal val="0"/>
                                          </p:val>
                                        </p:tav>
                                      </p:tavLst>
                                    </p:anim>
                                    <p:animEffect transition="in" filter="fade">
                                      <p:cBhvr>
                                        <p:cTn id="72" dur="500"/>
                                        <p:tgtEl>
                                          <p:spTgt spid="1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158730"/>
                                        </p:tgtEl>
                                        <p:attrNameLst>
                                          <p:attrName>style.visibility</p:attrName>
                                        </p:attrNameLst>
                                      </p:cBhvr>
                                      <p:to>
                                        <p:strVal val="visible"/>
                                      </p:to>
                                    </p:set>
                                    <p:anim calcmode="lin" valueType="num">
                                      <p:cBhvr>
                                        <p:cTn id="75" dur="500" fill="hold"/>
                                        <p:tgtEl>
                                          <p:spTgt spid="158730"/>
                                        </p:tgtEl>
                                        <p:attrNameLst>
                                          <p:attrName>ppt_w</p:attrName>
                                        </p:attrNameLst>
                                      </p:cBhvr>
                                      <p:tavLst>
                                        <p:tav tm="0">
                                          <p:val>
                                            <p:fltVal val="0"/>
                                          </p:val>
                                        </p:tav>
                                        <p:tav tm="100000">
                                          <p:val>
                                            <p:strVal val="#ppt_w"/>
                                          </p:val>
                                        </p:tav>
                                      </p:tavLst>
                                    </p:anim>
                                    <p:anim calcmode="lin" valueType="num">
                                      <p:cBhvr>
                                        <p:cTn id="76" dur="500" fill="hold"/>
                                        <p:tgtEl>
                                          <p:spTgt spid="158730"/>
                                        </p:tgtEl>
                                        <p:attrNameLst>
                                          <p:attrName>ppt_h</p:attrName>
                                        </p:attrNameLst>
                                      </p:cBhvr>
                                      <p:tavLst>
                                        <p:tav tm="0">
                                          <p:val>
                                            <p:fltVal val="0"/>
                                          </p:val>
                                        </p:tav>
                                        <p:tav tm="100000">
                                          <p:val>
                                            <p:strVal val="#ppt_h"/>
                                          </p:val>
                                        </p:tav>
                                      </p:tavLst>
                                    </p:anim>
                                    <p:anim calcmode="lin" valueType="num">
                                      <p:cBhvr>
                                        <p:cTn id="77" dur="500" fill="hold"/>
                                        <p:tgtEl>
                                          <p:spTgt spid="158730"/>
                                        </p:tgtEl>
                                        <p:attrNameLst>
                                          <p:attrName>style.rotation</p:attrName>
                                        </p:attrNameLst>
                                      </p:cBhvr>
                                      <p:tavLst>
                                        <p:tav tm="0">
                                          <p:val>
                                            <p:fltVal val="360"/>
                                          </p:val>
                                        </p:tav>
                                        <p:tav tm="100000">
                                          <p:val>
                                            <p:fltVal val="0"/>
                                          </p:val>
                                        </p:tav>
                                      </p:tavLst>
                                    </p:anim>
                                    <p:animEffect transition="in" filter="fade">
                                      <p:cBhvr>
                                        <p:cTn id="78" dur="500"/>
                                        <p:tgtEl>
                                          <p:spTgt spid="158730"/>
                                        </p:tgtEl>
                                      </p:cBhvr>
                                    </p:animEffect>
                                  </p:childTnLst>
                                </p:cTn>
                              </p:par>
                              <p:par>
                                <p:cTn id="79" presetID="49" presetClass="entr" presetSubtype="0" decel="100000" fill="hold" grpId="0" nodeType="withEffect">
                                  <p:stCondLst>
                                    <p:cond delay="0"/>
                                  </p:stCondLst>
                                  <p:childTnLst>
                                    <p:set>
                                      <p:cBhvr>
                                        <p:cTn id="80" dur="1" fill="hold">
                                          <p:stCondLst>
                                            <p:cond delay="0"/>
                                          </p:stCondLst>
                                        </p:cTn>
                                        <p:tgtEl>
                                          <p:spTgt spid="158732"/>
                                        </p:tgtEl>
                                        <p:attrNameLst>
                                          <p:attrName>style.visibility</p:attrName>
                                        </p:attrNameLst>
                                      </p:cBhvr>
                                      <p:to>
                                        <p:strVal val="visible"/>
                                      </p:to>
                                    </p:set>
                                    <p:anim calcmode="lin" valueType="num">
                                      <p:cBhvr>
                                        <p:cTn id="81" dur="500" fill="hold"/>
                                        <p:tgtEl>
                                          <p:spTgt spid="158732"/>
                                        </p:tgtEl>
                                        <p:attrNameLst>
                                          <p:attrName>ppt_w</p:attrName>
                                        </p:attrNameLst>
                                      </p:cBhvr>
                                      <p:tavLst>
                                        <p:tav tm="0">
                                          <p:val>
                                            <p:fltVal val="0"/>
                                          </p:val>
                                        </p:tav>
                                        <p:tav tm="100000">
                                          <p:val>
                                            <p:strVal val="#ppt_w"/>
                                          </p:val>
                                        </p:tav>
                                      </p:tavLst>
                                    </p:anim>
                                    <p:anim calcmode="lin" valueType="num">
                                      <p:cBhvr>
                                        <p:cTn id="82" dur="500" fill="hold"/>
                                        <p:tgtEl>
                                          <p:spTgt spid="158732"/>
                                        </p:tgtEl>
                                        <p:attrNameLst>
                                          <p:attrName>ppt_h</p:attrName>
                                        </p:attrNameLst>
                                      </p:cBhvr>
                                      <p:tavLst>
                                        <p:tav tm="0">
                                          <p:val>
                                            <p:fltVal val="0"/>
                                          </p:val>
                                        </p:tav>
                                        <p:tav tm="100000">
                                          <p:val>
                                            <p:strVal val="#ppt_h"/>
                                          </p:val>
                                        </p:tav>
                                      </p:tavLst>
                                    </p:anim>
                                    <p:anim calcmode="lin" valueType="num">
                                      <p:cBhvr>
                                        <p:cTn id="83" dur="500" fill="hold"/>
                                        <p:tgtEl>
                                          <p:spTgt spid="158732"/>
                                        </p:tgtEl>
                                        <p:attrNameLst>
                                          <p:attrName>style.rotation</p:attrName>
                                        </p:attrNameLst>
                                      </p:cBhvr>
                                      <p:tavLst>
                                        <p:tav tm="0">
                                          <p:val>
                                            <p:fltVal val="360"/>
                                          </p:val>
                                        </p:tav>
                                        <p:tav tm="100000">
                                          <p:val>
                                            <p:fltVal val="0"/>
                                          </p:val>
                                        </p:tav>
                                      </p:tavLst>
                                    </p:anim>
                                    <p:animEffect transition="in" filter="fade">
                                      <p:cBhvr>
                                        <p:cTn id="84" dur="500"/>
                                        <p:tgtEl>
                                          <p:spTgt spid="158732"/>
                                        </p:tgtEl>
                                      </p:cBhvr>
                                    </p:animEffect>
                                  </p:childTnLst>
                                </p:cTn>
                              </p:par>
                              <p:par>
                                <p:cTn id="85" presetID="49" presetClass="entr" presetSubtype="0" decel="100000" fill="hold" grpId="0" nodeType="withEffect">
                                  <p:stCondLst>
                                    <p:cond delay="0"/>
                                  </p:stCondLst>
                                  <p:childTnLst>
                                    <p:set>
                                      <p:cBhvr>
                                        <p:cTn id="86" dur="1" fill="hold">
                                          <p:stCondLst>
                                            <p:cond delay="0"/>
                                          </p:stCondLst>
                                        </p:cTn>
                                        <p:tgtEl>
                                          <p:spTgt spid="158736"/>
                                        </p:tgtEl>
                                        <p:attrNameLst>
                                          <p:attrName>style.visibility</p:attrName>
                                        </p:attrNameLst>
                                      </p:cBhvr>
                                      <p:to>
                                        <p:strVal val="visible"/>
                                      </p:to>
                                    </p:set>
                                    <p:anim calcmode="lin" valueType="num">
                                      <p:cBhvr>
                                        <p:cTn id="87" dur="500" fill="hold"/>
                                        <p:tgtEl>
                                          <p:spTgt spid="158736"/>
                                        </p:tgtEl>
                                        <p:attrNameLst>
                                          <p:attrName>ppt_w</p:attrName>
                                        </p:attrNameLst>
                                      </p:cBhvr>
                                      <p:tavLst>
                                        <p:tav tm="0">
                                          <p:val>
                                            <p:fltVal val="0"/>
                                          </p:val>
                                        </p:tav>
                                        <p:tav tm="100000">
                                          <p:val>
                                            <p:strVal val="#ppt_w"/>
                                          </p:val>
                                        </p:tav>
                                      </p:tavLst>
                                    </p:anim>
                                    <p:anim calcmode="lin" valueType="num">
                                      <p:cBhvr>
                                        <p:cTn id="88" dur="500" fill="hold"/>
                                        <p:tgtEl>
                                          <p:spTgt spid="158736"/>
                                        </p:tgtEl>
                                        <p:attrNameLst>
                                          <p:attrName>ppt_h</p:attrName>
                                        </p:attrNameLst>
                                      </p:cBhvr>
                                      <p:tavLst>
                                        <p:tav tm="0">
                                          <p:val>
                                            <p:fltVal val="0"/>
                                          </p:val>
                                        </p:tav>
                                        <p:tav tm="100000">
                                          <p:val>
                                            <p:strVal val="#ppt_h"/>
                                          </p:val>
                                        </p:tav>
                                      </p:tavLst>
                                    </p:anim>
                                    <p:anim calcmode="lin" valueType="num">
                                      <p:cBhvr>
                                        <p:cTn id="89" dur="500" fill="hold"/>
                                        <p:tgtEl>
                                          <p:spTgt spid="158736"/>
                                        </p:tgtEl>
                                        <p:attrNameLst>
                                          <p:attrName>style.rotation</p:attrName>
                                        </p:attrNameLst>
                                      </p:cBhvr>
                                      <p:tavLst>
                                        <p:tav tm="0">
                                          <p:val>
                                            <p:fltVal val="360"/>
                                          </p:val>
                                        </p:tav>
                                        <p:tav tm="100000">
                                          <p:val>
                                            <p:fltVal val="0"/>
                                          </p:val>
                                        </p:tav>
                                      </p:tavLst>
                                    </p:anim>
                                    <p:animEffect transition="in" filter="fade">
                                      <p:cBhvr>
                                        <p:cTn id="90" dur="500"/>
                                        <p:tgtEl>
                                          <p:spTgt spid="158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p:bldP spid="158730" grpId="0" animBg="1"/>
      <p:bldP spid="158732" grpId="0" animBg="1"/>
      <p:bldP spid="158734" grpId="0" animBg="1"/>
      <p:bldP spid="158736" grpId="0" animBg="1"/>
      <p:bldP spid="14"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5919814" y="457200"/>
            <a:ext cx="2438400" cy="6096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الگوهای رفتاری</a:t>
            </a:r>
            <a:endParaRPr lang="en-US" sz="4800" b="1" dirty="0">
              <a:solidFill>
                <a:srgbClr val="0070C0"/>
              </a:solidFill>
              <a:cs typeface="B Arshia" pitchFamily="2" charset="-78"/>
            </a:endParaRPr>
          </a:p>
        </p:txBody>
      </p:sp>
      <p:pic>
        <p:nvPicPr>
          <p:cNvPr id="161796" name="Picture 4" descr="Copy (2) of DSC00215"/>
          <p:cNvPicPr>
            <a:picLocks noChangeAspect="1" noChangeArrowheads="1"/>
          </p:cNvPicPr>
          <p:nvPr/>
        </p:nvPicPr>
        <p:blipFill>
          <a:blip r:embed="rId2" cstate="print"/>
          <a:srcRect/>
          <a:stretch>
            <a:fillRect/>
          </a:stretch>
        </p:blipFill>
        <p:spPr bwMode="auto">
          <a:xfrm>
            <a:off x="152400" y="2500306"/>
            <a:ext cx="1828800" cy="17605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797" name="Picture 5" descr="Copy (2) of DSC00216"/>
          <p:cNvPicPr>
            <a:picLocks noChangeAspect="1" noChangeArrowheads="1"/>
          </p:cNvPicPr>
          <p:nvPr/>
        </p:nvPicPr>
        <p:blipFill>
          <a:blip r:embed="rId3" cstate="print"/>
          <a:srcRect/>
          <a:stretch>
            <a:fillRect/>
          </a:stretch>
        </p:blipFill>
        <p:spPr bwMode="auto">
          <a:xfrm>
            <a:off x="571472" y="5214950"/>
            <a:ext cx="19050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798" name="Picture 6" descr="Copy (2) of DSC00217"/>
          <p:cNvPicPr>
            <a:picLocks noChangeAspect="1" noChangeArrowheads="1"/>
          </p:cNvPicPr>
          <p:nvPr/>
        </p:nvPicPr>
        <p:blipFill>
          <a:blip r:embed="rId4" cstate="print"/>
          <a:srcRect/>
          <a:stretch>
            <a:fillRect/>
          </a:stretch>
        </p:blipFill>
        <p:spPr bwMode="auto">
          <a:xfrm>
            <a:off x="3143240" y="5410200"/>
            <a:ext cx="18288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799" name="Picture 7" descr="Copy (2) of DSC00220"/>
          <p:cNvPicPr>
            <a:picLocks noChangeAspect="1" noChangeArrowheads="1"/>
          </p:cNvPicPr>
          <p:nvPr/>
        </p:nvPicPr>
        <p:blipFill>
          <a:blip r:embed="rId5" cstate="print"/>
          <a:srcRect/>
          <a:stretch>
            <a:fillRect/>
          </a:stretch>
        </p:blipFill>
        <p:spPr bwMode="auto">
          <a:xfrm>
            <a:off x="7086600" y="1276344"/>
            <a:ext cx="19050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0" name="Picture 8" descr="Copy (2) of DSC00221"/>
          <p:cNvPicPr>
            <a:picLocks noChangeAspect="1" noChangeArrowheads="1"/>
          </p:cNvPicPr>
          <p:nvPr/>
        </p:nvPicPr>
        <p:blipFill>
          <a:blip r:embed="rId6" cstate="print"/>
          <a:srcRect/>
          <a:stretch>
            <a:fillRect/>
          </a:stretch>
        </p:blipFill>
        <p:spPr bwMode="auto">
          <a:xfrm>
            <a:off x="2428860" y="228600"/>
            <a:ext cx="2422529"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1" name="Picture 9" descr="Copy (2) of DSC00218"/>
          <p:cNvPicPr>
            <a:picLocks noChangeAspect="1" noChangeArrowheads="1"/>
          </p:cNvPicPr>
          <p:nvPr/>
        </p:nvPicPr>
        <p:blipFill>
          <a:blip r:embed="rId7" cstate="print"/>
          <a:srcRect/>
          <a:stretch>
            <a:fillRect/>
          </a:stretch>
        </p:blipFill>
        <p:spPr bwMode="auto">
          <a:xfrm>
            <a:off x="6100786" y="5535613"/>
            <a:ext cx="1828800" cy="1179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2" name="Picture 10" descr="Copy (2) of DSC00219"/>
          <p:cNvPicPr>
            <a:picLocks noChangeAspect="1" noChangeArrowheads="1"/>
          </p:cNvPicPr>
          <p:nvPr/>
        </p:nvPicPr>
        <p:blipFill>
          <a:blip r:embed="rId8" cstate="print"/>
          <a:srcRect/>
          <a:stretch>
            <a:fillRect/>
          </a:stretch>
        </p:blipFill>
        <p:spPr bwMode="auto">
          <a:xfrm>
            <a:off x="7086600" y="3505200"/>
            <a:ext cx="1905000" cy="1352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5" name="Picture 13" descr="3333333"/>
          <p:cNvPicPr>
            <a:picLocks noChangeAspect="1" noChangeArrowheads="1"/>
          </p:cNvPicPr>
          <p:nvPr/>
        </p:nvPicPr>
        <p:blipFill>
          <a:blip r:embed="rId9"/>
          <a:srcRect/>
          <a:stretch>
            <a:fillRect/>
          </a:stretch>
        </p:blipFill>
        <p:spPr bwMode="auto">
          <a:xfrm>
            <a:off x="2133600" y="1447800"/>
            <a:ext cx="4876800" cy="381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1806" name="Line 14"/>
          <p:cNvSpPr>
            <a:spLocks noChangeShapeType="1"/>
          </p:cNvSpPr>
          <p:nvPr/>
        </p:nvSpPr>
        <p:spPr bwMode="auto">
          <a:xfrm flipH="1">
            <a:off x="1828800" y="3657600"/>
            <a:ext cx="2057400" cy="457200"/>
          </a:xfrm>
          <a:prstGeom prst="line">
            <a:avLst/>
          </a:prstGeom>
          <a:noFill/>
          <a:ln w="76200">
            <a:solidFill>
              <a:srgbClr val="993300"/>
            </a:solidFill>
            <a:round/>
            <a:headEnd/>
            <a:tailEnd type="arrow" w="med" len="med"/>
          </a:ln>
          <a:effectLst/>
        </p:spPr>
        <p:txBody>
          <a:bodyPr/>
          <a:lstStyle/>
          <a:p>
            <a:endParaRPr lang="fa-IR"/>
          </a:p>
        </p:txBody>
      </p:sp>
      <p:sp>
        <p:nvSpPr>
          <p:cNvPr id="161807" name="Line 15"/>
          <p:cNvSpPr>
            <a:spLocks noChangeShapeType="1"/>
          </p:cNvSpPr>
          <p:nvPr/>
        </p:nvSpPr>
        <p:spPr bwMode="auto">
          <a:xfrm flipH="1">
            <a:off x="2362200" y="3581400"/>
            <a:ext cx="1828800" cy="1905000"/>
          </a:xfrm>
          <a:prstGeom prst="line">
            <a:avLst/>
          </a:prstGeom>
          <a:noFill/>
          <a:ln w="76200">
            <a:solidFill>
              <a:srgbClr val="993300"/>
            </a:solidFill>
            <a:round/>
            <a:headEnd/>
            <a:tailEnd type="arrow" w="med" len="med"/>
          </a:ln>
          <a:effectLst/>
        </p:spPr>
        <p:txBody>
          <a:bodyPr/>
          <a:lstStyle/>
          <a:p>
            <a:endParaRPr lang="fa-IR"/>
          </a:p>
        </p:txBody>
      </p:sp>
      <p:sp>
        <p:nvSpPr>
          <p:cNvPr id="161808" name="Line 16"/>
          <p:cNvSpPr>
            <a:spLocks noChangeShapeType="1"/>
          </p:cNvSpPr>
          <p:nvPr/>
        </p:nvSpPr>
        <p:spPr bwMode="auto">
          <a:xfrm flipH="1">
            <a:off x="4876800" y="4495800"/>
            <a:ext cx="304800" cy="1143000"/>
          </a:xfrm>
          <a:prstGeom prst="line">
            <a:avLst/>
          </a:prstGeom>
          <a:noFill/>
          <a:ln w="76200">
            <a:solidFill>
              <a:srgbClr val="993300"/>
            </a:solidFill>
            <a:round/>
            <a:headEnd/>
            <a:tailEnd type="arrow" w="med" len="med"/>
          </a:ln>
          <a:effectLst/>
        </p:spPr>
        <p:txBody>
          <a:bodyPr/>
          <a:lstStyle/>
          <a:p>
            <a:endParaRPr lang="fa-IR"/>
          </a:p>
        </p:txBody>
      </p:sp>
      <p:sp>
        <p:nvSpPr>
          <p:cNvPr id="161809" name="Line 17"/>
          <p:cNvSpPr>
            <a:spLocks noChangeShapeType="1"/>
          </p:cNvSpPr>
          <p:nvPr/>
        </p:nvSpPr>
        <p:spPr bwMode="auto">
          <a:xfrm>
            <a:off x="5257800" y="4191000"/>
            <a:ext cx="1447800" cy="1447800"/>
          </a:xfrm>
          <a:prstGeom prst="line">
            <a:avLst/>
          </a:prstGeom>
          <a:noFill/>
          <a:ln w="76200">
            <a:solidFill>
              <a:srgbClr val="993300"/>
            </a:solidFill>
            <a:round/>
            <a:headEnd/>
            <a:tailEnd type="arrow" w="med" len="med"/>
          </a:ln>
          <a:effectLst/>
        </p:spPr>
        <p:txBody>
          <a:bodyPr/>
          <a:lstStyle/>
          <a:p>
            <a:endParaRPr lang="fa-IR"/>
          </a:p>
        </p:txBody>
      </p:sp>
      <p:sp>
        <p:nvSpPr>
          <p:cNvPr id="161810" name="Line 18"/>
          <p:cNvSpPr>
            <a:spLocks noChangeShapeType="1"/>
          </p:cNvSpPr>
          <p:nvPr/>
        </p:nvSpPr>
        <p:spPr bwMode="auto">
          <a:xfrm flipH="1" flipV="1">
            <a:off x="4724400" y="1143000"/>
            <a:ext cx="304800" cy="1143000"/>
          </a:xfrm>
          <a:prstGeom prst="line">
            <a:avLst/>
          </a:prstGeom>
          <a:noFill/>
          <a:ln w="76200">
            <a:solidFill>
              <a:srgbClr val="993300"/>
            </a:solidFill>
            <a:round/>
            <a:headEnd/>
            <a:tailEnd type="arrow" w="med" len="med"/>
          </a:ln>
          <a:effectLst/>
        </p:spPr>
        <p:txBody>
          <a:bodyPr/>
          <a:lstStyle/>
          <a:p>
            <a:endParaRPr lang="fa-IR"/>
          </a:p>
        </p:txBody>
      </p:sp>
      <p:sp>
        <p:nvSpPr>
          <p:cNvPr id="161811" name="Line 19"/>
          <p:cNvSpPr>
            <a:spLocks noChangeShapeType="1"/>
          </p:cNvSpPr>
          <p:nvPr/>
        </p:nvSpPr>
        <p:spPr bwMode="auto">
          <a:xfrm flipV="1">
            <a:off x="5867400" y="1524000"/>
            <a:ext cx="1600200" cy="533400"/>
          </a:xfrm>
          <a:prstGeom prst="line">
            <a:avLst/>
          </a:prstGeom>
          <a:noFill/>
          <a:ln w="76200">
            <a:solidFill>
              <a:srgbClr val="993300"/>
            </a:solidFill>
            <a:round/>
            <a:headEnd/>
            <a:tailEnd type="arrow" w="med" len="med"/>
          </a:ln>
          <a:effectLst/>
        </p:spPr>
        <p:txBody>
          <a:bodyPr/>
          <a:lstStyle/>
          <a:p>
            <a:endParaRPr lang="fa-IR"/>
          </a:p>
        </p:txBody>
      </p:sp>
      <p:sp>
        <p:nvSpPr>
          <p:cNvPr id="161812" name="Line 20"/>
          <p:cNvSpPr>
            <a:spLocks noChangeShapeType="1"/>
          </p:cNvSpPr>
          <p:nvPr/>
        </p:nvSpPr>
        <p:spPr bwMode="auto">
          <a:xfrm flipV="1">
            <a:off x="5791200" y="3962400"/>
            <a:ext cx="1447800" cy="76200"/>
          </a:xfrm>
          <a:prstGeom prst="line">
            <a:avLst/>
          </a:prstGeom>
          <a:noFill/>
          <a:ln w="76200">
            <a:solidFill>
              <a:srgbClr val="993300"/>
            </a:solidFill>
            <a:round/>
            <a:headEnd/>
            <a:tailEnd type="arrow" w="med" len="med"/>
          </a:ln>
          <a:effectLst/>
        </p:spPr>
        <p:txBody>
          <a:bodyPr/>
          <a:lstStyle/>
          <a:p>
            <a:endParaRPr lang="fa-IR"/>
          </a:p>
        </p:txBody>
      </p:sp>
      <p:sp>
        <p:nvSpPr>
          <p:cNvPr id="18" name="Oval 4"/>
          <p:cNvSpPr>
            <a:spLocks noChangeArrowheads="1"/>
          </p:cNvSpPr>
          <p:nvPr/>
        </p:nvSpPr>
        <p:spPr bwMode="auto">
          <a:xfrm>
            <a:off x="8334404"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1794"/>
                                        </p:tgtEl>
                                        <p:attrNameLst>
                                          <p:attrName>style.visibility</p:attrName>
                                        </p:attrNameLst>
                                      </p:cBhvr>
                                      <p:to>
                                        <p:strVal val="visible"/>
                                      </p:to>
                                    </p:set>
                                    <p:animEffect transition="in" filter="box(in)">
                                      <p:cBhvr>
                                        <p:cTn id="7" dur="2000"/>
                                        <p:tgtEl>
                                          <p:spTgt spid="1617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1805"/>
                                        </p:tgtEl>
                                        <p:attrNameLst>
                                          <p:attrName>style.visibility</p:attrName>
                                        </p:attrNameLst>
                                      </p:cBhvr>
                                      <p:to>
                                        <p:strVal val="visible"/>
                                      </p:to>
                                    </p:set>
                                    <p:animEffect transition="in" filter="blinds(horizontal)">
                                      <p:cBhvr>
                                        <p:cTn id="12" dur="2000"/>
                                        <p:tgtEl>
                                          <p:spTgt spid="1618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1800"/>
                                        </p:tgtEl>
                                        <p:attrNameLst>
                                          <p:attrName>style.visibility</p:attrName>
                                        </p:attrNameLst>
                                      </p:cBhvr>
                                      <p:to>
                                        <p:strVal val="visible"/>
                                      </p:to>
                                    </p:set>
                                    <p:animEffect transition="in" filter="box(in)">
                                      <p:cBhvr>
                                        <p:cTn id="17" dur="2000"/>
                                        <p:tgtEl>
                                          <p:spTgt spid="16180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1799"/>
                                        </p:tgtEl>
                                        <p:attrNameLst>
                                          <p:attrName>style.visibility</p:attrName>
                                        </p:attrNameLst>
                                      </p:cBhvr>
                                      <p:to>
                                        <p:strVal val="visible"/>
                                      </p:to>
                                    </p:set>
                                    <p:animEffect transition="in" filter="checkerboard(across)">
                                      <p:cBhvr>
                                        <p:cTn id="22" dur="2000"/>
                                        <p:tgtEl>
                                          <p:spTgt spid="16179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61802"/>
                                        </p:tgtEl>
                                        <p:attrNameLst>
                                          <p:attrName>style.visibility</p:attrName>
                                        </p:attrNameLst>
                                      </p:cBhvr>
                                      <p:to>
                                        <p:strVal val="visible"/>
                                      </p:to>
                                    </p:set>
                                    <p:animEffect transition="in" filter="checkerboard(across)">
                                      <p:cBhvr>
                                        <p:cTn id="27" dur="2000"/>
                                        <p:tgtEl>
                                          <p:spTgt spid="16180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61801"/>
                                        </p:tgtEl>
                                        <p:attrNameLst>
                                          <p:attrName>style.visibility</p:attrName>
                                        </p:attrNameLst>
                                      </p:cBhvr>
                                      <p:to>
                                        <p:strVal val="visible"/>
                                      </p:to>
                                    </p:set>
                                    <p:animEffect transition="in" filter="diamond(in)">
                                      <p:cBhvr>
                                        <p:cTn id="32" dur="2000"/>
                                        <p:tgtEl>
                                          <p:spTgt spid="161801"/>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61798"/>
                                        </p:tgtEl>
                                        <p:attrNameLst>
                                          <p:attrName>style.visibility</p:attrName>
                                        </p:attrNameLst>
                                      </p:cBhvr>
                                      <p:to>
                                        <p:strVal val="visible"/>
                                      </p:to>
                                    </p:set>
                                    <p:animEffect transition="in" filter="diamond(in)">
                                      <p:cBhvr>
                                        <p:cTn id="37" dur="2000"/>
                                        <p:tgtEl>
                                          <p:spTgt spid="16179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61797"/>
                                        </p:tgtEl>
                                        <p:attrNameLst>
                                          <p:attrName>style.visibility</p:attrName>
                                        </p:attrNameLst>
                                      </p:cBhvr>
                                      <p:to>
                                        <p:strVal val="visible"/>
                                      </p:to>
                                    </p:set>
                                    <p:animEffect transition="in" filter="diamond(in)">
                                      <p:cBhvr>
                                        <p:cTn id="42" dur="2000"/>
                                        <p:tgtEl>
                                          <p:spTgt spid="161797"/>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161796"/>
                                        </p:tgtEl>
                                        <p:attrNameLst>
                                          <p:attrName>style.visibility</p:attrName>
                                        </p:attrNameLst>
                                      </p:cBhvr>
                                      <p:to>
                                        <p:strVal val="visible"/>
                                      </p:to>
                                    </p:set>
                                    <p:animEffect transition="in" filter="diamond(in)">
                                      <p:cBhvr>
                                        <p:cTn id="47" dur="2000"/>
                                        <p:tgtEl>
                                          <p:spTgt spid="16179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1810"/>
                                        </p:tgtEl>
                                        <p:attrNameLst>
                                          <p:attrName>style.visibility</p:attrName>
                                        </p:attrNameLst>
                                      </p:cBhvr>
                                      <p:to>
                                        <p:strVal val="visible"/>
                                      </p:to>
                                    </p:set>
                                    <p:animEffect transition="in" filter="blinds(horizontal)">
                                      <p:cBhvr>
                                        <p:cTn id="52" dur="500"/>
                                        <p:tgtEl>
                                          <p:spTgt spid="161810"/>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11"/>
                                        </p:tgtEl>
                                        <p:attrNameLst>
                                          <p:attrName>style.visibility</p:attrName>
                                        </p:attrNameLst>
                                      </p:cBhvr>
                                      <p:to>
                                        <p:strVal val="visible"/>
                                      </p:to>
                                    </p:set>
                                    <p:animEffect transition="in" filter="checkerboard(across)">
                                      <p:cBhvr>
                                        <p:cTn id="57" dur="500"/>
                                        <p:tgtEl>
                                          <p:spTgt spid="161811"/>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61812"/>
                                        </p:tgtEl>
                                        <p:attrNameLst>
                                          <p:attrName>style.visibility</p:attrName>
                                        </p:attrNameLst>
                                      </p:cBhvr>
                                      <p:to>
                                        <p:strVal val="visible"/>
                                      </p:to>
                                    </p:set>
                                    <p:animEffect transition="in" filter="checkerboard(across)">
                                      <p:cBhvr>
                                        <p:cTn id="62" dur="500"/>
                                        <p:tgtEl>
                                          <p:spTgt spid="16181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1809"/>
                                        </p:tgtEl>
                                        <p:attrNameLst>
                                          <p:attrName>style.visibility</p:attrName>
                                        </p:attrNameLst>
                                      </p:cBhvr>
                                      <p:to>
                                        <p:strVal val="visible"/>
                                      </p:to>
                                    </p:set>
                                    <p:animEffect transition="in" filter="box(in)">
                                      <p:cBhvr>
                                        <p:cTn id="67" dur="500"/>
                                        <p:tgtEl>
                                          <p:spTgt spid="161809"/>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161808"/>
                                        </p:tgtEl>
                                        <p:attrNameLst>
                                          <p:attrName>style.visibility</p:attrName>
                                        </p:attrNameLst>
                                      </p:cBhvr>
                                      <p:to>
                                        <p:strVal val="visible"/>
                                      </p:to>
                                    </p:set>
                                    <p:animEffect transition="in" filter="diamond(in)">
                                      <p:cBhvr>
                                        <p:cTn id="72" dur="2000"/>
                                        <p:tgtEl>
                                          <p:spTgt spid="161808"/>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161807"/>
                                        </p:tgtEl>
                                        <p:attrNameLst>
                                          <p:attrName>style.visibility</p:attrName>
                                        </p:attrNameLst>
                                      </p:cBhvr>
                                      <p:to>
                                        <p:strVal val="visible"/>
                                      </p:to>
                                    </p:set>
                                    <p:animEffect transition="in" filter="diamond(in)">
                                      <p:cBhvr>
                                        <p:cTn id="77" dur="2000"/>
                                        <p:tgtEl>
                                          <p:spTgt spid="16180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61806"/>
                                        </p:tgtEl>
                                        <p:attrNameLst>
                                          <p:attrName>style.visibility</p:attrName>
                                        </p:attrNameLst>
                                      </p:cBhvr>
                                      <p:to>
                                        <p:strVal val="visible"/>
                                      </p:to>
                                    </p:set>
                                    <p:animEffect transition="in" filter="box(in)">
                                      <p:cBhvr>
                                        <p:cTn id="82" dur="500"/>
                                        <p:tgtEl>
                                          <p:spTgt spid="161806"/>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linds(horizontal)">
                                      <p:cBhvr>
                                        <p:cTn id="8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806" grpId="0" animBg="1"/>
      <p:bldP spid="161807" grpId="0" animBg="1"/>
      <p:bldP spid="161808" grpId="0" animBg="1"/>
      <p:bldP spid="161809" grpId="0" animBg="1"/>
      <p:bldP spid="161810" grpId="0" animBg="1"/>
      <p:bldP spid="161811" grpId="0" animBg="1"/>
      <p:bldP spid="161812"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500042"/>
            <a:ext cx="8591390" cy="3857652"/>
          </a:xfrm>
        </p:spPr>
        <p:txBody>
          <a:bodyPr/>
          <a:lstStyle/>
          <a:p>
            <a:pPr marL="342900" indent="-342900" algn="just">
              <a:buClr>
                <a:schemeClr val="hlink"/>
              </a:buClr>
              <a:buSzPct val="80000"/>
              <a:buNone/>
              <a:defRPr/>
            </a:pPr>
            <a:r>
              <a:rPr lang="ar-SA" sz="3200" b="1" dirty="0" smtClean="0">
                <a:solidFill>
                  <a:schemeClr val="bg2"/>
                </a:solidFill>
                <a:effectLst>
                  <a:outerShdw blurRad="38100" dist="38100" dir="2700000" algn="tl">
                    <a:srgbClr val="000000"/>
                  </a:outerShdw>
                </a:effectLst>
                <a:cs typeface="B Nazanin" pitchFamily="2" charset="-78"/>
              </a:rPr>
              <a:t>تعریف میدان</a:t>
            </a:r>
            <a:r>
              <a:rPr lang="en-US" sz="3200" b="1" dirty="0" smtClean="0">
                <a:solidFill>
                  <a:schemeClr val="bg2"/>
                </a:solidFill>
                <a:effectLst>
                  <a:outerShdw blurRad="38100" dist="38100" dir="2700000" algn="tl">
                    <a:srgbClr val="000000"/>
                  </a:outerShdw>
                </a:effectLst>
                <a:cs typeface="B Nazanin" pitchFamily="2" charset="-78"/>
              </a:rPr>
              <a:t>:</a:t>
            </a:r>
          </a:p>
          <a:p>
            <a:pPr marL="342900" indent="-342900" algn="just">
              <a:buClr>
                <a:schemeClr val="hlink"/>
              </a:buClr>
              <a:buSzPct val="80000"/>
              <a:buNone/>
              <a:defRPr/>
            </a:pPr>
            <a:r>
              <a:rPr lang="en-US" sz="2400" dirty="0" smtClean="0">
                <a:cs typeface="B Nazanin" pitchFamily="2" charset="-78"/>
              </a:rPr>
              <a:t>   </a:t>
            </a:r>
            <a:r>
              <a:rPr lang="ar-SA" sz="2400" dirty="0" smtClean="0">
                <a:cs typeface="B Nazanin" pitchFamily="2" charset="-78"/>
              </a:rPr>
              <a:t>میدان بر حسب ضرورت های مکانی و زمانی نقش و عملکرد های مختلفی به خود گرفته است.</a:t>
            </a:r>
            <a:r>
              <a:rPr lang="fa-IR" sz="2400" dirty="0" smtClean="0">
                <a:cs typeface="B Nazanin" pitchFamily="2" charset="-78"/>
              </a:rPr>
              <a:t> </a:t>
            </a:r>
            <a:r>
              <a:rPr lang="ar-SA" sz="2400" dirty="0" smtClean="0">
                <a:cs typeface="B Nazanin" pitchFamily="2" charset="-78"/>
              </a:rPr>
              <a:t>آنچه امروزه در مورد میدان های شهری مطرح است چگونگی فرم، نوع استفاده و پیوند آنها با بافت شهری است؛ در حالی که اکثر میدان های نوساز شهری در ایران فاقد طراحی صحیح برای این ویژگیها است و تنها از جنبه معماری قابل بررسی است و بیشتر، محوطه ای است که به آن میدان اطلاق می شود و در عمل به اشغال وسایل نقلیه درآمده و به کلی تغییر شکل یافته است.</a:t>
            </a:r>
            <a:r>
              <a:rPr lang="en-US" sz="2400" dirty="0" smtClean="0">
                <a:cs typeface="B Nazanin" pitchFamily="2" charset="-78"/>
              </a:rPr>
              <a:t> </a:t>
            </a:r>
            <a:endParaRPr lang="fa-IR" sz="2400" dirty="0" smtClean="0">
              <a:cs typeface="B Nazanin" pitchFamily="2" charset="-78"/>
            </a:endParaRPr>
          </a:p>
          <a:p>
            <a:endParaRPr lang="en-US" dirty="0"/>
          </a:p>
        </p:txBody>
      </p:sp>
      <p:pic>
        <p:nvPicPr>
          <p:cNvPr id="4" name="Picture 3" descr="011697.jpg"/>
          <p:cNvPicPr>
            <a:picLocks noChangeAspect="1" noChangeArrowheads="1"/>
          </p:cNvPicPr>
          <p:nvPr/>
        </p:nvPicPr>
        <p:blipFill>
          <a:blip r:embed="rId2"/>
          <a:srcRect/>
          <a:stretch>
            <a:fillRect/>
          </a:stretch>
        </p:blipFill>
        <p:spPr bwMode="auto">
          <a:xfrm>
            <a:off x="395288" y="4005263"/>
            <a:ext cx="3816350" cy="253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F:\Documents and Settings\mehrzad\Desktop\mehdi\100MSDCF\DSC02373.JPG"/>
          <p:cNvPicPr>
            <a:picLocks noGrp="1" noChangeAspect="1" noChangeArrowheads="1"/>
          </p:cNvPicPr>
          <p:nvPr>
            <p:ph sz="quarter" idx="1"/>
          </p:nvPr>
        </p:nvPicPr>
        <p:blipFill>
          <a:blip r:embed="rId2"/>
          <a:srcRect/>
          <a:stretch>
            <a:fillRect/>
          </a:stretch>
        </p:blipFill>
        <p:spPr bwMode="auto">
          <a:xfrm>
            <a:off x="428596" y="857232"/>
            <a:ext cx="4143404" cy="5214974"/>
          </a:xfrm>
          <a:prstGeom prst="rect">
            <a:avLst/>
          </a:prstGeom>
          <a:noFill/>
        </p:spPr>
      </p:pic>
      <p:pic>
        <p:nvPicPr>
          <p:cNvPr id="11267" name="Picture 3" descr="F:\Documents and Settings\mehrzad\Desktop\mehdi\100MSDCF\DSC02587.JPG"/>
          <p:cNvPicPr>
            <a:picLocks noChangeAspect="1" noChangeArrowheads="1"/>
          </p:cNvPicPr>
          <p:nvPr/>
        </p:nvPicPr>
        <p:blipFill>
          <a:blip r:embed="rId3" cstate="print"/>
          <a:srcRect/>
          <a:stretch>
            <a:fillRect/>
          </a:stretch>
        </p:blipFill>
        <p:spPr bwMode="auto">
          <a:xfrm>
            <a:off x="4929190" y="3786190"/>
            <a:ext cx="3524275" cy="2643206"/>
          </a:xfrm>
          <a:prstGeom prst="rect">
            <a:avLst/>
          </a:prstGeom>
          <a:noFill/>
        </p:spPr>
      </p:pic>
      <p:pic>
        <p:nvPicPr>
          <p:cNvPr id="11268" name="Picture 4" descr="F:\Documents and Settings\mehrzad\Desktop\mehdi\100MSDCF\DSC02372.JPG"/>
          <p:cNvPicPr>
            <a:picLocks noChangeAspect="1" noChangeArrowheads="1"/>
          </p:cNvPicPr>
          <p:nvPr/>
        </p:nvPicPr>
        <p:blipFill>
          <a:blip r:embed="rId4" cstate="print"/>
          <a:srcRect/>
          <a:stretch>
            <a:fillRect/>
          </a:stretch>
        </p:blipFill>
        <p:spPr bwMode="auto">
          <a:xfrm>
            <a:off x="5429255" y="285728"/>
            <a:ext cx="2903583" cy="3143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ppt_x</p:attrName>
                                        </p:attrNameLst>
                                      </p:cBhvr>
                                      <p:tavLst>
                                        <p:tav tm="0">
                                          <p:val>
                                            <p:strVal val="#ppt_x-.2"/>
                                          </p:val>
                                        </p:tav>
                                        <p:tav tm="100000">
                                          <p:val>
                                            <p:strVal val="#ppt_x"/>
                                          </p:val>
                                        </p:tav>
                                      </p:tavLst>
                                    </p:anim>
                                    <p:anim calcmode="lin" valueType="num">
                                      <p:cBhvr>
                                        <p:cTn id="8" dur="1000" fill="hold"/>
                                        <p:tgtEl>
                                          <p:spTgt spid="1126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68"/>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 calcmode="lin" valueType="num">
                                      <p:cBhvr>
                                        <p:cTn id="16" dur="500" fill="hold"/>
                                        <p:tgtEl>
                                          <p:spTgt spid="11266"/>
                                        </p:tgtEl>
                                        <p:attrNameLst>
                                          <p:attrName>style.rotation</p:attrName>
                                        </p:attrNameLst>
                                      </p:cBhvr>
                                      <p:tavLst>
                                        <p:tav tm="0">
                                          <p:val>
                                            <p:fltVal val="360"/>
                                          </p:val>
                                        </p:tav>
                                        <p:tav tm="100000">
                                          <p:val>
                                            <p:fltVal val="0"/>
                                          </p:val>
                                        </p:tav>
                                      </p:tavLst>
                                    </p:anim>
                                    <p:animEffect transition="in" filter="fade">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267"/>
                                        </p:tgtEl>
                                        <p:attrNameLst>
                                          <p:attrName>style.visibility</p:attrName>
                                        </p:attrNameLst>
                                      </p:cBhvr>
                                      <p:to>
                                        <p:strVal val="visible"/>
                                      </p:to>
                                    </p:set>
                                    <p:anim calcmode="lin" valueType="num">
                                      <p:cBhvr>
                                        <p:cTn id="22" dur="1000" fill="hold"/>
                                        <p:tgtEl>
                                          <p:spTgt spid="11267"/>
                                        </p:tgtEl>
                                        <p:attrNameLst>
                                          <p:attrName>ppt_w</p:attrName>
                                        </p:attrNameLst>
                                      </p:cBhvr>
                                      <p:tavLst>
                                        <p:tav tm="0">
                                          <p:val>
                                            <p:strVal val="#ppt_w+.3"/>
                                          </p:val>
                                        </p:tav>
                                        <p:tav tm="100000">
                                          <p:val>
                                            <p:strVal val="#ppt_w"/>
                                          </p:val>
                                        </p:tav>
                                      </p:tavLst>
                                    </p:anim>
                                    <p:anim calcmode="lin" valueType="num">
                                      <p:cBhvr>
                                        <p:cTn id="23" dur="1000" fill="hold"/>
                                        <p:tgtEl>
                                          <p:spTgt spid="11267"/>
                                        </p:tgtEl>
                                        <p:attrNameLst>
                                          <p:attrName>ppt_h</p:attrName>
                                        </p:attrNameLst>
                                      </p:cBhvr>
                                      <p:tavLst>
                                        <p:tav tm="0">
                                          <p:val>
                                            <p:strVal val="#ppt_h"/>
                                          </p:val>
                                        </p:tav>
                                        <p:tav tm="100000">
                                          <p:val>
                                            <p:strVal val="#ppt_h"/>
                                          </p:val>
                                        </p:tav>
                                      </p:tavLst>
                                    </p:anim>
                                    <p:animEffect transition="in" filter="fade">
                                      <p:cBhvr>
                                        <p:cTn id="24"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5819804" y="385746"/>
            <a:ext cx="2895600" cy="6858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موانع و مشکلات</a:t>
            </a:r>
            <a:endParaRPr lang="en-US" sz="4800" b="1" dirty="0">
              <a:solidFill>
                <a:srgbClr val="0070C0"/>
              </a:solidFill>
              <a:cs typeface="B Arshia" pitchFamily="2" charset="-78"/>
            </a:endParaRPr>
          </a:p>
        </p:txBody>
      </p:sp>
      <p:pic>
        <p:nvPicPr>
          <p:cNvPr id="162822" name="Picture 6" descr="Copy (2) of DSC00204"/>
          <p:cNvPicPr>
            <a:picLocks noChangeAspect="1" noChangeArrowheads="1"/>
          </p:cNvPicPr>
          <p:nvPr/>
        </p:nvPicPr>
        <p:blipFill>
          <a:blip r:embed="rId2" cstate="print"/>
          <a:srcRect/>
          <a:stretch>
            <a:fillRect/>
          </a:stretch>
        </p:blipFill>
        <p:spPr bwMode="auto">
          <a:xfrm>
            <a:off x="3571868" y="5072074"/>
            <a:ext cx="21717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2823" name="Picture 7" descr="Copy (2) of DSC00205"/>
          <p:cNvPicPr>
            <a:picLocks noChangeAspect="1" noChangeArrowheads="1"/>
          </p:cNvPicPr>
          <p:nvPr/>
        </p:nvPicPr>
        <p:blipFill>
          <a:blip r:embed="rId3" cstate="print"/>
          <a:srcRect/>
          <a:stretch>
            <a:fillRect/>
          </a:stretch>
        </p:blipFill>
        <p:spPr bwMode="auto">
          <a:xfrm>
            <a:off x="6858000" y="3251209"/>
            <a:ext cx="2286000" cy="1463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2833" name="Picture 17" descr="3333333"/>
          <p:cNvPicPr>
            <a:picLocks noChangeAspect="1" noChangeArrowheads="1"/>
          </p:cNvPicPr>
          <p:nvPr/>
        </p:nvPicPr>
        <p:blipFill>
          <a:blip r:embed="rId4"/>
          <a:srcRect/>
          <a:stretch>
            <a:fillRect/>
          </a:stretch>
        </p:blipFill>
        <p:spPr bwMode="auto">
          <a:xfrm>
            <a:off x="2209800" y="1524000"/>
            <a:ext cx="4572000" cy="34194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2838" name="Line 22"/>
          <p:cNvSpPr>
            <a:spLocks noChangeShapeType="1"/>
          </p:cNvSpPr>
          <p:nvPr/>
        </p:nvSpPr>
        <p:spPr bwMode="auto">
          <a:xfrm>
            <a:off x="6248400" y="3810000"/>
            <a:ext cx="762000" cy="0"/>
          </a:xfrm>
          <a:prstGeom prst="line">
            <a:avLst/>
          </a:prstGeom>
          <a:noFill/>
          <a:ln w="57150">
            <a:solidFill>
              <a:srgbClr val="993300"/>
            </a:solidFill>
            <a:round/>
            <a:headEnd/>
            <a:tailEnd type="arrow" w="med" len="med"/>
          </a:ln>
          <a:effectLst/>
        </p:spPr>
        <p:txBody>
          <a:bodyPr/>
          <a:lstStyle/>
          <a:p>
            <a:endParaRPr lang="fa-IR"/>
          </a:p>
        </p:txBody>
      </p:sp>
      <p:sp>
        <p:nvSpPr>
          <p:cNvPr id="162840" name="Line 24"/>
          <p:cNvSpPr>
            <a:spLocks noChangeShapeType="1"/>
          </p:cNvSpPr>
          <p:nvPr/>
        </p:nvSpPr>
        <p:spPr bwMode="auto">
          <a:xfrm flipH="1" flipV="1">
            <a:off x="3214678" y="2657460"/>
            <a:ext cx="2214578" cy="1271606"/>
          </a:xfrm>
          <a:prstGeom prst="line">
            <a:avLst/>
          </a:prstGeom>
          <a:noFill/>
          <a:ln w="57150">
            <a:solidFill>
              <a:srgbClr val="993300"/>
            </a:solidFill>
            <a:round/>
            <a:headEnd/>
            <a:tailEnd type="arrow" w="med" len="med"/>
          </a:ln>
          <a:effectLst/>
        </p:spPr>
        <p:txBody>
          <a:bodyPr/>
          <a:lstStyle/>
          <a:p>
            <a:endParaRPr lang="fa-IR"/>
          </a:p>
        </p:txBody>
      </p:sp>
      <p:sp>
        <p:nvSpPr>
          <p:cNvPr id="18" name="Oval 4"/>
          <p:cNvSpPr>
            <a:spLocks noChangeArrowheads="1"/>
          </p:cNvSpPr>
          <p:nvPr/>
        </p:nvSpPr>
        <p:spPr bwMode="auto">
          <a:xfrm>
            <a:off x="8548718"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9" name="Picture 2" descr="F:\Documents and Settings\mehrzad\Desktop\mehdi\100MSDCF\DSC02391.JPG"/>
          <p:cNvPicPr>
            <a:picLocks noGrp="1" noChangeAspect="1" noChangeArrowheads="1"/>
          </p:cNvPicPr>
          <p:nvPr>
            <p:ph sz="quarter" idx="1"/>
          </p:nvPr>
        </p:nvPicPr>
        <p:blipFill>
          <a:blip r:embed="rId5" cstate="print"/>
          <a:srcRect/>
          <a:stretch>
            <a:fillRect/>
          </a:stretch>
        </p:blipFill>
        <p:spPr bwMode="auto">
          <a:xfrm>
            <a:off x="500034" y="357167"/>
            <a:ext cx="2857520" cy="2427484"/>
          </a:xfrm>
          <a:prstGeom prst="rect">
            <a:avLst/>
          </a:prstGeom>
          <a:noFill/>
        </p:spPr>
      </p:pic>
      <p:pic>
        <p:nvPicPr>
          <p:cNvPr id="20" name="Picture 3" descr="F:\Documents and Settings\mehrzad\Desktop\mehdi\100MSDCF\DSC02399.JPG"/>
          <p:cNvPicPr>
            <a:picLocks noChangeAspect="1" noChangeArrowheads="1"/>
          </p:cNvPicPr>
          <p:nvPr/>
        </p:nvPicPr>
        <p:blipFill>
          <a:blip r:embed="rId6" cstate="print"/>
          <a:srcRect/>
          <a:stretch>
            <a:fillRect/>
          </a:stretch>
        </p:blipFill>
        <p:spPr bwMode="auto">
          <a:xfrm>
            <a:off x="285720" y="3929066"/>
            <a:ext cx="3086176" cy="2314632"/>
          </a:xfrm>
          <a:prstGeom prst="rect">
            <a:avLst/>
          </a:prstGeom>
          <a:noFill/>
        </p:spPr>
      </p:pic>
      <p:sp>
        <p:nvSpPr>
          <p:cNvPr id="21" name="Line 24"/>
          <p:cNvSpPr>
            <a:spLocks noChangeShapeType="1"/>
          </p:cNvSpPr>
          <p:nvPr/>
        </p:nvSpPr>
        <p:spPr bwMode="auto">
          <a:xfrm flipH="1">
            <a:off x="3143240" y="3571876"/>
            <a:ext cx="2071702" cy="1228724"/>
          </a:xfrm>
          <a:prstGeom prst="line">
            <a:avLst/>
          </a:prstGeom>
          <a:noFill/>
          <a:ln w="57150">
            <a:solidFill>
              <a:srgbClr val="993300"/>
            </a:solidFill>
            <a:round/>
            <a:headEnd/>
            <a:tailEnd type="arrow" w="med" len="med"/>
          </a:ln>
          <a:effectLst/>
        </p:spPr>
        <p:txBody>
          <a:bodyPr/>
          <a:lstStyle/>
          <a:p>
            <a:endParaRPr lang="fa-IR"/>
          </a:p>
        </p:txBody>
      </p:sp>
      <p:sp>
        <p:nvSpPr>
          <p:cNvPr id="22" name="Line 24"/>
          <p:cNvSpPr>
            <a:spLocks noChangeShapeType="1"/>
          </p:cNvSpPr>
          <p:nvPr/>
        </p:nvSpPr>
        <p:spPr bwMode="auto">
          <a:xfrm flipH="1">
            <a:off x="4376734" y="4233866"/>
            <a:ext cx="1143008" cy="1657352"/>
          </a:xfrm>
          <a:prstGeom prst="line">
            <a:avLst/>
          </a:prstGeom>
          <a:noFill/>
          <a:ln w="5715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2818"/>
                                        </p:tgtEl>
                                        <p:attrNameLst>
                                          <p:attrName>style.visibility</p:attrName>
                                        </p:attrNameLst>
                                      </p:cBhvr>
                                      <p:to>
                                        <p:strVal val="visible"/>
                                      </p:to>
                                    </p:set>
                                    <p:animEffect transition="in" filter="blinds(horizontal)">
                                      <p:cBhvr>
                                        <p:cTn id="7" dur="3000"/>
                                        <p:tgtEl>
                                          <p:spTgt spid="1628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2833"/>
                                        </p:tgtEl>
                                        <p:attrNameLst>
                                          <p:attrName>style.visibility</p:attrName>
                                        </p:attrNameLst>
                                      </p:cBhvr>
                                      <p:to>
                                        <p:strVal val="visible"/>
                                      </p:to>
                                    </p:set>
                                    <p:animEffect transition="in" filter="checkerboard(across)">
                                      <p:cBhvr>
                                        <p:cTn id="12" dur="3000"/>
                                        <p:tgtEl>
                                          <p:spTgt spid="16283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62822"/>
                                        </p:tgtEl>
                                        <p:attrNameLst>
                                          <p:attrName>style.visibility</p:attrName>
                                        </p:attrNameLst>
                                      </p:cBhvr>
                                      <p:to>
                                        <p:strVal val="visible"/>
                                      </p:to>
                                    </p:set>
                                    <p:animEffect transition="in" filter="diamond(in)">
                                      <p:cBhvr>
                                        <p:cTn id="17" dur="2000"/>
                                        <p:tgtEl>
                                          <p:spTgt spid="16282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62823"/>
                                        </p:tgtEl>
                                        <p:attrNameLst>
                                          <p:attrName>style.visibility</p:attrName>
                                        </p:attrNameLst>
                                      </p:cBhvr>
                                      <p:to>
                                        <p:strVal val="visible"/>
                                      </p:to>
                                    </p:set>
                                    <p:animEffect transition="in" filter="diamond(in)">
                                      <p:cBhvr>
                                        <p:cTn id="22" dur="2000"/>
                                        <p:tgtEl>
                                          <p:spTgt spid="16282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2840"/>
                                        </p:tgtEl>
                                        <p:attrNameLst>
                                          <p:attrName>style.visibility</p:attrName>
                                        </p:attrNameLst>
                                      </p:cBhvr>
                                      <p:to>
                                        <p:strVal val="visible"/>
                                      </p:to>
                                    </p:set>
                                    <p:animEffect transition="in" filter="diamond(in)">
                                      <p:cBhvr>
                                        <p:cTn id="27" dur="2000"/>
                                        <p:tgtEl>
                                          <p:spTgt spid="162840"/>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2838"/>
                                        </p:tgtEl>
                                        <p:attrNameLst>
                                          <p:attrName>style.visibility</p:attrName>
                                        </p:attrNameLst>
                                      </p:cBhvr>
                                      <p:to>
                                        <p:strVal val="visible"/>
                                      </p:to>
                                    </p:set>
                                    <p:animEffect transition="in" filter="diamond(in)">
                                      <p:cBhvr>
                                        <p:cTn id="32" dur="2000"/>
                                        <p:tgtEl>
                                          <p:spTgt spid="16283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amond(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amond(in)">
                                      <p:cBhvr>
                                        <p:cTn id="4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p:bldP spid="162838" grpId="0" animBg="1"/>
      <p:bldP spid="162840" grpId="0" animBg="1"/>
      <p:bldP spid="18" grpId="0" animBg="1"/>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28600"/>
            <a:ext cx="4264152" cy="758952"/>
          </a:xfrm>
        </p:spPr>
        <p:txBody>
          <a:bodyPr>
            <a:noAutofit/>
          </a:bodyPr>
          <a:lstStyle/>
          <a:p>
            <a:pPr algn="r"/>
            <a:r>
              <a:rPr lang="fa-IR" sz="4800" b="1" dirty="0" smtClean="0">
                <a:solidFill>
                  <a:srgbClr val="0070C0"/>
                </a:solidFill>
                <a:cs typeface="B Arshia" pitchFamily="2" charset="-78"/>
              </a:rPr>
              <a:t>ایستگاه حمل و نقل عمومی</a:t>
            </a:r>
            <a:endParaRPr lang="en-US" sz="4800" b="1" dirty="0" smtClean="0">
              <a:solidFill>
                <a:srgbClr val="0070C0"/>
              </a:solidFill>
              <a:cs typeface="B Arshia" pitchFamily="2" charset="-78"/>
            </a:endParaRPr>
          </a:p>
        </p:txBody>
      </p:sp>
      <p:pic>
        <p:nvPicPr>
          <p:cNvPr id="4098" name="Picture 2" descr="F:\Documents and Settings\mehrzad\Desktop\mehdi\100MSDCF\DSC02585.JPG"/>
          <p:cNvPicPr>
            <a:picLocks noGrp="1" noChangeAspect="1" noChangeArrowheads="1"/>
          </p:cNvPicPr>
          <p:nvPr>
            <p:ph sz="quarter" idx="1"/>
          </p:nvPr>
        </p:nvPicPr>
        <p:blipFill>
          <a:blip r:embed="rId2"/>
          <a:srcRect/>
          <a:stretch>
            <a:fillRect/>
          </a:stretch>
        </p:blipFill>
        <p:spPr bwMode="auto">
          <a:xfrm>
            <a:off x="357158" y="214290"/>
            <a:ext cx="3750735" cy="4071966"/>
          </a:xfrm>
          <a:prstGeom prst="rect">
            <a:avLst/>
          </a:prstGeom>
          <a:noFill/>
        </p:spPr>
      </p:pic>
      <p:pic>
        <p:nvPicPr>
          <p:cNvPr id="4099" name="Picture 3" descr="F:\Documents and Settings\mehrzad\Desktop\101.JPG"/>
          <p:cNvPicPr>
            <a:picLocks noChangeAspect="1" noChangeArrowheads="1"/>
          </p:cNvPicPr>
          <p:nvPr/>
        </p:nvPicPr>
        <p:blipFill>
          <a:blip r:embed="rId3"/>
          <a:srcRect/>
          <a:stretch>
            <a:fillRect/>
          </a:stretch>
        </p:blipFill>
        <p:spPr bwMode="auto">
          <a:xfrm>
            <a:off x="4500562" y="1000108"/>
            <a:ext cx="4333875" cy="4486269"/>
          </a:xfrm>
          <a:prstGeom prst="rect">
            <a:avLst/>
          </a:prstGeom>
          <a:noFill/>
        </p:spPr>
      </p:pic>
      <p:pic>
        <p:nvPicPr>
          <p:cNvPr id="4100" name="Picture 4" descr="F:\Documents and Settings\mehrzad\Desktop\mehdi\100MSDCF\DSC02580.JPG"/>
          <p:cNvPicPr>
            <a:picLocks noChangeAspect="1" noChangeArrowheads="1"/>
          </p:cNvPicPr>
          <p:nvPr/>
        </p:nvPicPr>
        <p:blipFill>
          <a:blip r:embed="rId4" cstate="print"/>
          <a:srcRect/>
          <a:stretch>
            <a:fillRect/>
          </a:stretch>
        </p:blipFill>
        <p:spPr bwMode="auto">
          <a:xfrm>
            <a:off x="3571868" y="3500438"/>
            <a:ext cx="2357454" cy="3143272"/>
          </a:xfrm>
          <a:prstGeom prst="rect">
            <a:avLst/>
          </a:prstGeom>
          <a:noFill/>
        </p:spPr>
      </p:pic>
      <p:sp>
        <p:nvSpPr>
          <p:cNvPr id="7" name="Line 20"/>
          <p:cNvSpPr>
            <a:spLocks noChangeShapeType="1"/>
          </p:cNvSpPr>
          <p:nvPr/>
        </p:nvSpPr>
        <p:spPr bwMode="auto">
          <a:xfrm flipH="1" flipV="1">
            <a:off x="3929058" y="2928934"/>
            <a:ext cx="2143140" cy="357190"/>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ircle(in)">
                                      <p:cBhvr>
                                        <p:cTn id="12" dur="20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
                                        <p:tgtEl>
                                          <p:spTgt spid="4098"/>
                                        </p:tgtEl>
                                      </p:cBhvr>
                                    </p:animEffect>
                                    <p:anim calcmode="lin" valueType="num">
                                      <p:cBhvr>
                                        <p:cTn id="18" dur="400" fill="hold"/>
                                        <p:tgtEl>
                                          <p:spTgt spid="4098"/>
                                        </p:tgtEl>
                                        <p:attrNameLst>
                                          <p:attrName>ppt_x</p:attrName>
                                        </p:attrNameLst>
                                      </p:cBhvr>
                                      <p:tavLst>
                                        <p:tav tm="0">
                                          <p:val>
                                            <p:strVal val="#ppt_x"/>
                                          </p:val>
                                        </p:tav>
                                        <p:tav tm="100000">
                                          <p:val>
                                            <p:strVal val="#ppt_x"/>
                                          </p:val>
                                        </p:tav>
                                      </p:tavLst>
                                    </p:anim>
                                    <p:anim calcmode="lin" valueType="num">
                                      <p:cBhvr>
                                        <p:cTn id="19" dur="400" fill="hold"/>
                                        <p:tgtEl>
                                          <p:spTgt spid="4098"/>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409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409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4100"/>
                                        </p:tgtEl>
                                        <p:attrNameLst>
                                          <p:attrName>style.visibility</p:attrName>
                                        </p:attrNameLst>
                                      </p:cBhvr>
                                      <p:to>
                                        <p:strVal val="visible"/>
                                      </p:to>
                                    </p:set>
                                    <p:anim calcmode="lin" valueType="num">
                                      <p:cBhvr>
                                        <p:cTn id="26" dur="1000" fill="hold"/>
                                        <p:tgtEl>
                                          <p:spTgt spid="4100"/>
                                        </p:tgtEl>
                                        <p:attrNameLst>
                                          <p:attrName>ppt_w</p:attrName>
                                        </p:attrNameLst>
                                      </p:cBhvr>
                                      <p:tavLst>
                                        <p:tav tm="0">
                                          <p:val>
                                            <p:strVal val="#ppt_w*0.70"/>
                                          </p:val>
                                        </p:tav>
                                        <p:tav tm="100000">
                                          <p:val>
                                            <p:strVal val="#ppt_w"/>
                                          </p:val>
                                        </p:tav>
                                      </p:tavLst>
                                    </p:anim>
                                    <p:anim calcmode="lin" valueType="num">
                                      <p:cBhvr>
                                        <p:cTn id="27" dur="1000" fill="hold"/>
                                        <p:tgtEl>
                                          <p:spTgt spid="4100"/>
                                        </p:tgtEl>
                                        <p:attrNameLst>
                                          <p:attrName>ppt_h</p:attrName>
                                        </p:attrNameLst>
                                      </p:cBhvr>
                                      <p:tavLst>
                                        <p:tav tm="0">
                                          <p:val>
                                            <p:strVal val="#ppt_h"/>
                                          </p:val>
                                        </p:tav>
                                        <p:tav tm="100000">
                                          <p:val>
                                            <p:strVal val="#ppt_h"/>
                                          </p:val>
                                        </p:tav>
                                      </p:tavLst>
                                    </p:anim>
                                    <p:animEffect transition="in" filter="fade">
                                      <p:cBhvr>
                                        <p:cTn id="28" dur="1000"/>
                                        <p:tgtEl>
                                          <p:spTgt spid="4100"/>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amond(in)">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Subtitle 17"/>
          <p:cNvSpPr>
            <a:spLocks noGrp="1"/>
          </p:cNvSpPr>
          <p:nvPr>
            <p:ph type="subTitle" idx="1"/>
          </p:nvPr>
        </p:nvSpPr>
        <p:spPr>
          <a:xfrm>
            <a:off x="4000496" y="5429264"/>
            <a:ext cx="4929222" cy="1000132"/>
          </a:xfrm>
        </p:spPr>
        <p:txBody>
          <a:bodyPr>
            <a:noAutofit/>
          </a:bodyPr>
          <a:lstStyle/>
          <a:p>
            <a:r>
              <a:rPr lang="fa-IR" sz="1800" dirty="0" smtClean="0">
                <a:solidFill>
                  <a:schemeClr val="tx1"/>
                </a:solidFill>
                <a:cs typeface="B Nazanin" pitchFamily="2" charset="-78"/>
              </a:rPr>
              <a:t>از این ایستگاه به هشت مقصد مختلف می توان رفت که عبارتنداز:1-انقلاب2-آزادی3-آریا شهر 4-ونک 5-ولیعضر6-ازگل 7-کرج </a:t>
            </a:r>
            <a:endParaRPr lang="en-US" sz="1800" dirty="0" smtClean="0">
              <a:solidFill>
                <a:schemeClr val="tx1"/>
              </a:solidFill>
              <a:cs typeface="B Nazanin" pitchFamily="2" charset="-78"/>
            </a:endParaRPr>
          </a:p>
        </p:txBody>
      </p:sp>
      <p:sp>
        <p:nvSpPr>
          <p:cNvPr id="2" name="Title 1"/>
          <p:cNvSpPr>
            <a:spLocks noGrp="1"/>
          </p:cNvSpPr>
          <p:nvPr>
            <p:ph type="ctrTitle"/>
          </p:nvPr>
        </p:nvSpPr>
        <p:spPr>
          <a:xfrm>
            <a:off x="5000628" y="142852"/>
            <a:ext cx="3457572" cy="714380"/>
          </a:xfrm>
        </p:spPr>
        <p:txBody>
          <a:bodyPr>
            <a:noAutofit/>
          </a:bodyPr>
          <a:lstStyle/>
          <a:p>
            <a:pPr algn="r"/>
            <a:r>
              <a:rPr lang="fa-IR" sz="4800" b="1" dirty="0" smtClean="0">
                <a:solidFill>
                  <a:srgbClr val="0070C0"/>
                </a:solidFill>
                <a:cs typeface="B Arshia" pitchFamily="2" charset="-78"/>
              </a:rPr>
              <a:t>ایستگاه تاکسی</a:t>
            </a:r>
            <a:endParaRPr lang="en-US" sz="4800" b="1" dirty="0" smtClean="0">
              <a:solidFill>
                <a:srgbClr val="0070C0"/>
              </a:solidFill>
              <a:cs typeface="B Arshia" pitchFamily="2" charset="-78"/>
            </a:endParaRPr>
          </a:p>
        </p:txBody>
      </p:sp>
      <p:pic>
        <p:nvPicPr>
          <p:cNvPr id="5131" name="Picture 11" descr="F:\Documents and Settings\mehrzad\Desktop\mehdi\100MSDCF\DSC02456.JPG"/>
          <p:cNvPicPr>
            <a:picLocks noGrp="1" noChangeAspect="1" noChangeArrowheads="1"/>
          </p:cNvPicPr>
          <p:nvPr>
            <p:ph sz="quarter" idx="4294967295"/>
          </p:nvPr>
        </p:nvPicPr>
        <p:blipFill>
          <a:blip r:embed="rId2" cstate="print"/>
          <a:srcRect/>
          <a:stretch>
            <a:fillRect/>
          </a:stretch>
        </p:blipFill>
        <p:spPr bwMode="auto">
          <a:xfrm>
            <a:off x="214282" y="4643446"/>
            <a:ext cx="3500438" cy="2000250"/>
          </a:xfrm>
          <a:prstGeom prst="rect">
            <a:avLst/>
          </a:prstGeom>
          <a:noFill/>
        </p:spPr>
      </p:pic>
      <p:pic>
        <p:nvPicPr>
          <p:cNvPr id="5130" name="Picture 10" descr="F:\Documents and Settings\mehrzad\Desktop\mehdi\100MSDCF\DSC02455.JPG"/>
          <p:cNvPicPr>
            <a:picLocks noChangeAspect="1" noChangeArrowheads="1"/>
          </p:cNvPicPr>
          <p:nvPr/>
        </p:nvPicPr>
        <p:blipFill>
          <a:blip r:embed="rId3" cstate="print"/>
          <a:srcRect/>
          <a:stretch>
            <a:fillRect/>
          </a:stretch>
        </p:blipFill>
        <p:spPr bwMode="auto">
          <a:xfrm>
            <a:off x="214282" y="214290"/>
            <a:ext cx="3200400" cy="1971672"/>
          </a:xfrm>
          <a:prstGeom prst="rect">
            <a:avLst/>
          </a:prstGeom>
          <a:noFill/>
        </p:spPr>
      </p:pic>
      <p:pic>
        <p:nvPicPr>
          <p:cNvPr id="5132" name="Picture 12" descr="F:\Documents and Settings\mehrzad\Desktop\mehdi\100MSDCF\DSC02453.JPG"/>
          <p:cNvPicPr>
            <a:picLocks noChangeAspect="1" noChangeArrowheads="1"/>
          </p:cNvPicPr>
          <p:nvPr/>
        </p:nvPicPr>
        <p:blipFill>
          <a:blip r:embed="rId4" cstate="print"/>
          <a:srcRect/>
          <a:stretch>
            <a:fillRect/>
          </a:stretch>
        </p:blipFill>
        <p:spPr bwMode="auto">
          <a:xfrm>
            <a:off x="1285852" y="2214554"/>
            <a:ext cx="3143272" cy="2357454"/>
          </a:xfrm>
          <a:prstGeom prst="rect">
            <a:avLst/>
          </a:prstGeom>
          <a:noFill/>
        </p:spPr>
      </p:pic>
      <p:pic>
        <p:nvPicPr>
          <p:cNvPr id="5134" name="Picture 14" descr="F:\Documents and Settings\mehrzad\Desktop\102.JPG"/>
          <p:cNvPicPr>
            <a:picLocks noChangeAspect="1" noChangeArrowheads="1"/>
          </p:cNvPicPr>
          <p:nvPr/>
        </p:nvPicPr>
        <p:blipFill>
          <a:blip r:embed="rId5"/>
          <a:srcRect/>
          <a:stretch>
            <a:fillRect/>
          </a:stretch>
        </p:blipFill>
        <p:spPr bwMode="auto">
          <a:xfrm>
            <a:off x="4810125" y="857232"/>
            <a:ext cx="4119593" cy="4314836"/>
          </a:xfrm>
          <a:prstGeom prst="rect">
            <a:avLst/>
          </a:prstGeom>
          <a:noFill/>
        </p:spPr>
      </p:pic>
      <p:sp>
        <p:nvSpPr>
          <p:cNvPr id="19" name="Line 20"/>
          <p:cNvSpPr>
            <a:spLocks noChangeShapeType="1"/>
          </p:cNvSpPr>
          <p:nvPr/>
        </p:nvSpPr>
        <p:spPr bwMode="auto">
          <a:xfrm flipH="1">
            <a:off x="2571736" y="1071546"/>
            <a:ext cx="3786214" cy="45719"/>
          </a:xfrm>
          <a:prstGeom prst="line">
            <a:avLst/>
          </a:prstGeom>
          <a:noFill/>
          <a:ln w="38100">
            <a:solidFill>
              <a:srgbClr val="993300"/>
            </a:solidFill>
            <a:round/>
            <a:headEnd/>
            <a:tailEnd type="arrow" w="med" len="med"/>
          </a:ln>
          <a:effectLst/>
        </p:spPr>
        <p:txBody>
          <a:bodyPr/>
          <a:lstStyle/>
          <a:p>
            <a:endParaRPr lang="fa-IR"/>
          </a:p>
        </p:txBody>
      </p:sp>
      <p:sp>
        <p:nvSpPr>
          <p:cNvPr id="20" name="Line 20"/>
          <p:cNvSpPr>
            <a:spLocks noChangeShapeType="1"/>
          </p:cNvSpPr>
          <p:nvPr/>
        </p:nvSpPr>
        <p:spPr bwMode="auto">
          <a:xfrm flipH="1">
            <a:off x="4500562" y="1142984"/>
            <a:ext cx="1857388" cy="1071570"/>
          </a:xfrm>
          <a:prstGeom prst="line">
            <a:avLst/>
          </a:prstGeom>
          <a:noFill/>
          <a:ln w="38100">
            <a:solidFill>
              <a:srgbClr val="993300"/>
            </a:solidFill>
            <a:round/>
            <a:headEnd/>
            <a:tailEnd type="arrow" w="med" len="med"/>
          </a:ln>
          <a:effectLst/>
        </p:spPr>
        <p:txBody>
          <a:bodyPr/>
          <a:lstStyle/>
          <a:p>
            <a:endParaRPr lang="fa-IR"/>
          </a:p>
        </p:txBody>
      </p:sp>
      <p:sp>
        <p:nvSpPr>
          <p:cNvPr id="21" name="Line 20"/>
          <p:cNvSpPr>
            <a:spLocks noChangeShapeType="1"/>
          </p:cNvSpPr>
          <p:nvPr/>
        </p:nvSpPr>
        <p:spPr bwMode="auto">
          <a:xfrm flipH="1">
            <a:off x="3857620" y="1142984"/>
            <a:ext cx="2571768" cy="3857652"/>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5134"/>
                                        </p:tgtEl>
                                        <p:attrNameLst>
                                          <p:attrName>style.visibility</p:attrName>
                                        </p:attrNameLst>
                                      </p:cBhvr>
                                      <p:to>
                                        <p:strVal val="visible"/>
                                      </p:to>
                                    </p:set>
                                    <p:animEffect transition="in" filter="fade">
                                      <p:cBhvr>
                                        <p:cTn id="12" dur="800" decel="100000"/>
                                        <p:tgtEl>
                                          <p:spTgt spid="5134"/>
                                        </p:tgtEl>
                                      </p:cBhvr>
                                    </p:animEffect>
                                    <p:anim calcmode="lin" valueType="num">
                                      <p:cBhvr>
                                        <p:cTn id="13" dur="800" decel="100000" fill="hold"/>
                                        <p:tgtEl>
                                          <p:spTgt spid="5134"/>
                                        </p:tgtEl>
                                        <p:attrNameLst>
                                          <p:attrName>style.rotation</p:attrName>
                                        </p:attrNameLst>
                                      </p:cBhvr>
                                      <p:tavLst>
                                        <p:tav tm="0">
                                          <p:val>
                                            <p:fltVal val="-90"/>
                                          </p:val>
                                        </p:tav>
                                        <p:tav tm="100000">
                                          <p:val>
                                            <p:fltVal val="0"/>
                                          </p:val>
                                        </p:tav>
                                      </p:tavLst>
                                    </p:anim>
                                    <p:anim calcmode="lin" valueType="num">
                                      <p:cBhvr>
                                        <p:cTn id="14" dur="800" decel="100000" fill="hold"/>
                                        <p:tgtEl>
                                          <p:spTgt spid="5134"/>
                                        </p:tgtEl>
                                        <p:attrNameLst>
                                          <p:attrName>ppt_x</p:attrName>
                                        </p:attrNameLst>
                                      </p:cBhvr>
                                      <p:tavLst>
                                        <p:tav tm="0">
                                          <p:val>
                                            <p:strVal val="#ppt_x+0.4"/>
                                          </p:val>
                                        </p:tav>
                                        <p:tav tm="100000">
                                          <p:val>
                                            <p:strVal val="#ppt_x-0.05"/>
                                          </p:val>
                                        </p:tav>
                                      </p:tavLst>
                                    </p:anim>
                                    <p:anim calcmode="lin" valueType="num">
                                      <p:cBhvr>
                                        <p:cTn id="15" dur="800" decel="100000" fill="hold"/>
                                        <p:tgtEl>
                                          <p:spTgt spid="513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513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513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fade">
                                      <p:cBhvr>
                                        <p:cTn id="22" dur="1000"/>
                                        <p:tgtEl>
                                          <p:spTgt spid="5130"/>
                                        </p:tgtEl>
                                      </p:cBhvr>
                                    </p:animEffect>
                                    <p:anim calcmode="lin" valueType="num">
                                      <p:cBhvr>
                                        <p:cTn id="23" dur="1000" fill="hold"/>
                                        <p:tgtEl>
                                          <p:spTgt spid="5130"/>
                                        </p:tgtEl>
                                        <p:attrNameLst>
                                          <p:attrName>ppt_x</p:attrName>
                                        </p:attrNameLst>
                                      </p:cBhvr>
                                      <p:tavLst>
                                        <p:tav tm="0">
                                          <p:val>
                                            <p:strVal val="#ppt_x"/>
                                          </p:val>
                                        </p:tav>
                                        <p:tav tm="100000">
                                          <p:val>
                                            <p:strVal val="#ppt_x"/>
                                          </p:val>
                                        </p:tav>
                                      </p:tavLst>
                                    </p:anim>
                                    <p:anim calcmode="lin" valueType="num">
                                      <p:cBhvr>
                                        <p:cTn id="24" dur="1000" fill="hold"/>
                                        <p:tgtEl>
                                          <p:spTgt spid="51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5131"/>
                                        </p:tgtEl>
                                        <p:attrNameLst>
                                          <p:attrName>style.visibility</p:attrName>
                                        </p:attrNameLst>
                                      </p:cBhvr>
                                      <p:to>
                                        <p:strVal val="visible"/>
                                      </p:to>
                                    </p:set>
                                    <p:animEffect transition="in" filter="fade">
                                      <p:cBhvr>
                                        <p:cTn id="29" dur="100"/>
                                        <p:tgtEl>
                                          <p:spTgt spid="5131"/>
                                        </p:tgtEl>
                                      </p:cBhvr>
                                    </p:animEffect>
                                    <p:anim calcmode="lin" valueType="num">
                                      <p:cBhvr>
                                        <p:cTn id="30" dur="400" fill="hold"/>
                                        <p:tgtEl>
                                          <p:spTgt spid="5131"/>
                                        </p:tgtEl>
                                        <p:attrNameLst>
                                          <p:attrName>ppt_x</p:attrName>
                                        </p:attrNameLst>
                                      </p:cBhvr>
                                      <p:tavLst>
                                        <p:tav tm="0">
                                          <p:val>
                                            <p:strVal val="#ppt_x"/>
                                          </p:val>
                                        </p:tav>
                                        <p:tav tm="100000">
                                          <p:val>
                                            <p:strVal val="#ppt_x"/>
                                          </p:val>
                                        </p:tav>
                                      </p:tavLst>
                                    </p:anim>
                                    <p:anim calcmode="lin" valueType="num">
                                      <p:cBhvr>
                                        <p:cTn id="31" dur="400" fill="hold"/>
                                        <p:tgtEl>
                                          <p:spTgt spid="5131"/>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51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51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5132"/>
                                        </p:tgtEl>
                                        <p:attrNameLst>
                                          <p:attrName>style.visibility</p:attrName>
                                        </p:attrNameLst>
                                      </p:cBhvr>
                                      <p:to>
                                        <p:strVal val="visible"/>
                                      </p:to>
                                    </p:set>
                                    <p:animEffect transition="in" filter="wipe(down)">
                                      <p:cBhvr>
                                        <p:cTn id="38" dur="580">
                                          <p:stCondLst>
                                            <p:cond delay="0"/>
                                          </p:stCondLst>
                                        </p:cTn>
                                        <p:tgtEl>
                                          <p:spTgt spid="5132"/>
                                        </p:tgtEl>
                                      </p:cBhvr>
                                    </p:animEffect>
                                    <p:anim calcmode="lin" valueType="num">
                                      <p:cBhvr>
                                        <p:cTn id="39" dur="1822" tmFilter="0,0; 0.14,0.36; 0.43,0.73; 0.71,0.91; 1.0,1.0">
                                          <p:stCondLst>
                                            <p:cond delay="0"/>
                                          </p:stCondLst>
                                        </p:cTn>
                                        <p:tgtEl>
                                          <p:spTgt spid="513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13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13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13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132"/>
                                        </p:tgtEl>
                                        <p:attrNameLst>
                                          <p:attrName>ppt_y</p:attrName>
                                        </p:attrNameLst>
                                      </p:cBhvr>
                                      <p:tavLst>
                                        <p:tav tm="0" fmla="#ppt_y-sin(pi*$)/81">
                                          <p:val>
                                            <p:fltVal val="0"/>
                                          </p:val>
                                        </p:tav>
                                        <p:tav tm="100000">
                                          <p:val>
                                            <p:fltVal val="1"/>
                                          </p:val>
                                        </p:tav>
                                      </p:tavLst>
                                    </p:anim>
                                    <p:animScale>
                                      <p:cBhvr>
                                        <p:cTn id="44" dur="26">
                                          <p:stCondLst>
                                            <p:cond delay="650"/>
                                          </p:stCondLst>
                                        </p:cTn>
                                        <p:tgtEl>
                                          <p:spTgt spid="5132"/>
                                        </p:tgtEl>
                                      </p:cBhvr>
                                      <p:to x="100000" y="60000"/>
                                    </p:animScale>
                                    <p:animScale>
                                      <p:cBhvr>
                                        <p:cTn id="45" dur="166" decel="50000">
                                          <p:stCondLst>
                                            <p:cond delay="676"/>
                                          </p:stCondLst>
                                        </p:cTn>
                                        <p:tgtEl>
                                          <p:spTgt spid="5132"/>
                                        </p:tgtEl>
                                      </p:cBhvr>
                                      <p:to x="100000" y="100000"/>
                                    </p:animScale>
                                    <p:animScale>
                                      <p:cBhvr>
                                        <p:cTn id="46" dur="26">
                                          <p:stCondLst>
                                            <p:cond delay="1312"/>
                                          </p:stCondLst>
                                        </p:cTn>
                                        <p:tgtEl>
                                          <p:spTgt spid="5132"/>
                                        </p:tgtEl>
                                      </p:cBhvr>
                                      <p:to x="100000" y="80000"/>
                                    </p:animScale>
                                    <p:animScale>
                                      <p:cBhvr>
                                        <p:cTn id="47" dur="166" decel="50000">
                                          <p:stCondLst>
                                            <p:cond delay="1338"/>
                                          </p:stCondLst>
                                        </p:cTn>
                                        <p:tgtEl>
                                          <p:spTgt spid="5132"/>
                                        </p:tgtEl>
                                      </p:cBhvr>
                                      <p:to x="100000" y="100000"/>
                                    </p:animScale>
                                    <p:animScale>
                                      <p:cBhvr>
                                        <p:cTn id="48" dur="26">
                                          <p:stCondLst>
                                            <p:cond delay="1642"/>
                                          </p:stCondLst>
                                        </p:cTn>
                                        <p:tgtEl>
                                          <p:spTgt spid="5132"/>
                                        </p:tgtEl>
                                      </p:cBhvr>
                                      <p:to x="100000" y="90000"/>
                                    </p:animScale>
                                    <p:animScale>
                                      <p:cBhvr>
                                        <p:cTn id="49" dur="166" decel="50000">
                                          <p:stCondLst>
                                            <p:cond delay="1668"/>
                                          </p:stCondLst>
                                        </p:cTn>
                                        <p:tgtEl>
                                          <p:spTgt spid="5132"/>
                                        </p:tgtEl>
                                      </p:cBhvr>
                                      <p:to x="100000" y="100000"/>
                                    </p:animScale>
                                    <p:animScale>
                                      <p:cBhvr>
                                        <p:cTn id="50" dur="26">
                                          <p:stCondLst>
                                            <p:cond delay="1808"/>
                                          </p:stCondLst>
                                        </p:cTn>
                                        <p:tgtEl>
                                          <p:spTgt spid="5132"/>
                                        </p:tgtEl>
                                      </p:cBhvr>
                                      <p:to x="100000" y="95000"/>
                                    </p:animScale>
                                    <p:animScale>
                                      <p:cBhvr>
                                        <p:cTn id="51" dur="166" decel="50000">
                                          <p:stCondLst>
                                            <p:cond delay="1834"/>
                                          </p:stCondLst>
                                        </p:cTn>
                                        <p:tgtEl>
                                          <p:spTgt spid="513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35"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2000"/>
                                        <p:tgtEl>
                                          <p:spTgt spid="20"/>
                                        </p:tgtEl>
                                      </p:cBhvr>
                                    </p:animEffect>
                                    <p:anim calcmode="lin" valueType="num">
                                      <p:cBhvr>
                                        <p:cTn id="57" dur="2000" fill="hold"/>
                                        <p:tgtEl>
                                          <p:spTgt spid="20"/>
                                        </p:tgtEl>
                                        <p:attrNameLst>
                                          <p:attrName>style.rotation</p:attrName>
                                        </p:attrNameLst>
                                      </p:cBhvr>
                                      <p:tavLst>
                                        <p:tav tm="0">
                                          <p:val>
                                            <p:fltVal val="720"/>
                                          </p:val>
                                        </p:tav>
                                        <p:tav tm="100000">
                                          <p:val>
                                            <p:fltVal val="0"/>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 calcmode="lin" valueType="num">
                                      <p:cBhvr>
                                        <p:cTn id="59" dur="2000" fill="hold"/>
                                        <p:tgtEl>
                                          <p:spTgt spid="20"/>
                                        </p:tgtEl>
                                        <p:attrNameLst>
                                          <p:attrName>ppt_w</p:attrName>
                                        </p:attrNameLst>
                                      </p:cBhvr>
                                      <p:tavLst>
                                        <p:tav tm="0">
                                          <p:val>
                                            <p:fltVal val="0"/>
                                          </p:val>
                                        </p:tav>
                                        <p:tav tm="100000">
                                          <p:val>
                                            <p:strVal val="#ppt_w"/>
                                          </p:val>
                                        </p:tav>
                                      </p:tavLst>
                                    </p:anim>
                                  </p:childTnLst>
                                </p:cTn>
                              </p:par>
                              <p:par>
                                <p:cTn id="60" presetID="35"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000"/>
                                        <p:tgtEl>
                                          <p:spTgt spid="19"/>
                                        </p:tgtEl>
                                      </p:cBhvr>
                                    </p:animEffect>
                                    <p:anim calcmode="lin" valueType="num">
                                      <p:cBhvr>
                                        <p:cTn id="63" dur="2000" fill="hold"/>
                                        <p:tgtEl>
                                          <p:spTgt spid="19"/>
                                        </p:tgtEl>
                                        <p:attrNameLst>
                                          <p:attrName>style.rotation</p:attrName>
                                        </p:attrNameLst>
                                      </p:cBhvr>
                                      <p:tavLst>
                                        <p:tav tm="0">
                                          <p:val>
                                            <p:fltVal val="720"/>
                                          </p:val>
                                        </p:tav>
                                        <p:tav tm="100000">
                                          <p:val>
                                            <p:fltVal val="0"/>
                                          </p:val>
                                        </p:tav>
                                      </p:tavLst>
                                    </p:anim>
                                    <p:anim calcmode="lin" valueType="num">
                                      <p:cBhvr>
                                        <p:cTn id="64" dur="2000" fill="hold"/>
                                        <p:tgtEl>
                                          <p:spTgt spid="19"/>
                                        </p:tgtEl>
                                        <p:attrNameLst>
                                          <p:attrName>ppt_h</p:attrName>
                                        </p:attrNameLst>
                                      </p:cBhvr>
                                      <p:tavLst>
                                        <p:tav tm="0">
                                          <p:val>
                                            <p:fltVal val="0"/>
                                          </p:val>
                                        </p:tav>
                                        <p:tav tm="100000">
                                          <p:val>
                                            <p:strVal val="#ppt_h"/>
                                          </p:val>
                                        </p:tav>
                                      </p:tavLst>
                                    </p:anim>
                                    <p:anim calcmode="lin" valueType="num">
                                      <p:cBhvr>
                                        <p:cTn id="65" dur="2000" fill="hold"/>
                                        <p:tgtEl>
                                          <p:spTgt spid="19"/>
                                        </p:tgtEl>
                                        <p:attrNameLst>
                                          <p:attrName>ppt_w</p:attrName>
                                        </p:attrNameLst>
                                      </p:cBhvr>
                                      <p:tavLst>
                                        <p:tav tm="0">
                                          <p:val>
                                            <p:fltVal val="0"/>
                                          </p:val>
                                        </p:tav>
                                        <p:tav tm="100000">
                                          <p:val>
                                            <p:strVal val="#ppt_w"/>
                                          </p:val>
                                        </p:tav>
                                      </p:tavLst>
                                    </p:anim>
                                  </p:childTnLst>
                                </p:cTn>
                              </p:par>
                              <p:par>
                                <p:cTn id="66" presetID="35"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2000"/>
                                        <p:tgtEl>
                                          <p:spTgt spid="21"/>
                                        </p:tgtEl>
                                      </p:cBhvr>
                                    </p:animEffect>
                                    <p:anim calcmode="lin" valueType="num">
                                      <p:cBhvr>
                                        <p:cTn id="69" dur="2000" fill="hold"/>
                                        <p:tgtEl>
                                          <p:spTgt spid="21"/>
                                        </p:tgtEl>
                                        <p:attrNameLst>
                                          <p:attrName>style.rotation</p:attrName>
                                        </p:attrNameLst>
                                      </p:cBhvr>
                                      <p:tavLst>
                                        <p:tav tm="0">
                                          <p:val>
                                            <p:fltVal val="720"/>
                                          </p:val>
                                        </p:tav>
                                        <p:tav tm="100000">
                                          <p:val>
                                            <p:fltVal val="0"/>
                                          </p:val>
                                        </p:tav>
                                      </p:tavLst>
                                    </p:anim>
                                    <p:anim calcmode="lin" valueType="num">
                                      <p:cBhvr>
                                        <p:cTn id="70" dur="2000" fill="hold"/>
                                        <p:tgtEl>
                                          <p:spTgt spid="21"/>
                                        </p:tgtEl>
                                        <p:attrNameLst>
                                          <p:attrName>ppt_h</p:attrName>
                                        </p:attrNameLst>
                                      </p:cBhvr>
                                      <p:tavLst>
                                        <p:tav tm="0">
                                          <p:val>
                                            <p:fltVal val="0"/>
                                          </p:val>
                                        </p:tav>
                                        <p:tav tm="100000">
                                          <p:val>
                                            <p:strVal val="#ppt_h"/>
                                          </p:val>
                                        </p:tav>
                                      </p:tavLst>
                                    </p:anim>
                                    <p:anim calcmode="lin" valueType="num">
                                      <p:cBhvr>
                                        <p:cTn id="71" dur="2000" fill="hold"/>
                                        <p:tgtEl>
                                          <p:spTgt spid="21"/>
                                        </p:tgtEl>
                                        <p:attrNameLst>
                                          <p:attrName>ppt_w</p:attrName>
                                        </p:attrNameLst>
                                      </p:cBhvr>
                                      <p:tavLst>
                                        <p:tav tm="0">
                                          <p:val>
                                            <p:fltVal val="0"/>
                                          </p:val>
                                        </p:tav>
                                        <p:tav tm="100000">
                                          <p:val>
                                            <p:strVal val="#ppt_w"/>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18">
                                            <p:txEl>
                                              <p:pRg st="0" end="0"/>
                                            </p:txEl>
                                          </p:spTgt>
                                        </p:tgtEl>
                                        <p:attrNameLst>
                                          <p:attrName>style.visibility</p:attrName>
                                        </p:attrNameLst>
                                      </p:cBhvr>
                                      <p:to>
                                        <p:strVal val="visible"/>
                                      </p:to>
                                    </p:set>
                                    <p:animEffect transition="in" filter="fade">
                                      <p:cBhvr>
                                        <p:cTn id="76" dur="1000"/>
                                        <p:tgtEl>
                                          <p:spTgt spid="18">
                                            <p:txEl>
                                              <p:pRg st="0" end="0"/>
                                            </p:txEl>
                                          </p:spTgt>
                                        </p:tgtEl>
                                      </p:cBhvr>
                                    </p:animEffect>
                                    <p:anim calcmode="lin" valueType="num">
                                      <p:cBhvr>
                                        <p:cTn id="7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 grpId="0"/>
      <p:bldP spid="19" grpId="0" animBg="1"/>
      <p:bldP spid="20"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6" y="228600"/>
            <a:ext cx="3764086" cy="758952"/>
          </a:xfrm>
        </p:spPr>
        <p:txBody>
          <a:bodyPr/>
          <a:lstStyle/>
          <a:p>
            <a:pPr algn="r"/>
            <a:r>
              <a:rPr lang="fa-IR" sz="3600" b="1" dirty="0" smtClean="0">
                <a:solidFill>
                  <a:srgbClr val="0070C0"/>
                </a:solidFill>
                <a:cs typeface="B Arshia" pitchFamily="2" charset="-78"/>
              </a:rPr>
              <a:t>ایستگاه تاکسی</a:t>
            </a:r>
            <a:endParaRPr lang="en-US" dirty="0"/>
          </a:p>
        </p:txBody>
      </p:sp>
      <p:pic>
        <p:nvPicPr>
          <p:cNvPr id="6146" name="Picture 2" descr="F:\Documents and Settings\mehrzad\Desktop\mehdi\100MSDCF\DSC02532.JPG"/>
          <p:cNvPicPr>
            <a:picLocks noChangeAspect="1" noChangeArrowheads="1"/>
          </p:cNvPicPr>
          <p:nvPr/>
        </p:nvPicPr>
        <p:blipFill>
          <a:blip r:embed="rId2" cstate="print"/>
          <a:srcRect/>
          <a:stretch>
            <a:fillRect/>
          </a:stretch>
        </p:blipFill>
        <p:spPr bwMode="auto">
          <a:xfrm>
            <a:off x="571472" y="500042"/>
            <a:ext cx="3238523" cy="2428892"/>
          </a:xfrm>
          <a:prstGeom prst="rect">
            <a:avLst/>
          </a:prstGeom>
          <a:noFill/>
        </p:spPr>
      </p:pic>
      <p:pic>
        <p:nvPicPr>
          <p:cNvPr id="6147" name="Picture 3" descr="F:\Documents and Settings\mehrzad\Desktop\mehdi\100MSDCF\DSC02543.JPG"/>
          <p:cNvPicPr>
            <a:picLocks noChangeAspect="1" noChangeArrowheads="1"/>
          </p:cNvPicPr>
          <p:nvPr/>
        </p:nvPicPr>
        <p:blipFill>
          <a:blip r:embed="rId3" cstate="print"/>
          <a:srcRect/>
          <a:stretch>
            <a:fillRect/>
          </a:stretch>
        </p:blipFill>
        <p:spPr bwMode="auto">
          <a:xfrm>
            <a:off x="642910" y="3643314"/>
            <a:ext cx="3405212" cy="2553909"/>
          </a:xfrm>
          <a:prstGeom prst="rect">
            <a:avLst/>
          </a:prstGeom>
          <a:noFill/>
        </p:spPr>
      </p:pic>
      <p:pic>
        <p:nvPicPr>
          <p:cNvPr id="6148" name="Picture 4" descr="F:\Documents and Settings\mehrzad\Desktop\103.bmp"/>
          <p:cNvPicPr>
            <a:picLocks noGrp="1" noChangeAspect="1" noChangeArrowheads="1"/>
          </p:cNvPicPr>
          <p:nvPr>
            <p:ph sz="quarter" idx="1"/>
          </p:nvPr>
        </p:nvPicPr>
        <p:blipFill>
          <a:blip r:embed="rId4"/>
          <a:srcRect/>
          <a:stretch>
            <a:fillRect/>
          </a:stretch>
        </p:blipFill>
        <p:spPr bwMode="auto">
          <a:xfrm>
            <a:off x="4929190" y="1357298"/>
            <a:ext cx="3708128" cy="4572000"/>
          </a:xfrm>
          <a:prstGeom prst="rect">
            <a:avLst/>
          </a:prstGeom>
          <a:noFill/>
        </p:spPr>
      </p:pic>
      <p:sp>
        <p:nvSpPr>
          <p:cNvPr id="9" name="Line 20"/>
          <p:cNvSpPr>
            <a:spLocks noChangeShapeType="1"/>
          </p:cNvSpPr>
          <p:nvPr/>
        </p:nvSpPr>
        <p:spPr bwMode="auto">
          <a:xfrm flipH="1" flipV="1">
            <a:off x="3929058" y="2643181"/>
            <a:ext cx="2357454" cy="311471"/>
          </a:xfrm>
          <a:prstGeom prst="line">
            <a:avLst/>
          </a:prstGeom>
          <a:noFill/>
          <a:ln w="38100">
            <a:solidFill>
              <a:srgbClr val="993300"/>
            </a:solidFill>
            <a:round/>
            <a:headEnd/>
            <a:tailEnd type="arrow" w="med" len="med"/>
          </a:ln>
          <a:effectLst/>
        </p:spPr>
        <p:txBody>
          <a:bodyPr/>
          <a:lstStyle/>
          <a:p>
            <a:endParaRPr lang="fa-IR"/>
          </a:p>
        </p:txBody>
      </p:sp>
      <p:sp>
        <p:nvSpPr>
          <p:cNvPr id="10" name="Line 20"/>
          <p:cNvSpPr>
            <a:spLocks noChangeShapeType="1"/>
          </p:cNvSpPr>
          <p:nvPr/>
        </p:nvSpPr>
        <p:spPr bwMode="auto">
          <a:xfrm flipH="1">
            <a:off x="4071934" y="2857496"/>
            <a:ext cx="2357454" cy="1500198"/>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 from="(-#ppt_w/2)" to="(#ppt_x)" calcmode="lin" valueType="num">
                                      <p:cBhvr>
                                        <p:cTn id="12" dur="600" fill="hold">
                                          <p:stCondLst>
                                            <p:cond delay="0"/>
                                          </p:stCondLst>
                                        </p:cTn>
                                        <p:tgtEl>
                                          <p:spTgt spid="6148"/>
                                        </p:tgtEl>
                                        <p:attrNameLst>
                                          <p:attrName>ppt_x</p:attrName>
                                        </p:attrNameLst>
                                      </p:cBhvr>
                                    </p:anim>
                                    <p:anim from="0" to="-1.0" calcmode="lin" valueType="num">
                                      <p:cBhvr>
                                        <p:cTn id="13" dur="200" decel="50000" autoRev="1" fill="hold">
                                          <p:stCondLst>
                                            <p:cond delay="600"/>
                                          </p:stCondLst>
                                        </p:cTn>
                                        <p:tgtEl>
                                          <p:spTgt spid="6148"/>
                                        </p:tgtEl>
                                        <p:attrNameLst>
                                          <p:attrName>xshear</p:attrName>
                                        </p:attrNameLst>
                                      </p:cBhvr>
                                    </p:anim>
                                    <p:animScale>
                                      <p:cBhvr>
                                        <p:cTn id="14" dur="200" decel="100000" autoRev="1" fill="hold">
                                          <p:stCondLst>
                                            <p:cond delay="600"/>
                                          </p:stCondLst>
                                        </p:cTn>
                                        <p:tgtEl>
                                          <p:spTgt spid="6148"/>
                                        </p:tgtEl>
                                      </p:cBhvr>
                                      <p:from x="100000" y="100000"/>
                                      <p:to x="80000" y="100000"/>
                                    </p:animScale>
                                    <p:anim by="(#ppt_h/3+#ppt_w*0.1)" calcmode="lin" valueType="num">
                                      <p:cBhvr additive="sum">
                                        <p:cTn id="15" dur="200" decel="100000" autoRev="1" fill="hold">
                                          <p:stCondLst>
                                            <p:cond delay="600"/>
                                          </p:stCondLst>
                                        </p:cTn>
                                        <p:tgtEl>
                                          <p:spTgt spid="6148"/>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 calcmode="lin" valueType="num">
                                      <p:cBhvr>
                                        <p:cTn id="20" dur="500" fill="hold"/>
                                        <p:tgtEl>
                                          <p:spTgt spid="6146"/>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6146"/>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6146"/>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nodeType="clickEffect">
                                  <p:stCondLst>
                                    <p:cond delay="0"/>
                                  </p:stCondLst>
                                  <p:childTnLst>
                                    <p:set>
                                      <p:cBhvr>
                                        <p:cTn id="27" dur="1" fill="hold">
                                          <p:stCondLst>
                                            <p:cond delay="0"/>
                                          </p:stCondLst>
                                        </p:cTn>
                                        <p:tgtEl>
                                          <p:spTgt spid="6147"/>
                                        </p:tgtEl>
                                        <p:attrNameLst>
                                          <p:attrName>style.visibility</p:attrName>
                                        </p:attrNameLst>
                                      </p:cBhvr>
                                      <p:to>
                                        <p:strVal val="visible"/>
                                      </p:to>
                                    </p:set>
                                    <p:anim calcmode="lin" valueType="num">
                                      <p:cBhvr>
                                        <p:cTn id="28" dur="500" fill="hold"/>
                                        <p:tgtEl>
                                          <p:spTgt spid="6147"/>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6147"/>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6147"/>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614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800" decel="100000"/>
                                        <p:tgtEl>
                                          <p:spTgt spid="10"/>
                                        </p:tgtEl>
                                      </p:cBhvr>
                                    </p:animEffect>
                                    <p:anim calcmode="lin" valueType="num">
                                      <p:cBhvr>
                                        <p:cTn id="37" dur="800" decel="100000" fill="hold"/>
                                        <p:tgtEl>
                                          <p:spTgt spid="10"/>
                                        </p:tgtEl>
                                        <p:attrNameLst>
                                          <p:attrName>style.rotation</p:attrName>
                                        </p:attrNameLst>
                                      </p:cBhvr>
                                      <p:tavLst>
                                        <p:tav tm="0">
                                          <p:val>
                                            <p:fltVal val="-90"/>
                                          </p:val>
                                        </p:tav>
                                        <p:tav tm="100000">
                                          <p:val>
                                            <p:fltVal val="0"/>
                                          </p:val>
                                        </p:tav>
                                      </p:tavLst>
                                    </p:anim>
                                    <p:anim calcmode="lin" valueType="num">
                                      <p:cBhvr>
                                        <p:cTn id="38" dur="800" decel="100000" fill="hold"/>
                                        <p:tgtEl>
                                          <p:spTgt spid="10"/>
                                        </p:tgtEl>
                                        <p:attrNameLst>
                                          <p:attrName>ppt_x</p:attrName>
                                        </p:attrNameLst>
                                      </p:cBhvr>
                                      <p:tavLst>
                                        <p:tav tm="0">
                                          <p:val>
                                            <p:strVal val="#ppt_x+0.4"/>
                                          </p:val>
                                        </p:tav>
                                        <p:tav tm="100000">
                                          <p:val>
                                            <p:strVal val="#ppt_x-0.05"/>
                                          </p:val>
                                        </p:tav>
                                      </p:tavLst>
                                    </p:anim>
                                    <p:anim calcmode="lin" valueType="num">
                                      <p:cBhvr>
                                        <p:cTn id="39" dur="800" decel="100000" fill="hold"/>
                                        <p:tgtEl>
                                          <p:spTgt spid="10"/>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42" presetID="3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800" decel="100000"/>
                                        <p:tgtEl>
                                          <p:spTgt spid="9"/>
                                        </p:tgtEl>
                                      </p:cBhvr>
                                    </p:animEffect>
                                    <p:anim calcmode="lin" valueType="num">
                                      <p:cBhvr>
                                        <p:cTn id="45" dur="800" decel="100000" fill="hold"/>
                                        <p:tgtEl>
                                          <p:spTgt spid="9"/>
                                        </p:tgtEl>
                                        <p:attrNameLst>
                                          <p:attrName>style.rotation</p:attrName>
                                        </p:attrNameLst>
                                      </p:cBhvr>
                                      <p:tavLst>
                                        <p:tav tm="0">
                                          <p:val>
                                            <p:fltVal val="-90"/>
                                          </p:val>
                                        </p:tav>
                                        <p:tav tm="100000">
                                          <p:val>
                                            <p:fltVal val="0"/>
                                          </p:val>
                                        </p:tav>
                                      </p:tavLst>
                                    </p:anim>
                                    <p:anim calcmode="lin" valueType="num">
                                      <p:cBhvr>
                                        <p:cTn id="46" dur="800" decel="100000" fill="hold"/>
                                        <p:tgtEl>
                                          <p:spTgt spid="9"/>
                                        </p:tgtEl>
                                        <p:attrNameLst>
                                          <p:attrName>ppt_x</p:attrName>
                                        </p:attrNameLst>
                                      </p:cBhvr>
                                      <p:tavLst>
                                        <p:tav tm="0">
                                          <p:val>
                                            <p:strVal val="#ppt_x+0.4"/>
                                          </p:val>
                                        </p:tav>
                                        <p:tav tm="100000">
                                          <p:val>
                                            <p:strVal val="#ppt_x-0.05"/>
                                          </p:val>
                                        </p:tav>
                                      </p:tavLst>
                                    </p:anim>
                                    <p:anim calcmode="lin" valueType="num">
                                      <p:cBhvr>
                                        <p:cTn id="47" dur="800" decel="100000" fill="hold"/>
                                        <p:tgtEl>
                                          <p:spTgt spid="9"/>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215090" y="357166"/>
            <a:ext cx="2286000" cy="6858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مبلمان شهری</a:t>
            </a:r>
            <a:endParaRPr lang="en-US" sz="4800" b="1" dirty="0">
              <a:solidFill>
                <a:srgbClr val="0070C0"/>
              </a:solidFill>
              <a:cs typeface="B Arshia" pitchFamily="2" charset="-78"/>
            </a:endParaRPr>
          </a:p>
        </p:txBody>
      </p:sp>
      <p:sp>
        <p:nvSpPr>
          <p:cNvPr id="176131" name="Rectangle 3"/>
          <p:cNvSpPr>
            <a:spLocks noGrp="1" noChangeArrowheads="1"/>
          </p:cNvSpPr>
          <p:nvPr>
            <p:ph type="body" idx="1"/>
          </p:nvPr>
        </p:nvSpPr>
        <p:spPr>
          <a:xfrm>
            <a:off x="4038600" y="3124200"/>
            <a:ext cx="4648200" cy="2971800"/>
          </a:xfrm>
          <a:effectLst>
            <a:outerShdw dist="107763" dir="2700000" algn="ctr" rotWithShape="0">
              <a:schemeClr val="bg2">
                <a:alpha val="50000"/>
              </a:schemeClr>
            </a:outerShdw>
          </a:effectLst>
        </p:spPr>
        <p:txBody>
          <a:bodyPr/>
          <a:lstStyle/>
          <a:p>
            <a:pPr>
              <a:lnSpc>
                <a:spcPct val="90000"/>
              </a:lnSpc>
            </a:pPr>
            <a:r>
              <a:rPr lang="fa-IR" sz="2400" dirty="0">
                <a:cs typeface="B Nazanin" pitchFamily="2" charset="-78"/>
              </a:rPr>
              <a:t>وضعیت مبلمان شهری سایت : </a:t>
            </a:r>
          </a:p>
          <a:p>
            <a:pPr>
              <a:lnSpc>
                <a:spcPct val="90000"/>
              </a:lnSpc>
            </a:pPr>
            <a:r>
              <a:rPr lang="fa-IR" sz="2400" dirty="0">
                <a:cs typeface="B Nazanin" pitchFamily="2" charset="-78"/>
              </a:rPr>
              <a:t>بسیار نابسامان</a:t>
            </a:r>
          </a:p>
          <a:p>
            <a:pPr>
              <a:lnSpc>
                <a:spcPct val="90000"/>
              </a:lnSpc>
            </a:pPr>
            <a:r>
              <a:rPr lang="fa-IR" sz="2400" dirty="0">
                <a:cs typeface="B Nazanin" pitchFamily="2" charset="-78"/>
              </a:rPr>
              <a:t>عدم برنامه ریزی و کنترل </a:t>
            </a:r>
          </a:p>
          <a:p>
            <a:pPr>
              <a:lnSpc>
                <a:spcPct val="90000"/>
              </a:lnSpc>
            </a:pPr>
            <a:r>
              <a:rPr lang="fa-IR" sz="2400" dirty="0">
                <a:cs typeface="B Nazanin" pitchFamily="2" charset="-78"/>
              </a:rPr>
              <a:t>اضافه شدن بخشی جدید در هر دوره </a:t>
            </a:r>
          </a:p>
          <a:p>
            <a:pPr>
              <a:lnSpc>
                <a:spcPct val="90000"/>
              </a:lnSpc>
            </a:pPr>
            <a:r>
              <a:rPr lang="fa-IR" sz="2400" dirty="0">
                <a:cs typeface="B Nazanin" pitchFamily="2" charset="-78"/>
              </a:rPr>
              <a:t>قرارگیری تابلوهای تبلیغاتی فراوان </a:t>
            </a:r>
          </a:p>
          <a:p>
            <a:pPr>
              <a:lnSpc>
                <a:spcPct val="90000"/>
              </a:lnSpc>
            </a:pPr>
            <a:r>
              <a:rPr lang="fa-IR" sz="2400" dirty="0">
                <a:cs typeface="B Nazanin" pitchFamily="2" charset="-78"/>
              </a:rPr>
              <a:t>نور پردازی نا مطلوب </a:t>
            </a:r>
          </a:p>
          <a:p>
            <a:pPr>
              <a:lnSpc>
                <a:spcPct val="90000"/>
              </a:lnSpc>
            </a:pPr>
            <a:r>
              <a:rPr lang="fa-IR" sz="2400" dirty="0">
                <a:cs typeface="B Nazanin" pitchFamily="2" charset="-78"/>
              </a:rPr>
              <a:t>مبلمانهای شهری فرسوده و غیر قابل استفاده</a:t>
            </a:r>
            <a:endParaRPr lang="en-US" sz="2400" dirty="0">
              <a:cs typeface="B Nazanin" pitchFamily="2" charset="-78"/>
            </a:endParaRPr>
          </a:p>
        </p:txBody>
      </p:sp>
      <p:sp>
        <p:nvSpPr>
          <p:cNvPr id="176132" name="Oval 4"/>
          <p:cNvSpPr>
            <a:spLocks noChangeArrowheads="1"/>
          </p:cNvSpPr>
          <p:nvPr/>
        </p:nvSpPr>
        <p:spPr bwMode="auto">
          <a:xfrm>
            <a:off x="8334404" y="476232"/>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6133" name="Picture 5" descr="Copy (2) of 18"/>
          <p:cNvPicPr>
            <a:picLocks noChangeAspect="1" noChangeArrowheads="1"/>
          </p:cNvPicPr>
          <p:nvPr/>
        </p:nvPicPr>
        <p:blipFill>
          <a:blip r:embed="rId2" cstate="print"/>
          <a:srcRect/>
          <a:stretch>
            <a:fillRect/>
          </a:stretch>
        </p:blipFill>
        <p:spPr bwMode="auto">
          <a:xfrm>
            <a:off x="4724400" y="1066800"/>
            <a:ext cx="3451225" cy="1828800"/>
          </a:xfrm>
          <a:prstGeom prst="rect">
            <a:avLst/>
          </a:prstGeom>
          <a:ln>
            <a:noFill/>
          </a:ln>
          <a:effectLst>
            <a:softEdge rad="112500"/>
          </a:effectLst>
        </p:spPr>
      </p:pic>
      <p:pic>
        <p:nvPicPr>
          <p:cNvPr id="176134" name="Picture 6" descr="Copy (3) of 18"/>
          <p:cNvPicPr>
            <a:picLocks noChangeAspect="1" noChangeArrowheads="1"/>
          </p:cNvPicPr>
          <p:nvPr/>
        </p:nvPicPr>
        <p:blipFill>
          <a:blip r:embed="rId3" cstate="print"/>
          <a:srcRect/>
          <a:stretch>
            <a:fillRect/>
          </a:stretch>
        </p:blipFill>
        <p:spPr bwMode="auto">
          <a:xfrm>
            <a:off x="533400" y="2895600"/>
            <a:ext cx="2895600" cy="3200400"/>
          </a:xfrm>
          <a:prstGeom prst="rect">
            <a:avLst/>
          </a:prstGeom>
          <a:ln>
            <a:noFill/>
          </a:ln>
          <a:effectLst>
            <a:softEdge rad="112500"/>
          </a:effectLst>
        </p:spPr>
      </p:pic>
      <p:pic>
        <p:nvPicPr>
          <p:cNvPr id="176135" name="Picture 7" descr="Copy (4) of 18"/>
          <p:cNvPicPr>
            <a:picLocks noChangeAspect="1" noChangeArrowheads="1"/>
          </p:cNvPicPr>
          <p:nvPr/>
        </p:nvPicPr>
        <p:blipFill>
          <a:blip r:embed="rId4" cstate="print"/>
          <a:srcRect/>
          <a:stretch>
            <a:fillRect/>
          </a:stretch>
        </p:blipFill>
        <p:spPr bwMode="auto">
          <a:xfrm>
            <a:off x="2743200" y="2438400"/>
            <a:ext cx="2644775" cy="17732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6136" name="Picture 8" descr="Copy (5) of 18"/>
          <p:cNvPicPr>
            <a:picLocks noChangeAspect="1" noChangeArrowheads="1"/>
          </p:cNvPicPr>
          <p:nvPr/>
        </p:nvPicPr>
        <p:blipFill>
          <a:blip r:embed="rId5" cstate="print"/>
          <a:srcRect/>
          <a:stretch>
            <a:fillRect/>
          </a:stretch>
        </p:blipFill>
        <p:spPr bwMode="auto">
          <a:xfrm>
            <a:off x="381000" y="457200"/>
            <a:ext cx="3200400" cy="220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blinds(horizontal)">
                                      <p:cBhvr>
                                        <p:cTn id="7" dur="500"/>
                                        <p:tgtEl>
                                          <p:spTgt spid="1761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6136"/>
                                        </p:tgtEl>
                                        <p:attrNameLst>
                                          <p:attrName>style.visibility</p:attrName>
                                        </p:attrNameLst>
                                      </p:cBhvr>
                                      <p:to>
                                        <p:strVal val="visible"/>
                                      </p:to>
                                    </p:set>
                                    <p:animEffect transition="in" filter="blinds(horizontal)">
                                      <p:cBhvr>
                                        <p:cTn id="12" dur="2000"/>
                                        <p:tgtEl>
                                          <p:spTgt spid="17613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6135"/>
                                        </p:tgtEl>
                                        <p:attrNameLst>
                                          <p:attrName>style.visibility</p:attrName>
                                        </p:attrNameLst>
                                      </p:cBhvr>
                                      <p:to>
                                        <p:strVal val="visible"/>
                                      </p:to>
                                    </p:set>
                                    <p:animEffect transition="in" filter="checkerboard(across)">
                                      <p:cBhvr>
                                        <p:cTn id="17" dur="500"/>
                                        <p:tgtEl>
                                          <p:spTgt spid="17613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6131">
                                            <p:txEl>
                                              <p:pRg st="0" end="0"/>
                                            </p:txEl>
                                          </p:spTgt>
                                        </p:tgtEl>
                                        <p:attrNameLst>
                                          <p:attrName>style.visibility</p:attrName>
                                        </p:attrNameLst>
                                      </p:cBhvr>
                                      <p:to>
                                        <p:strVal val="visible"/>
                                      </p:to>
                                    </p:set>
                                    <p:animEffect transition="in" filter="blinds(horizontal)">
                                      <p:cBhvr>
                                        <p:cTn id="22" dur="2000"/>
                                        <p:tgtEl>
                                          <p:spTgt spid="17613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6131">
                                            <p:txEl>
                                              <p:pRg st="1" end="1"/>
                                            </p:txEl>
                                          </p:spTgt>
                                        </p:tgtEl>
                                        <p:attrNameLst>
                                          <p:attrName>style.visibility</p:attrName>
                                        </p:attrNameLst>
                                      </p:cBhvr>
                                      <p:to>
                                        <p:strVal val="visible"/>
                                      </p:to>
                                    </p:set>
                                    <p:animEffect transition="in" filter="blinds(horizontal)">
                                      <p:cBhvr>
                                        <p:cTn id="27" dur="2000"/>
                                        <p:tgtEl>
                                          <p:spTgt spid="17613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6131">
                                            <p:txEl>
                                              <p:pRg st="2" end="2"/>
                                            </p:txEl>
                                          </p:spTgt>
                                        </p:tgtEl>
                                        <p:attrNameLst>
                                          <p:attrName>style.visibility</p:attrName>
                                        </p:attrNameLst>
                                      </p:cBhvr>
                                      <p:to>
                                        <p:strVal val="visible"/>
                                      </p:to>
                                    </p:set>
                                    <p:animEffect transition="in" filter="blinds(horizontal)">
                                      <p:cBhvr>
                                        <p:cTn id="32" dur="2000"/>
                                        <p:tgtEl>
                                          <p:spTgt spid="17613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6131">
                                            <p:txEl>
                                              <p:pRg st="3" end="3"/>
                                            </p:txEl>
                                          </p:spTgt>
                                        </p:tgtEl>
                                        <p:attrNameLst>
                                          <p:attrName>style.visibility</p:attrName>
                                        </p:attrNameLst>
                                      </p:cBhvr>
                                      <p:to>
                                        <p:strVal val="visible"/>
                                      </p:to>
                                    </p:set>
                                    <p:animEffect transition="in" filter="blinds(horizontal)">
                                      <p:cBhvr>
                                        <p:cTn id="37" dur="2000"/>
                                        <p:tgtEl>
                                          <p:spTgt spid="17613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6131">
                                            <p:txEl>
                                              <p:pRg st="4" end="4"/>
                                            </p:txEl>
                                          </p:spTgt>
                                        </p:tgtEl>
                                        <p:attrNameLst>
                                          <p:attrName>style.visibility</p:attrName>
                                        </p:attrNameLst>
                                      </p:cBhvr>
                                      <p:to>
                                        <p:strVal val="visible"/>
                                      </p:to>
                                    </p:set>
                                    <p:animEffect transition="in" filter="blinds(horizontal)">
                                      <p:cBhvr>
                                        <p:cTn id="42" dur="2000"/>
                                        <p:tgtEl>
                                          <p:spTgt spid="17613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6131">
                                            <p:txEl>
                                              <p:pRg st="5" end="5"/>
                                            </p:txEl>
                                          </p:spTgt>
                                        </p:tgtEl>
                                        <p:attrNameLst>
                                          <p:attrName>style.visibility</p:attrName>
                                        </p:attrNameLst>
                                      </p:cBhvr>
                                      <p:to>
                                        <p:strVal val="visible"/>
                                      </p:to>
                                    </p:set>
                                    <p:animEffect transition="in" filter="blinds(horizontal)">
                                      <p:cBhvr>
                                        <p:cTn id="47" dur="2000"/>
                                        <p:tgtEl>
                                          <p:spTgt spid="17613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76131">
                                            <p:txEl>
                                              <p:pRg st="6" end="6"/>
                                            </p:txEl>
                                          </p:spTgt>
                                        </p:tgtEl>
                                        <p:attrNameLst>
                                          <p:attrName>style.visibility</p:attrName>
                                        </p:attrNameLst>
                                      </p:cBhvr>
                                      <p:to>
                                        <p:strVal val="visible"/>
                                      </p:to>
                                    </p:set>
                                    <p:animEffect transition="in" filter="blinds(horizontal)">
                                      <p:cBhvr>
                                        <p:cTn id="52" dur="2000"/>
                                        <p:tgtEl>
                                          <p:spTgt spid="176131">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76133"/>
                                        </p:tgtEl>
                                        <p:attrNameLst>
                                          <p:attrName>style.visibility</p:attrName>
                                        </p:attrNameLst>
                                      </p:cBhvr>
                                      <p:to>
                                        <p:strVal val="visible"/>
                                      </p:to>
                                    </p:set>
                                    <p:animEffect transition="in" filter="blinds(horizontal)">
                                      <p:cBhvr>
                                        <p:cTn id="57" dur="3000"/>
                                        <p:tgtEl>
                                          <p:spTgt spid="17613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76134"/>
                                        </p:tgtEl>
                                        <p:attrNameLst>
                                          <p:attrName>style.visibility</p:attrName>
                                        </p:attrNameLst>
                                      </p:cBhvr>
                                      <p:to>
                                        <p:strVal val="visible"/>
                                      </p:to>
                                    </p:set>
                                    <p:animEffect transition="in" filter="checkerboard(across)">
                                      <p:cBhvr>
                                        <p:cTn id="62" dur="2000"/>
                                        <p:tgtEl>
                                          <p:spTgt spid="176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P spid="17613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00694" y="228600"/>
            <a:ext cx="3335458" cy="758952"/>
          </a:xfrm>
        </p:spPr>
        <p:txBody>
          <a:bodyPr>
            <a:normAutofit fontScale="90000"/>
          </a:bodyPr>
          <a:lstStyle/>
          <a:p>
            <a:pPr algn="r"/>
            <a:r>
              <a:rPr lang="fa-IR" sz="4000" b="1" dirty="0" smtClean="0">
                <a:solidFill>
                  <a:srgbClr val="0070C0"/>
                </a:solidFill>
                <a:cs typeface="B Arshia" pitchFamily="2" charset="-78"/>
              </a:rPr>
              <a:t>مبلمان شهری:</a:t>
            </a:r>
            <a:r>
              <a:rPr lang="fa-IR" dirty="0" smtClean="0"/>
              <a:t/>
            </a:r>
            <a:br>
              <a:rPr lang="fa-IR" dirty="0" smtClean="0"/>
            </a:br>
            <a:r>
              <a:rPr lang="fa-IR" sz="4000" b="1" dirty="0" smtClean="0">
                <a:solidFill>
                  <a:srgbClr val="0070C0"/>
                </a:solidFill>
                <a:cs typeface="B Arshia" pitchFamily="2" charset="-78"/>
              </a:rPr>
              <a:t>کیوسک تلفن:</a:t>
            </a:r>
            <a:endParaRPr lang="en-US" sz="4000" b="1" dirty="0" smtClean="0">
              <a:solidFill>
                <a:srgbClr val="0070C0"/>
              </a:solidFill>
              <a:cs typeface="B Arshia" pitchFamily="2" charset="-78"/>
            </a:endParaRPr>
          </a:p>
        </p:txBody>
      </p:sp>
      <p:pic>
        <p:nvPicPr>
          <p:cNvPr id="1027" name="Picture 3" descr="F:\Documents and Settings\mehrzad\Desktop\104.jpg"/>
          <p:cNvPicPr>
            <a:picLocks noGrp="1" noChangeAspect="1" noChangeArrowheads="1"/>
          </p:cNvPicPr>
          <p:nvPr>
            <p:ph sz="quarter" idx="1"/>
          </p:nvPr>
        </p:nvPicPr>
        <p:blipFill>
          <a:blip r:embed="rId2"/>
          <a:srcRect/>
          <a:stretch>
            <a:fillRect/>
          </a:stretch>
        </p:blipFill>
        <p:spPr bwMode="auto">
          <a:xfrm>
            <a:off x="5214942" y="1000108"/>
            <a:ext cx="3721168" cy="4572000"/>
          </a:xfrm>
          <a:prstGeom prst="rect">
            <a:avLst/>
          </a:prstGeom>
          <a:noFill/>
        </p:spPr>
      </p:pic>
      <p:pic>
        <p:nvPicPr>
          <p:cNvPr id="7" name="Picture 2" descr="F:\Documents and Settings\mehrzad\Desktop\mehdi\100MSDCF\مبل\DSC02460.JPG"/>
          <p:cNvPicPr>
            <a:picLocks noChangeAspect="1" noChangeArrowheads="1"/>
          </p:cNvPicPr>
          <p:nvPr/>
        </p:nvPicPr>
        <p:blipFill>
          <a:blip r:embed="rId3" cstate="print"/>
          <a:srcRect/>
          <a:stretch>
            <a:fillRect/>
          </a:stretch>
        </p:blipFill>
        <p:spPr bwMode="auto">
          <a:xfrm>
            <a:off x="571472" y="428604"/>
            <a:ext cx="2438363" cy="1828772"/>
          </a:xfrm>
          <a:prstGeom prst="rect">
            <a:avLst/>
          </a:prstGeom>
          <a:noFill/>
        </p:spPr>
      </p:pic>
      <p:pic>
        <p:nvPicPr>
          <p:cNvPr id="8" name="Picture 5" descr="F:\Documents and Settings\mehrzad\Desktop\mehdi\100MSDCF\کف سازی\DSC02356.JPG"/>
          <p:cNvPicPr>
            <a:picLocks noChangeAspect="1" noChangeArrowheads="1"/>
          </p:cNvPicPr>
          <p:nvPr/>
        </p:nvPicPr>
        <p:blipFill>
          <a:blip r:embed="rId4" cstate="print"/>
          <a:srcRect/>
          <a:stretch>
            <a:fillRect/>
          </a:stretch>
        </p:blipFill>
        <p:spPr bwMode="auto">
          <a:xfrm>
            <a:off x="214282" y="4572008"/>
            <a:ext cx="2766972" cy="2075229"/>
          </a:xfrm>
          <a:prstGeom prst="rect">
            <a:avLst/>
          </a:prstGeom>
          <a:noFill/>
        </p:spPr>
      </p:pic>
      <p:pic>
        <p:nvPicPr>
          <p:cNvPr id="9" name="Picture 4" descr="F:\Documents and Settings\mehrzad\Desktop\mehdi\100MSDCF\DSC02503.JPG"/>
          <p:cNvPicPr>
            <a:picLocks noChangeAspect="1" noChangeArrowheads="1"/>
          </p:cNvPicPr>
          <p:nvPr/>
        </p:nvPicPr>
        <p:blipFill>
          <a:blip r:embed="rId5" cstate="print"/>
          <a:srcRect/>
          <a:stretch>
            <a:fillRect/>
          </a:stretch>
        </p:blipFill>
        <p:spPr bwMode="auto">
          <a:xfrm>
            <a:off x="2000232" y="2500306"/>
            <a:ext cx="2533614" cy="1900210"/>
          </a:xfrm>
          <a:prstGeom prst="rect">
            <a:avLst/>
          </a:prstGeom>
          <a:noFill/>
        </p:spPr>
      </p:pic>
      <p:pic>
        <p:nvPicPr>
          <p:cNvPr id="10" name="Picture 3" descr="F:\Documents and Settings\mehrzad\Desktop\mehdi\100MSDCF\مبل\DSC02500.JPG"/>
          <p:cNvPicPr>
            <a:picLocks noChangeAspect="1" noChangeArrowheads="1"/>
          </p:cNvPicPr>
          <p:nvPr/>
        </p:nvPicPr>
        <p:blipFill>
          <a:blip r:embed="rId6" cstate="print"/>
          <a:srcRect/>
          <a:stretch>
            <a:fillRect/>
          </a:stretch>
        </p:blipFill>
        <p:spPr bwMode="auto">
          <a:xfrm>
            <a:off x="3500430" y="4714884"/>
            <a:ext cx="2476518" cy="18573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ppt_w</p:attrName>
                                        </p:attrNameLst>
                                      </p:cBhvr>
                                      <p:tavLst>
                                        <p:tav tm="0">
                                          <p:val>
                                            <p:fltVal val="0"/>
                                          </p:val>
                                        </p:tav>
                                        <p:tav tm="100000">
                                          <p:val>
                                            <p:strVal val="#ppt_w"/>
                                          </p:val>
                                        </p:tav>
                                      </p:tavLst>
                                    </p:anim>
                                    <p:anim calcmode="lin" valueType="num">
                                      <p:cBhvr>
                                        <p:cTn id="13" dur="1000" fill="hold"/>
                                        <p:tgtEl>
                                          <p:spTgt spid="1027"/>
                                        </p:tgtEl>
                                        <p:attrNameLst>
                                          <p:attrName>ppt_h</p:attrName>
                                        </p:attrNameLst>
                                      </p:cBhvr>
                                      <p:tavLst>
                                        <p:tav tm="0">
                                          <p:val>
                                            <p:fltVal val="0"/>
                                          </p:val>
                                        </p:tav>
                                        <p:tav tm="100000">
                                          <p:val>
                                            <p:strVal val="#ppt_h"/>
                                          </p:val>
                                        </p:tav>
                                      </p:tavLst>
                                    </p:anim>
                                    <p:anim calcmode="lin" valueType="num">
                                      <p:cBhvr>
                                        <p:cTn id="14" dur="1000" fill="hold"/>
                                        <p:tgtEl>
                                          <p:spTgt spid="1027"/>
                                        </p:tgtEl>
                                        <p:attrNameLst>
                                          <p:attrName>style.rotation</p:attrName>
                                        </p:attrNameLst>
                                      </p:cBhvr>
                                      <p:tavLst>
                                        <p:tav tm="0">
                                          <p:val>
                                            <p:fltVal val="90"/>
                                          </p:val>
                                        </p:tav>
                                        <p:tav tm="100000">
                                          <p:val>
                                            <p:fltVal val="0"/>
                                          </p:val>
                                        </p:tav>
                                      </p:tavLst>
                                    </p:anim>
                                    <p:animEffect transition="in" filter="fade">
                                      <p:cBhvr>
                                        <p:cTn id="15" dur="10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style.rotation</p:attrName>
                                        </p:attrNameLst>
                                      </p:cBhvr>
                                      <p:tavLst>
                                        <p:tav tm="0">
                                          <p:val>
                                            <p:fltVal val="360"/>
                                          </p:val>
                                        </p:tav>
                                        <p:tav tm="100000">
                                          <p:val>
                                            <p:fltVal val="0"/>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Scale>
                                      <p:cBhvr>
                                        <p:cTn id="36"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9"/>
                                        </p:tgtEl>
                                        <p:attrNameLst>
                                          <p:attrName>ppt_x</p:attrName>
                                          <p:attrName>ppt_y</p:attrName>
                                        </p:attrNameLst>
                                      </p:cBhvr>
                                    </p:animMotion>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0.05"/>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 calcmode="lin" valueType="num">
                                      <p:cBhvr>
                                        <p:cTn id="45" dur="500" fill="hold"/>
                                        <p:tgtEl>
                                          <p:spTgt spid="10"/>
                                        </p:tgtEl>
                                        <p:attrNameLst>
                                          <p:attrName>ppt_x</p:attrName>
                                        </p:attrNameLst>
                                      </p:cBhvr>
                                      <p:tavLst>
                                        <p:tav tm="0">
                                          <p:val>
                                            <p:strVal val="#ppt_x-.2"/>
                                          </p:val>
                                        </p:tav>
                                        <p:tav tm="100000">
                                          <p:val>
                                            <p:strVal val="#ppt_x"/>
                                          </p:val>
                                        </p:tav>
                                      </p:tavLst>
                                    </p:anim>
                                    <p:anim calcmode="lin" valueType="num">
                                      <p:cBhvr>
                                        <p:cTn id="46" dur="500" fill="hold"/>
                                        <p:tgtEl>
                                          <p:spTgt spid="10"/>
                                        </p:tgtEl>
                                        <p:attrNameLst>
                                          <p:attrName>ppt_y</p:attrName>
                                        </p:attrNameLst>
                                      </p:cBhvr>
                                      <p:tavLst>
                                        <p:tav tm="0">
                                          <p:val>
                                            <p:strVal val="#ppt_y"/>
                                          </p:val>
                                        </p:tav>
                                        <p:tav tm="100000">
                                          <p:val>
                                            <p:strVal val="#ppt_y"/>
                                          </p:val>
                                        </p:tav>
                                      </p:tavLst>
                                    </p:anim>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14290"/>
            <a:ext cx="8556528" cy="987552"/>
          </a:xfrm>
        </p:spPr>
        <p:txBody>
          <a:bodyPr>
            <a:normAutofit fontScale="90000"/>
          </a:bodyPr>
          <a:lstStyle/>
          <a:p>
            <a:pPr algn="r"/>
            <a:r>
              <a:rPr lang="fa-IR" sz="4000" b="1" dirty="0" smtClean="0">
                <a:solidFill>
                  <a:srgbClr val="0070C0"/>
                </a:solidFill>
                <a:cs typeface="B Arshia" pitchFamily="2" charset="-78"/>
              </a:rPr>
              <a:t>مبلمان شهری :</a:t>
            </a:r>
            <a:r>
              <a:rPr lang="fa-IR" dirty="0" smtClean="0"/>
              <a:t/>
            </a:r>
            <a:br>
              <a:rPr lang="fa-IR" dirty="0" smtClean="0"/>
            </a:br>
            <a:endParaRPr lang="en-US" dirty="0"/>
          </a:p>
        </p:txBody>
      </p:sp>
      <p:sp>
        <p:nvSpPr>
          <p:cNvPr id="18" name="Content Placeholder 17"/>
          <p:cNvSpPr>
            <a:spLocks noGrp="1"/>
          </p:cNvSpPr>
          <p:nvPr>
            <p:ph sz="quarter" idx="1"/>
          </p:nvPr>
        </p:nvSpPr>
        <p:spPr>
          <a:xfrm>
            <a:off x="5286380" y="928670"/>
            <a:ext cx="3519292" cy="5170378"/>
          </a:xfrm>
        </p:spPr>
        <p:txBody>
          <a:bodyPr/>
          <a:lstStyle/>
          <a:p>
            <a:r>
              <a:rPr lang="fa-IR" dirty="0" smtClean="0"/>
              <a:t>نیمکت:</a:t>
            </a:r>
          </a:p>
          <a:p>
            <a:r>
              <a:rPr lang="fa-IR" dirty="0" smtClean="0"/>
              <a:t>در حاشیه میدان نیمکت های برای استراحت فراهم شده که اکثریت آنها در دو قسمت میدان به علت وجود فضای بیشتر مستقر شده اند، یکی بین خیابان شهرداری و خیابان دربندیو دیگری هم بین خیابان شهرداری و فنا خسرو قرار گرفته</a:t>
            </a:r>
            <a:endParaRPr lang="en-US" dirty="0"/>
          </a:p>
        </p:txBody>
      </p:sp>
      <p:pic>
        <p:nvPicPr>
          <p:cNvPr id="2059" name="Picture 11" descr="F:\Documents and Settings\mehrzad\Desktop\105.jpg"/>
          <p:cNvPicPr>
            <a:picLocks noChangeAspect="1" noChangeArrowheads="1"/>
          </p:cNvPicPr>
          <p:nvPr/>
        </p:nvPicPr>
        <p:blipFill>
          <a:blip r:embed="rId2"/>
          <a:srcRect/>
          <a:stretch>
            <a:fillRect/>
          </a:stretch>
        </p:blipFill>
        <p:spPr bwMode="auto">
          <a:xfrm>
            <a:off x="428596" y="357166"/>
            <a:ext cx="4437862" cy="4757746"/>
          </a:xfrm>
          <a:prstGeom prst="rect">
            <a:avLst/>
          </a:prstGeom>
          <a:noFill/>
        </p:spPr>
      </p:pic>
      <p:sp>
        <p:nvSpPr>
          <p:cNvPr id="21" name="Line 20"/>
          <p:cNvSpPr>
            <a:spLocks noChangeShapeType="1"/>
          </p:cNvSpPr>
          <p:nvPr/>
        </p:nvSpPr>
        <p:spPr bwMode="auto">
          <a:xfrm>
            <a:off x="3143240" y="2357430"/>
            <a:ext cx="1071570" cy="1643074"/>
          </a:xfrm>
          <a:prstGeom prst="line">
            <a:avLst/>
          </a:prstGeom>
          <a:noFill/>
          <a:ln w="38100">
            <a:solidFill>
              <a:srgbClr val="993300"/>
            </a:solidFill>
            <a:round/>
            <a:headEnd/>
            <a:tailEnd type="arrow" w="med" len="med"/>
          </a:ln>
          <a:effectLst/>
        </p:spPr>
        <p:txBody>
          <a:bodyPr/>
          <a:lstStyle/>
          <a:p>
            <a:endParaRPr lang="fa-IR"/>
          </a:p>
        </p:txBody>
      </p:sp>
      <p:pic>
        <p:nvPicPr>
          <p:cNvPr id="14338" name="Picture 2" descr="F:\Documents and Settings\mehrzad\Desktop\132.jpg"/>
          <p:cNvPicPr>
            <a:picLocks noChangeAspect="1" noChangeArrowheads="1"/>
          </p:cNvPicPr>
          <p:nvPr/>
        </p:nvPicPr>
        <p:blipFill>
          <a:blip r:embed="rId3" cstate="print"/>
          <a:srcRect/>
          <a:stretch>
            <a:fillRect/>
          </a:stretch>
        </p:blipFill>
        <p:spPr bwMode="auto">
          <a:xfrm>
            <a:off x="3786182" y="4102445"/>
            <a:ext cx="3667945" cy="27555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fade">
                                      <p:cBhvr>
                                        <p:cTn id="20" dur="1000"/>
                                        <p:tgtEl>
                                          <p:spTgt spid="18">
                                            <p:txEl>
                                              <p:pRg st="1" end="1"/>
                                            </p:txEl>
                                          </p:spTgt>
                                        </p:tgtEl>
                                      </p:cBhvr>
                                    </p:animEffect>
                                    <p:anim calcmode="lin" valueType="num">
                                      <p:cBhvr>
                                        <p:cTn id="21"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18">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8">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8" presetClass="entr" presetSubtype="0" accel="100000" fill="hold" nodeType="clickEffect">
                                  <p:stCondLst>
                                    <p:cond delay="0"/>
                                  </p:stCondLst>
                                  <p:childTnLst>
                                    <p:set>
                                      <p:cBhvr>
                                        <p:cTn id="27" dur="1" fill="hold">
                                          <p:stCondLst>
                                            <p:cond delay="0"/>
                                          </p:stCondLst>
                                        </p:cTn>
                                        <p:tgtEl>
                                          <p:spTgt spid="2059"/>
                                        </p:tgtEl>
                                        <p:attrNameLst>
                                          <p:attrName>style.visibility</p:attrName>
                                        </p:attrNameLst>
                                      </p:cBhvr>
                                      <p:to>
                                        <p:strVal val="visible"/>
                                      </p:to>
                                    </p:set>
                                    <p:anim calcmode="lin" valueType="num">
                                      <p:cBhvr>
                                        <p:cTn id="28" dur="500" fill="hold"/>
                                        <p:tgtEl>
                                          <p:spTgt spid="2059"/>
                                        </p:tgtEl>
                                        <p:attrNameLst>
                                          <p:attrName>ppt_w</p:attrName>
                                        </p:attrNameLst>
                                      </p:cBhvr>
                                      <p:tavLst>
                                        <p:tav tm="0">
                                          <p:val>
                                            <p:strVal val="#ppt_w*2.5"/>
                                          </p:val>
                                        </p:tav>
                                        <p:tav tm="100000">
                                          <p:val>
                                            <p:strVal val="#ppt_w"/>
                                          </p:val>
                                        </p:tav>
                                      </p:tavLst>
                                    </p:anim>
                                    <p:anim calcmode="lin" valueType="num">
                                      <p:cBhvr>
                                        <p:cTn id="29" dur="500" fill="hold"/>
                                        <p:tgtEl>
                                          <p:spTgt spid="2059"/>
                                        </p:tgtEl>
                                        <p:attrNameLst>
                                          <p:attrName>ppt_h</p:attrName>
                                        </p:attrNameLst>
                                      </p:cBhvr>
                                      <p:tavLst>
                                        <p:tav tm="0">
                                          <p:val>
                                            <p:strVal val="#ppt_h*0.01"/>
                                          </p:val>
                                        </p:tav>
                                        <p:tav tm="100000">
                                          <p:val>
                                            <p:strVal val="#ppt_h"/>
                                          </p:val>
                                        </p:tav>
                                      </p:tavLst>
                                    </p:anim>
                                    <p:anim calcmode="lin" valueType="num">
                                      <p:cBhvr>
                                        <p:cTn id="30" dur="500" fill="hold"/>
                                        <p:tgtEl>
                                          <p:spTgt spid="2059"/>
                                        </p:tgtEl>
                                        <p:attrNameLst>
                                          <p:attrName>ppt_x</p:attrName>
                                        </p:attrNameLst>
                                      </p:cBhvr>
                                      <p:tavLst>
                                        <p:tav tm="0">
                                          <p:val>
                                            <p:strVal val="#ppt_x"/>
                                          </p:val>
                                        </p:tav>
                                        <p:tav tm="100000">
                                          <p:val>
                                            <p:strVal val="#ppt_x"/>
                                          </p:val>
                                        </p:tav>
                                      </p:tavLst>
                                    </p:anim>
                                    <p:anim calcmode="lin" valueType="num">
                                      <p:cBhvr>
                                        <p:cTn id="31" dur="500" fill="hold"/>
                                        <p:tgtEl>
                                          <p:spTgt spid="2059"/>
                                        </p:tgtEl>
                                        <p:attrNameLst>
                                          <p:attrName>ppt_y</p:attrName>
                                        </p:attrNameLst>
                                      </p:cBhvr>
                                      <p:tavLst>
                                        <p:tav tm="0">
                                          <p:val>
                                            <p:strVal val="#ppt_h+1"/>
                                          </p:val>
                                        </p:tav>
                                        <p:tav tm="100000">
                                          <p:val>
                                            <p:strVal val="#ppt_y"/>
                                          </p:val>
                                        </p:tav>
                                      </p:tavLst>
                                    </p:anim>
                                    <p:animEffect transition="in" filter="fade">
                                      <p:cBhvr>
                                        <p:cTn id="32" dur="500"/>
                                        <p:tgtEl>
                                          <p:spTgt spid="2059"/>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80">
                                          <p:stCondLst>
                                            <p:cond delay="0"/>
                                          </p:stCondLst>
                                        </p:cTn>
                                        <p:tgtEl>
                                          <p:spTgt spid="21"/>
                                        </p:tgtEl>
                                      </p:cBhvr>
                                    </p:animEffect>
                                    <p:anim calcmode="lin" valueType="num">
                                      <p:cBhvr>
                                        <p:cTn id="3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3" dur="26">
                                          <p:stCondLst>
                                            <p:cond delay="650"/>
                                          </p:stCondLst>
                                        </p:cTn>
                                        <p:tgtEl>
                                          <p:spTgt spid="21"/>
                                        </p:tgtEl>
                                      </p:cBhvr>
                                      <p:to x="100000" y="60000"/>
                                    </p:animScale>
                                    <p:animScale>
                                      <p:cBhvr>
                                        <p:cTn id="44" dur="166" decel="50000">
                                          <p:stCondLst>
                                            <p:cond delay="676"/>
                                          </p:stCondLst>
                                        </p:cTn>
                                        <p:tgtEl>
                                          <p:spTgt spid="21"/>
                                        </p:tgtEl>
                                      </p:cBhvr>
                                      <p:to x="100000" y="100000"/>
                                    </p:animScale>
                                    <p:animScale>
                                      <p:cBhvr>
                                        <p:cTn id="45" dur="26">
                                          <p:stCondLst>
                                            <p:cond delay="1312"/>
                                          </p:stCondLst>
                                        </p:cTn>
                                        <p:tgtEl>
                                          <p:spTgt spid="21"/>
                                        </p:tgtEl>
                                      </p:cBhvr>
                                      <p:to x="100000" y="80000"/>
                                    </p:animScale>
                                    <p:animScale>
                                      <p:cBhvr>
                                        <p:cTn id="46" dur="166" decel="50000">
                                          <p:stCondLst>
                                            <p:cond delay="1338"/>
                                          </p:stCondLst>
                                        </p:cTn>
                                        <p:tgtEl>
                                          <p:spTgt spid="21"/>
                                        </p:tgtEl>
                                      </p:cBhvr>
                                      <p:to x="100000" y="100000"/>
                                    </p:animScale>
                                    <p:animScale>
                                      <p:cBhvr>
                                        <p:cTn id="47" dur="26">
                                          <p:stCondLst>
                                            <p:cond delay="1642"/>
                                          </p:stCondLst>
                                        </p:cTn>
                                        <p:tgtEl>
                                          <p:spTgt spid="21"/>
                                        </p:tgtEl>
                                      </p:cBhvr>
                                      <p:to x="100000" y="90000"/>
                                    </p:animScale>
                                    <p:animScale>
                                      <p:cBhvr>
                                        <p:cTn id="48" dur="166" decel="50000">
                                          <p:stCondLst>
                                            <p:cond delay="1668"/>
                                          </p:stCondLst>
                                        </p:cTn>
                                        <p:tgtEl>
                                          <p:spTgt spid="21"/>
                                        </p:tgtEl>
                                      </p:cBhvr>
                                      <p:to x="100000" y="100000"/>
                                    </p:animScale>
                                    <p:animScale>
                                      <p:cBhvr>
                                        <p:cTn id="49" dur="26">
                                          <p:stCondLst>
                                            <p:cond delay="1808"/>
                                          </p:stCondLst>
                                        </p:cTn>
                                        <p:tgtEl>
                                          <p:spTgt spid="21"/>
                                        </p:tgtEl>
                                      </p:cBhvr>
                                      <p:to x="100000" y="95000"/>
                                    </p:animScale>
                                    <p:animScale>
                                      <p:cBhvr>
                                        <p:cTn id="50" dur="166" decel="50000">
                                          <p:stCondLst>
                                            <p:cond delay="1834"/>
                                          </p:stCondLst>
                                        </p:cTn>
                                        <p:tgtEl>
                                          <p:spTgt spid="21"/>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14338"/>
                                        </p:tgtEl>
                                        <p:attrNameLst>
                                          <p:attrName>style.visibility</p:attrName>
                                        </p:attrNameLst>
                                      </p:cBhvr>
                                      <p:to>
                                        <p:strVal val="visible"/>
                                      </p:to>
                                    </p:set>
                                    <p:anim calcmode="lin" valueType="num">
                                      <p:cBhvr>
                                        <p:cTn id="55" dur="500" fill="hold"/>
                                        <p:tgtEl>
                                          <p:spTgt spid="14338"/>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4338"/>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4338"/>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build="p"/>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57422" y="228600"/>
            <a:ext cx="6478730" cy="758952"/>
          </a:xfrm>
        </p:spPr>
        <p:txBody>
          <a:bodyPr>
            <a:normAutofit fontScale="90000"/>
          </a:bodyPr>
          <a:lstStyle/>
          <a:p>
            <a:pPr algn="r"/>
            <a:r>
              <a:rPr lang="fa-IR" sz="3600" b="1" dirty="0" smtClean="0">
                <a:solidFill>
                  <a:srgbClr val="0070C0"/>
                </a:solidFill>
                <a:cs typeface="B Arshia" pitchFamily="2" charset="-78"/>
              </a:rPr>
              <a:t>چند نمونه از نیمکت های موجود در حاشیه میدان</a:t>
            </a:r>
            <a:endParaRPr lang="en-US" sz="3600" b="1" dirty="0" smtClean="0">
              <a:solidFill>
                <a:srgbClr val="0070C0"/>
              </a:solidFill>
              <a:cs typeface="B Arshia" pitchFamily="2" charset="-78"/>
            </a:endParaRPr>
          </a:p>
        </p:txBody>
      </p:sp>
      <p:sp>
        <p:nvSpPr>
          <p:cNvPr id="3" name="Content Placeholder 2"/>
          <p:cNvSpPr>
            <a:spLocks noGrp="1"/>
          </p:cNvSpPr>
          <p:nvPr>
            <p:ph sz="quarter" idx="1"/>
          </p:nvPr>
        </p:nvSpPr>
        <p:spPr/>
        <p:txBody>
          <a:bodyPr/>
          <a:lstStyle/>
          <a:p>
            <a:endParaRPr lang="en-US" dirty="0"/>
          </a:p>
        </p:txBody>
      </p:sp>
      <p:pic>
        <p:nvPicPr>
          <p:cNvPr id="3084" name="Picture 12" descr="F:\Documents and Settings\mehrzad\Desktop\113.jpg"/>
          <p:cNvPicPr>
            <a:picLocks noChangeAspect="1" noChangeArrowheads="1"/>
          </p:cNvPicPr>
          <p:nvPr/>
        </p:nvPicPr>
        <p:blipFill>
          <a:blip r:embed="rId2"/>
          <a:srcRect/>
          <a:stretch>
            <a:fillRect/>
          </a:stretch>
        </p:blipFill>
        <p:spPr bwMode="auto">
          <a:xfrm>
            <a:off x="0" y="1000108"/>
            <a:ext cx="3428992" cy="2786082"/>
          </a:xfrm>
          <a:prstGeom prst="rect">
            <a:avLst/>
          </a:prstGeom>
          <a:noFill/>
        </p:spPr>
      </p:pic>
      <p:pic>
        <p:nvPicPr>
          <p:cNvPr id="3085" name="Picture 13" descr="F:\Documents and Settings\mehrzad\Desktop\106.jpg"/>
          <p:cNvPicPr>
            <a:picLocks noChangeAspect="1" noChangeArrowheads="1"/>
          </p:cNvPicPr>
          <p:nvPr/>
        </p:nvPicPr>
        <p:blipFill>
          <a:blip r:embed="rId3"/>
          <a:srcRect/>
          <a:stretch>
            <a:fillRect/>
          </a:stretch>
        </p:blipFill>
        <p:spPr bwMode="auto">
          <a:xfrm>
            <a:off x="3437513" y="4286256"/>
            <a:ext cx="5706487" cy="2286016"/>
          </a:xfrm>
          <a:prstGeom prst="rect">
            <a:avLst/>
          </a:prstGeom>
          <a:noFill/>
        </p:spPr>
      </p:pic>
      <p:pic>
        <p:nvPicPr>
          <p:cNvPr id="3087" name="Picture 15" descr="F:\Documents and Settings\mehrzad\Desktop\108.jpg"/>
          <p:cNvPicPr>
            <a:picLocks noChangeAspect="1" noChangeArrowheads="1"/>
          </p:cNvPicPr>
          <p:nvPr/>
        </p:nvPicPr>
        <p:blipFill>
          <a:blip r:embed="rId4"/>
          <a:srcRect/>
          <a:stretch>
            <a:fillRect/>
          </a:stretch>
        </p:blipFill>
        <p:spPr bwMode="auto">
          <a:xfrm>
            <a:off x="5786446" y="1142984"/>
            <a:ext cx="3143272" cy="3286148"/>
          </a:xfrm>
          <a:prstGeom prst="rect">
            <a:avLst/>
          </a:prstGeom>
          <a:noFill/>
        </p:spPr>
      </p:pic>
      <p:pic>
        <p:nvPicPr>
          <p:cNvPr id="3090" name="Picture 18" descr="F:\Documents and Settings\mehrzad\Desktop\111.jpg"/>
          <p:cNvPicPr>
            <a:picLocks noChangeAspect="1" noChangeArrowheads="1"/>
          </p:cNvPicPr>
          <p:nvPr/>
        </p:nvPicPr>
        <p:blipFill>
          <a:blip r:embed="rId5" cstate="print"/>
          <a:srcRect/>
          <a:stretch>
            <a:fillRect/>
          </a:stretch>
        </p:blipFill>
        <p:spPr bwMode="auto">
          <a:xfrm>
            <a:off x="500034" y="3857628"/>
            <a:ext cx="2428892" cy="2571768"/>
          </a:xfrm>
          <a:prstGeom prst="rect">
            <a:avLst/>
          </a:prstGeom>
          <a:noFill/>
        </p:spPr>
      </p:pic>
      <p:pic>
        <p:nvPicPr>
          <p:cNvPr id="3091" name="Picture 19" descr="F:\Documents and Settings\mehrzad\Desktop\112.jpg"/>
          <p:cNvPicPr>
            <a:picLocks noChangeAspect="1" noChangeArrowheads="1"/>
          </p:cNvPicPr>
          <p:nvPr/>
        </p:nvPicPr>
        <p:blipFill>
          <a:blip r:embed="rId6"/>
          <a:srcRect/>
          <a:stretch>
            <a:fillRect/>
          </a:stretch>
        </p:blipFill>
        <p:spPr bwMode="auto">
          <a:xfrm>
            <a:off x="2071670" y="1285860"/>
            <a:ext cx="5214974" cy="40719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085"/>
                                        </p:tgtEl>
                                        <p:attrNameLst>
                                          <p:attrName>style.visibility</p:attrName>
                                        </p:attrNameLst>
                                      </p:cBhvr>
                                      <p:to>
                                        <p:strVal val="visible"/>
                                      </p:to>
                                    </p:set>
                                    <p:animEffect transition="in" filter="fade">
                                      <p:cBhvr>
                                        <p:cTn id="12" dur="800" decel="100000"/>
                                        <p:tgtEl>
                                          <p:spTgt spid="3085"/>
                                        </p:tgtEl>
                                      </p:cBhvr>
                                    </p:animEffect>
                                    <p:anim calcmode="lin" valueType="num">
                                      <p:cBhvr>
                                        <p:cTn id="13" dur="800" decel="100000" fill="hold"/>
                                        <p:tgtEl>
                                          <p:spTgt spid="3085"/>
                                        </p:tgtEl>
                                        <p:attrNameLst>
                                          <p:attrName>style.rotation</p:attrName>
                                        </p:attrNameLst>
                                      </p:cBhvr>
                                      <p:tavLst>
                                        <p:tav tm="0">
                                          <p:val>
                                            <p:fltVal val="-90"/>
                                          </p:val>
                                        </p:tav>
                                        <p:tav tm="100000">
                                          <p:val>
                                            <p:fltVal val="0"/>
                                          </p:val>
                                        </p:tav>
                                      </p:tavLst>
                                    </p:anim>
                                    <p:anim calcmode="lin" valueType="num">
                                      <p:cBhvr>
                                        <p:cTn id="14" dur="800" decel="100000" fill="hold"/>
                                        <p:tgtEl>
                                          <p:spTgt spid="3085"/>
                                        </p:tgtEl>
                                        <p:attrNameLst>
                                          <p:attrName>ppt_x</p:attrName>
                                        </p:attrNameLst>
                                      </p:cBhvr>
                                      <p:tavLst>
                                        <p:tav tm="0">
                                          <p:val>
                                            <p:strVal val="#ppt_x+0.4"/>
                                          </p:val>
                                        </p:tav>
                                        <p:tav tm="100000">
                                          <p:val>
                                            <p:strVal val="#ppt_x-0.05"/>
                                          </p:val>
                                        </p:tav>
                                      </p:tavLst>
                                    </p:anim>
                                    <p:anim calcmode="lin" valueType="num">
                                      <p:cBhvr>
                                        <p:cTn id="15" dur="800" decel="100000" fill="hold"/>
                                        <p:tgtEl>
                                          <p:spTgt spid="308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8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85"/>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3084"/>
                                        </p:tgtEl>
                                        <p:attrNameLst>
                                          <p:attrName>style.visibility</p:attrName>
                                        </p:attrNameLst>
                                      </p:cBhvr>
                                      <p:to>
                                        <p:strVal val="visible"/>
                                      </p:to>
                                    </p:set>
                                    <p:animEffect transition="in" filter="fade">
                                      <p:cBhvr>
                                        <p:cTn id="22" dur="2000"/>
                                        <p:tgtEl>
                                          <p:spTgt spid="3084"/>
                                        </p:tgtEl>
                                      </p:cBhvr>
                                    </p:animEffect>
                                    <p:anim calcmode="lin" valueType="num">
                                      <p:cBhvr>
                                        <p:cTn id="23" dur="2000" fill="hold"/>
                                        <p:tgtEl>
                                          <p:spTgt spid="3084"/>
                                        </p:tgtEl>
                                        <p:attrNameLst>
                                          <p:attrName>style.rotation</p:attrName>
                                        </p:attrNameLst>
                                      </p:cBhvr>
                                      <p:tavLst>
                                        <p:tav tm="0">
                                          <p:val>
                                            <p:fltVal val="720"/>
                                          </p:val>
                                        </p:tav>
                                        <p:tav tm="100000">
                                          <p:val>
                                            <p:fltVal val="0"/>
                                          </p:val>
                                        </p:tav>
                                      </p:tavLst>
                                    </p:anim>
                                    <p:anim calcmode="lin" valueType="num">
                                      <p:cBhvr>
                                        <p:cTn id="24" dur="2000" fill="hold"/>
                                        <p:tgtEl>
                                          <p:spTgt spid="3084"/>
                                        </p:tgtEl>
                                        <p:attrNameLst>
                                          <p:attrName>ppt_h</p:attrName>
                                        </p:attrNameLst>
                                      </p:cBhvr>
                                      <p:tavLst>
                                        <p:tav tm="0">
                                          <p:val>
                                            <p:fltVal val="0"/>
                                          </p:val>
                                        </p:tav>
                                        <p:tav tm="100000">
                                          <p:val>
                                            <p:strVal val="#ppt_h"/>
                                          </p:val>
                                        </p:tav>
                                      </p:tavLst>
                                    </p:anim>
                                    <p:anim calcmode="lin" valueType="num">
                                      <p:cBhvr>
                                        <p:cTn id="25" dur="2000" fill="hold"/>
                                        <p:tgtEl>
                                          <p:spTgt spid="3084"/>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3087"/>
                                        </p:tgtEl>
                                        <p:attrNameLst>
                                          <p:attrName>style.visibility</p:attrName>
                                        </p:attrNameLst>
                                      </p:cBhvr>
                                      <p:to>
                                        <p:strVal val="visible"/>
                                      </p:to>
                                    </p:set>
                                    <p:anim calcmode="lin" valueType="num">
                                      <p:cBhvr>
                                        <p:cTn id="30" dur="500" fill="hold"/>
                                        <p:tgtEl>
                                          <p:spTgt spid="3087"/>
                                        </p:tgtEl>
                                        <p:attrNameLst>
                                          <p:attrName>ppt_w</p:attrName>
                                        </p:attrNameLst>
                                      </p:cBhvr>
                                      <p:tavLst>
                                        <p:tav tm="0">
                                          <p:val>
                                            <p:fltVal val="0"/>
                                          </p:val>
                                        </p:tav>
                                        <p:tav tm="100000">
                                          <p:val>
                                            <p:strVal val="#ppt_w"/>
                                          </p:val>
                                        </p:tav>
                                      </p:tavLst>
                                    </p:anim>
                                    <p:anim calcmode="lin" valueType="num">
                                      <p:cBhvr>
                                        <p:cTn id="31" dur="500" fill="hold"/>
                                        <p:tgtEl>
                                          <p:spTgt spid="308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3090"/>
                                        </p:tgtEl>
                                        <p:attrNameLst>
                                          <p:attrName>style.visibility</p:attrName>
                                        </p:attrNameLst>
                                      </p:cBhvr>
                                      <p:to>
                                        <p:strVal val="visible"/>
                                      </p:to>
                                    </p:set>
                                    <p:anim calcmode="lin" valueType="num">
                                      <p:cBhvr>
                                        <p:cTn id="36" dur="1000" fill="hold"/>
                                        <p:tgtEl>
                                          <p:spTgt spid="3090"/>
                                        </p:tgtEl>
                                        <p:attrNameLst>
                                          <p:attrName>ppt_w</p:attrName>
                                        </p:attrNameLst>
                                      </p:cBhvr>
                                      <p:tavLst>
                                        <p:tav tm="0">
                                          <p:val>
                                            <p:fltVal val="0"/>
                                          </p:val>
                                        </p:tav>
                                        <p:tav tm="100000">
                                          <p:val>
                                            <p:strVal val="#ppt_w"/>
                                          </p:val>
                                        </p:tav>
                                      </p:tavLst>
                                    </p:anim>
                                    <p:anim calcmode="lin" valueType="num">
                                      <p:cBhvr>
                                        <p:cTn id="37" dur="1000" fill="hold"/>
                                        <p:tgtEl>
                                          <p:spTgt spid="3090"/>
                                        </p:tgtEl>
                                        <p:attrNameLst>
                                          <p:attrName>ppt_h</p:attrName>
                                        </p:attrNameLst>
                                      </p:cBhvr>
                                      <p:tavLst>
                                        <p:tav tm="0">
                                          <p:val>
                                            <p:fltVal val="0"/>
                                          </p:val>
                                        </p:tav>
                                        <p:tav tm="100000">
                                          <p:val>
                                            <p:strVal val="#ppt_h"/>
                                          </p:val>
                                        </p:tav>
                                      </p:tavLst>
                                    </p:anim>
                                    <p:anim calcmode="lin" valueType="num">
                                      <p:cBhvr>
                                        <p:cTn id="38" dur="1000" fill="hold"/>
                                        <p:tgtEl>
                                          <p:spTgt spid="3090"/>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0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3091"/>
                                        </p:tgtEl>
                                        <p:attrNameLst>
                                          <p:attrName>style.visibility</p:attrName>
                                        </p:attrNameLst>
                                      </p:cBhvr>
                                      <p:to>
                                        <p:strVal val="visible"/>
                                      </p:to>
                                    </p:set>
                                    <p:animEffect transition="in" filter="wipe(down)">
                                      <p:cBhvr>
                                        <p:cTn id="44" dur="580">
                                          <p:stCondLst>
                                            <p:cond delay="0"/>
                                          </p:stCondLst>
                                        </p:cTn>
                                        <p:tgtEl>
                                          <p:spTgt spid="3091"/>
                                        </p:tgtEl>
                                      </p:cBhvr>
                                    </p:animEffect>
                                    <p:anim calcmode="lin" valueType="num">
                                      <p:cBhvr>
                                        <p:cTn id="45" dur="1822" tmFilter="0,0; 0.14,0.36; 0.43,0.73; 0.71,0.91; 1.0,1.0">
                                          <p:stCondLst>
                                            <p:cond delay="0"/>
                                          </p:stCondLst>
                                        </p:cTn>
                                        <p:tgtEl>
                                          <p:spTgt spid="309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09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09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09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091"/>
                                        </p:tgtEl>
                                        <p:attrNameLst>
                                          <p:attrName>ppt_y</p:attrName>
                                        </p:attrNameLst>
                                      </p:cBhvr>
                                      <p:tavLst>
                                        <p:tav tm="0" fmla="#ppt_y-sin(pi*$)/81">
                                          <p:val>
                                            <p:fltVal val="0"/>
                                          </p:val>
                                        </p:tav>
                                        <p:tav tm="100000">
                                          <p:val>
                                            <p:fltVal val="1"/>
                                          </p:val>
                                        </p:tav>
                                      </p:tavLst>
                                    </p:anim>
                                    <p:animScale>
                                      <p:cBhvr>
                                        <p:cTn id="50" dur="26">
                                          <p:stCondLst>
                                            <p:cond delay="650"/>
                                          </p:stCondLst>
                                        </p:cTn>
                                        <p:tgtEl>
                                          <p:spTgt spid="3091"/>
                                        </p:tgtEl>
                                      </p:cBhvr>
                                      <p:to x="100000" y="60000"/>
                                    </p:animScale>
                                    <p:animScale>
                                      <p:cBhvr>
                                        <p:cTn id="51" dur="166" decel="50000">
                                          <p:stCondLst>
                                            <p:cond delay="676"/>
                                          </p:stCondLst>
                                        </p:cTn>
                                        <p:tgtEl>
                                          <p:spTgt spid="3091"/>
                                        </p:tgtEl>
                                      </p:cBhvr>
                                      <p:to x="100000" y="100000"/>
                                    </p:animScale>
                                    <p:animScale>
                                      <p:cBhvr>
                                        <p:cTn id="52" dur="26">
                                          <p:stCondLst>
                                            <p:cond delay="1312"/>
                                          </p:stCondLst>
                                        </p:cTn>
                                        <p:tgtEl>
                                          <p:spTgt spid="3091"/>
                                        </p:tgtEl>
                                      </p:cBhvr>
                                      <p:to x="100000" y="80000"/>
                                    </p:animScale>
                                    <p:animScale>
                                      <p:cBhvr>
                                        <p:cTn id="53" dur="166" decel="50000">
                                          <p:stCondLst>
                                            <p:cond delay="1338"/>
                                          </p:stCondLst>
                                        </p:cTn>
                                        <p:tgtEl>
                                          <p:spTgt spid="3091"/>
                                        </p:tgtEl>
                                      </p:cBhvr>
                                      <p:to x="100000" y="100000"/>
                                    </p:animScale>
                                    <p:animScale>
                                      <p:cBhvr>
                                        <p:cTn id="54" dur="26">
                                          <p:stCondLst>
                                            <p:cond delay="1642"/>
                                          </p:stCondLst>
                                        </p:cTn>
                                        <p:tgtEl>
                                          <p:spTgt spid="3091"/>
                                        </p:tgtEl>
                                      </p:cBhvr>
                                      <p:to x="100000" y="90000"/>
                                    </p:animScale>
                                    <p:animScale>
                                      <p:cBhvr>
                                        <p:cTn id="55" dur="166" decel="50000">
                                          <p:stCondLst>
                                            <p:cond delay="1668"/>
                                          </p:stCondLst>
                                        </p:cTn>
                                        <p:tgtEl>
                                          <p:spTgt spid="3091"/>
                                        </p:tgtEl>
                                      </p:cBhvr>
                                      <p:to x="100000" y="100000"/>
                                    </p:animScale>
                                    <p:animScale>
                                      <p:cBhvr>
                                        <p:cTn id="56" dur="26">
                                          <p:stCondLst>
                                            <p:cond delay="1808"/>
                                          </p:stCondLst>
                                        </p:cTn>
                                        <p:tgtEl>
                                          <p:spTgt spid="3091"/>
                                        </p:tgtEl>
                                      </p:cBhvr>
                                      <p:to x="100000" y="95000"/>
                                    </p:animScale>
                                    <p:animScale>
                                      <p:cBhvr>
                                        <p:cTn id="57" dur="166" decel="50000">
                                          <p:stCondLst>
                                            <p:cond delay="1834"/>
                                          </p:stCondLst>
                                        </p:cTn>
                                        <p:tgtEl>
                                          <p:spTgt spid="309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b="1" dirty="0" smtClean="0">
                <a:solidFill>
                  <a:srgbClr val="0070C0"/>
                </a:solidFill>
                <a:cs typeface="B Arshia" pitchFamily="2" charset="-78"/>
              </a:rPr>
              <a:t>چند نمونه از نیمکت های موجود در حاشیه میدان</a:t>
            </a:r>
            <a:endParaRPr lang="en-US" dirty="0"/>
          </a:p>
        </p:txBody>
      </p:sp>
      <p:pic>
        <p:nvPicPr>
          <p:cNvPr id="4" name="Picture 17" descr="F:\Documents and Settings\mehrzad\Desktop\110.jpg"/>
          <p:cNvPicPr>
            <a:picLocks noGrp="1" noChangeAspect="1" noChangeArrowheads="1"/>
          </p:cNvPicPr>
          <p:nvPr>
            <p:ph sz="quarter" idx="1"/>
          </p:nvPr>
        </p:nvPicPr>
        <p:blipFill>
          <a:blip r:embed="rId2"/>
          <a:srcRect/>
          <a:stretch>
            <a:fillRect/>
          </a:stretch>
        </p:blipFill>
        <p:spPr bwMode="auto">
          <a:xfrm>
            <a:off x="214282" y="1714488"/>
            <a:ext cx="4375630" cy="4214810"/>
          </a:xfrm>
          <a:prstGeom prst="rect">
            <a:avLst/>
          </a:prstGeom>
          <a:noFill/>
        </p:spPr>
      </p:pic>
      <p:pic>
        <p:nvPicPr>
          <p:cNvPr id="5" name="Picture 14" descr="F:\Documents and Settings\mehrzad\Desktop\107.jpg"/>
          <p:cNvPicPr>
            <a:picLocks noChangeAspect="1" noChangeArrowheads="1"/>
          </p:cNvPicPr>
          <p:nvPr/>
        </p:nvPicPr>
        <p:blipFill>
          <a:blip r:embed="rId3"/>
          <a:srcRect/>
          <a:stretch>
            <a:fillRect/>
          </a:stretch>
        </p:blipFill>
        <p:spPr bwMode="auto">
          <a:xfrm>
            <a:off x="4929190" y="928670"/>
            <a:ext cx="3985248" cy="3857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1"/>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decel="100000"/>
                                        <p:tgtEl>
                                          <p:spTgt spid="5"/>
                                        </p:tgtEl>
                                      </p:cBhvr>
                                    </p:animEffect>
                                    <p:anim calcmode="lin" valueType="num">
                                      <p:cBhvr>
                                        <p:cTn id="20" dur="800" decel="100000" fill="hold"/>
                                        <p:tgtEl>
                                          <p:spTgt spid="5"/>
                                        </p:tgtEl>
                                        <p:attrNameLst>
                                          <p:attrName>style.rotation</p:attrName>
                                        </p:attrNameLst>
                                      </p:cBhvr>
                                      <p:tavLst>
                                        <p:tav tm="0">
                                          <p:val>
                                            <p:fltVal val="-90"/>
                                          </p:val>
                                        </p:tav>
                                        <p:tav tm="100000">
                                          <p:val>
                                            <p:fltVal val="0"/>
                                          </p:val>
                                        </p:tav>
                                      </p:tavLst>
                                    </p:anim>
                                    <p:anim calcmode="lin" valueType="num">
                                      <p:cBhvr>
                                        <p:cTn id="21" dur="800" decel="100000" fill="hold"/>
                                        <p:tgtEl>
                                          <p:spTgt spid="5"/>
                                        </p:tgtEl>
                                        <p:attrNameLst>
                                          <p:attrName>ppt_x</p:attrName>
                                        </p:attrNameLst>
                                      </p:cBhvr>
                                      <p:tavLst>
                                        <p:tav tm="0">
                                          <p:val>
                                            <p:strVal val="#ppt_x+0.4"/>
                                          </p:val>
                                        </p:tav>
                                        <p:tav tm="100000">
                                          <p:val>
                                            <p:strVal val="#ppt_x-0.05"/>
                                          </p:val>
                                        </p:tav>
                                      </p:tavLst>
                                    </p:anim>
                                    <p:anim calcmode="lin" valueType="num">
                                      <p:cBhvr>
                                        <p:cTn id="22" dur="800" decel="100000" fill="hold"/>
                                        <p:tgtEl>
                                          <p:spTgt spid="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21" name="Text Box 5"/>
          <p:cNvSpPr txBox="1">
            <a:spLocks noChangeArrowheads="1"/>
          </p:cNvSpPr>
          <p:nvPr/>
        </p:nvSpPr>
        <p:spPr bwMode="auto">
          <a:xfrm>
            <a:off x="619148" y="357166"/>
            <a:ext cx="7239000" cy="1311275"/>
          </a:xfrm>
          <a:prstGeom prst="rect">
            <a:avLst/>
          </a:prstGeom>
          <a:noFill/>
          <a:ln w="9525">
            <a:noFill/>
            <a:miter lim="800000"/>
            <a:headEnd/>
            <a:tailEnd/>
          </a:ln>
          <a:effectLst>
            <a:outerShdw dist="107763" dir="2700000" algn="ctr" rotWithShape="0">
              <a:schemeClr val="bg1">
                <a:alpha val="50000"/>
              </a:schemeClr>
            </a:outerShdw>
          </a:effectLst>
        </p:spPr>
        <p:txBody>
          <a:bodyPr>
            <a:spAutoFit/>
          </a:bodyPr>
          <a:lstStyle/>
          <a:p>
            <a:pPr>
              <a:spcBef>
                <a:spcPct val="50000"/>
              </a:spcBef>
            </a:pPr>
            <a:r>
              <a:rPr lang="fa-IR" sz="8000" dirty="0">
                <a:solidFill>
                  <a:srgbClr val="0070C0"/>
                </a:solidFill>
                <a:latin typeface="Times New Roman" pitchFamily="18" charset="0"/>
                <a:cs typeface="B Nazanin" pitchFamily="2" charset="-78"/>
              </a:rPr>
              <a:t>تحلیل فضاهای شهری</a:t>
            </a:r>
            <a:endParaRPr lang="en-US" sz="8000" dirty="0">
              <a:solidFill>
                <a:srgbClr val="0070C0"/>
              </a:solidFill>
              <a:latin typeface="Times New Roman" pitchFamily="18" charset="0"/>
              <a:cs typeface="B Nazanin" pitchFamily="2" charset="-78"/>
            </a:endParaRPr>
          </a:p>
        </p:txBody>
      </p:sp>
      <p:sp>
        <p:nvSpPr>
          <p:cNvPr id="60422" name="Text Box 6"/>
          <p:cNvSpPr txBox="1">
            <a:spLocks noChangeArrowheads="1"/>
          </p:cNvSpPr>
          <p:nvPr/>
        </p:nvSpPr>
        <p:spPr bwMode="auto">
          <a:xfrm>
            <a:off x="2305064" y="1571612"/>
            <a:ext cx="4267200" cy="1098550"/>
          </a:xfrm>
          <a:prstGeom prst="rect">
            <a:avLst/>
          </a:prstGeom>
          <a:noFill/>
          <a:ln w="9525">
            <a:noFill/>
            <a:miter lim="800000"/>
            <a:headEnd/>
            <a:tailEnd/>
          </a:ln>
          <a:effectLst>
            <a:outerShdw dist="107763" dir="2700000" algn="ctr" rotWithShape="0">
              <a:schemeClr val="bg1">
                <a:alpha val="50000"/>
              </a:schemeClr>
            </a:outerShdw>
          </a:effectLst>
        </p:spPr>
        <p:txBody>
          <a:bodyPr>
            <a:spAutoFit/>
          </a:bodyPr>
          <a:lstStyle/>
          <a:p>
            <a:pPr>
              <a:spcBef>
                <a:spcPct val="50000"/>
              </a:spcBef>
            </a:pPr>
            <a:r>
              <a:rPr lang="fa-IR" sz="6600" dirty="0">
                <a:solidFill>
                  <a:srgbClr val="0070C0"/>
                </a:solidFill>
                <a:latin typeface="Times New Roman" pitchFamily="18" charset="0"/>
                <a:cs typeface="B Nazanin" pitchFamily="2" charset="-78"/>
              </a:rPr>
              <a:t>میدان </a:t>
            </a:r>
            <a:r>
              <a:rPr lang="fa-IR" sz="6600" dirty="0" smtClean="0">
                <a:solidFill>
                  <a:srgbClr val="0070C0"/>
                </a:solidFill>
                <a:latin typeface="Times New Roman" pitchFamily="18" charset="0"/>
                <a:cs typeface="B Nazanin" pitchFamily="2" charset="-78"/>
              </a:rPr>
              <a:t>تجریش</a:t>
            </a:r>
            <a:endParaRPr lang="en-US" sz="6600" dirty="0">
              <a:solidFill>
                <a:srgbClr val="0070C0"/>
              </a:solidFill>
              <a:latin typeface="Times New Roman" pitchFamily="18" charset="0"/>
              <a:cs typeface="B Nazanin" pitchFamily="2" charset="-78"/>
            </a:endParaRPr>
          </a:p>
        </p:txBody>
      </p:sp>
      <p:sp>
        <p:nvSpPr>
          <p:cNvPr id="9" name="Oval 6"/>
          <p:cNvSpPr>
            <a:spLocks noChangeArrowheads="1"/>
          </p:cNvSpPr>
          <p:nvPr/>
        </p:nvSpPr>
        <p:spPr bwMode="auto">
          <a:xfrm>
            <a:off x="8229600" y="92867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7" name="Picture 2" descr="F:\Documents and Settings\mehrzad\Desktop\mehdi\100MSDCF\DSC02548.JPG"/>
          <p:cNvPicPr>
            <a:picLocks noChangeAspect="1" noChangeArrowheads="1"/>
          </p:cNvPicPr>
          <p:nvPr/>
        </p:nvPicPr>
        <p:blipFill>
          <a:blip r:embed="rId2"/>
          <a:srcRect/>
          <a:stretch>
            <a:fillRect/>
          </a:stretch>
        </p:blipFill>
        <p:spPr bwMode="auto">
          <a:xfrm>
            <a:off x="2000232" y="2928934"/>
            <a:ext cx="5214974" cy="3214710"/>
          </a:xfrm>
          <a:prstGeom prst="rect">
            <a:avLst/>
          </a:prstGeom>
          <a:noFill/>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box(in)">
                                      <p:cBhvr>
                                        <p:cTn id="7" dur="2000"/>
                                        <p:tgtEl>
                                          <p:spTgt spid="604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0422"/>
                                        </p:tgtEl>
                                        <p:attrNameLst>
                                          <p:attrName>style.visibility</p:attrName>
                                        </p:attrNameLst>
                                      </p:cBhvr>
                                      <p:to>
                                        <p:strVal val="visible"/>
                                      </p:to>
                                    </p:set>
                                    <p:animEffect transition="in" filter="box(in)">
                                      <p:cBhvr>
                                        <p:cTn id="12" dur="2000"/>
                                        <p:tgtEl>
                                          <p:spTgt spid="604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60422" grpId="0"/>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F:\Documents and Settings\mehrzad\Desktop\116.jpg"/>
          <p:cNvPicPr>
            <a:picLocks noChangeAspect="1" noChangeArrowheads="1"/>
          </p:cNvPicPr>
          <p:nvPr/>
        </p:nvPicPr>
        <p:blipFill>
          <a:blip r:embed="rId2"/>
          <a:srcRect/>
          <a:stretch>
            <a:fillRect/>
          </a:stretch>
        </p:blipFill>
        <p:spPr bwMode="auto">
          <a:xfrm>
            <a:off x="428596" y="1071546"/>
            <a:ext cx="3799560" cy="5236851"/>
          </a:xfrm>
          <a:prstGeom prst="rect">
            <a:avLst/>
          </a:prstGeom>
          <a:noFill/>
        </p:spPr>
      </p:pic>
      <p:sp>
        <p:nvSpPr>
          <p:cNvPr id="8" name="Content Placeholder 7"/>
          <p:cNvSpPr>
            <a:spLocks noGrp="1"/>
          </p:cNvSpPr>
          <p:nvPr>
            <p:ph sz="quarter" idx="1"/>
          </p:nvPr>
        </p:nvSpPr>
        <p:spPr>
          <a:xfrm>
            <a:off x="5357818" y="1857364"/>
            <a:ext cx="3447854" cy="4241684"/>
          </a:xfrm>
        </p:spPr>
        <p:txBody>
          <a:bodyPr/>
          <a:lstStyle/>
          <a:p>
            <a:r>
              <a:rPr lang="fa-IR" dirty="0" smtClean="0"/>
              <a:t>سطل زباله</a:t>
            </a:r>
          </a:p>
          <a:p>
            <a:endParaRPr lang="fa-IR" dirty="0" smtClean="0"/>
          </a:p>
          <a:p>
            <a:endParaRPr lang="fa-IR" dirty="0" smtClean="0"/>
          </a:p>
          <a:p>
            <a:r>
              <a:rPr lang="fa-IR" dirty="0" smtClean="0"/>
              <a:t>صندق صدقه </a:t>
            </a:r>
          </a:p>
          <a:p>
            <a:endParaRPr lang="fa-IR" dirty="0" smtClean="0"/>
          </a:p>
          <a:p>
            <a:r>
              <a:rPr lang="fa-IR" dirty="0" smtClean="0"/>
              <a:t>صندق پست     </a:t>
            </a:r>
            <a:endParaRPr lang="en-US" dirty="0"/>
          </a:p>
        </p:txBody>
      </p:sp>
      <p:sp>
        <p:nvSpPr>
          <p:cNvPr id="9" name="Title 1"/>
          <p:cNvSpPr>
            <a:spLocks noGrp="1"/>
          </p:cNvSpPr>
          <p:nvPr>
            <p:ph type="title"/>
          </p:nvPr>
        </p:nvSpPr>
        <p:spPr>
          <a:xfrm>
            <a:off x="5715008" y="228600"/>
            <a:ext cx="3121144" cy="758952"/>
          </a:xfrm>
        </p:spPr>
        <p:txBody>
          <a:bodyPr>
            <a:normAutofit/>
          </a:bodyPr>
          <a:lstStyle/>
          <a:p>
            <a:pPr algn="r"/>
            <a:r>
              <a:rPr lang="fa-IR" sz="4000" b="1" dirty="0" smtClean="0">
                <a:solidFill>
                  <a:srgbClr val="0070C0"/>
                </a:solidFill>
                <a:cs typeface="B Arshia" pitchFamily="2" charset="-78"/>
              </a:rPr>
              <a:t>مبلمان شهری:</a:t>
            </a:r>
            <a:endParaRPr lang="en-US" sz="4000" b="1" dirty="0" smtClean="0">
              <a:solidFill>
                <a:srgbClr val="0070C0"/>
              </a:solidFill>
              <a:cs typeface="B Arshia" pitchFamily="2" charset="-78"/>
            </a:endParaRPr>
          </a:p>
        </p:txBody>
      </p:sp>
      <p:pic>
        <p:nvPicPr>
          <p:cNvPr id="6149" name="Picture 5" descr="F:\Documents and Settings\mehrzad\Desktop\118.jpg"/>
          <p:cNvPicPr>
            <a:picLocks noChangeAspect="1" noChangeArrowheads="1"/>
          </p:cNvPicPr>
          <p:nvPr/>
        </p:nvPicPr>
        <p:blipFill>
          <a:blip r:embed="rId3" cstate="print"/>
          <a:srcRect/>
          <a:stretch>
            <a:fillRect/>
          </a:stretch>
        </p:blipFill>
        <p:spPr bwMode="auto">
          <a:xfrm>
            <a:off x="5857884" y="3214686"/>
            <a:ext cx="645475" cy="669206"/>
          </a:xfrm>
          <a:prstGeom prst="rect">
            <a:avLst/>
          </a:prstGeom>
          <a:noFill/>
        </p:spPr>
      </p:pic>
      <p:pic>
        <p:nvPicPr>
          <p:cNvPr id="6150" name="Picture 6" descr="F:\Documents and Settings\mehrzad\Desktop\119.jpg"/>
          <p:cNvPicPr>
            <a:picLocks noChangeAspect="1" noChangeArrowheads="1"/>
          </p:cNvPicPr>
          <p:nvPr/>
        </p:nvPicPr>
        <p:blipFill>
          <a:blip r:embed="rId4" cstate="print"/>
          <a:srcRect/>
          <a:stretch>
            <a:fillRect/>
          </a:stretch>
        </p:blipFill>
        <p:spPr bwMode="auto">
          <a:xfrm>
            <a:off x="5857884" y="4357694"/>
            <a:ext cx="814969" cy="708319"/>
          </a:xfrm>
          <a:prstGeom prst="rect">
            <a:avLst/>
          </a:prstGeom>
          <a:noFill/>
        </p:spPr>
      </p:pic>
      <p:pic>
        <p:nvPicPr>
          <p:cNvPr id="6151" name="Picture 7" descr="F:\Documents and Settings\mehrzad\Desktop\117.jpg"/>
          <p:cNvPicPr>
            <a:picLocks noChangeAspect="1" noChangeArrowheads="1"/>
          </p:cNvPicPr>
          <p:nvPr/>
        </p:nvPicPr>
        <p:blipFill>
          <a:blip r:embed="rId5" cstate="print"/>
          <a:srcRect/>
          <a:stretch>
            <a:fillRect/>
          </a:stretch>
        </p:blipFill>
        <p:spPr bwMode="auto">
          <a:xfrm>
            <a:off x="5929322" y="1857364"/>
            <a:ext cx="572971" cy="5849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down)">
                                      <p:cBhvr>
                                        <p:cTn id="12" dur="580">
                                          <p:stCondLst>
                                            <p:cond delay="0"/>
                                          </p:stCondLst>
                                        </p:cTn>
                                        <p:tgtEl>
                                          <p:spTgt spid="6148"/>
                                        </p:tgtEl>
                                      </p:cBhvr>
                                    </p:animEffect>
                                    <p:anim calcmode="lin" valueType="num">
                                      <p:cBhvr>
                                        <p:cTn id="13" dur="1822" tmFilter="0,0; 0.14,0.36; 0.43,0.73; 0.71,0.91; 1.0,1.0">
                                          <p:stCondLst>
                                            <p:cond delay="0"/>
                                          </p:stCondLst>
                                        </p:cTn>
                                        <p:tgtEl>
                                          <p:spTgt spid="61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1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1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1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148"/>
                                        </p:tgtEl>
                                        <p:attrNameLst>
                                          <p:attrName>ppt_y</p:attrName>
                                        </p:attrNameLst>
                                      </p:cBhvr>
                                      <p:tavLst>
                                        <p:tav tm="0" fmla="#ppt_y-sin(pi*$)/81">
                                          <p:val>
                                            <p:fltVal val="0"/>
                                          </p:val>
                                        </p:tav>
                                        <p:tav tm="100000">
                                          <p:val>
                                            <p:fltVal val="1"/>
                                          </p:val>
                                        </p:tav>
                                      </p:tavLst>
                                    </p:anim>
                                    <p:animScale>
                                      <p:cBhvr>
                                        <p:cTn id="18" dur="26">
                                          <p:stCondLst>
                                            <p:cond delay="650"/>
                                          </p:stCondLst>
                                        </p:cTn>
                                        <p:tgtEl>
                                          <p:spTgt spid="6148"/>
                                        </p:tgtEl>
                                      </p:cBhvr>
                                      <p:to x="100000" y="60000"/>
                                    </p:animScale>
                                    <p:animScale>
                                      <p:cBhvr>
                                        <p:cTn id="19" dur="166" decel="50000">
                                          <p:stCondLst>
                                            <p:cond delay="676"/>
                                          </p:stCondLst>
                                        </p:cTn>
                                        <p:tgtEl>
                                          <p:spTgt spid="6148"/>
                                        </p:tgtEl>
                                      </p:cBhvr>
                                      <p:to x="100000" y="100000"/>
                                    </p:animScale>
                                    <p:animScale>
                                      <p:cBhvr>
                                        <p:cTn id="20" dur="26">
                                          <p:stCondLst>
                                            <p:cond delay="1312"/>
                                          </p:stCondLst>
                                        </p:cTn>
                                        <p:tgtEl>
                                          <p:spTgt spid="6148"/>
                                        </p:tgtEl>
                                      </p:cBhvr>
                                      <p:to x="100000" y="80000"/>
                                    </p:animScale>
                                    <p:animScale>
                                      <p:cBhvr>
                                        <p:cTn id="21" dur="166" decel="50000">
                                          <p:stCondLst>
                                            <p:cond delay="1338"/>
                                          </p:stCondLst>
                                        </p:cTn>
                                        <p:tgtEl>
                                          <p:spTgt spid="6148"/>
                                        </p:tgtEl>
                                      </p:cBhvr>
                                      <p:to x="100000" y="100000"/>
                                    </p:animScale>
                                    <p:animScale>
                                      <p:cBhvr>
                                        <p:cTn id="22" dur="26">
                                          <p:stCondLst>
                                            <p:cond delay="1642"/>
                                          </p:stCondLst>
                                        </p:cTn>
                                        <p:tgtEl>
                                          <p:spTgt spid="6148"/>
                                        </p:tgtEl>
                                      </p:cBhvr>
                                      <p:to x="100000" y="90000"/>
                                    </p:animScale>
                                    <p:animScale>
                                      <p:cBhvr>
                                        <p:cTn id="23" dur="166" decel="50000">
                                          <p:stCondLst>
                                            <p:cond delay="1668"/>
                                          </p:stCondLst>
                                        </p:cTn>
                                        <p:tgtEl>
                                          <p:spTgt spid="6148"/>
                                        </p:tgtEl>
                                      </p:cBhvr>
                                      <p:to x="100000" y="100000"/>
                                    </p:animScale>
                                    <p:animScale>
                                      <p:cBhvr>
                                        <p:cTn id="24" dur="26">
                                          <p:stCondLst>
                                            <p:cond delay="1808"/>
                                          </p:stCondLst>
                                        </p:cTn>
                                        <p:tgtEl>
                                          <p:spTgt spid="6148"/>
                                        </p:tgtEl>
                                      </p:cBhvr>
                                      <p:to x="100000" y="95000"/>
                                    </p:animScale>
                                    <p:animScale>
                                      <p:cBhvr>
                                        <p:cTn id="25" dur="166" decel="50000">
                                          <p:stCondLst>
                                            <p:cond delay="1834"/>
                                          </p:stCondLst>
                                        </p:cTn>
                                        <p:tgtEl>
                                          <p:spTgt spid="614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dissolv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dissolv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dissolve">
                                      <p:cBhvr>
                                        <p:cTn id="40" dur="500"/>
                                        <p:tgtEl>
                                          <p:spTgt spid="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6151"/>
                                        </p:tgtEl>
                                        <p:attrNameLst>
                                          <p:attrName>style.visibility</p:attrName>
                                        </p:attrNameLst>
                                      </p:cBhvr>
                                      <p:to>
                                        <p:strVal val="visible"/>
                                      </p:to>
                                    </p:set>
                                    <p:anim calcmode="lin" valueType="num">
                                      <p:cBhvr>
                                        <p:cTn id="45" dur="500" fill="hold"/>
                                        <p:tgtEl>
                                          <p:spTgt spid="6151"/>
                                        </p:tgtEl>
                                        <p:attrNameLst>
                                          <p:attrName>ppt_w</p:attrName>
                                        </p:attrNameLst>
                                      </p:cBhvr>
                                      <p:tavLst>
                                        <p:tav tm="0">
                                          <p:val>
                                            <p:fltVal val="0"/>
                                          </p:val>
                                        </p:tav>
                                        <p:tav tm="100000">
                                          <p:val>
                                            <p:strVal val="#ppt_w"/>
                                          </p:val>
                                        </p:tav>
                                      </p:tavLst>
                                    </p:anim>
                                    <p:anim calcmode="lin" valueType="num">
                                      <p:cBhvr>
                                        <p:cTn id="46" dur="500" fill="hold"/>
                                        <p:tgtEl>
                                          <p:spTgt spid="6151"/>
                                        </p:tgtEl>
                                        <p:attrNameLst>
                                          <p:attrName>ppt_h</p:attrName>
                                        </p:attrNameLst>
                                      </p:cBhvr>
                                      <p:tavLst>
                                        <p:tav tm="0">
                                          <p:val>
                                            <p:fltVal val="0"/>
                                          </p:val>
                                        </p:tav>
                                        <p:tav tm="100000">
                                          <p:val>
                                            <p:strVal val="#ppt_h"/>
                                          </p:val>
                                        </p:tav>
                                      </p:tavLst>
                                    </p:anim>
                                    <p:anim calcmode="lin" valueType="num">
                                      <p:cBhvr>
                                        <p:cTn id="47" dur="500" fill="hold"/>
                                        <p:tgtEl>
                                          <p:spTgt spid="6151"/>
                                        </p:tgtEl>
                                        <p:attrNameLst>
                                          <p:attrName>style.rotation</p:attrName>
                                        </p:attrNameLst>
                                      </p:cBhvr>
                                      <p:tavLst>
                                        <p:tav tm="0">
                                          <p:val>
                                            <p:fltVal val="360"/>
                                          </p:val>
                                        </p:tav>
                                        <p:tav tm="100000">
                                          <p:val>
                                            <p:fltVal val="0"/>
                                          </p:val>
                                        </p:tav>
                                      </p:tavLst>
                                    </p:anim>
                                    <p:animEffect transition="in" filter="fade">
                                      <p:cBhvr>
                                        <p:cTn id="48" dur="500"/>
                                        <p:tgtEl>
                                          <p:spTgt spid="6151"/>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6149"/>
                                        </p:tgtEl>
                                        <p:attrNameLst>
                                          <p:attrName>style.visibility</p:attrName>
                                        </p:attrNameLst>
                                      </p:cBhvr>
                                      <p:to>
                                        <p:strVal val="visible"/>
                                      </p:to>
                                    </p:set>
                                    <p:anim calcmode="lin" valueType="num">
                                      <p:cBhvr>
                                        <p:cTn id="51" dur="500" fill="hold"/>
                                        <p:tgtEl>
                                          <p:spTgt spid="6149"/>
                                        </p:tgtEl>
                                        <p:attrNameLst>
                                          <p:attrName>ppt_w</p:attrName>
                                        </p:attrNameLst>
                                      </p:cBhvr>
                                      <p:tavLst>
                                        <p:tav tm="0">
                                          <p:val>
                                            <p:fltVal val="0"/>
                                          </p:val>
                                        </p:tav>
                                        <p:tav tm="100000">
                                          <p:val>
                                            <p:strVal val="#ppt_w"/>
                                          </p:val>
                                        </p:tav>
                                      </p:tavLst>
                                    </p:anim>
                                    <p:anim calcmode="lin" valueType="num">
                                      <p:cBhvr>
                                        <p:cTn id="52" dur="500" fill="hold"/>
                                        <p:tgtEl>
                                          <p:spTgt spid="6149"/>
                                        </p:tgtEl>
                                        <p:attrNameLst>
                                          <p:attrName>ppt_h</p:attrName>
                                        </p:attrNameLst>
                                      </p:cBhvr>
                                      <p:tavLst>
                                        <p:tav tm="0">
                                          <p:val>
                                            <p:fltVal val="0"/>
                                          </p:val>
                                        </p:tav>
                                        <p:tav tm="100000">
                                          <p:val>
                                            <p:strVal val="#ppt_h"/>
                                          </p:val>
                                        </p:tav>
                                      </p:tavLst>
                                    </p:anim>
                                    <p:anim calcmode="lin" valueType="num">
                                      <p:cBhvr>
                                        <p:cTn id="53" dur="500" fill="hold"/>
                                        <p:tgtEl>
                                          <p:spTgt spid="6149"/>
                                        </p:tgtEl>
                                        <p:attrNameLst>
                                          <p:attrName>style.rotation</p:attrName>
                                        </p:attrNameLst>
                                      </p:cBhvr>
                                      <p:tavLst>
                                        <p:tav tm="0">
                                          <p:val>
                                            <p:fltVal val="360"/>
                                          </p:val>
                                        </p:tav>
                                        <p:tav tm="100000">
                                          <p:val>
                                            <p:fltVal val="0"/>
                                          </p:val>
                                        </p:tav>
                                      </p:tavLst>
                                    </p:anim>
                                    <p:animEffect transition="in" filter="fade">
                                      <p:cBhvr>
                                        <p:cTn id="54" dur="500"/>
                                        <p:tgtEl>
                                          <p:spTgt spid="6149"/>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6150"/>
                                        </p:tgtEl>
                                        <p:attrNameLst>
                                          <p:attrName>style.visibility</p:attrName>
                                        </p:attrNameLst>
                                      </p:cBhvr>
                                      <p:to>
                                        <p:strVal val="visible"/>
                                      </p:to>
                                    </p:set>
                                    <p:anim calcmode="lin" valueType="num">
                                      <p:cBhvr>
                                        <p:cTn id="57" dur="500" fill="hold"/>
                                        <p:tgtEl>
                                          <p:spTgt spid="6150"/>
                                        </p:tgtEl>
                                        <p:attrNameLst>
                                          <p:attrName>ppt_w</p:attrName>
                                        </p:attrNameLst>
                                      </p:cBhvr>
                                      <p:tavLst>
                                        <p:tav tm="0">
                                          <p:val>
                                            <p:fltVal val="0"/>
                                          </p:val>
                                        </p:tav>
                                        <p:tav tm="100000">
                                          <p:val>
                                            <p:strVal val="#ppt_w"/>
                                          </p:val>
                                        </p:tav>
                                      </p:tavLst>
                                    </p:anim>
                                    <p:anim calcmode="lin" valueType="num">
                                      <p:cBhvr>
                                        <p:cTn id="58" dur="500" fill="hold"/>
                                        <p:tgtEl>
                                          <p:spTgt spid="6150"/>
                                        </p:tgtEl>
                                        <p:attrNameLst>
                                          <p:attrName>ppt_h</p:attrName>
                                        </p:attrNameLst>
                                      </p:cBhvr>
                                      <p:tavLst>
                                        <p:tav tm="0">
                                          <p:val>
                                            <p:fltVal val="0"/>
                                          </p:val>
                                        </p:tav>
                                        <p:tav tm="100000">
                                          <p:val>
                                            <p:strVal val="#ppt_h"/>
                                          </p:val>
                                        </p:tav>
                                      </p:tavLst>
                                    </p:anim>
                                    <p:anim calcmode="lin" valueType="num">
                                      <p:cBhvr>
                                        <p:cTn id="59" dur="500" fill="hold"/>
                                        <p:tgtEl>
                                          <p:spTgt spid="6150"/>
                                        </p:tgtEl>
                                        <p:attrNameLst>
                                          <p:attrName>style.rotation</p:attrName>
                                        </p:attrNameLst>
                                      </p:cBhvr>
                                      <p:tavLst>
                                        <p:tav tm="0">
                                          <p:val>
                                            <p:fltVal val="360"/>
                                          </p:val>
                                        </p:tav>
                                        <p:tav tm="100000">
                                          <p:val>
                                            <p:fltVal val="0"/>
                                          </p:val>
                                        </p:tav>
                                      </p:tavLst>
                                    </p:anim>
                                    <p:animEffect transition="in" filter="fade">
                                      <p:cBhvr>
                                        <p:cTn id="6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00562" y="357166"/>
            <a:ext cx="4305110" cy="3143272"/>
          </a:xfrm>
        </p:spPr>
        <p:txBody>
          <a:bodyPr>
            <a:normAutofit lnSpcReduction="10000"/>
          </a:bodyPr>
          <a:lstStyle/>
          <a:p>
            <a:r>
              <a:rPr lang="fa-IR" dirty="0" smtClean="0"/>
              <a:t>در حواشی میدان سطل زباله به اندازه کافی و منطقی وجود دارد اما یک مشکل هست که این سطل ها فقط در شب خالی می شود که در طول روز زود پر می شود  که کسبه و عابرین مجبور می شوند که آشغال را در کنار سطل ها بگذارند که باعث آلودگی می شود</a:t>
            </a:r>
            <a:endParaRPr lang="en-US" dirty="0"/>
          </a:p>
        </p:txBody>
      </p:sp>
      <p:pic>
        <p:nvPicPr>
          <p:cNvPr id="1035" name="Picture 11" descr="F:\Documents and Settings\mehrzad\Desktop\131.jpg"/>
          <p:cNvPicPr>
            <a:picLocks noChangeAspect="1" noChangeArrowheads="1"/>
          </p:cNvPicPr>
          <p:nvPr/>
        </p:nvPicPr>
        <p:blipFill>
          <a:blip r:embed="rId2"/>
          <a:srcRect/>
          <a:stretch>
            <a:fillRect/>
          </a:stretch>
        </p:blipFill>
        <p:spPr bwMode="auto">
          <a:xfrm>
            <a:off x="214282" y="0"/>
            <a:ext cx="3928938" cy="3643338"/>
          </a:xfrm>
          <a:prstGeom prst="rect">
            <a:avLst/>
          </a:prstGeom>
          <a:noFill/>
        </p:spPr>
      </p:pic>
      <p:pic>
        <p:nvPicPr>
          <p:cNvPr id="14" name="Picture 6" descr="F:\Documents and Settings\mehrzad\Desktop\123.jpg"/>
          <p:cNvPicPr>
            <a:picLocks noChangeAspect="1" noChangeArrowheads="1"/>
          </p:cNvPicPr>
          <p:nvPr/>
        </p:nvPicPr>
        <p:blipFill>
          <a:blip r:embed="rId3"/>
          <a:srcRect/>
          <a:stretch>
            <a:fillRect/>
          </a:stretch>
        </p:blipFill>
        <p:spPr bwMode="auto">
          <a:xfrm>
            <a:off x="2928926" y="3500438"/>
            <a:ext cx="5000660" cy="30775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035"/>
                                        </p:tgtEl>
                                        <p:attrNameLst>
                                          <p:attrName>style.visibility</p:attrName>
                                        </p:attrNameLst>
                                      </p:cBhvr>
                                      <p:to>
                                        <p:strVal val="visible"/>
                                      </p:to>
                                    </p:set>
                                    <p:anim calcmode="lin" valueType="num">
                                      <p:cBhvr>
                                        <p:cTn id="12" dur="1000" fill="hold"/>
                                        <p:tgtEl>
                                          <p:spTgt spid="1035"/>
                                        </p:tgtEl>
                                        <p:attrNameLst>
                                          <p:attrName>ppt_w</p:attrName>
                                        </p:attrNameLst>
                                      </p:cBhvr>
                                      <p:tavLst>
                                        <p:tav tm="0">
                                          <p:val>
                                            <p:fltVal val="0"/>
                                          </p:val>
                                        </p:tav>
                                        <p:tav tm="100000">
                                          <p:val>
                                            <p:strVal val="#ppt_w"/>
                                          </p:val>
                                        </p:tav>
                                      </p:tavLst>
                                    </p:anim>
                                    <p:anim calcmode="lin" valueType="num">
                                      <p:cBhvr>
                                        <p:cTn id="13" dur="1000" fill="hold"/>
                                        <p:tgtEl>
                                          <p:spTgt spid="1035"/>
                                        </p:tgtEl>
                                        <p:attrNameLst>
                                          <p:attrName>ppt_h</p:attrName>
                                        </p:attrNameLst>
                                      </p:cBhvr>
                                      <p:tavLst>
                                        <p:tav tm="0">
                                          <p:val>
                                            <p:fltVal val="0"/>
                                          </p:val>
                                        </p:tav>
                                        <p:tav tm="100000">
                                          <p:val>
                                            <p:strVal val="#ppt_h"/>
                                          </p:val>
                                        </p:tav>
                                      </p:tavLst>
                                    </p:anim>
                                    <p:anim calcmode="lin" valueType="num">
                                      <p:cBhvr>
                                        <p:cTn id="14" dur="1000" fill="hold"/>
                                        <p:tgtEl>
                                          <p:spTgt spid="1035"/>
                                        </p:tgtEl>
                                        <p:attrNameLst>
                                          <p:attrName>style.rotation</p:attrName>
                                        </p:attrNameLst>
                                      </p:cBhvr>
                                      <p:tavLst>
                                        <p:tav tm="0">
                                          <p:val>
                                            <p:fltVal val="90"/>
                                          </p:val>
                                        </p:tav>
                                        <p:tav tm="100000">
                                          <p:val>
                                            <p:fltVal val="0"/>
                                          </p:val>
                                        </p:tav>
                                      </p:tavLst>
                                    </p:anim>
                                    <p:animEffect transition="in" filter="fade">
                                      <p:cBhvr>
                                        <p:cTn id="15" dur="1000"/>
                                        <p:tgtEl>
                                          <p:spTgt spid="1035"/>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3"/>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29058" y="228600"/>
            <a:ext cx="4907094" cy="1128698"/>
          </a:xfrm>
        </p:spPr>
        <p:txBody>
          <a:bodyPr>
            <a:normAutofit fontScale="90000"/>
          </a:bodyPr>
          <a:lstStyle/>
          <a:p>
            <a:r>
              <a:rPr lang="fa-IR" sz="3600" dirty="0" smtClean="0">
                <a:cs typeface="B Nazanin" pitchFamily="2" charset="-78"/>
              </a:rPr>
              <a:t>اضافه شدن بخشی جدید در هر دوره  </a:t>
            </a:r>
            <a:br>
              <a:rPr lang="fa-IR" sz="3600" dirty="0" smtClean="0">
                <a:cs typeface="B Nazanin" pitchFamily="2" charset="-78"/>
              </a:rPr>
            </a:br>
            <a:endParaRPr lang="en-US" dirty="0"/>
          </a:p>
        </p:txBody>
      </p:sp>
      <p:pic>
        <p:nvPicPr>
          <p:cNvPr id="4" name="Picture 8" descr="F:\Documents and Settings\mehrzad\Desktop\125.jpg"/>
          <p:cNvPicPr>
            <a:picLocks noGrp="1" noChangeAspect="1" noChangeArrowheads="1"/>
          </p:cNvPicPr>
          <p:nvPr>
            <p:ph sz="quarter" idx="1"/>
          </p:nvPr>
        </p:nvPicPr>
        <p:blipFill>
          <a:blip r:embed="rId2"/>
          <a:srcRect/>
          <a:stretch>
            <a:fillRect/>
          </a:stretch>
        </p:blipFill>
        <p:spPr bwMode="auto">
          <a:xfrm>
            <a:off x="5072066" y="1571612"/>
            <a:ext cx="3702570" cy="4572000"/>
          </a:xfrm>
          <a:prstGeom prst="rect">
            <a:avLst/>
          </a:prstGeom>
          <a:noFill/>
        </p:spPr>
      </p:pic>
      <p:pic>
        <p:nvPicPr>
          <p:cNvPr id="5" name="Picture 4" descr="F:\Documents and Settings\mehrzad\Desktop\122.jpg"/>
          <p:cNvPicPr>
            <a:picLocks noChangeAspect="1" noChangeArrowheads="1"/>
          </p:cNvPicPr>
          <p:nvPr/>
        </p:nvPicPr>
        <p:blipFill>
          <a:blip r:embed="rId3" cstate="print"/>
          <a:srcRect/>
          <a:stretch>
            <a:fillRect/>
          </a:stretch>
        </p:blipFill>
        <p:spPr bwMode="auto">
          <a:xfrm>
            <a:off x="857224" y="214290"/>
            <a:ext cx="2801267" cy="3429024"/>
          </a:xfrm>
          <a:prstGeom prst="rect">
            <a:avLst/>
          </a:prstGeom>
          <a:noFill/>
        </p:spPr>
      </p:pic>
      <p:pic>
        <p:nvPicPr>
          <p:cNvPr id="6" name="Picture 9" descr="F:\Documents and Settings\mehrzad\Desktop\126.jpg"/>
          <p:cNvPicPr>
            <a:picLocks noChangeAspect="1" noChangeArrowheads="1"/>
          </p:cNvPicPr>
          <p:nvPr/>
        </p:nvPicPr>
        <p:blipFill>
          <a:blip r:embed="rId4"/>
          <a:srcRect/>
          <a:stretch>
            <a:fillRect/>
          </a:stretch>
        </p:blipFill>
        <p:spPr bwMode="auto">
          <a:xfrm>
            <a:off x="214282" y="3857628"/>
            <a:ext cx="4238820" cy="27146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9"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0" fill="hold"/>
                                        <p:tgtEl>
                                          <p:spTgt spid="6"/>
                                        </p:tgtEl>
                                        <p:attrNameLst>
                                          <p:attrName>ppt_w</p:attrName>
                                        </p:attrNameLst>
                                      </p:cBhvr>
                                      <p:tavLst>
                                        <p:tav tm="0" fmla="#ppt_w*sin(2.5*pi*$)">
                                          <p:val>
                                            <p:fltVal val="0"/>
                                          </p:val>
                                        </p:tav>
                                        <p:tav tm="100000">
                                          <p:val>
                                            <p:fltVal val="1"/>
                                          </p:val>
                                        </p:tav>
                                      </p:tavLst>
                                    </p:anim>
                                    <p:anim calcmode="lin" valueType="num">
                                      <p:cBhvr>
                                        <p:cTn id="35"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34"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from="(-#ppt_w/2)" to="(#ppt_x)" calcmode="lin" valueType="num">
                                      <p:cBhvr>
                                        <p:cTn id="40" dur="600" fill="hold">
                                          <p:stCondLst>
                                            <p:cond delay="0"/>
                                          </p:stCondLst>
                                        </p:cTn>
                                        <p:tgtEl>
                                          <p:spTgt spid="5"/>
                                        </p:tgtEl>
                                        <p:attrNameLst>
                                          <p:attrName>ppt_x</p:attrName>
                                        </p:attrNameLst>
                                      </p:cBhvr>
                                    </p:anim>
                                    <p:anim from="0" to="-1.0" calcmode="lin" valueType="num">
                                      <p:cBhvr>
                                        <p:cTn id="41" dur="200" decel="50000" autoRev="1" fill="hold">
                                          <p:stCondLst>
                                            <p:cond delay="600"/>
                                          </p:stCondLst>
                                        </p:cTn>
                                        <p:tgtEl>
                                          <p:spTgt spid="5"/>
                                        </p:tgtEl>
                                        <p:attrNameLst>
                                          <p:attrName>xshear</p:attrName>
                                        </p:attrNameLst>
                                      </p:cBhvr>
                                    </p:anim>
                                    <p:animScale>
                                      <p:cBhvr>
                                        <p:cTn id="42" dur="200" decel="100000" autoRev="1" fill="hold">
                                          <p:stCondLst>
                                            <p:cond delay="600"/>
                                          </p:stCondLst>
                                        </p:cTn>
                                        <p:tgtEl>
                                          <p:spTgt spid="5"/>
                                        </p:tgtEl>
                                      </p:cBhvr>
                                      <p:from x="100000" y="100000"/>
                                      <p:to x="80000" y="100000"/>
                                    </p:animScale>
                                    <p:anim by="(#ppt_h/3+#ppt_w*0.1)" calcmode="lin" valueType="num">
                                      <p:cBhvr additive="sum">
                                        <p:cTn id="43"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357166"/>
            <a:ext cx="8534400" cy="758952"/>
          </a:xfrm>
        </p:spPr>
        <p:txBody>
          <a:bodyPr>
            <a:normAutofit fontScale="90000"/>
          </a:bodyPr>
          <a:lstStyle/>
          <a:p>
            <a:r>
              <a:rPr lang="fa-IR" dirty="0" smtClean="0"/>
              <a:t>صندق صدقه هم به اندازه کافی در قسمت های مختلف میدان وجود دارد که به نظر کمی بیش از اندازه می باشد .</a:t>
            </a:r>
            <a:endParaRPr lang="en-US" dirty="0"/>
          </a:p>
        </p:txBody>
      </p:sp>
      <p:pic>
        <p:nvPicPr>
          <p:cNvPr id="8" name="Picture 4" descr="F:\Documents and Settings\mehrzad\Desktop\121.jpg"/>
          <p:cNvPicPr>
            <a:picLocks noChangeAspect="1" noChangeArrowheads="1"/>
          </p:cNvPicPr>
          <p:nvPr/>
        </p:nvPicPr>
        <p:blipFill>
          <a:blip r:embed="rId2"/>
          <a:srcRect/>
          <a:stretch>
            <a:fillRect/>
          </a:stretch>
        </p:blipFill>
        <p:spPr bwMode="auto">
          <a:xfrm>
            <a:off x="5929322" y="1428736"/>
            <a:ext cx="3214678" cy="4672109"/>
          </a:xfrm>
          <a:prstGeom prst="rect">
            <a:avLst/>
          </a:prstGeom>
          <a:noFill/>
        </p:spPr>
      </p:pic>
      <p:pic>
        <p:nvPicPr>
          <p:cNvPr id="9" name="Picture 2" descr="F:\Documents and Settings\mehrzad\Desktop\130.jpg"/>
          <p:cNvPicPr>
            <a:picLocks noChangeAspect="1" noChangeArrowheads="1"/>
          </p:cNvPicPr>
          <p:nvPr/>
        </p:nvPicPr>
        <p:blipFill>
          <a:blip r:embed="rId3"/>
          <a:srcRect/>
          <a:stretch>
            <a:fillRect/>
          </a:stretch>
        </p:blipFill>
        <p:spPr bwMode="auto">
          <a:xfrm>
            <a:off x="3214678" y="2561794"/>
            <a:ext cx="2571768" cy="4296206"/>
          </a:xfrm>
          <a:prstGeom prst="rect">
            <a:avLst/>
          </a:prstGeom>
          <a:noFill/>
        </p:spPr>
      </p:pic>
      <p:pic>
        <p:nvPicPr>
          <p:cNvPr id="10" name="Picture 10" descr="F:\Documents and Settings\mehrzad\Desktop\129.jpg"/>
          <p:cNvPicPr>
            <a:picLocks noGrp="1" noChangeAspect="1" noChangeArrowheads="1"/>
          </p:cNvPicPr>
          <p:nvPr>
            <p:ph sz="quarter" idx="1"/>
          </p:nvPr>
        </p:nvPicPr>
        <p:blipFill>
          <a:blip r:embed="rId4"/>
          <a:srcRect/>
          <a:stretch>
            <a:fillRect/>
          </a:stretch>
        </p:blipFill>
        <p:spPr bwMode="auto">
          <a:xfrm>
            <a:off x="0" y="1071546"/>
            <a:ext cx="3143200" cy="47863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anim calcmode="lin" valueType="num">
                                      <p:cBhvr>
                                        <p:cTn id="25" dur="2000" fill="hold"/>
                                        <p:tgtEl>
                                          <p:spTgt spid="10"/>
                                        </p:tgtEl>
                                        <p:attrNameLst>
                                          <p:attrName>style.rotation</p:attrName>
                                        </p:attrNameLst>
                                      </p:cBhvr>
                                      <p:tavLst>
                                        <p:tav tm="0">
                                          <p:val>
                                            <p:fltVal val="720"/>
                                          </p:val>
                                        </p:tav>
                                        <p:tav tm="100000">
                                          <p:val>
                                            <p:fltVal val="0"/>
                                          </p:val>
                                        </p:tav>
                                      </p:tavLst>
                                    </p:anim>
                                    <p:anim calcmode="lin" valueType="num">
                                      <p:cBhvr>
                                        <p:cTn id="26" dur="2000" fill="hold"/>
                                        <p:tgtEl>
                                          <p:spTgt spid="10"/>
                                        </p:tgtEl>
                                        <p:attrNameLst>
                                          <p:attrName>ppt_h</p:attrName>
                                        </p:attrNameLst>
                                      </p:cBhvr>
                                      <p:tavLst>
                                        <p:tav tm="0">
                                          <p:val>
                                            <p:fltVal val="0"/>
                                          </p:val>
                                        </p:tav>
                                        <p:tav tm="100000">
                                          <p:val>
                                            <p:strVal val="#ppt_h"/>
                                          </p:val>
                                        </p:tav>
                                      </p:tavLst>
                                    </p:anim>
                                    <p:anim calcmode="lin" valueType="num">
                                      <p:cBhvr>
                                        <p:cTn id="27"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28" fill="hold">
                      <p:stCondLst>
                        <p:cond delay="indefinite"/>
                      </p:stCondLst>
                      <p:childTnLst>
                        <p:par>
                          <p:cTn id="29" fill="hold">
                            <p:stCondLst>
                              <p:cond delay="0"/>
                            </p:stCondLst>
                            <p:childTnLst>
                              <p:par>
                                <p:cTn id="30" presetID="5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70" decel="100000"/>
                                        <p:tgtEl>
                                          <p:spTgt spid="9"/>
                                        </p:tgtEl>
                                      </p:cBhvr>
                                    </p:animEffect>
                                    <p:animScale>
                                      <p:cBhvr>
                                        <p:cTn id="33" dur="770" decel="100000"/>
                                        <p:tgtEl>
                                          <p:spTgt spid="9"/>
                                        </p:tgtEl>
                                      </p:cBhvr>
                                      <p:from x="10000" y="10000"/>
                                      <p:to x="200000" y="450000"/>
                                    </p:animScale>
                                    <p:animScale>
                                      <p:cBhvr>
                                        <p:cTn id="34" dur="1230" accel="100000" fill="hold">
                                          <p:stCondLst>
                                            <p:cond delay="770"/>
                                          </p:stCondLst>
                                        </p:cTn>
                                        <p:tgtEl>
                                          <p:spTgt spid="9"/>
                                        </p:tgtEl>
                                      </p:cBhvr>
                                      <p:from x="200000" y="450000"/>
                                      <p:to x="100000" y="100000"/>
                                    </p:animScale>
                                    <p:set>
                                      <p:cBhvr>
                                        <p:cTn id="35" dur="770" fill="hold"/>
                                        <p:tgtEl>
                                          <p:spTgt spid="9"/>
                                        </p:tgtEl>
                                        <p:attrNameLst>
                                          <p:attrName>ppt_x</p:attrName>
                                        </p:attrNameLst>
                                      </p:cBhvr>
                                      <p:to>
                                        <p:strVal val="(0.5)"/>
                                      </p:to>
                                    </p:set>
                                    <p:anim from="(0.5)" to="(#ppt_x)" calcmode="lin" valueType="num">
                                      <p:cBhvr>
                                        <p:cTn id="36" dur="1230" accel="100000" fill="hold">
                                          <p:stCondLst>
                                            <p:cond delay="770"/>
                                          </p:stCondLst>
                                        </p:cTn>
                                        <p:tgtEl>
                                          <p:spTgt spid="9"/>
                                        </p:tgtEl>
                                        <p:attrNameLst>
                                          <p:attrName>ppt_x</p:attrName>
                                        </p:attrNameLst>
                                      </p:cBhvr>
                                    </p:anim>
                                    <p:set>
                                      <p:cBhvr>
                                        <p:cTn id="37" dur="770" fill="hold"/>
                                        <p:tgtEl>
                                          <p:spTgt spid="9"/>
                                        </p:tgtEl>
                                        <p:attrNameLst>
                                          <p:attrName>ppt_y</p:attrName>
                                        </p:attrNameLst>
                                      </p:cBhvr>
                                      <p:to>
                                        <p:strVal val="(#ppt_y+0.4)"/>
                                      </p:to>
                                    </p:set>
                                    <p:anim from="(#ppt_y+0.4)" to="(#ppt_y)" calcmode="lin" valueType="num">
                                      <p:cBhvr>
                                        <p:cTn id="38"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43438" y="357166"/>
            <a:ext cx="4176682" cy="758952"/>
          </a:xfrm>
        </p:spPr>
        <p:txBody>
          <a:bodyPr>
            <a:normAutofit fontScale="90000"/>
          </a:bodyPr>
          <a:lstStyle/>
          <a:p>
            <a:pPr algn="r"/>
            <a:r>
              <a:rPr lang="fa-IR" dirty="0" smtClean="0">
                <a:solidFill>
                  <a:srgbClr val="FFFFFF"/>
                </a:solidFill>
              </a:rPr>
              <a:t/>
            </a:r>
            <a:br>
              <a:rPr lang="fa-IR" dirty="0" smtClean="0">
                <a:solidFill>
                  <a:srgbClr val="FFFFFF"/>
                </a:solidFill>
              </a:rPr>
            </a:br>
            <a:r>
              <a:rPr lang="fa-IR" dirty="0" smtClean="0">
                <a:solidFill>
                  <a:srgbClr val="FFFFFF"/>
                </a:solidFill>
              </a:rPr>
              <a:t>کاربری خد مات رفاهی</a:t>
            </a:r>
            <a:br>
              <a:rPr lang="fa-IR" dirty="0" smtClean="0">
                <a:solidFill>
                  <a:srgbClr val="FFFFFF"/>
                </a:solidFill>
              </a:rPr>
            </a:br>
            <a:r>
              <a:rPr lang="fa-IR" dirty="0" smtClean="0">
                <a:solidFill>
                  <a:schemeClr val="tx1"/>
                </a:solidFill>
              </a:rPr>
              <a:t> کاربری خد مات رفاهی</a:t>
            </a:r>
            <a:endParaRPr lang="en-US" dirty="0"/>
          </a:p>
        </p:txBody>
      </p:sp>
      <p:pic>
        <p:nvPicPr>
          <p:cNvPr id="3075" name="Picture 3" descr="F:\Documents and Settings\mehrzad\Desktop\mehdi\100MSDCF\DSC02405.JPG"/>
          <p:cNvPicPr>
            <a:picLocks noChangeAspect="1" noChangeArrowheads="1"/>
          </p:cNvPicPr>
          <p:nvPr/>
        </p:nvPicPr>
        <p:blipFill>
          <a:blip r:embed="rId2" cstate="print"/>
          <a:srcRect/>
          <a:stretch>
            <a:fillRect/>
          </a:stretch>
        </p:blipFill>
        <p:spPr bwMode="auto">
          <a:xfrm>
            <a:off x="785786" y="3714752"/>
            <a:ext cx="3867123" cy="2900342"/>
          </a:xfrm>
          <a:prstGeom prst="rect">
            <a:avLst/>
          </a:prstGeom>
          <a:noFill/>
        </p:spPr>
      </p:pic>
      <p:pic>
        <p:nvPicPr>
          <p:cNvPr id="3076" name="Picture 4" descr="F:\Documents and Settings\mehrzad\Desktop\mehdi\100MSDCF\DSC02504.JPG"/>
          <p:cNvPicPr>
            <a:picLocks noChangeAspect="1" noChangeArrowheads="1"/>
          </p:cNvPicPr>
          <p:nvPr/>
        </p:nvPicPr>
        <p:blipFill>
          <a:blip r:embed="rId3" cstate="print"/>
          <a:srcRect/>
          <a:stretch>
            <a:fillRect/>
          </a:stretch>
        </p:blipFill>
        <p:spPr bwMode="auto">
          <a:xfrm>
            <a:off x="500034" y="428604"/>
            <a:ext cx="3143272" cy="3214686"/>
          </a:xfrm>
          <a:prstGeom prst="rect">
            <a:avLst/>
          </a:prstGeom>
          <a:noFill/>
        </p:spPr>
      </p:pic>
      <p:sp>
        <p:nvSpPr>
          <p:cNvPr id="8" name="Content Placeholder 7"/>
          <p:cNvSpPr>
            <a:spLocks noGrp="1"/>
          </p:cNvSpPr>
          <p:nvPr>
            <p:ph sz="quarter" idx="1"/>
          </p:nvPr>
        </p:nvSpPr>
        <p:spPr>
          <a:xfrm>
            <a:off x="4429124" y="1527048"/>
            <a:ext cx="4376548" cy="1044696"/>
          </a:xfrm>
        </p:spPr>
        <p:txBody>
          <a:bodyPr>
            <a:normAutofit fontScale="92500" lnSpcReduction="20000"/>
          </a:bodyPr>
          <a:lstStyle/>
          <a:p>
            <a:r>
              <a:rPr lang="fa-IR" dirty="0" smtClean="0"/>
              <a:t>خدمات رفاهی در این میدان به اندازه کافی وجود دارد که جوابگوی حداقل خواسته استفاده کنندگان می باشد</a:t>
            </a:r>
            <a:endParaRPr lang="en-US" dirty="0"/>
          </a:p>
        </p:txBody>
      </p:sp>
      <p:pic>
        <p:nvPicPr>
          <p:cNvPr id="9" name="Picture 5" descr="F:\Documents and Settings\mehrzad\Desktop\mehdi\100MSDCF\DSC02577.JPG"/>
          <p:cNvPicPr>
            <a:picLocks noChangeAspect="1" noChangeArrowheads="1"/>
          </p:cNvPicPr>
          <p:nvPr/>
        </p:nvPicPr>
        <p:blipFill>
          <a:blip r:embed="rId4" cstate="print"/>
          <a:srcRect/>
          <a:stretch>
            <a:fillRect/>
          </a:stretch>
        </p:blipFill>
        <p:spPr bwMode="auto">
          <a:xfrm>
            <a:off x="5143504" y="2928934"/>
            <a:ext cx="3500462" cy="2786082"/>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F:\Documents and Settings\mehrzad\Desktop\mehdi\100MSDCF\DSC02491.JPG"/>
          <p:cNvPicPr>
            <a:picLocks noGrp="1" noChangeAspect="1" noChangeArrowheads="1"/>
          </p:cNvPicPr>
          <p:nvPr>
            <p:ph sz="quarter" idx="1"/>
          </p:nvPr>
        </p:nvPicPr>
        <p:blipFill>
          <a:blip r:embed="rId2" cstate="print"/>
          <a:srcRect/>
          <a:stretch>
            <a:fillRect/>
          </a:stretch>
        </p:blipFill>
        <p:spPr bwMode="auto">
          <a:xfrm>
            <a:off x="214282" y="901701"/>
            <a:ext cx="4131737" cy="3098803"/>
          </a:xfrm>
          <a:prstGeom prst="rect">
            <a:avLst/>
          </a:prstGeom>
          <a:noFill/>
        </p:spPr>
      </p:pic>
      <p:pic>
        <p:nvPicPr>
          <p:cNvPr id="6" name="Picture 2" descr="F:\Documents and Settings\mehrzad\Desktop\mehdi\100MSDCF\DSC02354.JPG"/>
          <p:cNvPicPr>
            <a:picLocks noChangeAspect="1" noChangeArrowheads="1"/>
          </p:cNvPicPr>
          <p:nvPr/>
        </p:nvPicPr>
        <p:blipFill>
          <a:blip r:embed="rId3" cstate="print"/>
          <a:srcRect/>
          <a:stretch>
            <a:fillRect/>
          </a:stretch>
        </p:blipFill>
        <p:spPr bwMode="auto">
          <a:xfrm>
            <a:off x="4500562" y="2928934"/>
            <a:ext cx="4226988" cy="3170241"/>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6" y="228600"/>
            <a:ext cx="1978136" cy="758952"/>
          </a:xfrm>
        </p:spPr>
        <p:txBody>
          <a:bodyPr/>
          <a:lstStyle/>
          <a:p>
            <a:pPr algn="r"/>
            <a:r>
              <a:rPr lang="fa-IR" dirty="0" smtClean="0"/>
              <a:t>پل هوایی:</a:t>
            </a:r>
            <a:endParaRPr lang="en-US" dirty="0"/>
          </a:p>
        </p:txBody>
      </p:sp>
      <p:sp>
        <p:nvSpPr>
          <p:cNvPr id="3" name="Content Placeholder 2"/>
          <p:cNvSpPr>
            <a:spLocks noGrp="1"/>
          </p:cNvSpPr>
          <p:nvPr>
            <p:ph sz="quarter" idx="1"/>
          </p:nvPr>
        </p:nvSpPr>
        <p:spPr>
          <a:xfrm>
            <a:off x="4500562" y="1527048"/>
            <a:ext cx="4305110" cy="4572000"/>
          </a:xfrm>
        </p:spPr>
        <p:txBody>
          <a:bodyPr/>
          <a:lstStyle/>
          <a:p>
            <a:r>
              <a:rPr lang="fa-IR" dirty="0" smtClean="0"/>
              <a:t>یکی دیگر از خدمات شهری که در ابتدایی خیابان شهرداری قرار دارد پل هوایی است که از پله های برقی استفاده می شود که همین امر باعث شده که استفاده کنندگان از آن زیاد باشد </a:t>
            </a:r>
            <a:endParaRPr lang="en-US" dirty="0"/>
          </a:p>
        </p:txBody>
      </p:sp>
      <p:pic>
        <p:nvPicPr>
          <p:cNvPr id="6147" name="Picture 3" descr="F:\Documents and Settings\mehrzad\Desktop\mehdi\100MSDCF\DSC02362.JPG"/>
          <p:cNvPicPr>
            <a:picLocks noChangeAspect="1" noChangeArrowheads="1"/>
          </p:cNvPicPr>
          <p:nvPr/>
        </p:nvPicPr>
        <p:blipFill>
          <a:blip r:embed="rId2"/>
          <a:srcRect/>
          <a:stretch>
            <a:fillRect/>
          </a:stretch>
        </p:blipFill>
        <p:spPr bwMode="auto">
          <a:xfrm>
            <a:off x="500034" y="1357298"/>
            <a:ext cx="3714776" cy="43577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6147"/>
                                        </p:tgtEl>
                                        <p:attrNameLst>
                                          <p:attrName>style.visibility</p:attrName>
                                        </p:attrNameLst>
                                      </p:cBhvr>
                                      <p:to>
                                        <p:strVal val="visible"/>
                                      </p:to>
                                    </p:set>
                                    <p:anim calcmode="lin" valueType="num">
                                      <p:cBhvr>
                                        <p:cTn id="21" dur="500" fill="hold"/>
                                        <p:tgtEl>
                                          <p:spTgt spid="6147"/>
                                        </p:tgtEl>
                                        <p:attrNameLst>
                                          <p:attrName>ppt_w</p:attrName>
                                        </p:attrNameLst>
                                      </p:cBhvr>
                                      <p:tavLst>
                                        <p:tav tm="0">
                                          <p:val>
                                            <p:fltVal val="0"/>
                                          </p:val>
                                        </p:tav>
                                        <p:tav tm="100000">
                                          <p:val>
                                            <p:strVal val="#ppt_w"/>
                                          </p:val>
                                        </p:tav>
                                      </p:tavLst>
                                    </p:anim>
                                    <p:anim calcmode="lin" valueType="num">
                                      <p:cBhvr>
                                        <p:cTn id="22" dur="500" fill="hold"/>
                                        <p:tgtEl>
                                          <p:spTgt spid="61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descr="F:\Documents and Settings\mehrzad\Desktop\mehdi\100MSDCF\DSC02329.JPG"/>
          <p:cNvPicPr>
            <a:picLocks noChangeAspect="1" noChangeArrowheads="1"/>
          </p:cNvPicPr>
          <p:nvPr/>
        </p:nvPicPr>
        <p:blipFill>
          <a:blip r:embed="rId2" cstate="print"/>
          <a:srcRect/>
          <a:stretch>
            <a:fillRect/>
          </a:stretch>
        </p:blipFill>
        <p:spPr bwMode="auto">
          <a:xfrm>
            <a:off x="428596" y="3000372"/>
            <a:ext cx="3429024" cy="3500461"/>
          </a:xfrm>
          <a:prstGeom prst="rect">
            <a:avLst/>
          </a:prstGeom>
          <a:noFill/>
        </p:spPr>
      </p:pic>
      <p:pic>
        <p:nvPicPr>
          <p:cNvPr id="5123" name="Picture 3" descr="F:\Documents and Settings\mehrzad\Desktop\mehdi\100MSDCF\DSC02339.JPG"/>
          <p:cNvPicPr>
            <a:picLocks noGrp="1" noChangeAspect="1" noChangeArrowheads="1"/>
          </p:cNvPicPr>
          <p:nvPr>
            <p:ph sz="quarter" idx="1"/>
          </p:nvPr>
        </p:nvPicPr>
        <p:blipFill>
          <a:blip r:embed="rId3" cstate="print"/>
          <a:srcRect/>
          <a:stretch>
            <a:fillRect/>
          </a:stretch>
        </p:blipFill>
        <p:spPr bwMode="auto">
          <a:xfrm>
            <a:off x="5143504" y="4143380"/>
            <a:ext cx="3548088" cy="2428892"/>
          </a:xfrm>
          <a:prstGeom prst="rect">
            <a:avLst/>
          </a:prstGeom>
          <a:noFill/>
        </p:spPr>
      </p:pic>
      <p:pic>
        <p:nvPicPr>
          <p:cNvPr id="5125" name="Picture 5" descr="F:\Documents and Settings\mehrzad\Desktop\mehdi\100MSDCF\DSC02369.JPG"/>
          <p:cNvPicPr>
            <a:picLocks noChangeAspect="1" noChangeArrowheads="1"/>
          </p:cNvPicPr>
          <p:nvPr/>
        </p:nvPicPr>
        <p:blipFill>
          <a:blip r:embed="rId4" cstate="print"/>
          <a:srcRect/>
          <a:stretch>
            <a:fillRect/>
          </a:stretch>
        </p:blipFill>
        <p:spPr bwMode="auto">
          <a:xfrm>
            <a:off x="357158" y="285728"/>
            <a:ext cx="3143272" cy="2500330"/>
          </a:xfrm>
          <a:prstGeom prst="rect">
            <a:avLst/>
          </a:prstGeom>
          <a:noFill/>
        </p:spPr>
      </p:pic>
      <p:pic>
        <p:nvPicPr>
          <p:cNvPr id="5126" name="Picture 6" descr="F:\Documents and Settings\mehrzad\Desktop\mehdi\100MSDCF\DSC02389.JPG"/>
          <p:cNvPicPr>
            <a:picLocks noChangeAspect="1" noChangeArrowheads="1"/>
          </p:cNvPicPr>
          <p:nvPr/>
        </p:nvPicPr>
        <p:blipFill>
          <a:blip r:embed="rId5" cstate="print"/>
          <a:srcRect/>
          <a:stretch>
            <a:fillRect/>
          </a:stretch>
        </p:blipFill>
        <p:spPr bwMode="auto">
          <a:xfrm>
            <a:off x="5715008" y="214290"/>
            <a:ext cx="3200400" cy="3286124"/>
          </a:xfrm>
          <a:prstGeom prst="rect">
            <a:avLst/>
          </a:prstGeom>
          <a:noFill/>
        </p:spPr>
      </p:pic>
      <p:pic>
        <p:nvPicPr>
          <p:cNvPr id="5124" name="Picture 4" descr="F:\Documents and Settings\mehrzad\Desktop\mehdi\100MSDCF\DSC02375.JPG"/>
          <p:cNvPicPr>
            <a:picLocks noChangeAspect="1" noChangeArrowheads="1"/>
          </p:cNvPicPr>
          <p:nvPr/>
        </p:nvPicPr>
        <p:blipFill>
          <a:blip r:embed="rId6" cstate="print"/>
          <a:srcRect/>
          <a:stretch>
            <a:fillRect/>
          </a:stretch>
        </p:blipFill>
        <p:spPr bwMode="auto">
          <a:xfrm>
            <a:off x="2786050" y="928670"/>
            <a:ext cx="4429156" cy="50720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p:cTn id="7" dur="1000" fill="hold"/>
                                        <p:tgtEl>
                                          <p:spTgt spid="5125"/>
                                        </p:tgtEl>
                                        <p:attrNameLst>
                                          <p:attrName>ppt_w</p:attrName>
                                        </p:attrNameLst>
                                      </p:cBhvr>
                                      <p:tavLst>
                                        <p:tav tm="0">
                                          <p:val>
                                            <p:strVal val="#ppt_w+.3"/>
                                          </p:val>
                                        </p:tav>
                                        <p:tav tm="100000">
                                          <p:val>
                                            <p:strVal val="#ppt_w"/>
                                          </p:val>
                                        </p:tav>
                                      </p:tavLst>
                                    </p:anim>
                                    <p:anim calcmode="lin" valueType="num">
                                      <p:cBhvr>
                                        <p:cTn id="8" dur="1000" fill="hold"/>
                                        <p:tgtEl>
                                          <p:spTgt spid="5125"/>
                                        </p:tgtEl>
                                        <p:attrNameLst>
                                          <p:attrName>ppt_h</p:attrName>
                                        </p:attrNameLst>
                                      </p:cBhvr>
                                      <p:tavLst>
                                        <p:tav tm="0">
                                          <p:val>
                                            <p:strVal val="#ppt_h"/>
                                          </p:val>
                                        </p:tav>
                                        <p:tav tm="100000">
                                          <p:val>
                                            <p:strVal val="#ppt_h"/>
                                          </p:val>
                                        </p:tav>
                                      </p:tavLst>
                                    </p:anim>
                                    <p:animEffect transition="in" filter="fade">
                                      <p:cBhvr>
                                        <p:cTn id="9" dur="1000"/>
                                        <p:tgtEl>
                                          <p:spTgt spid="512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1000" fill="hold"/>
                                        <p:tgtEl>
                                          <p:spTgt spid="5122"/>
                                        </p:tgtEl>
                                        <p:attrNameLst>
                                          <p:attrName>ppt_w</p:attrName>
                                        </p:attrNameLst>
                                      </p:cBhvr>
                                      <p:tavLst>
                                        <p:tav tm="0">
                                          <p:val>
                                            <p:strVal val="#ppt_w+.3"/>
                                          </p:val>
                                        </p:tav>
                                        <p:tav tm="100000">
                                          <p:val>
                                            <p:strVal val="#ppt_w"/>
                                          </p:val>
                                        </p:tav>
                                      </p:tavLst>
                                    </p:anim>
                                    <p:anim calcmode="lin" valueType="num">
                                      <p:cBhvr>
                                        <p:cTn id="13" dur="1000" fill="hold"/>
                                        <p:tgtEl>
                                          <p:spTgt spid="5122"/>
                                        </p:tgtEl>
                                        <p:attrNameLst>
                                          <p:attrName>ppt_h</p:attrName>
                                        </p:attrNameLst>
                                      </p:cBhvr>
                                      <p:tavLst>
                                        <p:tav tm="0">
                                          <p:val>
                                            <p:strVal val="#ppt_h"/>
                                          </p:val>
                                        </p:tav>
                                        <p:tav tm="100000">
                                          <p:val>
                                            <p:strVal val="#ppt_h"/>
                                          </p:val>
                                        </p:tav>
                                      </p:tavLst>
                                    </p:anim>
                                    <p:animEffect transition="in" filter="fade">
                                      <p:cBhvr>
                                        <p:cTn id="14" dur="1000"/>
                                        <p:tgtEl>
                                          <p:spTgt spid="512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1000" fill="hold"/>
                                        <p:tgtEl>
                                          <p:spTgt spid="5126"/>
                                        </p:tgtEl>
                                        <p:attrNameLst>
                                          <p:attrName>ppt_w</p:attrName>
                                        </p:attrNameLst>
                                      </p:cBhvr>
                                      <p:tavLst>
                                        <p:tav tm="0">
                                          <p:val>
                                            <p:strVal val="#ppt_w+.3"/>
                                          </p:val>
                                        </p:tav>
                                        <p:tav tm="100000">
                                          <p:val>
                                            <p:strVal val="#ppt_w"/>
                                          </p:val>
                                        </p:tav>
                                      </p:tavLst>
                                    </p:anim>
                                    <p:anim calcmode="lin" valueType="num">
                                      <p:cBhvr>
                                        <p:cTn id="18" dur="1000" fill="hold"/>
                                        <p:tgtEl>
                                          <p:spTgt spid="5126"/>
                                        </p:tgtEl>
                                        <p:attrNameLst>
                                          <p:attrName>ppt_h</p:attrName>
                                        </p:attrNameLst>
                                      </p:cBhvr>
                                      <p:tavLst>
                                        <p:tav tm="0">
                                          <p:val>
                                            <p:strVal val="#ppt_h"/>
                                          </p:val>
                                        </p:tav>
                                        <p:tav tm="100000">
                                          <p:val>
                                            <p:strVal val="#ppt_h"/>
                                          </p:val>
                                        </p:tav>
                                      </p:tavLst>
                                    </p:anim>
                                    <p:animEffect transition="in" filter="fade">
                                      <p:cBhvr>
                                        <p:cTn id="19" dur="1000"/>
                                        <p:tgtEl>
                                          <p:spTgt spid="512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p:cTn id="22" dur="1000" fill="hold"/>
                                        <p:tgtEl>
                                          <p:spTgt spid="5123"/>
                                        </p:tgtEl>
                                        <p:attrNameLst>
                                          <p:attrName>ppt_w</p:attrName>
                                        </p:attrNameLst>
                                      </p:cBhvr>
                                      <p:tavLst>
                                        <p:tav tm="0">
                                          <p:val>
                                            <p:strVal val="#ppt_w+.3"/>
                                          </p:val>
                                        </p:tav>
                                        <p:tav tm="100000">
                                          <p:val>
                                            <p:strVal val="#ppt_w"/>
                                          </p:val>
                                        </p:tav>
                                      </p:tavLst>
                                    </p:anim>
                                    <p:anim calcmode="lin" valueType="num">
                                      <p:cBhvr>
                                        <p:cTn id="23" dur="1000" fill="hold"/>
                                        <p:tgtEl>
                                          <p:spTgt spid="5123"/>
                                        </p:tgtEl>
                                        <p:attrNameLst>
                                          <p:attrName>ppt_h</p:attrName>
                                        </p:attrNameLst>
                                      </p:cBhvr>
                                      <p:tavLst>
                                        <p:tav tm="0">
                                          <p:val>
                                            <p:strVal val="#ppt_h"/>
                                          </p:val>
                                        </p:tav>
                                        <p:tav tm="100000">
                                          <p:val>
                                            <p:strVal val="#ppt_h"/>
                                          </p:val>
                                        </p:tav>
                                      </p:tavLst>
                                    </p:anim>
                                    <p:animEffect transition="in" filter="fade">
                                      <p:cBhvr>
                                        <p:cTn id="24" dur="1000"/>
                                        <p:tgtEl>
                                          <p:spTgt spid="51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5124"/>
                                        </p:tgtEl>
                                        <p:attrNameLst>
                                          <p:attrName>style.visibility</p:attrName>
                                        </p:attrNameLst>
                                      </p:cBhvr>
                                      <p:to>
                                        <p:strVal val="visible"/>
                                      </p:to>
                                    </p:set>
                                    <p:animEffect transition="in" filter="fade">
                                      <p:cBhvr>
                                        <p:cTn id="29" dur="1000"/>
                                        <p:tgtEl>
                                          <p:spTgt spid="5124"/>
                                        </p:tgtEl>
                                      </p:cBhvr>
                                    </p:animEffect>
                                    <p:anim calcmode="lin" valueType="num">
                                      <p:cBhvr>
                                        <p:cTn id="30" dur="1000" fill="hold"/>
                                        <p:tgtEl>
                                          <p:spTgt spid="5124"/>
                                        </p:tgtEl>
                                        <p:attrNameLst>
                                          <p:attrName>ppt_x</p:attrName>
                                        </p:attrNameLst>
                                      </p:cBhvr>
                                      <p:tavLst>
                                        <p:tav tm="0">
                                          <p:val>
                                            <p:strVal val="#ppt_x"/>
                                          </p:val>
                                        </p:tav>
                                        <p:tav tm="100000">
                                          <p:val>
                                            <p:strVal val="#ppt_x"/>
                                          </p:val>
                                        </p:tav>
                                      </p:tavLst>
                                    </p:anim>
                                    <p:anim calcmode="lin" valueType="num">
                                      <p:cBhvr>
                                        <p:cTn id="31"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6" y="228600"/>
            <a:ext cx="4121276" cy="758952"/>
          </a:xfrm>
        </p:spPr>
        <p:txBody>
          <a:bodyPr/>
          <a:lstStyle/>
          <a:p>
            <a:pPr algn="r"/>
            <a:r>
              <a:rPr lang="fa-IR" b="1" dirty="0" smtClean="0"/>
              <a:t>کاربری نظامی:</a:t>
            </a:r>
            <a:endParaRPr lang="en-US" dirty="0"/>
          </a:p>
        </p:txBody>
      </p:sp>
      <p:pic>
        <p:nvPicPr>
          <p:cNvPr id="4098" name="Picture 2" descr="F:\Documents and Settings\mehrzad\Desktop\mehdi\100MSDCF\DSC02576.JPG"/>
          <p:cNvPicPr>
            <a:picLocks noGrp="1" noChangeAspect="1" noChangeArrowheads="1"/>
          </p:cNvPicPr>
          <p:nvPr>
            <p:ph sz="quarter" idx="1"/>
          </p:nvPr>
        </p:nvPicPr>
        <p:blipFill>
          <a:blip r:embed="rId2" cstate="print"/>
          <a:srcRect/>
          <a:stretch>
            <a:fillRect/>
          </a:stretch>
        </p:blipFill>
        <p:spPr bwMode="auto">
          <a:xfrm>
            <a:off x="571472" y="1500174"/>
            <a:ext cx="4226987" cy="4357718"/>
          </a:xfrm>
          <a:prstGeom prst="rect">
            <a:avLst/>
          </a:prstGeom>
          <a:noFill/>
        </p:spPr>
      </p:pic>
      <p:pic>
        <p:nvPicPr>
          <p:cNvPr id="4099" name="Picture 3" descr="F:\Documents and Settings\mehrzad\Desktop\mehdi\100MSDCF\DSC02443.JPG"/>
          <p:cNvPicPr>
            <a:picLocks noChangeAspect="1" noChangeArrowheads="1"/>
          </p:cNvPicPr>
          <p:nvPr/>
        </p:nvPicPr>
        <p:blipFill>
          <a:blip r:embed="rId3" cstate="print"/>
          <a:srcRect/>
          <a:stretch>
            <a:fillRect/>
          </a:stretch>
        </p:blipFill>
        <p:spPr bwMode="auto">
          <a:xfrm>
            <a:off x="5072066" y="1714488"/>
            <a:ext cx="3810027" cy="4143404"/>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43570" y="228600"/>
            <a:ext cx="3192582" cy="758952"/>
          </a:xfrm>
        </p:spPr>
        <p:txBody>
          <a:bodyPr/>
          <a:lstStyle/>
          <a:p>
            <a:pPr algn="r"/>
            <a:r>
              <a:rPr lang="fa-IR" dirty="0" smtClean="0"/>
              <a:t>کاربری فرهنگی:</a:t>
            </a:r>
            <a:endParaRPr lang="en-US" dirty="0"/>
          </a:p>
        </p:txBody>
      </p:sp>
      <p:pic>
        <p:nvPicPr>
          <p:cNvPr id="6146" name="Picture 2" descr="F:\Documents and Settings\mehrzad\Desktop\mehdi\100MSDCF\DSC02407.JPG"/>
          <p:cNvPicPr>
            <a:picLocks noGrp="1" noChangeAspect="1" noChangeArrowheads="1"/>
          </p:cNvPicPr>
          <p:nvPr>
            <p:ph sz="quarter" idx="1"/>
          </p:nvPr>
        </p:nvPicPr>
        <p:blipFill>
          <a:blip r:embed="rId2"/>
          <a:srcRect/>
          <a:stretch>
            <a:fillRect/>
          </a:stretch>
        </p:blipFill>
        <p:spPr bwMode="auto">
          <a:xfrm>
            <a:off x="500034" y="1571612"/>
            <a:ext cx="4929190" cy="4339834"/>
          </a:xfrm>
          <a:prstGeom prst="rect">
            <a:avLst/>
          </a:prstGeom>
          <a:noFill/>
        </p:spPr>
      </p:pic>
      <p:pic>
        <p:nvPicPr>
          <p:cNvPr id="6147" name="Picture 3" descr="F:\Documents and Settings\mehrzad\Desktop\mehdi\100MSDCF\DSC02466.JPG"/>
          <p:cNvPicPr>
            <a:picLocks noChangeAspect="1" noChangeArrowheads="1"/>
          </p:cNvPicPr>
          <p:nvPr/>
        </p:nvPicPr>
        <p:blipFill>
          <a:blip r:embed="rId3" cstate="print"/>
          <a:srcRect/>
          <a:stretch>
            <a:fillRect/>
          </a:stretch>
        </p:blipFill>
        <p:spPr bwMode="auto">
          <a:xfrm>
            <a:off x="5786446" y="1928802"/>
            <a:ext cx="3071834" cy="382193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6" name="Text Box 4"/>
          <p:cNvSpPr txBox="1">
            <a:spLocks noChangeArrowheads="1"/>
          </p:cNvSpPr>
          <p:nvPr/>
        </p:nvSpPr>
        <p:spPr bwMode="auto">
          <a:xfrm>
            <a:off x="3786206" y="383425"/>
            <a:ext cx="4357694" cy="830997"/>
          </a:xfrm>
          <a:prstGeom prst="rect">
            <a:avLst/>
          </a:prstGeom>
          <a:noFill/>
          <a:ln w="9525">
            <a:noFill/>
            <a:miter lim="800000"/>
            <a:headEnd/>
            <a:tailEnd/>
          </a:ln>
          <a:effectLst>
            <a:outerShdw dist="107763" dir="2700000" algn="ctr" rotWithShape="0">
              <a:schemeClr val="bg1">
                <a:alpha val="50000"/>
              </a:schemeClr>
            </a:outerShdw>
          </a:effectLst>
        </p:spPr>
        <p:txBody>
          <a:bodyPr wrap="square">
            <a:spAutoFit/>
          </a:bodyPr>
          <a:lstStyle/>
          <a:p>
            <a:pPr>
              <a:spcBef>
                <a:spcPct val="50000"/>
              </a:spcBef>
            </a:pPr>
            <a:r>
              <a:rPr lang="fa-IR" sz="4800" b="1" dirty="0">
                <a:solidFill>
                  <a:srgbClr val="0070C0"/>
                </a:solidFill>
                <a:latin typeface="Arial" pitchFamily="34" charset="0"/>
                <a:cs typeface="B Arshia" pitchFamily="2" charset="-78"/>
              </a:rPr>
              <a:t>تاریخچه </a:t>
            </a:r>
            <a:r>
              <a:rPr lang="fa-IR" sz="4800" b="1" dirty="0" smtClean="0">
                <a:solidFill>
                  <a:srgbClr val="0070C0"/>
                </a:solidFill>
                <a:latin typeface="Arial" pitchFamily="34" charset="0"/>
                <a:cs typeface="B Arshia" pitchFamily="2" charset="-78"/>
              </a:rPr>
              <a:t>میدان </a:t>
            </a:r>
            <a:r>
              <a:rPr lang="fa-IR" sz="4800" b="1" dirty="0">
                <a:solidFill>
                  <a:srgbClr val="0070C0"/>
                </a:solidFill>
                <a:latin typeface="Arial" pitchFamily="34" charset="0"/>
                <a:cs typeface="B Arshia" pitchFamily="2" charset="-78"/>
              </a:rPr>
              <a:t>تجریش</a:t>
            </a:r>
            <a:endParaRPr lang="en-US" sz="4800" b="1" dirty="0">
              <a:solidFill>
                <a:srgbClr val="0070C0"/>
              </a:solidFill>
              <a:latin typeface="Arial" pitchFamily="34" charset="0"/>
              <a:cs typeface="B Arshia" pitchFamily="2" charset="-78"/>
            </a:endParaRPr>
          </a:p>
        </p:txBody>
      </p:sp>
      <p:sp>
        <p:nvSpPr>
          <p:cNvPr id="90117" name="Text Box 5"/>
          <p:cNvSpPr txBox="1">
            <a:spLocks noChangeArrowheads="1"/>
          </p:cNvSpPr>
          <p:nvPr/>
        </p:nvSpPr>
        <p:spPr bwMode="auto">
          <a:xfrm>
            <a:off x="1524000" y="1524000"/>
            <a:ext cx="7010400" cy="2677656"/>
          </a:xfrm>
          <a:prstGeom prst="rect">
            <a:avLst/>
          </a:prstGeom>
          <a:noFill/>
          <a:ln w="9525">
            <a:noFill/>
            <a:miter lim="800000"/>
            <a:headEnd/>
            <a:tailEnd/>
          </a:ln>
          <a:effectLst>
            <a:outerShdw dist="35921" dir="2700000" algn="ctr" rotWithShape="0">
              <a:schemeClr val="bg1"/>
            </a:outerShdw>
          </a:effectLst>
        </p:spPr>
        <p:txBody>
          <a:bodyPr>
            <a:spAutoFit/>
          </a:bodyPr>
          <a:lstStyle/>
          <a:p>
            <a:pPr algn="just">
              <a:spcBef>
                <a:spcPct val="50000"/>
              </a:spcBef>
            </a:pPr>
            <a:r>
              <a:rPr lang="fa-IR" sz="2400" dirty="0">
                <a:solidFill>
                  <a:srgbClr val="FF3300"/>
                </a:solidFill>
                <a:latin typeface="Arial" pitchFamily="34" charset="0"/>
                <a:cs typeface="B Nazanin" pitchFamily="2" charset="-78"/>
              </a:rPr>
              <a:t>تجریش</a:t>
            </a:r>
            <a:r>
              <a:rPr lang="fa-IR" sz="2400" dirty="0">
                <a:latin typeface="Arial" pitchFamily="34" charset="0"/>
                <a:cs typeface="B Nazanin" pitchFamily="2" charset="-78"/>
              </a:rPr>
              <a:t> از 950 سال پیش </a:t>
            </a:r>
            <a:r>
              <a:rPr lang="fa-IR" sz="2400" dirty="0">
                <a:solidFill>
                  <a:srgbClr val="FF3300"/>
                </a:solidFill>
                <a:latin typeface="Arial" pitchFamily="34" charset="0"/>
                <a:cs typeface="B Nazanin" pitchFamily="2" charset="-78"/>
              </a:rPr>
              <a:t>طجرشت</a:t>
            </a:r>
            <a:r>
              <a:rPr lang="fa-IR" sz="2400" dirty="0">
                <a:latin typeface="Arial" pitchFamily="34" charset="0"/>
                <a:cs typeface="B Nazanin" pitchFamily="2" charset="-78"/>
              </a:rPr>
              <a:t> خوانده می شد پیرمردان درباره محله قدیمی تجریش می گفتند که از نزدیک پل رومی درجاده شمیران رو به شمال که می رویم سمت راست روی تپه باغی بزرگ به نام گل باوکان بوده و دهکده تجریش </a:t>
            </a:r>
            <a:r>
              <a:rPr lang="fa-IR" sz="2400" dirty="0" smtClean="0">
                <a:latin typeface="Arial" pitchFamily="34" charset="0"/>
                <a:cs typeface="B Nazanin" pitchFamily="2" charset="-78"/>
              </a:rPr>
              <a:t>در </a:t>
            </a:r>
            <a:r>
              <a:rPr lang="fa-IR" sz="2400" dirty="0">
                <a:latin typeface="Arial" pitchFamily="34" charset="0"/>
                <a:cs typeface="B Nazanin" pitchFamily="2" charset="-78"/>
              </a:rPr>
              <a:t>لین محدوده قرار </a:t>
            </a:r>
            <a:r>
              <a:rPr lang="fa-IR" sz="2400" dirty="0" smtClean="0">
                <a:latin typeface="Arial" pitchFamily="34" charset="0"/>
                <a:cs typeface="B Nazanin" pitchFamily="2" charset="-78"/>
              </a:rPr>
              <a:t>دشت </a:t>
            </a:r>
            <a:r>
              <a:rPr lang="fa-IR" sz="2400" dirty="0">
                <a:latin typeface="Arial" pitchFamily="34" charset="0"/>
                <a:cs typeface="B Nazanin" pitchFamily="2" charset="-78"/>
              </a:rPr>
              <a:t>.تجریش در قدیم مرکز بخش شمیران بوده </a:t>
            </a:r>
            <a:r>
              <a:rPr lang="fa-IR" sz="2400" dirty="0" smtClean="0">
                <a:latin typeface="Arial" pitchFamily="34" charset="0"/>
                <a:cs typeface="B Nazanin" pitchFamily="2" charset="-78"/>
              </a:rPr>
              <a:t>كه </a:t>
            </a:r>
            <a:r>
              <a:rPr lang="fa-IR" sz="2400" dirty="0" smtClean="0">
                <a:cs typeface="B Nazanin" pitchFamily="2" charset="-78"/>
              </a:rPr>
              <a:t>دارای سه محله بود : 1- محله بالا 2- محله پائین 3- محله قلعه نو – زعفرانیه ، محمدیه ، ناودانک ، جعفرآباد ،</a:t>
            </a:r>
            <a:r>
              <a:rPr lang="fa-IR" sz="2400" dirty="0" smtClean="0"/>
              <a:t> </a:t>
            </a:r>
            <a:r>
              <a:rPr lang="fa-IR" sz="2400" dirty="0" smtClean="0">
                <a:latin typeface="Arial" pitchFamily="34" charset="0"/>
                <a:cs typeface="B Nazanin" pitchFamily="2" charset="-78"/>
              </a:rPr>
              <a:t>و </a:t>
            </a:r>
            <a:r>
              <a:rPr lang="fa-IR" sz="2400" dirty="0">
                <a:latin typeface="Arial" pitchFamily="34" charset="0"/>
                <a:cs typeface="B Nazanin" pitchFamily="2" charset="-78"/>
              </a:rPr>
              <a:t>در سفر نامه مارکوپولو از این محله و چنار معروف امامزاده صالح یاد شده است .</a:t>
            </a:r>
            <a:r>
              <a:rPr lang="fa-IR" sz="2000" dirty="0">
                <a:latin typeface="Arial" pitchFamily="34" charset="0"/>
                <a:cs typeface="B Nazanin" pitchFamily="2" charset="-78"/>
              </a:rPr>
              <a:t> </a:t>
            </a:r>
            <a:endParaRPr lang="en-US" sz="2000" dirty="0">
              <a:latin typeface="Arial" pitchFamily="34" charset="0"/>
              <a:cs typeface="B Nazanin" pitchFamily="2" charset="-78"/>
            </a:endParaRPr>
          </a:p>
        </p:txBody>
      </p:sp>
      <p:sp>
        <p:nvSpPr>
          <p:cNvPr id="90118" name="Oval 6"/>
          <p:cNvSpPr>
            <a:spLocks noChangeArrowheads="1"/>
          </p:cNvSpPr>
          <p:nvPr/>
        </p:nvSpPr>
        <p:spPr bwMode="auto">
          <a:xfrm>
            <a:off x="8229600" y="6858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90119" name="Picture 7" descr="Copy (5) of 13"/>
          <p:cNvPicPr>
            <a:picLocks noChangeAspect="1" noChangeArrowheads="1"/>
          </p:cNvPicPr>
          <p:nvPr/>
        </p:nvPicPr>
        <p:blipFill>
          <a:blip r:embed="rId2" cstate="print"/>
          <a:srcRect/>
          <a:stretch>
            <a:fillRect/>
          </a:stretch>
        </p:blipFill>
        <p:spPr bwMode="auto">
          <a:xfrm>
            <a:off x="5791200" y="4343400"/>
            <a:ext cx="2819400" cy="1970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120" name="Picture 8" descr="Copy of 13"/>
          <p:cNvPicPr>
            <a:picLocks noChangeAspect="1" noChangeArrowheads="1"/>
          </p:cNvPicPr>
          <p:nvPr/>
        </p:nvPicPr>
        <p:blipFill>
          <a:blip r:embed="rId3" cstate="print"/>
          <a:srcRect/>
          <a:stretch>
            <a:fillRect/>
          </a:stretch>
        </p:blipFill>
        <p:spPr bwMode="auto">
          <a:xfrm>
            <a:off x="304800" y="1676400"/>
            <a:ext cx="952500" cy="1995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121" name="Picture 9" descr="Copy (2) of 13"/>
          <p:cNvPicPr>
            <a:picLocks noChangeAspect="1" noChangeArrowheads="1"/>
          </p:cNvPicPr>
          <p:nvPr/>
        </p:nvPicPr>
        <p:blipFill>
          <a:blip r:embed="rId4" cstate="print"/>
          <a:srcRect/>
          <a:stretch>
            <a:fillRect/>
          </a:stretch>
        </p:blipFill>
        <p:spPr bwMode="auto">
          <a:xfrm>
            <a:off x="3048000" y="4343400"/>
            <a:ext cx="2687638" cy="1978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122" name="Picture 10" descr="Copy (3) of 13"/>
          <p:cNvPicPr>
            <a:picLocks noChangeAspect="1" noChangeArrowheads="1"/>
          </p:cNvPicPr>
          <p:nvPr/>
        </p:nvPicPr>
        <p:blipFill>
          <a:blip r:embed="rId5" cstate="print"/>
          <a:srcRect/>
          <a:stretch>
            <a:fillRect/>
          </a:stretch>
        </p:blipFill>
        <p:spPr bwMode="auto">
          <a:xfrm>
            <a:off x="304800" y="4343400"/>
            <a:ext cx="2667000" cy="1941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118"/>
                                        </p:tgtEl>
                                        <p:attrNameLst>
                                          <p:attrName>style.visibility</p:attrName>
                                        </p:attrNameLst>
                                      </p:cBhvr>
                                      <p:to>
                                        <p:strVal val="visible"/>
                                      </p:to>
                                    </p:set>
                                    <p:animEffect transition="in" filter="blinds(horizontal)">
                                      <p:cBhvr>
                                        <p:cTn id="7" dur="500"/>
                                        <p:tgtEl>
                                          <p:spTgt spid="901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0116"/>
                                        </p:tgtEl>
                                        <p:attrNameLst>
                                          <p:attrName>style.visibility</p:attrName>
                                        </p:attrNameLst>
                                      </p:cBhvr>
                                      <p:to>
                                        <p:strVal val="visible"/>
                                      </p:to>
                                    </p:set>
                                    <p:animEffect transition="in" filter="box(in)">
                                      <p:cBhvr>
                                        <p:cTn id="12" dur="2000"/>
                                        <p:tgtEl>
                                          <p:spTgt spid="901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0117"/>
                                        </p:tgtEl>
                                        <p:attrNameLst>
                                          <p:attrName>style.visibility</p:attrName>
                                        </p:attrNameLst>
                                      </p:cBhvr>
                                      <p:to>
                                        <p:strVal val="visible"/>
                                      </p:to>
                                    </p:set>
                                    <p:animEffect transition="in" filter="checkerboard(across)">
                                      <p:cBhvr>
                                        <p:cTn id="17" dur="2000"/>
                                        <p:tgtEl>
                                          <p:spTgt spid="9011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90120"/>
                                        </p:tgtEl>
                                        <p:attrNameLst>
                                          <p:attrName>style.visibility</p:attrName>
                                        </p:attrNameLst>
                                      </p:cBhvr>
                                      <p:to>
                                        <p:strVal val="visible"/>
                                      </p:to>
                                    </p:set>
                                    <p:animEffect transition="in" filter="diamond(in)">
                                      <p:cBhvr>
                                        <p:cTn id="22" dur="2000"/>
                                        <p:tgtEl>
                                          <p:spTgt spid="90120"/>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90119"/>
                                        </p:tgtEl>
                                        <p:attrNameLst>
                                          <p:attrName>style.visibility</p:attrName>
                                        </p:attrNameLst>
                                      </p:cBhvr>
                                      <p:to>
                                        <p:strVal val="visible"/>
                                      </p:to>
                                    </p:set>
                                    <p:animEffect transition="in" filter="diamond(in)">
                                      <p:cBhvr>
                                        <p:cTn id="27" dur="2000"/>
                                        <p:tgtEl>
                                          <p:spTgt spid="901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0122"/>
                                        </p:tgtEl>
                                        <p:attrNameLst>
                                          <p:attrName>style.visibility</p:attrName>
                                        </p:attrNameLst>
                                      </p:cBhvr>
                                      <p:to>
                                        <p:strVal val="visible"/>
                                      </p:to>
                                    </p:set>
                                    <p:animEffect transition="in" filter="diamond(in)">
                                      <p:cBhvr>
                                        <p:cTn id="32" dur="2000"/>
                                        <p:tgtEl>
                                          <p:spTgt spid="9012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90121"/>
                                        </p:tgtEl>
                                        <p:attrNameLst>
                                          <p:attrName>style.visibility</p:attrName>
                                        </p:attrNameLst>
                                      </p:cBhvr>
                                      <p:to>
                                        <p:strVal val="visible"/>
                                      </p:to>
                                    </p:set>
                                    <p:animEffect transition="in" filter="diamond(in)">
                                      <p:cBhvr>
                                        <p:cTn id="37" dur="2000"/>
                                        <p:tgtEl>
                                          <p:spTgt spid="90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P spid="90117" grpId="0"/>
      <p:bldP spid="90118"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443402" y="428604"/>
            <a:ext cx="4200564" cy="609600"/>
          </a:xfrm>
        </p:spPr>
        <p:txBody>
          <a:bodyPr>
            <a:normAutofit/>
          </a:bodyPr>
          <a:lstStyle/>
          <a:p>
            <a:pPr algn="r"/>
            <a:r>
              <a:rPr lang="fa-IR" sz="3300" dirty="0" smtClean="0">
                <a:solidFill>
                  <a:schemeClr val="accent3">
                    <a:shade val="75000"/>
                  </a:schemeClr>
                </a:solidFill>
                <a:latin typeface="+mj-lt"/>
                <a:ea typeface="+mj-ea"/>
                <a:cs typeface="+mj-cs"/>
              </a:rPr>
              <a:t>نقاط بحرانی</a:t>
            </a:r>
            <a:endParaRPr lang="en-US" sz="3300" dirty="0">
              <a:solidFill>
                <a:schemeClr val="accent3">
                  <a:shade val="75000"/>
                </a:schemeClr>
              </a:solidFill>
              <a:latin typeface="+mj-lt"/>
              <a:ea typeface="+mj-ea"/>
              <a:cs typeface="+mj-cs"/>
            </a:endParaRPr>
          </a:p>
        </p:txBody>
      </p:sp>
      <p:sp>
        <p:nvSpPr>
          <p:cNvPr id="182274" name="Rectangle 2"/>
          <p:cNvSpPr>
            <a:spLocks noGrp="1" noChangeArrowheads="1"/>
          </p:cNvSpPr>
          <p:nvPr>
            <p:ph type="ctrTitle"/>
          </p:nvPr>
        </p:nvSpPr>
        <p:spPr>
          <a:xfrm>
            <a:off x="4514872" y="1857364"/>
            <a:ext cx="4343408" cy="1038220"/>
          </a:xfrm>
          <a:effectLst>
            <a:outerShdw dist="35921" dir="2700000" algn="ctr" rotWithShape="0">
              <a:schemeClr val="bg2"/>
            </a:outerShdw>
          </a:effectLst>
        </p:spPr>
        <p:txBody>
          <a:bodyPr>
            <a:noAutofit/>
          </a:bodyPr>
          <a:lstStyle/>
          <a:p>
            <a:r>
              <a:rPr lang="fa-IR" sz="2400" dirty="0">
                <a:solidFill>
                  <a:schemeClr val="tx1"/>
                </a:solidFill>
                <a:latin typeface="+mn-lt"/>
                <a:ea typeface="+mn-ea"/>
                <a:cs typeface="B Nazanin" pitchFamily="2" charset="-78"/>
              </a:rPr>
              <a:t>وجود ساختمانهای مرتفع در جبهه شمالی سبب به خطر افتادن دید منظر طبیعی گردیده است .</a:t>
            </a:r>
            <a:endParaRPr lang="en-US" sz="2400" dirty="0">
              <a:solidFill>
                <a:schemeClr val="tx1"/>
              </a:solidFill>
              <a:latin typeface="+mn-lt"/>
              <a:ea typeface="+mn-ea"/>
              <a:cs typeface="B Nazanin" pitchFamily="2" charset="-78"/>
            </a:endParaRPr>
          </a:p>
        </p:txBody>
      </p:sp>
      <p:pic>
        <p:nvPicPr>
          <p:cNvPr id="182276" name="Picture 4" descr="Copy (5) of 14"/>
          <p:cNvPicPr>
            <a:picLocks noChangeAspect="1" noChangeArrowheads="1"/>
          </p:cNvPicPr>
          <p:nvPr/>
        </p:nvPicPr>
        <p:blipFill>
          <a:blip r:embed="rId2"/>
          <a:srcRect/>
          <a:stretch>
            <a:fillRect/>
          </a:stretch>
        </p:blipFill>
        <p:spPr bwMode="auto">
          <a:xfrm>
            <a:off x="5000628" y="3786190"/>
            <a:ext cx="3571900" cy="21431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2277" name="Picture 5" descr="Copy (6) of 14"/>
          <p:cNvPicPr>
            <a:picLocks noChangeAspect="1" noChangeArrowheads="1"/>
          </p:cNvPicPr>
          <p:nvPr/>
        </p:nvPicPr>
        <p:blipFill>
          <a:blip r:embed="rId3"/>
          <a:srcRect/>
          <a:stretch>
            <a:fillRect/>
          </a:stretch>
        </p:blipFill>
        <p:spPr bwMode="auto">
          <a:xfrm>
            <a:off x="685800" y="914400"/>
            <a:ext cx="3511550" cy="4605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2277"/>
                                        </p:tgtEl>
                                        <p:attrNameLst>
                                          <p:attrName>style.visibility</p:attrName>
                                        </p:attrNameLst>
                                      </p:cBhvr>
                                      <p:to>
                                        <p:strVal val="visible"/>
                                      </p:to>
                                    </p:set>
                                    <p:animEffect transition="in" filter="blinds(horizontal)">
                                      <p:cBhvr>
                                        <p:cTn id="7" dur="2000"/>
                                        <p:tgtEl>
                                          <p:spTgt spid="1822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2276"/>
                                        </p:tgtEl>
                                        <p:attrNameLst>
                                          <p:attrName>style.visibility</p:attrName>
                                        </p:attrNameLst>
                                      </p:cBhvr>
                                      <p:to>
                                        <p:strVal val="visible"/>
                                      </p:to>
                                    </p:set>
                                    <p:animEffect transition="in" filter="box(in)">
                                      <p:cBhvr>
                                        <p:cTn id="12" dur="3000"/>
                                        <p:tgtEl>
                                          <p:spTgt spid="1822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2274"/>
                                        </p:tgtEl>
                                        <p:attrNameLst>
                                          <p:attrName>style.visibility</p:attrName>
                                        </p:attrNameLst>
                                      </p:cBhvr>
                                      <p:to>
                                        <p:strVal val="visible"/>
                                      </p:to>
                                    </p:set>
                                    <p:animEffect transition="in" filter="blinds(horizontal)">
                                      <p:cBhvr>
                                        <p:cTn id="17" dur="2000"/>
                                        <p:tgtEl>
                                          <p:spTgt spid="18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F:\Documents and Settings\mehrzad\Desktop\mehdi\100MSDCF\DSC02350.JPG"/>
          <p:cNvPicPr>
            <a:picLocks noGrp="1" noChangeAspect="1" noChangeArrowheads="1"/>
          </p:cNvPicPr>
          <p:nvPr>
            <p:ph sz="quarter" idx="1"/>
          </p:nvPr>
        </p:nvPicPr>
        <p:blipFill>
          <a:blip r:embed="rId2" cstate="print"/>
          <a:srcRect/>
          <a:stretch>
            <a:fillRect/>
          </a:stretch>
        </p:blipFill>
        <p:spPr bwMode="auto">
          <a:xfrm>
            <a:off x="500034" y="1000108"/>
            <a:ext cx="3786214" cy="4857784"/>
          </a:xfrm>
          <a:prstGeom prst="rect">
            <a:avLst/>
          </a:prstGeom>
          <a:noFill/>
        </p:spPr>
      </p:pic>
      <p:pic>
        <p:nvPicPr>
          <p:cNvPr id="7171" name="Picture 3" descr="F:\Documents and Settings\mehrzad\Desktop\mehdi\100MSDCF\DSC02340.JPG"/>
          <p:cNvPicPr>
            <a:picLocks noChangeAspect="1" noChangeArrowheads="1"/>
          </p:cNvPicPr>
          <p:nvPr/>
        </p:nvPicPr>
        <p:blipFill>
          <a:blip r:embed="rId3"/>
          <a:srcRect/>
          <a:stretch>
            <a:fillRect/>
          </a:stretch>
        </p:blipFill>
        <p:spPr bwMode="auto">
          <a:xfrm>
            <a:off x="5072066" y="1142984"/>
            <a:ext cx="3757598" cy="5429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Scale>
                                      <p:cBhvr>
                                        <p:cTn id="7" dur="1000" decel="50000" fill="hold">
                                          <p:stCondLst>
                                            <p:cond delay="0"/>
                                          </p:stCondLst>
                                        </p:cTn>
                                        <p:tgtEl>
                                          <p:spTgt spid="71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70"/>
                                        </p:tgtEl>
                                        <p:attrNameLst>
                                          <p:attrName>ppt_x</p:attrName>
                                          <p:attrName>ppt_y</p:attrName>
                                        </p:attrNameLst>
                                      </p:cBhvr>
                                    </p:animMotion>
                                    <p:animEffect transition="in" filter="fade">
                                      <p:cBhvr>
                                        <p:cTn id="9" dur="1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 calcmode="lin" valueType="num">
                                      <p:cBhvr>
                                        <p:cTn id="14" dur="500" fill="hold"/>
                                        <p:tgtEl>
                                          <p:spTgt spid="7171"/>
                                        </p:tgtEl>
                                        <p:attrNameLst>
                                          <p:attrName>ppt_w</p:attrName>
                                        </p:attrNameLst>
                                      </p:cBhvr>
                                      <p:tavLst>
                                        <p:tav tm="0">
                                          <p:val>
                                            <p:fltVal val="0"/>
                                          </p:val>
                                        </p:tav>
                                        <p:tav tm="100000">
                                          <p:val>
                                            <p:strVal val="#ppt_w"/>
                                          </p:val>
                                        </p:tav>
                                      </p:tavLst>
                                    </p:anim>
                                    <p:anim calcmode="lin" valueType="num">
                                      <p:cBhvr>
                                        <p:cTn id="15" dur="500" fill="hold"/>
                                        <p:tgtEl>
                                          <p:spTgt spid="71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00562" y="228600"/>
            <a:ext cx="4335590" cy="758952"/>
          </a:xfrm>
        </p:spPr>
        <p:txBody>
          <a:bodyPr/>
          <a:lstStyle/>
          <a:p>
            <a:pPr algn="r"/>
            <a:r>
              <a:rPr lang="fa-IR" dirty="0" smtClean="0"/>
              <a:t>تابلوها :</a:t>
            </a:r>
            <a:endParaRPr lang="en-US" dirty="0"/>
          </a:p>
        </p:txBody>
      </p:sp>
      <p:sp>
        <p:nvSpPr>
          <p:cNvPr id="3" name="Content Placeholder 2"/>
          <p:cNvSpPr>
            <a:spLocks noGrp="1"/>
          </p:cNvSpPr>
          <p:nvPr>
            <p:ph sz="quarter" idx="1"/>
          </p:nvPr>
        </p:nvSpPr>
        <p:spPr>
          <a:xfrm>
            <a:off x="4286248" y="1527048"/>
            <a:ext cx="4519424" cy="1259010"/>
          </a:xfrm>
        </p:spPr>
        <p:txBody>
          <a:bodyPr>
            <a:normAutofit/>
          </a:bodyPr>
          <a:lstStyle/>
          <a:p>
            <a:pPr algn="ctr">
              <a:spcBef>
                <a:spcPct val="0"/>
              </a:spcBef>
              <a:buNone/>
            </a:pPr>
            <a:r>
              <a:rPr lang="fa-IR" sz="2400" dirty="0" smtClean="0">
                <a:cs typeface="B Nazanin" pitchFamily="2" charset="-78"/>
              </a:rPr>
              <a:t>تابلوها که در میدان هستند خیلی بی سامان و خیلی بی نظم هست که هیچ نوع سازمانی ندارد و هیچ </a:t>
            </a:r>
            <a:r>
              <a:rPr lang="fa-IR" sz="2400" smtClean="0">
                <a:cs typeface="B Nazanin" pitchFamily="2" charset="-78"/>
              </a:rPr>
              <a:t>نوع قابل قبول نیست </a:t>
            </a:r>
            <a:endParaRPr lang="en-US" sz="2400" dirty="0">
              <a:cs typeface="B Nazanin" pitchFamily="2" charset="-78"/>
            </a:endParaRPr>
          </a:p>
        </p:txBody>
      </p:sp>
      <p:pic>
        <p:nvPicPr>
          <p:cNvPr id="4" name="Picture 3" descr="F:\Documents and Settings\mehrzad\Desktop\107.jpg"/>
          <p:cNvPicPr>
            <a:picLocks noChangeAspect="1" noChangeArrowheads="1"/>
          </p:cNvPicPr>
          <p:nvPr/>
        </p:nvPicPr>
        <p:blipFill>
          <a:blip r:embed="rId2"/>
          <a:srcRect/>
          <a:stretch>
            <a:fillRect/>
          </a:stretch>
        </p:blipFill>
        <p:spPr bwMode="auto">
          <a:xfrm>
            <a:off x="0" y="0"/>
            <a:ext cx="3218059" cy="3429000"/>
          </a:xfrm>
          <a:prstGeom prst="rect">
            <a:avLst/>
          </a:prstGeom>
          <a:noFill/>
        </p:spPr>
      </p:pic>
      <p:pic>
        <p:nvPicPr>
          <p:cNvPr id="5" name="Picture 2" descr="F:\Documents and Settings\mehrzad\Desktop\108.jpg"/>
          <p:cNvPicPr>
            <a:picLocks noChangeAspect="1" noChangeArrowheads="1"/>
          </p:cNvPicPr>
          <p:nvPr/>
        </p:nvPicPr>
        <p:blipFill>
          <a:blip r:embed="rId3"/>
          <a:srcRect/>
          <a:stretch>
            <a:fillRect/>
          </a:stretch>
        </p:blipFill>
        <p:spPr bwMode="auto">
          <a:xfrm>
            <a:off x="714348" y="3214686"/>
            <a:ext cx="3000396" cy="3353384"/>
          </a:xfrm>
          <a:prstGeom prst="rect">
            <a:avLst/>
          </a:prstGeom>
          <a:noFill/>
        </p:spPr>
      </p:pic>
      <p:pic>
        <p:nvPicPr>
          <p:cNvPr id="6" name="Picture 2" descr="F:\Documents and Settings\mehrzad\Desktop\113.jpg"/>
          <p:cNvPicPr>
            <a:picLocks noChangeAspect="1" noChangeArrowheads="1"/>
          </p:cNvPicPr>
          <p:nvPr/>
        </p:nvPicPr>
        <p:blipFill>
          <a:blip r:embed="rId4" cstate="print"/>
          <a:srcRect/>
          <a:stretch>
            <a:fillRect/>
          </a:stretch>
        </p:blipFill>
        <p:spPr bwMode="auto">
          <a:xfrm>
            <a:off x="5357818" y="2928934"/>
            <a:ext cx="3022191" cy="37147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ppt_x</p:attrName>
                                        </p:attrNameLst>
                                      </p:cBhvr>
                                      <p:tavLst>
                                        <p:tav tm="0">
                                          <p:val>
                                            <p:strVal val="#ppt_x-.2"/>
                                          </p:val>
                                        </p:tav>
                                        <p:tav tm="100000">
                                          <p:val>
                                            <p:strVal val="#ppt_x"/>
                                          </p:val>
                                        </p:tav>
                                      </p:tavLst>
                                    </p:anim>
                                    <p:anim calcmode="lin" valueType="num">
                                      <p:cBhvr>
                                        <p:cTn id="39"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0" dur="1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descr="F:\Documents and Settings\mehrzad\Desktop\101.jpg"/>
          <p:cNvPicPr>
            <a:picLocks noChangeAspect="1" noChangeArrowheads="1"/>
          </p:cNvPicPr>
          <p:nvPr/>
        </p:nvPicPr>
        <p:blipFill>
          <a:blip r:embed="rId2"/>
          <a:srcRect/>
          <a:stretch>
            <a:fillRect/>
          </a:stretch>
        </p:blipFill>
        <p:spPr bwMode="auto">
          <a:xfrm>
            <a:off x="214282" y="0"/>
            <a:ext cx="4000528" cy="3500438"/>
          </a:xfrm>
          <a:prstGeom prst="rect">
            <a:avLst/>
          </a:prstGeom>
          <a:noFill/>
        </p:spPr>
      </p:pic>
      <p:pic>
        <p:nvPicPr>
          <p:cNvPr id="1028" name="Picture 4" descr="F:\Documents and Settings\mehrzad\Desktop\102.jpg"/>
          <p:cNvPicPr>
            <a:picLocks noChangeAspect="1" noChangeArrowheads="1"/>
          </p:cNvPicPr>
          <p:nvPr/>
        </p:nvPicPr>
        <p:blipFill>
          <a:blip r:embed="rId3"/>
          <a:srcRect/>
          <a:stretch>
            <a:fillRect/>
          </a:stretch>
        </p:blipFill>
        <p:spPr bwMode="auto">
          <a:xfrm>
            <a:off x="5429256" y="0"/>
            <a:ext cx="3238463" cy="3571876"/>
          </a:xfrm>
          <a:prstGeom prst="rect">
            <a:avLst/>
          </a:prstGeom>
          <a:noFill/>
        </p:spPr>
      </p:pic>
      <p:pic>
        <p:nvPicPr>
          <p:cNvPr id="6" name="Picture 5" descr="F:\Documents and Settings\mehrzad\Desktop\117.jpg"/>
          <p:cNvPicPr>
            <a:picLocks noChangeAspect="1" noChangeArrowheads="1"/>
          </p:cNvPicPr>
          <p:nvPr/>
        </p:nvPicPr>
        <p:blipFill>
          <a:blip r:embed="rId4" cstate="print"/>
          <a:srcRect/>
          <a:stretch>
            <a:fillRect/>
          </a:stretch>
        </p:blipFill>
        <p:spPr bwMode="auto">
          <a:xfrm>
            <a:off x="5929322" y="4143380"/>
            <a:ext cx="2783903" cy="2714620"/>
          </a:xfrm>
          <a:prstGeom prst="rect">
            <a:avLst/>
          </a:prstGeom>
          <a:noFill/>
        </p:spPr>
      </p:pic>
      <p:pic>
        <p:nvPicPr>
          <p:cNvPr id="7" name="Picture 4" descr="F:\Documents and Settings\mehrzad\Desktop\116.jpg"/>
          <p:cNvPicPr>
            <a:picLocks noChangeAspect="1" noChangeArrowheads="1"/>
          </p:cNvPicPr>
          <p:nvPr/>
        </p:nvPicPr>
        <p:blipFill>
          <a:blip r:embed="rId5" cstate="print"/>
          <a:srcRect/>
          <a:stretch>
            <a:fillRect/>
          </a:stretch>
        </p:blipFill>
        <p:spPr bwMode="auto">
          <a:xfrm>
            <a:off x="214282" y="3786190"/>
            <a:ext cx="3143272" cy="2714620"/>
          </a:xfrm>
          <a:prstGeom prst="rect">
            <a:avLst/>
          </a:prstGeom>
          <a:noFill/>
        </p:spPr>
      </p:pic>
      <p:sp>
        <p:nvSpPr>
          <p:cNvPr id="9" name="Subtitle 8"/>
          <p:cNvSpPr>
            <a:spLocks noGrp="1"/>
          </p:cNvSpPr>
          <p:nvPr>
            <p:ph type="subTitle" idx="1"/>
          </p:nvPr>
        </p:nvSpPr>
        <p:spPr>
          <a:xfrm>
            <a:off x="3929058" y="3786190"/>
            <a:ext cx="1785950" cy="2071702"/>
          </a:xfrm>
        </p:spPr>
        <p:txBody>
          <a:bodyPr/>
          <a:lstStyle/>
          <a:p>
            <a:r>
              <a:rPr lang="fa-IR" dirty="0" smtClean="0"/>
              <a:t>خیابان شهرداری</a:t>
            </a:r>
          </a:p>
          <a:p>
            <a:endParaRPr lang="fa-IR" dirty="0" smtClean="0"/>
          </a:p>
          <a:p>
            <a:endParaRPr lang="fa-IR" dirty="0" smtClean="0"/>
          </a:p>
          <a:p>
            <a:r>
              <a:rPr lang="fa-IR" dirty="0" smtClean="0"/>
              <a:t>خیابان ولیعصر</a:t>
            </a:r>
            <a:endParaRPr lang="en-US" dirty="0"/>
          </a:p>
        </p:txBody>
      </p:sp>
      <p:sp>
        <p:nvSpPr>
          <p:cNvPr id="10" name="Line 20"/>
          <p:cNvSpPr>
            <a:spLocks noChangeShapeType="1"/>
          </p:cNvSpPr>
          <p:nvPr/>
        </p:nvSpPr>
        <p:spPr bwMode="auto">
          <a:xfrm flipH="1" flipV="1">
            <a:off x="4429124" y="3071809"/>
            <a:ext cx="785818" cy="714379"/>
          </a:xfrm>
          <a:prstGeom prst="line">
            <a:avLst/>
          </a:prstGeom>
          <a:noFill/>
          <a:ln w="38100">
            <a:solidFill>
              <a:srgbClr val="993300"/>
            </a:solidFill>
            <a:round/>
            <a:headEnd/>
            <a:tailEnd type="arrow" w="med" len="med"/>
          </a:ln>
          <a:effectLst/>
        </p:spPr>
        <p:txBody>
          <a:bodyPr/>
          <a:lstStyle/>
          <a:p>
            <a:endParaRPr lang="fa-IR"/>
          </a:p>
        </p:txBody>
      </p:sp>
      <p:sp>
        <p:nvSpPr>
          <p:cNvPr id="11" name="Line 20"/>
          <p:cNvSpPr>
            <a:spLocks noChangeShapeType="1"/>
          </p:cNvSpPr>
          <p:nvPr/>
        </p:nvSpPr>
        <p:spPr bwMode="auto">
          <a:xfrm flipV="1">
            <a:off x="4929190" y="2928934"/>
            <a:ext cx="357190" cy="857256"/>
          </a:xfrm>
          <a:prstGeom prst="line">
            <a:avLst/>
          </a:prstGeom>
          <a:noFill/>
          <a:ln w="38100">
            <a:solidFill>
              <a:srgbClr val="993300"/>
            </a:solidFill>
            <a:round/>
            <a:headEnd/>
            <a:tailEnd type="arrow" w="med" len="med"/>
          </a:ln>
          <a:effectLst/>
        </p:spPr>
        <p:txBody>
          <a:bodyPr/>
          <a:lstStyle/>
          <a:p>
            <a:endParaRPr lang="fa-IR"/>
          </a:p>
        </p:txBody>
      </p:sp>
      <p:sp>
        <p:nvSpPr>
          <p:cNvPr id="12" name="Line 20"/>
          <p:cNvSpPr>
            <a:spLocks noChangeShapeType="1"/>
          </p:cNvSpPr>
          <p:nvPr/>
        </p:nvSpPr>
        <p:spPr bwMode="auto">
          <a:xfrm flipH="1">
            <a:off x="3500430" y="5000636"/>
            <a:ext cx="642942" cy="857256"/>
          </a:xfrm>
          <a:prstGeom prst="line">
            <a:avLst/>
          </a:prstGeom>
          <a:noFill/>
          <a:ln w="38100">
            <a:solidFill>
              <a:srgbClr val="993300"/>
            </a:solidFill>
            <a:round/>
            <a:headEnd/>
            <a:tailEnd type="arrow" w="med" len="med"/>
          </a:ln>
          <a:effectLst/>
        </p:spPr>
        <p:txBody>
          <a:bodyPr/>
          <a:lstStyle/>
          <a:p>
            <a:endParaRPr lang="fa-IR"/>
          </a:p>
        </p:txBody>
      </p:sp>
      <p:sp>
        <p:nvSpPr>
          <p:cNvPr id="13" name="Line 20"/>
          <p:cNvSpPr>
            <a:spLocks noChangeShapeType="1"/>
          </p:cNvSpPr>
          <p:nvPr/>
        </p:nvSpPr>
        <p:spPr bwMode="auto">
          <a:xfrm>
            <a:off x="5286380" y="5072074"/>
            <a:ext cx="428628" cy="928694"/>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ppt_x</p:attrName>
                                        </p:attrNameLst>
                                      </p:cBhvr>
                                      <p:tavLst>
                                        <p:tav tm="0">
                                          <p:val>
                                            <p:strVal val="#ppt_x-.2"/>
                                          </p:val>
                                        </p:tav>
                                        <p:tav tm="100000">
                                          <p:val>
                                            <p:strVal val="#ppt_x"/>
                                          </p:val>
                                        </p:tav>
                                      </p:tavLst>
                                    </p:anim>
                                    <p:anim calcmode="lin" valueType="num">
                                      <p:cBhvr>
                                        <p:cTn id="8"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8"/>
                                        </p:tgtEl>
                                      </p:cBhvr>
                                    </p:animEffect>
                                  </p:childTnLst>
                                </p:cTn>
                              </p:par>
                              <p:par>
                                <p:cTn id="10" presetID="29"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ppt_x</p:attrName>
                                        </p:attrNameLst>
                                      </p:cBhvr>
                                      <p:tavLst>
                                        <p:tav tm="0">
                                          <p:val>
                                            <p:strVal val="#ppt_x-.2"/>
                                          </p:val>
                                        </p:tav>
                                        <p:tav tm="100000">
                                          <p:val>
                                            <p:strVal val="#ppt_x"/>
                                          </p:val>
                                        </p:tav>
                                      </p:tavLst>
                                    </p:anim>
                                    <p:anim calcmode="lin" valueType="num">
                                      <p:cBhvr>
                                        <p:cTn id="13"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7"/>
                                        </p:tgtEl>
                                      </p:cBhvr>
                                    </p:animEffect>
                                  </p:childTnLst>
                                </p:cTn>
                              </p:par>
                              <p:par>
                                <p:cTn id="15" presetID="2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par>
                                <p:cTn id="20" presetID="29"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fade">
                                      <p:cBhvr>
                                        <p:cTn id="36" dur="1000"/>
                                        <p:tgtEl>
                                          <p:spTgt spid="9">
                                            <p:txEl>
                                              <p:pRg st="3" end="3"/>
                                            </p:txEl>
                                          </p:spTgt>
                                        </p:tgtEl>
                                      </p:cBhvr>
                                    </p:animEffect>
                                    <p:anim calcmode="lin" valueType="num">
                                      <p:cBhvr>
                                        <p:cTn id="3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ppt_w+.3"/>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Effect transition="in" filter="fade">
                                      <p:cBhvr>
                                        <p:cTn id="45" dur="1000"/>
                                        <p:tgtEl>
                                          <p:spTgt spid="13"/>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strVal val="#ppt_w+.3"/>
                                          </p:val>
                                        </p:tav>
                                        <p:tav tm="100000">
                                          <p:val>
                                            <p:strVal val="#ppt_w"/>
                                          </p:val>
                                        </p:tav>
                                      </p:tavLst>
                                    </p:anim>
                                    <p:anim calcmode="lin" valueType="num">
                                      <p:cBhvr>
                                        <p:cTn id="49" dur="1000" fill="hold"/>
                                        <p:tgtEl>
                                          <p:spTgt spid="12"/>
                                        </p:tgtEl>
                                        <p:attrNameLst>
                                          <p:attrName>ppt_h</p:attrName>
                                        </p:attrNameLst>
                                      </p:cBhvr>
                                      <p:tavLst>
                                        <p:tav tm="0">
                                          <p:val>
                                            <p:strVal val="#ppt_h"/>
                                          </p:val>
                                        </p:tav>
                                        <p:tav tm="100000">
                                          <p:val>
                                            <p:strVal val="#ppt_h"/>
                                          </p:val>
                                        </p:tav>
                                      </p:tavLst>
                                    </p:anim>
                                    <p:animEffect transition="in" filter="fade">
                                      <p:cBhvr>
                                        <p:cTn id="50" dur="1000"/>
                                        <p:tgtEl>
                                          <p:spTgt spid="12"/>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000" fill="hold"/>
                                        <p:tgtEl>
                                          <p:spTgt spid="11"/>
                                        </p:tgtEl>
                                        <p:attrNameLst>
                                          <p:attrName>ppt_w</p:attrName>
                                        </p:attrNameLst>
                                      </p:cBhvr>
                                      <p:tavLst>
                                        <p:tav tm="0">
                                          <p:val>
                                            <p:strVal val="#ppt_w+.3"/>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Effect transition="in" filter="fade">
                                      <p:cBhvr>
                                        <p:cTn id="55" dur="1000"/>
                                        <p:tgtEl>
                                          <p:spTgt spid="11"/>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strVal val="#ppt_w+.3"/>
                                          </p:val>
                                        </p:tav>
                                        <p:tav tm="100000">
                                          <p:val>
                                            <p:strVal val="#ppt_w"/>
                                          </p:val>
                                        </p:tav>
                                      </p:tavLst>
                                    </p:anim>
                                    <p:anim calcmode="lin" valueType="num">
                                      <p:cBhvr>
                                        <p:cTn id="59" dur="1000" fill="hold"/>
                                        <p:tgtEl>
                                          <p:spTgt spid="10"/>
                                        </p:tgtEl>
                                        <p:attrNameLst>
                                          <p:attrName>ppt_h</p:attrName>
                                        </p:attrNameLst>
                                      </p:cBhvr>
                                      <p:tavLst>
                                        <p:tav tm="0">
                                          <p:val>
                                            <p:strVal val="#ppt_h"/>
                                          </p:val>
                                        </p:tav>
                                        <p:tav tm="100000">
                                          <p:val>
                                            <p:strVal val="#ppt_h"/>
                                          </p:val>
                                        </p:tav>
                                      </p:tavLst>
                                    </p:anim>
                                    <p:animEffect transition="in" filter="fade">
                                      <p:cBhvr>
                                        <p:cTn id="6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P spid="11"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Documents and Settings\mehrzad\Desktop\103.jpg"/>
          <p:cNvPicPr>
            <a:picLocks noGrp="1" noChangeAspect="1" noChangeArrowheads="1"/>
          </p:cNvPicPr>
          <p:nvPr>
            <p:ph sz="quarter" idx="1"/>
          </p:nvPr>
        </p:nvPicPr>
        <p:blipFill>
          <a:blip r:embed="rId2"/>
          <a:srcRect/>
          <a:stretch>
            <a:fillRect/>
          </a:stretch>
        </p:blipFill>
        <p:spPr bwMode="auto">
          <a:xfrm>
            <a:off x="5072066" y="214290"/>
            <a:ext cx="3894638" cy="5143536"/>
          </a:xfrm>
          <a:prstGeom prst="rect">
            <a:avLst/>
          </a:prstGeom>
          <a:noFill/>
        </p:spPr>
      </p:pic>
      <p:pic>
        <p:nvPicPr>
          <p:cNvPr id="5" name="Picture 2" descr="F:\Documents and Settings\mehrzad\Desktop\114.jpg"/>
          <p:cNvPicPr>
            <a:picLocks noChangeAspect="1" noChangeArrowheads="1"/>
          </p:cNvPicPr>
          <p:nvPr/>
        </p:nvPicPr>
        <p:blipFill>
          <a:blip r:embed="rId3"/>
          <a:srcRect/>
          <a:stretch>
            <a:fillRect/>
          </a:stretch>
        </p:blipFill>
        <p:spPr bwMode="auto">
          <a:xfrm>
            <a:off x="285720" y="0"/>
            <a:ext cx="4566980" cy="3488506"/>
          </a:xfrm>
          <a:prstGeom prst="rect">
            <a:avLst/>
          </a:prstGeom>
          <a:noFill/>
        </p:spPr>
      </p:pic>
      <p:pic>
        <p:nvPicPr>
          <p:cNvPr id="6" name="Picture 3" descr="F:\Documents and Settings\mehrzad\Desktop\115.jpg"/>
          <p:cNvPicPr>
            <a:picLocks noChangeAspect="1" noChangeArrowheads="1"/>
          </p:cNvPicPr>
          <p:nvPr/>
        </p:nvPicPr>
        <p:blipFill>
          <a:blip r:embed="rId4" cstate="print"/>
          <a:srcRect/>
          <a:stretch>
            <a:fillRect/>
          </a:stretch>
        </p:blipFill>
        <p:spPr bwMode="auto">
          <a:xfrm>
            <a:off x="428596" y="3643314"/>
            <a:ext cx="3738485" cy="27909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26" name="Picture 2" descr="F:\Documents and Settings\mehrzad\Desktop\106.jpg"/>
          <p:cNvPicPr>
            <a:picLocks noChangeAspect="1" noChangeArrowheads="1"/>
          </p:cNvPicPr>
          <p:nvPr/>
        </p:nvPicPr>
        <p:blipFill>
          <a:blip r:embed="rId2"/>
          <a:srcRect/>
          <a:stretch>
            <a:fillRect/>
          </a:stretch>
        </p:blipFill>
        <p:spPr bwMode="auto">
          <a:xfrm>
            <a:off x="3143240" y="3286124"/>
            <a:ext cx="4215619" cy="3127463"/>
          </a:xfrm>
          <a:prstGeom prst="rect">
            <a:avLst/>
          </a:prstGeom>
          <a:noFill/>
        </p:spPr>
      </p:pic>
      <p:pic>
        <p:nvPicPr>
          <p:cNvPr id="1027" name="Picture 3" descr="F:\Documents and Settings\mehrzad\Desktop\104.jpg"/>
          <p:cNvPicPr>
            <a:picLocks noChangeAspect="1" noChangeArrowheads="1"/>
          </p:cNvPicPr>
          <p:nvPr/>
        </p:nvPicPr>
        <p:blipFill>
          <a:blip r:embed="rId3"/>
          <a:srcRect/>
          <a:stretch>
            <a:fillRect/>
          </a:stretch>
        </p:blipFill>
        <p:spPr bwMode="auto">
          <a:xfrm>
            <a:off x="214282" y="0"/>
            <a:ext cx="4215619" cy="3169619"/>
          </a:xfrm>
          <a:prstGeom prst="rect">
            <a:avLst/>
          </a:prstGeom>
          <a:noFill/>
        </p:spPr>
      </p:pic>
      <p:pic>
        <p:nvPicPr>
          <p:cNvPr id="1028" name="Picture 4" descr="F:\Documents and Settings\mehrzad\Desktop\105.jpg"/>
          <p:cNvPicPr>
            <a:picLocks noChangeAspect="1" noChangeArrowheads="1"/>
          </p:cNvPicPr>
          <p:nvPr/>
        </p:nvPicPr>
        <p:blipFill>
          <a:blip r:embed="rId4"/>
          <a:srcRect/>
          <a:stretch>
            <a:fillRect/>
          </a:stretch>
        </p:blipFill>
        <p:spPr bwMode="auto">
          <a:xfrm>
            <a:off x="4933649" y="0"/>
            <a:ext cx="4210351" cy="3143272"/>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descr="F:\Documents and Settings\mehrzad\Desktop\109.jpg"/>
          <p:cNvPicPr>
            <a:picLocks noChangeAspect="1" noChangeArrowheads="1"/>
          </p:cNvPicPr>
          <p:nvPr/>
        </p:nvPicPr>
        <p:blipFill>
          <a:blip r:embed="rId2" cstate="print"/>
          <a:srcRect/>
          <a:stretch>
            <a:fillRect/>
          </a:stretch>
        </p:blipFill>
        <p:spPr bwMode="auto">
          <a:xfrm>
            <a:off x="5572132" y="357166"/>
            <a:ext cx="2928958" cy="3571900"/>
          </a:xfrm>
          <a:prstGeom prst="rect">
            <a:avLst/>
          </a:prstGeom>
          <a:noFill/>
        </p:spPr>
      </p:pic>
      <p:pic>
        <p:nvPicPr>
          <p:cNvPr id="3076" name="Picture 4" descr="F:\Documents and Settings\mehrzad\Desktop\110.jpg"/>
          <p:cNvPicPr>
            <a:picLocks noChangeAspect="1" noChangeArrowheads="1"/>
          </p:cNvPicPr>
          <p:nvPr/>
        </p:nvPicPr>
        <p:blipFill>
          <a:blip r:embed="rId3" cstate="print"/>
          <a:srcRect/>
          <a:stretch>
            <a:fillRect/>
          </a:stretch>
        </p:blipFill>
        <p:spPr bwMode="auto">
          <a:xfrm>
            <a:off x="285720" y="214290"/>
            <a:ext cx="3214742" cy="3857652"/>
          </a:xfrm>
          <a:prstGeom prst="rect">
            <a:avLst/>
          </a:prstGeom>
          <a:noFill/>
        </p:spPr>
      </p:pic>
      <p:pic>
        <p:nvPicPr>
          <p:cNvPr id="3077" name="Picture 5" descr="F:\Documents and Settings\mehrzad\Desktop\112.jpg"/>
          <p:cNvPicPr>
            <a:picLocks noChangeAspect="1" noChangeArrowheads="1"/>
          </p:cNvPicPr>
          <p:nvPr/>
        </p:nvPicPr>
        <p:blipFill>
          <a:blip r:embed="rId4" cstate="print"/>
          <a:srcRect/>
          <a:stretch>
            <a:fillRect/>
          </a:stretch>
        </p:blipFill>
        <p:spPr bwMode="auto">
          <a:xfrm>
            <a:off x="2857488" y="3000372"/>
            <a:ext cx="4000528"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Scale>
                                      <p:cBhvr>
                                        <p:cTn id="7" dur="1000" decel="50000" fill="hold">
                                          <p:stCondLst>
                                            <p:cond delay="0"/>
                                          </p:stCondLst>
                                        </p:cTn>
                                        <p:tgtEl>
                                          <p:spTgt spid="30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6"/>
                                        </p:tgtEl>
                                        <p:attrNameLst>
                                          <p:attrName>ppt_x</p:attrName>
                                          <p:attrName>ppt_y</p:attrName>
                                        </p:attrNameLst>
                                      </p:cBhvr>
                                    </p:animMotion>
                                    <p:animEffect transition="in" filter="fade">
                                      <p:cBhvr>
                                        <p:cTn id="9" dur="1000"/>
                                        <p:tgtEl>
                                          <p:spTgt spid="307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wipe(down)">
                                      <p:cBhvr>
                                        <p:cTn id="14" dur="580">
                                          <p:stCondLst>
                                            <p:cond delay="0"/>
                                          </p:stCondLst>
                                        </p:cTn>
                                        <p:tgtEl>
                                          <p:spTgt spid="3075"/>
                                        </p:tgtEl>
                                      </p:cBhvr>
                                    </p:animEffect>
                                    <p:anim calcmode="lin" valueType="num">
                                      <p:cBhvr>
                                        <p:cTn id="15" dur="1822" tmFilter="0,0; 0.14,0.36; 0.43,0.73; 0.71,0.91; 1.0,1.0">
                                          <p:stCondLst>
                                            <p:cond delay="0"/>
                                          </p:stCondLst>
                                        </p:cTn>
                                        <p:tgtEl>
                                          <p:spTgt spid="307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07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07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07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075"/>
                                        </p:tgtEl>
                                        <p:attrNameLst>
                                          <p:attrName>ppt_y</p:attrName>
                                        </p:attrNameLst>
                                      </p:cBhvr>
                                      <p:tavLst>
                                        <p:tav tm="0" fmla="#ppt_y-sin(pi*$)/81">
                                          <p:val>
                                            <p:fltVal val="0"/>
                                          </p:val>
                                        </p:tav>
                                        <p:tav tm="100000">
                                          <p:val>
                                            <p:fltVal val="1"/>
                                          </p:val>
                                        </p:tav>
                                      </p:tavLst>
                                    </p:anim>
                                    <p:animScale>
                                      <p:cBhvr>
                                        <p:cTn id="20" dur="26">
                                          <p:stCondLst>
                                            <p:cond delay="650"/>
                                          </p:stCondLst>
                                        </p:cTn>
                                        <p:tgtEl>
                                          <p:spTgt spid="3075"/>
                                        </p:tgtEl>
                                      </p:cBhvr>
                                      <p:to x="100000" y="60000"/>
                                    </p:animScale>
                                    <p:animScale>
                                      <p:cBhvr>
                                        <p:cTn id="21" dur="166" decel="50000">
                                          <p:stCondLst>
                                            <p:cond delay="676"/>
                                          </p:stCondLst>
                                        </p:cTn>
                                        <p:tgtEl>
                                          <p:spTgt spid="3075"/>
                                        </p:tgtEl>
                                      </p:cBhvr>
                                      <p:to x="100000" y="100000"/>
                                    </p:animScale>
                                    <p:animScale>
                                      <p:cBhvr>
                                        <p:cTn id="22" dur="26">
                                          <p:stCondLst>
                                            <p:cond delay="1312"/>
                                          </p:stCondLst>
                                        </p:cTn>
                                        <p:tgtEl>
                                          <p:spTgt spid="3075"/>
                                        </p:tgtEl>
                                      </p:cBhvr>
                                      <p:to x="100000" y="80000"/>
                                    </p:animScale>
                                    <p:animScale>
                                      <p:cBhvr>
                                        <p:cTn id="23" dur="166" decel="50000">
                                          <p:stCondLst>
                                            <p:cond delay="1338"/>
                                          </p:stCondLst>
                                        </p:cTn>
                                        <p:tgtEl>
                                          <p:spTgt spid="3075"/>
                                        </p:tgtEl>
                                      </p:cBhvr>
                                      <p:to x="100000" y="100000"/>
                                    </p:animScale>
                                    <p:animScale>
                                      <p:cBhvr>
                                        <p:cTn id="24" dur="26">
                                          <p:stCondLst>
                                            <p:cond delay="1642"/>
                                          </p:stCondLst>
                                        </p:cTn>
                                        <p:tgtEl>
                                          <p:spTgt spid="3075"/>
                                        </p:tgtEl>
                                      </p:cBhvr>
                                      <p:to x="100000" y="90000"/>
                                    </p:animScale>
                                    <p:animScale>
                                      <p:cBhvr>
                                        <p:cTn id="25" dur="166" decel="50000">
                                          <p:stCondLst>
                                            <p:cond delay="1668"/>
                                          </p:stCondLst>
                                        </p:cTn>
                                        <p:tgtEl>
                                          <p:spTgt spid="3075"/>
                                        </p:tgtEl>
                                      </p:cBhvr>
                                      <p:to x="100000" y="100000"/>
                                    </p:animScale>
                                    <p:animScale>
                                      <p:cBhvr>
                                        <p:cTn id="26" dur="26">
                                          <p:stCondLst>
                                            <p:cond delay="1808"/>
                                          </p:stCondLst>
                                        </p:cTn>
                                        <p:tgtEl>
                                          <p:spTgt spid="3075"/>
                                        </p:tgtEl>
                                      </p:cBhvr>
                                      <p:to x="100000" y="95000"/>
                                    </p:animScale>
                                    <p:animScale>
                                      <p:cBhvr>
                                        <p:cTn id="27" dur="166" decel="50000">
                                          <p:stCondLst>
                                            <p:cond delay="1834"/>
                                          </p:stCondLst>
                                        </p:cTn>
                                        <p:tgtEl>
                                          <p:spTgt spid="307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fade">
                                      <p:cBhvr>
                                        <p:cTn id="32" dur="800" decel="100000"/>
                                        <p:tgtEl>
                                          <p:spTgt spid="3077"/>
                                        </p:tgtEl>
                                      </p:cBhvr>
                                    </p:animEffect>
                                    <p:anim calcmode="lin" valueType="num">
                                      <p:cBhvr>
                                        <p:cTn id="33" dur="800" decel="100000" fill="hold"/>
                                        <p:tgtEl>
                                          <p:spTgt spid="3077"/>
                                        </p:tgtEl>
                                        <p:attrNameLst>
                                          <p:attrName>style.rotation</p:attrName>
                                        </p:attrNameLst>
                                      </p:cBhvr>
                                      <p:tavLst>
                                        <p:tav tm="0">
                                          <p:val>
                                            <p:fltVal val="-90"/>
                                          </p:val>
                                        </p:tav>
                                        <p:tav tm="100000">
                                          <p:val>
                                            <p:fltVal val="0"/>
                                          </p:val>
                                        </p:tav>
                                      </p:tavLst>
                                    </p:anim>
                                    <p:anim calcmode="lin" valueType="num">
                                      <p:cBhvr>
                                        <p:cTn id="34" dur="800" decel="100000" fill="hold"/>
                                        <p:tgtEl>
                                          <p:spTgt spid="3077"/>
                                        </p:tgtEl>
                                        <p:attrNameLst>
                                          <p:attrName>ppt_x</p:attrName>
                                        </p:attrNameLst>
                                      </p:cBhvr>
                                      <p:tavLst>
                                        <p:tav tm="0">
                                          <p:val>
                                            <p:strVal val="#ppt_x+0.4"/>
                                          </p:val>
                                        </p:tav>
                                        <p:tav tm="100000">
                                          <p:val>
                                            <p:strVal val="#ppt_x-0.05"/>
                                          </p:val>
                                        </p:tav>
                                      </p:tavLst>
                                    </p:anim>
                                    <p:anim calcmode="lin" valueType="num">
                                      <p:cBhvr>
                                        <p:cTn id="35" dur="800" decel="100000" fill="hold"/>
                                        <p:tgtEl>
                                          <p:spTgt spid="3077"/>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077"/>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07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رودخانه مقصود بیگ را می توان یکی از نقاط مثبت میدان نام برد </a:t>
            </a:r>
            <a:endParaRPr lang="en-US" dirty="0"/>
          </a:p>
        </p:txBody>
      </p:sp>
      <p:sp>
        <p:nvSpPr>
          <p:cNvPr id="3" name="Content Placeholder 2"/>
          <p:cNvSpPr>
            <a:spLocks noGrp="1"/>
          </p:cNvSpPr>
          <p:nvPr>
            <p:ph sz="quarter" idx="1"/>
          </p:nvPr>
        </p:nvSpPr>
        <p:spPr/>
        <p:txBody>
          <a:bodyPr/>
          <a:lstStyle/>
          <a:p>
            <a:endParaRPr lang="en-US" dirty="0"/>
          </a:p>
        </p:txBody>
      </p:sp>
      <p:pic>
        <p:nvPicPr>
          <p:cNvPr id="7170" name="Picture 2" descr="F:\Documents and Settings\mehrzad\Desktop\mehdi\100MSDCF\DSC02535.JPG"/>
          <p:cNvPicPr>
            <a:picLocks noChangeAspect="1" noChangeArrowheads="1"/>
          </p:cNvPicPr>
          <p:nvPr/>
        </p:nvPicPr>
        <p:blipFill>
          <a:blip r:embed="rId2"/>
          <a:srcRect/>
          <a:stretch>
            <a:fillRect/>
          </a:stretch>
        </p:blipFill>
        <p:spPr bwMode="auto">
          <a:xfrm>
            <a:off x="428596" y="1857364"/>
            <a:ext cx="4143404" cy="3679057"/>
          </a:xfrm>
          <a:prstGeom prst="rect">
            <a:avLst/>
          </a:prstGeom>
          <a:noFill/>
        </p:spPr>
      </p:pic>
      <p:pic>
        <p:nvPicPr>
          <p:cNvPr id="7172" name="Picture 4" descr="F:\Documents and Settings\mehrzad\Desktop\mehdi\100MSDCF\DSC02534.JPG"/>
          <p:cNvPicPr>
            <a:picLocks noChangeAspect="1" noChangeArrowheads="1"/>
          </p:cNvPicPr>
          <p:nvPr/>
        </p:nvPicPr>
        <p:blipFill>
          <a:blip r:embed="rId3" cstate="print"/>
          <a:srcRect/>
          <a:stretch>
            <a:fillRect/>
          </a:stretch>
        </p:blipFill>
        <p:spPr bwMode="auto">
          <a:xfrm>
            <a:off x="5143504" y="1785926"/>
            <a:ext cx="3714776" cy="37147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1000" fill="hold"/>
                                        <p:tgtEl>
                                          <p:spTgt spid="7172"/>
                                        </p:tgtEl>
                                        <p:attrNameLst>
                                          <p:attrName>ppt_w</p:attrName>
                                        </p:attrNameLst>
                                      </p:cBhvr>
                                      <p:tavLst>
                                        <p:tav tm="0">
                                          <p:val>
                                            <p:fltVal val="0"/>
                                          </p:val>
                                        </p:tav>
                                        <p:tav tm="100000">
                                          <p:val>
                                            <p:strVal val="#ppt_w"/>
                                          </p:val>
                                        </p:tav>
                                      </p:tavLst>
                                    </p:anim>
                                    <p:anim calcmode="lin" valueType="num">
                                      <p:cBhvr>
                                        <p:cTn id="15" dur="1000" fill="hold"/>
                                        <p:tgtEl>
                                          <p:spTgt spid="7172"/>
                                        </p:tgtEl>
                                        <p:attrNameLst>
                                          <p:attrName>ppt_h</p:attrName>
                                        </p:attrNameLst>
                                      </p:cBhvr>
                                      <p:tavLst>
                                        <p:tav tm="0">
                                          <p:val>
                                            <p:fltVal val="0"/>
                                          </p:val>
                                        </p:tav>
                                        <p:tav tm="100000">
                                          <p:val>
                                            <p:strVal val="#ppt_h"/>
                                          </p:val>
                                        </p:tav>
                                      </p:tavLst>
                                    </p:anim>
                                    <p:anim calcmode="lin" valueType="num">
                                      <p:cBhvr>
                                        <p:cTn id="16" dur="1000" fill="hold"/>
                                        <p:tgtEl>
                                          <p:spTgt spid="717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1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 calcmode="lin" valueType="num">
                                      <p:cBhvr>
                                        <p:cTn id="22" dur="500" fill="hold"/>
                                        <p:tgtEl>
                                          <p:spTgt spid="7170"/>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7170"/>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7170"/>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2000232" y="2143116"/>
            <a:ext cx="6072230" cy="2714644"/>
          </a:xfrm>
        </p:spPr>
        <p:txBody>
          <a:bodyPr>
            <a:noAutofit/>
          </a:bodyPr>
          <a:lstStyle/>
          <a:p>
            <a:pPr algn="ctr"/>
            <a:r>
              <a:rPr lang="en-US" sz="13800" dirty="0" smtClean="0"/>
              <a:t>END</a:t>
            </a:r>
            <a:endParaRPr lang="en-US" sz="13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4" name="Text Box 6"/>
          <p:cNvSpPr txBox="1">
            <a:spLocks noChangeArrowheads="1"/>
          </p:cNvSpPr>
          <p:nvPr/>
        </p:nvSpPr>
        <p:spPr bwMode="auto">
          <a:xfrm>
            <a:off x="609600" y="2590800"/>
            <a:ext cx="77724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endParaRPr lang="en-US" sz="2800">
              <a:latin typeface="Arial" pitchFamily="34" charset="0"/>
              <a:cs typeface="B Nazanin" pitchFamily="2" charset="-78"/>
            </a:endParaRPr>
          </a:p>
        </p:txBody>
      </p:sp>
      <p:sp>
        <p:nvSpPr>
          <p:cNvPr id="58376" name="Text Box 8"/>
          <p:cNvSpPr txBox="1">
            <a:spLocks noChangeArrowheads="1"/>
          </p:cNvSpPr>
          <p:nvPr/>
        </p:nvSpPr>
        <p:spPr bwMode="auto">
          <a:xfrm>
            <a:off x="685800" y="4648200"/>
            <a:ext cx="7162800" cy="519113"/>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800" dirty="0">
                <a:latin typeface="Arial" pitchFamily="34" charset="0"/>
                <a:cs typeface="B Nazanin" pitchFamily="2" charset="-78"/>
              </a:rPr>
              <a:t>جبهه شمالی تجریش به دامنه البرز منتهی می گردد .</a:t>
            </a:r>
            <a:endParaRPr lang="en-US" sz="2800" dirty="0">
              <a:latin typeface="Arial" pitchFamily="34" charset="0"/>
              <a:cs typeface="B Nazanin" pitchFamily="2" charset="-78"/>
            </a:endParaRPr>
          </a:p>
        </p:txBody>
      </p:sp>
      <p:pic>
        <p:nvPicPr>
          <p:cNvPr id="58385" name="Picture 17" descr="2"/>
          <p:cNvPicPr>
            <a:picLocks noChangeAspect="1" noChangeArrowheads="1"/>
          </p:cNvPicPr>
          <p:nvPr/>
        </p:nvPicPr>
        <p:blipFill>
          <a:blip r:embed="rId2" cstate="print"/>
          <a:srcRect/>
          <a:stretch>
            <a:fillRect/>
          </a:stretch>
        </p:blipFill>
        <p:spPr bwMode="auto">
          <a:xfrm>
            <a:off x="609600" y="1066800"/>
            <a:ext cx="3962400" cy="3182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8386" name="Picture 18" descr="13"/>
          <p:cNvPicPr>
            <a:picLocks noChangeAspect="1" noChangeArrowheads="1"/>
          </p:cNvPicPr>
          <p:nvPr/>
        </p:nvPicPr>
        <p:blipFill>
          <a:blip r:embed="rId3" cstate="print"/>
          <a:srcRect/>
          <a:stretch>
            <a:fillRect/>
          </a:stretch>
        </p:blipFill>
        <p:spPr bwMode="auto">
          <a:xfrm>
            <a:off x="4724400" y="1066800"/>
            <a:ext cx="3836988"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8386"/>
                                        </p:tgtEl>
                                        <p:attrNameLst>
                                          <p:attrName>style.visibility</p:attrName>
                                        </p:attrNameLst>
                                      </p:cBhvr>
                                      <p:to>
                                        <p:strVal val="visible"/>
                                      </p:to>
                                    </p:set>
                                    <p:animEffect transition="in" filter="diamond(in)">
                                      <p:cBhvr>
                                        <p:cTn id="7" dur="2000"/>
                                        <p:tgtEl>
                                          <p:spTgt spid="5838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8385"/>
                                        </p:tgtEl>
                                        <p:attrNameLst>
                                          <p:attrName>style.visibility</p:attrName>
                                        </p:attrNameLst>
                                      </p:cBhvr>
                                      <p:to>
                                        <p:strVal val="visible"/>
                                      </p:to>
                                    </p:set>
                                    <p:animEffect transition="in" filter="diamond(in)">
                                      <p:cBhvr>
                                        <p:cTn id="12" dur="2000"/>
                                        <p:tgtEl>
                                          <p:spTgt spid="5838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8376"/>
                                        </p:tgtEl>
                                        <p:attrNameLst>
                                          <p:attrName>style.visibility</p:attrName>
                                        </p:attrNameLst>
                                      </p:cBhvr>
                                      <p:to>
                                        <p:strVal val="visible"/>
                                      </p:to>
                                    </p:set>
                                    <p:animEffect transition="in" filter="box(in)">
                                      <p:cBhvr>
                                        <p:cTn id="17" dur="20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21" name="Text Box 5"/>
          <p:cNvSpPr txBox="1">
            <a:spLocks noChangeArrowheads="1"/>
          </p:cNvSpPr>
          <p:nvPr/>
        </p:nvSpPr>
        <p:spPr bwMode="auto">
          <a:xfrm>
            <a:off x="1643042" y="381000"/>
            <a:ext cx="69342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4800" b="1" dirty="0">
                <a:solidFill>
                  <a:srgbClr val="0070C0"/>
                </a:solidFill>
                <a:latin typeface="Arial" pitchFamily="34" charset="0"/>
                <a:cs typeface="B Arshia" pitchFamily="2" charset="-78"/>
              </a:rPr>
              <a:t>محلها وحومه شهر تجریش </a:t>
            </a:r>
            <a:endParaRPr lang="en-US" sz="4800" b="1" dirty="0">
              <a:solidFill>
                <a:srgbClr val="0070C0"/>
              </a:solidFill>
              <a:latin typeface="Arial" pitchFamily="34" charset="0"/>
              <a:cs typeface="B Arshia" pitchFamily="2" charset="-78"/>
            </a:endParaRPr>
          </a:p>
        </p:txBody>
      </p:sp>
      <p:sp>
        <p:nvSpPr>
          <p:cNvPr id="86022" name="Text Box 6"/>
          <p:cNvSpPr txBox="1">
            <a:spLocks noChangeArrowheads="1"/>
          </p:cNvSpPr>
          <p:nvPr/>
        </p:nvSpPr>
        <p:spPr bwMode="auto">
          <a:xfrm>
            <a:off x="3886200" y="1752600"/>
            <a:ext cx="4191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latin typeface="Arial" pitchFamily="34" charset="0"/>
                <a:cs typeface="B Nazanin" pitchFamily="2" charset="-78"/>
              </a:rPr>
              <a:t>تجریش قدیم دارای سه محله بوده است :</a:t>
            </a:r>
            <a:endParaRPr lang="en-US" sz="2400">
              <a:latin typeface="Arial" pitchFamily="34" charset="0"/>
              <a:cs typeface="B Nazanin" pitchFamily="2" charset="-78"/>
            </a:endParaRPr>
          </a:p>
        </p:txBody>
      </p:sp>
      <p:sp>
        <p:nvSpPr>
          <p:cNvPr id="86023" name="Text Box 7"/>
          <p:cNvSpPr txBox="1">
            <a:spLocks noChangeArrowheads="1"/>
          </p:cNvSpPr>
          <p:nvPr/>
        </p:nvSpPr>
        <p:spPr bwMode="auto">
          <a:xfrm>
            <a:off x="3581400" y="2286000"/>
            <a:ext cx="46482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latin typeface="Arial" pitchFamily="34" charset="0"/>
                <a:cs typeface="B Nazanin" pitchFamily="2" charset="-78"/>
              </a:rPr>
              <a:t>   .محله بالا</a:t>
            </a:r>
            <a:endParaRPr lang="en-US" sz="2400">
              <a:latin typeface="Arial" pitchFamily="34" charset="0"/>
              <a:cs typeface="B Nazanin" pitchFamily="2" charset="-78"/>
            </a:endParaRPr>
          </a:p>
        </p:txBody>
      </p:sp>
      <p:sp>
        <p:nvSpPr>
          <p:cNvPr id="86024" name="Text Box 8"/>
          <p:cNvSpPr txBox="1">
            <a:spLocks noChangeArrowheads="1"/>
          </p:cNvSpPr>
          <p:nvPr/>
        </p:nvSpPr>
        <p:spPr bwMode="auto">
          <a:xfrm>
            <a:off x="6400800" y="2819400"/>
            <a:ext cx="1676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latin typeface="Arial" pitchFamily="34" charset="0"/>
                <a:cs typeface="B Nazanin" pitchFamily="2" charset="-78"/>
              </a:rPr>
              <a:t>.محله پایین</a:t>
            </a:r>
            <a:endParaRPr lang="en-US" sz="2400">
              <a:latin typeface="Arial" pitchFamily="34" charset="0"/>
              <a:cs typeface="B Nazanin" pitchFamily="2" charset="-78"/>
            </a:endParaRPr>
          </a:p>
        </p:txBody>
      </p:sp>
      <p:sp>
        <p:nvSpPr>
          <p:cNvPr id="86025" name="Text Box 9"/>
          <p:cNvSpPr txBox="1">
            <a:spLocks noChangeArrowheads="1"/>
          </p:cNvSpPr>
          <p:nvPr/>
        </p:nvSpPr>
        <p:spPr bwMode="auto">
          <a:xfrm>
            <a:off x="6858000" y="3429000"/>
            <a:ext cx="1143000" cy="366713"/>
          </a:xfrm>
          <a:prstGeom prst="rect">
            <a:avLst/>
          </a:prstGeom>
          <a:noFill/>
          <a:ln w="9525">
            <a:noFill/>
            <a:miter lim="800000"/>
            <a:headEnd/>
            <a:tailEnd/>
          </a:ln>
          <a:effectLst/>
        </p:spPr>
        <p:txBody>
          <a:bodyPr>
            <a:spAutoFit/>
          </a:bodyPr>
          <a:lstStyle/>
          <a:p>
            <a:pPr>
              <a:spcBef>
                <a:spcPct val="50000"/>
              </a:spcBef>
            </a:pPr>
            <a:endParaRPr lang="en-US">
              <a:latin typeface="Arial" pitchFamily="34" charset="0"/>
              <a:cs typeface="Arial" pitchFamily="34" charset="0"/>
            </a:endParaRPr>
          </a:p>
        </p:txBody>
      </p:sp>
      <p:sp>
        <p:nvSpPr>
          <p:cNvPr id="86026" name="Text Box 10"/>
          <p:cNvSpPr txBox="1">
            <a:spLocks noChangeArrowheads="1"/>
          </p:cNvSpPr>
          <p:nvPr/>
        </p:nvSpPr>
        <p:spPr bwMode="auto">
          <a:xfrm>
            <a:off x="5486400" y="3352800"/>
            <a:ext cx="2590800" cy="461665"/>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000" dirty="0">
                <a:latin typeface="Arial" pitchFamily="34" charset="0"/>
                <a:cs typeface="B Nazanin" pitchFamily="2" charset="-78"/>
              </a:rPr>
              <a:t>.</a:t>
            </a:r>
            <a:r>
              <a:rPr lang="fa-IR" sz="2400" dirty="0">
                <a:latin typeface="Arial" pitchFamily="34" charset="0"/>
                <a:cs typeface="B Nazanin" pitchFamily="2" charset="-78"/>
              </a:rPr>
              <a:t>محله قلعه </a:t>
            </a:r>
            <a:r>
              <a:rPr lang="fa-IR" sz="2400" dirty="0" smtClean="0">
                <a:latin typeface="Arial" pitchFamily="34" charset="0"/>
                <a:cs typeface="B Nazanin" pitchFamily="2" charset="-78"/>
              </a:rPr>
              <a:t>نو و</a:t>
            </a:r>
            <a:r>
              <a:rPr lang="en-US" sz="2400" dirty="0" smtClean="0">
                <a:latin typeface="Arial" pitchFamily="34" charset="0"/>
                <a:cs typeface="B Nazanin" pitchFamily="2" charset="-78"/>
              </a:rPr>
              <a:t> </a:t>
            </a:r>
            <a:r>
              <a:rPr lang="fa-IR" sz="2400" dirty="0" smtClean="0">
                <a:latin typeface="Arial" pitchFamily="34" charset="0"/>
                <a:cs typeface="B Nazanin" pitchFamily="2" charset="-78"/>
              </a:rPr>
              <a:t>حومه </a:t>
            </a:r>
            <a:r>
              <a:rPr lang="fa-IR" sz="2400" dirty="0">
                <a:latin typeface="Arial" pitchFamily="34" charset="0"/>
                <a:cs typeface="B Nazanin" pitchFamily="2" charset="-78"/>
              </a:rPr>
              <a:t>آن :</a:t>
            </a:r>
            <a:endParaRPr lang="en-US" sz="2400" dirty="0">
              <a:latin typeface="Arial" pitchFamily="34" charset="0"/>
              <a:cs typeface="B Nazanin" pitchFamily="2" charset="-78"/>
            </a:endParaRPr>
          </a:p>
        </p:txBody>
      </p:sp>
      <p:sp>
        <p:nvSpPr>
          <p:cNvPr id="86027" name="Text Box 11"/>
          <p:cNvSpPr txBox="1">
            <a:spLocks noChangeArrowheads="1"/>
          </p:cNvSpPr>
          <p:nvPr/>
        </p:nvSpPr>
        <p:spPr bwMode="auto">
          <a:xfrm>
            <a:off x="2286000" y="4267200"/>
            <a:ext cx="49530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smtClean="0">
                <a:solidFill>
                  <a:schemeClr val="folHlink"/>
                </a:solidFill>
                <a:latin typeface="Arial" pitchFamily="34" charset="0"/>
                <a:cs typeface="B Nazanin" pitchFamily="2" charset="-78"/>
              </a:rPr>
              <a:t>زعفرانیه، </a:t>
            </a:r>
            <a:r>
              <a:rPr lang="fa-IR" sz="2400" dirty="0">
                <a:solidFill>
                  <a:schemeClr val="folHlink"/>
                </a:solidFill>
                <a:latin typeface="Arial" pitchFamily="34" charset="0"/>
                <a:cs typeface="B Nazanin" pitchFamily="2" charset="-78"/>
              </a:rPr>
              <a:t>محمدیه </a:t>
            </a:r>
            <a:r>
              <a:rPr lang="fa-IR" sz="2400" dirty="0" smtClean="0">
                <a:solidFill>
                  <a:schemeClr val="folHlink"/>
                </a:solidFill>
                <a:latin typeface="Arial" pitchFamily="34" charset="0"/>
                <a:cs typeface="B Nazanin" pitchFamily="2" charset="-78"/>
              </a:rPr>
              <a:t>،ناودانک، جعفرآباد، رضاییه، </a:t>
            </a:r>
            <a:r>
              <a:rPr lang="fa-IR" sz="2400" dirty="0">
                <a:solidFill>
                  <a:schemeClr val="folHlink"/>
                </a:solidFill>
                <a:latin typeface="Arial" pitchFamily="34" charset="0"/>
                <a:cs typeface="B Nazanin" pitchFamily="2" charset="-78"/>
              </a:rPr>
              <a:t>کاظمیه</a:t>
            </a:r>
            <a:r>
              <a:rPr lang="fa-IR" sz="2400" dirty="0">
                <a:latin typeface="Arial" pitchFamily="34" charset="0"/>
                <a:cs typeface="B Nazanin" pitchFamily="2" charset="-78"/>
              </a:rPr>
              <a:t> .</a:t>
            </a:r>
            <a:endParaRPr lang="en-US" sz="2400" dirty="0">
              <a:latin typeface="Arial" pitchFamily="34" charset="0"/>
              <a:cs typeface="B Nazanin" pitchFamily="2" charset="-78"/>
            </a:endParaRPr>
          </a:p>
        </p:txBody>
      </p:sp>
      <p:pic>
        <p:nvPicPr>
          <p:cNvPr id="86028" name="Picture 12" descr="Copy (3) of 13"/>
          <p:cNvPicPr>
            <a:picLocks noChangeAspect="1" noChangeArrowheads="1"/>
          </p:cNvPicPr>
          <p:nvPr/>
        </p:nvPicPr>
        <p:blipFill>
          <a:blip r:embed="rId2" cstate="print"/>
          <a:srcRect/>
          <a:stretch>
            <a:fillRect/>
          </a:stretch>
        </p:blipFill>
        <p:spPr bwMode="auto">
          <a:xfrm>
            <a:off x="609600" y="357166"/>
            <a:ext cx="3276600" cy="39290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Oval 6"/>
          <p:cNvSpPr>
            <a:spLocks noChangeArrowheads="1"/>
          </p:cNvSpPr>
          <p:nvPr/>
        </p:nvSpPr>
        <p:spPr bwMode="auto">
          <a:xfrm>
            <a:off x="8624918" y="714356"/>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additive="base">
                                        <p:cTn id="7" dur="2000" fill="hold"/>
                                        <p:tgtEl>
                                          <p:spTgt spid="86021"/>
                                        </p:tgtEl>
                                        <p:attrNameLst>
                                          <p:attrName>ppt_x</p:attrName>
                                        </p:attrNameLst>
                                      </p:cBhvr>
                                      <p:tavLst>
                                        <p:tav tm="0">
                                          <p:val>
                                            <p:strVal val="#ppt_x"/>
                                          </p:val>
                                        </p:tav>
                                        <p:tav tm="100000">
                                          <p:val>
                                            <p:strVal val="#ppt_x"/>
                                          </p:val>
                                        </p:tav>
                                      </p:tavLst>
                                    </p:anim>
                                    <p:anim calcmode="lin" valueType="num">
                                      <p:cBhvr additive="base">
                                        <p:cTn id="8" dur="2000" fill="hold"/>
                                        <p:tgtEl>
                                          <p:spTgt spid="860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6028"/>
                                        </p:tgtEl>
                                        <p:attrNameLst>
                                          <p:attrName>style.visibility</p:attrName>
                                        </p:attrNameLst>
                                      </p:cBhvr>
                                      <p:to>
                                        <p:strVal val="visible"/>
                                      </p:to>
                                    </p:set>
                                    <p:anim calcmode="lin" valueType="num">
                                      <p:cBhvr additive="base">
                                        <p:cTn id="13" dur="2000" fill="hold"/>
                                        <p:tgtEl>
                                          <p:spTgt spid="86028"/>
                                        </p:tgtEl>
                                        <p:attrNameLst>
                                          <p:attrName>ppt_x</p:attrName>
                                        </p:attrNameLst>
                                      </p:cBhvr>
                                      <p:tavLst>
                                        <p:tav tm="0">
                                          <p:val>
                                            <p:strVal val="#ppt_x"/>
                                          </p:val>
                                        </p:tav>
                                        <p:tav tm="100000">
                                          <p:val>
                                            <p:strVal val="#ppt_x"/>
                                          </p:val>
                                        </p:tav>
                                      </p:tavLst>
                                    </p:anim>
                                    <p:anim calcmode="lin" valueType="num">
                                      <p:cBhvr additive="base">
                                        <p:cTn id="14" dur="2000" fill="hold"/>
                                        <p:tgtEl>
                                          <p:spTgt spid="86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86022"/>
                                        </p:tgtEl>
                                        <p:attrNameLst>
                                          <p:attrName>style.visibility</p:attrName>
                                        </p:attrNameLst>
                                      </p:cBhvr>
                                      <p:to>
                                        <p:strVal val="visible"/>
                                      </p:to>
                                    </p:set>
                                    <p:animEffect transition="in" filter="checkerboard(across)">
                                      <p:cBhvr>
                                        <p:cTn id="19" dur="2000"/>
                                        <p:tgtEl>
                                          <p:spTgt spid="8602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86023"/>
                                        </p:tgtEl>
                                        <p:attrNameLst>
                                          <p:attrName>style.visibility</p:attrName>
                                        </p:attrNameLst>
                                      </p:cBhvr>
                                      <p:to>
                                        <p:strVal val="visible"/>
                                      </p:to>
                                    </p:set>
                                    <p:animEffect transition="in" filter="box(in)">
                                      <p:cBhvr>
                                        <p:cTn id="24" dur="2000"/>
                                        <p:tgtEl>
                                          <p:spTgt spid="8602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86024"/>
                                        </p:tgtEl>
                                        <p:attrNameLst>
                                          <p:attrName>style.visibility</p:attrName>
                                        </p:attrNameLst>
                                      </p:cBhvr>
                                      <p:to>
                                        <p:strVal val="visible"/>
                                      </p:to>
                                    </p:set>
                                    <p:animEffect transition="in" filter="box(in)">
                                      <p:cBhvr>
                                        <p:cTn id="29" dur="2000"/>
                                        <p:tgtEl>
                                          <p:spTgt spid="86024"/>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6026"/>
                                        </p:tgtEl>
                                        <p:attrNameLst>
                                          <p:attrName>style.visibility</p:attrName>
                                        </p:attrNameLst>
                                      </p:cBhvr>
                                      <p:to>
                                        <p:strVal val="visible"/>
                                      </p:to>
                                    </p:set>
                                    <p:animEffect transition="in" filter="box(in)">
                                      <p:cBhvr>
                                        <p:cTn id="34" dur="2000"/>
                                        <p:tgtEl>
                                          <p:spTgt spid="8602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6027"/>
                                        </p:tgtEl>
                                        <p:attrNameLst>
                                          <p:attrName>style.visibility</p:attrName>
                                        </p:attrNameLst>
                                      </p:cBhvr>
                                      <p:to>
                                        <p:strVal val="visible"/>
                                      </p:to>
                                    </p:set>
                                    <p:anim calcmode="lin" valueType="num">
                                      <p:cBhvr additive="base">
                                        <p:cTn id="39" dur="2000" fill="hold"/>
                                        <p:tgtEl>
                                          <p:spTgt spid="86027"/>
                                        </p:tgtEl>
                                        <p:attrNameLst>
                                          <p:attrName>ppt_x</p:attrName>
                                        </p:attrNameLst>
                                      </p:cBhvr>
                                      <p:tavLst>
                                        <p:tav tm="0">
                                          <p:val>
                                            <p:strVal val="#ppt_x"/>
                                          </p:val>
                                        </p:tav>
                                        <p:tav tm="100000">
                                          <p:val>
                                            <p:strVal val="#ppt_x"/>
                                          </p:val>
                                        </p:tav>
                                      </p:tavLst>
                                    </p:anim>
                                    <p:anim calcmode="lin" valueType="num">
                                      <p:cBhvr additive="base">
                                        <p:cTn id="40" dur="2000" fill="hold"/>
                                        <p:tgtEl>
                                          <p:spTgt spid="860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P spid="86022" grpId="0"/>
      <p:bldP spid="86023" grpId="0"/>
      <p:bldP spid="86024" grpId="0"/>
      <p:bldP spid="86026" grpId="0"/>
      <p:bldP spid="8602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14348" y="3143248"/>
          <a:ext cx="7715304" cy="3197881"/>
        </p:xfrm>
        <a:graphic>
          <a:graphicData uri="http://schemas.openxmlformats.org/drawingml/2006/table">
            <a:tbl>
              <a:tblPr rtl="1"/>
              <a:tblGrid>
                <a:gridCol w="3857652">
                  <a:extLst>
                    <a:ext uri="{9D8B030D-6E8A-4147-A177-3AD203B41FA5}">
                      <a16:colId xmlns:a16="http://schemas.microsoft.com/office/drawing/2014/main" xmlns="" val="20000"/>
                    </a:ext>
                  </a:extLst>
                </a:gridCol>
                <a:gridCol w="3857652">
                  <a:extLst>
                    <a:ext uri="{9D8B030D-6E8A-4147-A177-3AD203B41FA5}">
                      <a16:colId xmlns:a16="http://schemas.microsoft.com/office/drawing/2014/main" xmlns="" val="20001"/>
                    </a:ext>
                  </a:extLst>
                </a:gridCol>
              </a:tblGrid>
              <a:tr h="395828">
                <a:tc gridSpan="2">
                  <a:txBody>
                    <a:bodyPr/>
                    <a:lstStyle/>
                    <a:p>
                      <a:pPr algn="ctr" rtl="1">
                        <a:spcAft>
                          <a:spcPts val="600"/>
                        </a:spcAft>
                      </a:pPr>
                      <a:r>
                        <a:rPr lang="ar-SA" sz="2000" b="0" spc="0" dirty="0">
                          <a:latin typeface="Times New Roman"/>
                          <a:ea typeface="Times New Roman"/>
                          <a:cs typeface="Tahoma"/>
                        </a:rPr>
                        <a:t>تجریش</a:t>
                      </a:r>
                      <a:endParaRPr lang="en-US" sz="2000" b="0" spc="-100" dirty="0">
                        <a:latin typeface="Times New Roman"/>
                        <a:ea typeface="Times New Roman"/>
                        <a:cs typeface="Arial"/>
                      </a:endParaRPr>
                    </a:p>
                  </a:txBody>
                  <a:tcPr marL="19050" marR="19050" marT="19050" marB="19050" anchor="ctr">
                    <a:lnL>
                      <a:noFill/>
                    </a:lnL>
                    <a:lnT>
                      <a:noFill/>
                    </a:lnT>
                    <a:lnB>
                      <a:noFill/>
                    </a:lnB>
                    <a:solidFill>
                      <a:srgbClr val="BBDDFF"/>
                    </a:solidFill>
                  </a:tcPr>
                </a:tc>
                <a:tc hMerge="1">
                  <a:txBody>
                    <a:bodyPr/>
                    <a:lstStyle/>
                    <a:p>
                      <a:pPr rtl="1"/>
                      <a:endParaRPr lang="fa-IR"/>
                    </a:p>
                  </a:txBody>
                  <a:tcPr/>
                </a:tc>
                <a:extLst>
                  <a:ext uri="{0D108BD9-81ED-4DB2-BD59-A6C34878D82A}">
                    <a16:rowId xmlns:a16="http://schemas.microsoft.com/office/drawing/2014/main" xmlns="" val="10000"/>
                  </a:ext>
                </a:extLst>
              </a:tr>
              <a:tr h="890054">
                <a:tc gridSpan="2">
                  <a:txBody>
                    <a:bodyPr/>
                    <a:lstStyle/>
                    <a:p>
                      <a:pPr algn="r" rtl="0">
                        <a:spcAft>
                          <a:spcPts val="600"/>
                        </a:spcAft>
                      </a:pPr>
                      <a:endParaRPr lang="en-US" sz="900" spc="0" dirty="0">
                        <a:latin typeface="Tahoma"/>
                        <a:ea typeface="Times New Roman"/>
                        <a:cs typeface="Arial"/>
                      </a:endParaRPr>
                    </a:p>
                  </a:txBody>
                  <a:tcPr marL="19050" marR="19050" marT="19050" marB="19050" anchor="ctr">
                    <a:lnL>
                      <a:noFill/>
                    </a:lnL>
                    <a:lnT>
                      <a:noFill/>
                    </a:lnT>
                    <a:lnB>
                      <a:noFill/>
                    </a:lnB>
                    <a:solidFill>
                      <a:srgbClr val="FFFFFF"/>
                    </a:solidFill>
                  </a:tcPr>
                </a:tc>
                <a:tc hMerge="1">
                  <a:txBody>
                    <a:bodyPr/>
                    <a:lstStyle/>
                    <a:p>
                      <a:pPr rtl="1"/>
                      <a:endParaRPr lang="fa-IR"/>
                    </a:p>
                  </a:txBody>
                  <a:tcPr/>
                </a:tc>
                <a:extLst>
                  <a:ext uri="{0D108BD9-81ED-4DB2-BD59-A6C34878D82A}">
                    <a16:rowId xmlns:a16="http://schemas.microsoft.com/office/drawing/2014/main" xmlns="" val="10001"/>
                  </a:ext>
                </a:extLst>
              </a:tr>
              <a:tr h="363438">
                <a:tc gridSpan="2">
                  <a:txBody>
                    <a:bodyPr/>
                    <a:lstStyle/>
                    <a:p>
                      <a:pPr algn="ctr" rtl="1">
                        <a:spcAft>
                          <a:spcPts val="600"/>
                        </a:spcAft>
                      </a:pPr>
                      <a:r>
                        <a:rPr lang="ar-SA" sz="1800" b="0" spc="0" dirty="0">
                          <a:solidFill>
                            <a:schemeClr val="tx1"/>
                          </a:solidFill>
                          <a:latin typeface="Times New Roman"/>
                          <a:ea typeface="Times New Roman"/>
                          <a:cs typeface="Tahoma"/>
                        </a:rPr>
                        <a:t>اطلاعات کلی</a:t>
                      </a:r>
                      <a:endParaRPr lang="en-US" sz="1800" b="0" spc="-100" dirty="0">
                        <a:solidFill>
                          <a:schemeClr val="tx1"/>
                        </a:solidFill>
                        <a:latin typeface="Times New Roman"/>
                        <a:ea typeface="Times New Roman"/>
                        <a:cs typeface="Arial"/>
                      </a:endParaRPr>
                    </a:p>
                  </a:txBody>
                  <a:tcPr marL="19050" marR="19050" marT="19050" marB="19050" anchor="ctr">
                    <a:lnL>
                      <a:noFill/>
                    </a:lnL>
                    <a:lnT>
                      <a:noFill/>
                    </a:lnT>
                    <a:lnB>
                      <a:noFill/>
                    </a:lnB>
                    <a:solidFill>
                      <a:srgbClr val="ADDFAD"/>
                    </a:solidFill>
                  </a:tcPr>
                </a:tc>
                <a:tc hMerge="1">
                  <a:txBody>
                    <a:bodyPr/>
                    <a:lstStyle/>
                    <a:p>
                      <a:pPr rtl="1"/>
                      <a:endParaRPr lang="fa-IR"/>
                    </a:p>
                  </a:txBody>
                  <a:tcPr/>
                </a:tc>
                <a:extLst>
                  <a:ext uri="{0D108BD9-81ED-4DB2-BD59-A6C34878D82A}">
                    <a16:rowId xmlns:a16="http://schemas.microsoft.com/office/drawing/2014/main" xmlns="" val="10002"/>
                  </a:ext>
                </a:extLst>
              </a:tr>
              <a:tr h="363438">
                <a:tc>
                  <a:txBody>
                    <a:bodyPr/>
                    <a:lstStyle/>
                    <a:p>
                      <a:pPr algn="r" rtl="1">
                        <a:spcAft>
                          <a:spcPts val="600"/>
                        </a:spcAft>
                      </a:pPr>
                      <a:r>
                        <a:rPr lang="ar-SA" sz="1800" spc="0" dirty="0">
                          <a:latin typeface="Times New Roman"/>
                          <a:ea typeface="Times New Roman"/>
                          <a:cs typeface="Tahoma"/>
                        </a:rPr>
                        <a:t>نام رسمی</a:t>
                      </a:r>
                      <a:r>
                        <a:rPr lang="en-US" sz="1800" spc="0" dirty="0">
                          <a:latin typeface="Tahoma"/>
                          <a:ea typeface="Times New Roman"/>
                          <a:cs typeface="Arial"/>
                        </a:rPr>
                        <a:t> :</a:t>
                      </a:r>
                      <a:endParaRPr lang="en-US" sz="1800" spc="-100" dirty="0">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spc="0" dirty="0">
                          <a:latin typeface="Times New Roman"/>
                          <a:ea typeface="Times New Roman"/>
                          <a:cs typeface="Tahoma"/>
                        </a:rPr>
                        <a:t>تجریش</a:t>
                      </a:r>
                      <a:endParaRPr lang="en-US" sz="1800" spc="-100" dirty="0">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xmlns="" val="10003"/>
                  </a:ext>
                </a:extLst>
              </a:tr>
              <a:tr h="395041">
                <a:tc>
                  <a:txBody>
                    <a:bodyPr/>
                    <a:lstStyle/>
                    <a:p>
                      <a:pPr algn="r" rtl="1">
                        <a:spcAft>
                          <a:spcPts val="600"/>
                        </a:spcAft>
                      </a:pPr>
                      <a:r>
                        <a:rPr lang="ar-SA" sz="1800" u="sng" spc="0">
                          <a:solidFill>
                            <a:schemeClr val="tx1"/>
                          </a:solidFill>
                          <a:latin typeface="Tahoma"/>
                          <a:ea typeface="Times New Roman"/>
                          <a:cs typeface="Arial"/>
                          <a:hlinkClick r:id="rId2" tooltip="فهرست کشورهای جهان"/>
                        </a:rPr>
                        <a:t>کشور</a:t>
                      </a:r>
                      <a:r>
                        <a:rPr lang="en-US" sz="1800" spc="0">
                          <a:solidFill>
                            <a:schemeClr val="tx1"/>
                          </a:solidFill>
                          <a:latin typeface="Tahoma"/>
                          <a:ea typeface="Times New Roman"/>
                          <a:cs typeface="Arial"/>
                        </a:rPr>
                        <a:t> :</a:t>
                      </a:r>
                      <a:endParaRPr lang="en-US" sz="1800" spc="-10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u="sng" spc="0" dirty="0">
                          <a:solidFill>
                            <a:schemeClr val="tx1"/>
                          </a:solidFill>
                          <a:latin typeface="Tahoma"/>
                          <a:ea typeface="Times New Roman"/>
                          <a:cs typeface="Arial"/>
                          <a:hlinkClick r:id="rId3" tooltip="ایران"/>
                        </a:rPr>
                        <a:t>ایران</a:t>
                      </a:r>
                      <a:r>
                        <a:rPr lang="en-US" sz="1800" spc="0" dirty="0">
                          <a:solidFill>
                            <a:schemeClr val="tx1"/>
                          </a:solidFill>
                          <a:latin typeface="Tahoma"/>
                          <a:ea typeface="Times New Roman"/>
                          <a:cs typeface="Arial"/>
                        </a:rPr>
                        <a:t> </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xmlns="" val="10004"/>
                  </a:ext>
                </a:extLst>
              </a:tr>
              <a:tr h="395041">
                <a:tc>
                  <a:txBody>
                    <a:bodyPr/>
                    <a:lstStyle/>
                    <a:p>
                      <a:pPr algn="r" rtl="1">
                        <a:spcAft>
                          <a:spcPts val="600"/>
                        </a:spcAft>
                      </a:pPr>
                      <a:r>
                        <a:rPr lang="ar-SA" sz="1800" u="sng" spc="0" dirty="0">
                          <a:solidFill>
                            <a:srgbClr val="002060"/>
                          </a:solidFill>
                          <a:latin typeface="Tahoma"/>
                          <a:ea typeface="Times New Roman"/>
                          <a:cs typeface="Arial"/>
                          <a:hlinkClick r:id="rId4" tooltip="استان‌های ایران"/>
                        </a:rPr>
                        <a:t>استان</a:t>
                      </a:r>
                      <a:r>
                        <a:rPr lang="en-US" sz="1800" spc="0" dirty="0">
                          <a:solidFill>
                            <a:schemeClr val="tx1"/>
                          </a:solidFill>
                          <a:latin typeface="Tahoma"/>
                          <a:ea typeface="Times New Roman"/>
                          <a:cs typeface="Arial"/>
                        </a:rPr>
                        <a:t> :</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u="sng" spc="0" dirty="0">
                          <a:solidFill>
                            <a:schemeClr val="tx1"/>
                          </a:solidFill>
                          <a:latin typeface="Tahoma"/>
                          <a:ea typeface="Times New Roman"/>
                          <a:cs typeface="Arial"/>
                          <a:hlinkClick r:id="rId5" tooltip="استان تهران"/>
                        </a:rPr>
                        <a:t>تهران</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xmlns="" val="10005"/>
                  </a:ext>
                </a:extLst>
              </a:tr>
              <a:tr h="395041">
                <a:tc>
                  <a:txBody>
                    <a:bodyPr/>
                    <a:lstStyle/>
                    <a:p>
                      <a:pPr algn="r" rtl="1">
                        <a:spcAft>
                          <a:spcPts val="600"/>
                        </a:spcAft>
                      </a:pPr>
                      <a:r>
                        <a:rPr lang="ar-SA" sz="1800" u="sng" spc="0" dirty="0">
                          <a:solidFill>
                            <a:schemeClr val="tx1"/>
                          </a:solidFill>
                          <a:latin typeface="Tahoma"/>
                          <a:ea typeface="Times New Roman"/>
                          <a:cs typeface="Arial"/>
                          <a:hlinkClick r:id="rId6" tooltip="فهرست شهرستان‌های ایران"/>
                        </a:rPr>
                        <a:t>شهرستان</a:t>
                      </a:r>
                      <a:r>
                        <a:rPr lang="en-US" sz="1800" spc="0" dirty="0">
                          <a:solidFill>
                            <a:schemeClr val="tx1"/>
                          </a:solidFill>
                          <a:latin typeface="Tahoma"/>
                          <a:ea typeface="Times New Roman"/>
                          <a:cs typeface="Arial"/>
                        </a:rPr>
                        <a:t> :</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u="sng" spc="0" dirty="0">
                          <a:solidFill>
                            <a:schemeClr val="tx1"/>
                          </a:solidFill>
                          <a:latin typeface="Tahoma"/>
                          <a:ea typeface="Times New Roman"/>
                          <a:cs typeface="Arial"/>
                          <a:hlinkClick r:id="rId7" tooltip="شهرستان شمیرانات"/>
                        </a:rPr>
                        <a:t>شمیرانات</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xmlns="" val="10006"/>
                  </a:ext>
                </a:extLst>
              </a:tr>
            </a:tbl>
          </a:graphicData>
        </a:graphic>
      </p:graphicFrame>
      <p:pic>
        <p:nvPicPr>
          <p:cNvPr id="5" name="Picture 2" descr="محل تجریش در شهرستان شمیرانات استان تهران">
            <a:hlinkClick r:id="rId8" tooltip="&quot;محل تجریش در شهرستان شمیرانات استان تهران&quot;"/>
          </p:cNvPr>
          <p:cNvPicPr>
            <a:picLocks noChangeAspect="1" noChangeArrowheads="1"/>
          </p:cNvPicPr>
          <p:nvPr/>
        </p:nvPicPr>
        <p:blipFill>
          <a:blip r:embed="rId9" r:link="rId10"/>
          <a:srcRect/>
          <a:stretch>
            <a:fillRect/>
          </a:stretch>
        </p:blipFill>
        <p:spPr bwMode="auto">
          <a:xfrm>
            <a:off x="201356" y="214290"/>
            <a:ext cx="4156330" cy="29289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3"/>
          <p:cNvSpPr>
            <a:spLocks noChangeArrowheads="1"/>
          </p:cNvSpPr>
          <p:nvPr/>
        </p:nvSpPr>
        <p:spPr bwMode="auto">
          <a:xfrm>
            <a:off x="6317271" y="383425"/>
            <a:ext cx="204094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tabLst/>
            </a:pPr>
            <a:r>
              <a:rPr kumimoji="0" lang="fa-IR" sz="4800" b="1" i="0" u="none" strike="noStrike" cap="none" normalizeH="0" baseline="0" dirty="0" smtClean="0">
                <a:ln>
                  <a:noFill/>
                </a:ln>
                <a:solidFill>
                  <a:srgbClr val="0070C0"/>
                </a:solidFill>
                <a:effectLst/>
                <a:latin typeface="Tahoma" pitchFamily="34" charset="0"/>
                <a:ea typeface="Times New Roman" pitchFamily="18" charset="0"/>
                <a:cs typeface="B Arshia" pitchFamily="2" charset="-78"/>
              </a:rPr>
              <a:t>معرفي ميدان</a:t>
            </a:r>
            <a:endParaRPr kumimoji="0" lang="en-US" sz="4800" b="1" i="0" u="none" strike="noStrike" cap="none" normalizeH="0" baseline="0" dirty="0" smtClean="0">
              <a:ln>
                <a:noFill/>
              </a:ln>
              <a:solidFill>
                <a:srgbClr val="0070C0"/>
              </a:solidFill>
              <a:effectLst/>
              <a:latin typeface="Arial" pitchFamily="34" charset="0"/>
              <a:cs typeface="B Arshia" pitchFamily="2" charset="-78"/>
            </a:endParaRPr>
          </a:p>
        </p:txBody>
      </p:sp>
      <p:sp>
        <p:nvSpPr>
          <p:cNvPr id="8" name="Bevel 7"/>
          <p:cNvSpPr/>
          <p:nvPr/>
        </p:nvSpPr>
        <p:spPr>
          <a:xfrm>
            <a:off x="2000232" y="1357298"/>
            <a:ext cx="142876" cy="7143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Oval 4"/>
          <p:cNvSpPr>
            <a:spLocks noChangeArrowheads="1"/>
          </p:cNvSpPr>
          <p:nvPr/>
        </p:nvSpPr>
        <p:spPr bwMode="auto">
          <a:xfrm>
            <a:off x="8429652" y="642918"/>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1320</TotalTime>
  <Words>2082</Words>
  <Application>Microsoft Office PowerPoint</Application>
  <PresentationFormat>On-screen Show (4:3)</PresentationFormat>
  <Paragraphs>175</Paragraphs>
  <Slides>68</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Arial</vt:lpstr>
      <vt:lpstr>B Arshia</vt:lpstr>
      <vt:lpstr>B Nazanin</vt:lpstr>
      <vt:lpstr>B Titr</vt:lpstr>
      <vt:lpstr>Calibri</vt:lpstr>
      <vt:lpstr>Georgia</vt:lpstr>
      <vt:lpstr>Tahoma</vt:lpstr>
      <vt:lpstr>Times New Roman</vt:lpstr>
      <vt:lpstr>Traffic</vt:lpstr>
      <vt:lpstr>Wingdings</vt:lpstr>
      <vt:lpstr>Wingdings 2</vt:lpstr>
      <vt:lpstr>Civic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توصيف ميدان ومحدوده آن </vt:lpstr>
      <vt:lpstr>PowerPoint Presentation</vt:lpstr>
      <vt:lpstr>ارزيابي ميدان</vt:lpstr>
      <vt:lpstr>ساختار محتوایی </vt:lpstr>
      <vt:lpstr>PowerPoint Presentation</vt:lpstr>
      <vt:lpstr>نقشه راهنمای تهران و موقعیت میدان تجریش </vt:lpstr>
      <vt:lpstr>PowerPoint Presentation</vt:lpstr>
      <vt:lpstr>PowerPoint Presentation</vt:lpstr>
      <vt:lpstr>دسترسی ها</vt:lpstr>
      <vt:lpstr>دسترسی ها</vt:lpstr>
      <vt:lpstr>محدوده سایت</vt:lpstr>
      <vt:lpstr>نقشه وضع سابق میدان</vt:lpstr>
      <vt:lpstr>کاربریها</vt:lpstr>
      <vt:lpstr>فضاهای عمومی و خصوصی</vt:lpstr>
      <vt:lpstr>فضاهای پر و خالی</vt:lpstr>
      <vt:lpstr>عناصر شاخص سایت</vt:lpstr>
      <vt:lpstr>PowerPoint Presentation</vt:lpstr>
      <vt:lpstr>وضعیت ترافیکی سایت</vt:lpstr>
      <vt:lpstr>ترافیک</vt:lpstr>
      <vt:lpstr>PowerPoint Presentation</vt:lpstr>
      <vt:lpstr>بدنه های موجود درسایت</vt:lpstr>
      <vt:lpstr>PowerPoint Presentation</vt:lpstr>
      <vt:lpstr>کف سازی</vt:lpstr>
      <vt:lpstr>چند نوع از کف سازیها در حاشیه میدان</vt:lpstr>
      <vt:lpstr>برنامه ریزی و طراحی دقیق باعث انسجام و شخصیت سازی عناصر شهری در مقیاس کوچک شده و حریم آنرا حفظ می کند .</vt:lpstr>
      <vt:lpstr>لبه ها ی موجود درسایت</vt:lpstr>
      <vt:lpstr>فضای سبز: </vt:lpstr>
      <vt:lpstr>فضای سبز</vt:lpstr>
      <vt:lpstr>الگوهای رفتاری</vt:lpstr>
      <vt:lpstr>PowerPoint Presentation</vt:lpstr>
      <vt:lpstr>موانع و مشکلات</vt:lpstr>
      <vt:lpstr>ایستگاه حمل و نقل عمومی</vt:lpstr>
      <vt:lpstr>ایستگاه تاکسی</vt:lpstr>
      <vt:lpstr>ایستگاه تاکسی</vt:lpstr>
      <vt:lpstr>مبلمان شهری</vt:lpstr>
      <vt:lpstr>مبلمان شهری: کیوسک تلفن:</vt:lpstr>
      <vt:lpstr>مبلمان شهری : </vt:lpstr>
      <vt:lpstr>چند نمونه از نیمکت های موجود در حاشیه میدان</vt:lpstr>
      <vt:lpstr>چند نمونه از نیمکت های موجود در حاشیه میدان</vt:lpstr>
      <vt:lpstr>مبلمان شهری:</vt:lpstr>
      <vt:lpstr>PowerPoint Presentation</vt:lpstr>
      <vt:lpstr>اضافه شدن بخشی جدید در هر دوره   </vt:lpstr>
      <vt:lpstr>صندق صدقه هم به اندازه کافی در قسمت های مختلف میدان وجود دارد که به نظر کمی بیش از اندازه می باشد .</vt:lpstr>
      <vt:lpstr> کاربری خد مات رفاهی  کاربری خد مات رفاهی</vt:lpstr>
      <vt:lpstr>PowerPoint Presentation</vt:lpstr>
      <vt:lpstr>پل هوایی:</vt:lpstr>
      <vt:lpstr>PowerPoint Presentation</vt:lpstr>
      <vt:lpstr>کاربری نظامی:</vt:lpstr>
      <vt:lpstr>کاربری فرهنگی:</vt:lpstr>
      <vt:lpstr>وجود ساختمانهای مرتفع در جبهه شمالی سبب به خطر افتادن دید منظر طبیعی گردیده است .</vt:lpstr>
      <vt:lpstr>PowerPoint Presentation</vt:lpstr>
      <vt:lpstr>تابلوها :</vt:lpstr>
      <vt:lpstr>PowerPoint Presentation</vt:lpstr>
      <vt:lpstr>PowerPoint Presentation</vt:lpstr>
      <vt:lpstr>PowerPoint Presentation</vt:lpstr>
      <vt:lpstr>PowerPoint Presentation</vt:lpstr>
      <vt:lpstr>رودخانه مقصود بیگ را می توان یکی از نقاط مثبت میدان نام برد </vt:lpstr>
      <vt:lpstr>PowerPoint Presentation</vt:lpstr>
    </vt:vector>
  </TitlesOfParts>
  <Company>AllRightReserved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BOX SOFTWARE GROUP</dc:creator>
  <cp:lastModifiedBy>kamal</cp:lastModifiedBy>
  <cp:revision>164</cp:revision>
  <dcterms:created xsi:type="dcterms:W3CDTF">2010-01-29T16:44:21Z</dcterms:created>
  <dcterms:modified xsi:type="dcterms:W3CDTF">2018-03-11T07:22:20Z</dcterms:modified>
</cp:coreProperties>
</file>