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 id="2147483655" r:id="rId2"/>
  </p:sldMasterIdLst>
  <p:notesMasterIdLst>
    <p:notesMasterId r:id="rId77"/>
  </p:notesMasterIdLst>
  <p:handoutMasterIdLst>
    <p:handoutMasterId r:id="rId78"/>
  </p:handoutMasterIdLst>
  <p:sldIdLst>
    <p:sldId id="256"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2" r:id="rId56"/>
    <p:sldId id="313" r:id="rId57"/>
    <p:sldId id="311"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34" autoAdjust="0"/>
  </p:normalViewPr>
  <p:slideViewPr>
    <p:cSldViewPr>
      <p:cViewPr varScale="1">
        <p:scale>
          <a:sx n="38" d="100"/>
          <a:sy n="38" d="100"/>
        </p:scale>
        <p:origin x="6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نگهدارنده مکان سربرگ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smtClean="0">
                <a:latin typeface="Arial" pitchFamily="34" charset="0"/>
                <a:cs typeface="Arial" pitchFamily="34" charset="0"/>
              </a:defRPr>
            </a:lvl1pPr>
          </a:lstStyle>
          <a:p>
            <a:pPr>
              <a:defRPr/>
            </a:pPr>
            <a:endParaRPr lang="fa-IR"/>
          </a:p>
        </p:txBody>
      </p:sp>
      <p:sp>
        <p:nvSpPr>
          <p:cNvPr id="3" name="نگهدارنده مکان تاریخ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smtClean="0">
                <a:latin typeface="Arial" pitchFamily="34" charset="0"/>
                <a:cs typeface="Arial" pitchFamily="34" charset="0"/>
              </a:defRPr>
            </a:lvl1pPr>
          </a:lstStyle>
          <a:p>
            <a:pPr>
              <a:defRPr/>
            </a:pPr>
            <a:fld id="{1FABA731-B8C5-49CC-AFA8-F12FAAF11052}" type="datetimeFigureOut">
              <a:rPr lang="fa-IR"/>
              <a:pPr>
                <a:defRPr/>
              </a:pPr>
              <a:t>02/02/1440</a:t>
            </a:fld>
            <a:endParaRPr lang="fa-IR"/>
          </a:p>
        </p:txBody>
      </p:sp>
      <p:sp>
        <p:nvSpPr>
          <p:cNvPr id="4" name="نگهدارنده مکان پانویس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smtClean="0">
                <a:latin typeface="Arial" pitchFamily="34" charset="0"/>
                <a:cs typeface="Arial" pitchFamily="34" charset="0"/>
              </a:defRPr>
            </a:lvl1pPr>
          </a:lstStyle>
          <a:p>
            <a:pPr>
              <a:defRPr/>
            </a:pPr>
            <a:r>
              <a:rPr lang="en-US" dirty="0" err="1" smtClean="0"/>
              <a:t>Telegram.me</a:t>
            </a:r>
            <a:r>
              <a:rPr lang="en-US" dirty="0" smtClean="0"/>
              <a:t>/</a:t>
            </a:r>
            <a:r>
              <a:rPr lang="en-US" dirty="0" err="1" smtClean="0"/>
              <a:t>PptBank</a:t>
            </a:r>
            <a:endParaRPr lang="fa-IR" dirty="0"/>
          </a:p>
        </p:txBody>
      </p:sp>
      <p:sp>
        <p:nvSpPr>
          <p:cNvPr id="5" name="نگهدارنده مکان شماره اسلاید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smtClean="0">
                <a:latin typeface="Arial" pitchFamily="34" charset="0"/>
                <a:cs typeface="Arial" pitchFamily="34" charset="0"/>
              </a:defRPr>
            </a:lvl1pPr>
          </a:lstStyle>
          <a:p>
            <a:pPr>
              <a:defRPr/>
            </a:pPr>
            <a:fld id="{6C8C5030-6CAE-4B48-B20B-0B083727034C}" type="slidenum">
              <a:rPr lang="fa-IR"/>
              <a:pPr>
                <a:defRPr/>
              </a:pPr>
              <a:t>‹#›</a:t>
            </a:fld>
            <a:endParaRPr lang="fa-IR"/>
          </a:p>
        </p:txBody>
      </p:sp>
    </p:spTree>
    <p:extLst>
      <p:ext uri="{BB962C8B-B14F-4D97-AF65-F5344CB8AC3E}">
        <p14:creationId xmlns:p14="http://schemas.microsoft.com/office/powerpoint/2010/main" val="181140728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Arial" pitchFamily="34" charset="0"/>
                <a:cs typeface="Arial" pitchFamily="34" charset="0"/>
              </a:defRPr>
            </a:lvl1pPr>
          </a:lstStyle>
          <a:p>
            <a:pPr>
              <a:defRPr/>
            </a:pPr>
            <a:endParaRPr lang="en-US"/>
          </a:p>
        </p:txBody>
      </p:sp>
      <p:sp>
        <p:nvSpPr>
          <p:cNvPr id="1423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pitchFamily="34" charset="0"/>
                <a:cs typeface="Arial" pitchFamily="34" charset="0"/>
              </a:defRPr>
            </a:lvl1pPr>
          </a:lstStyle>
          <a:p>
            <a:pPr>
              <a:defRPr/>
            </a:pPr>
            <a:endParaRPr lang="en-US"/>
          </a:p>
        </p:txBody>
      </p:sp>
      <p:sp>
        <p:nvSpPr>
          <p:cNvPr id="788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23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23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Arial" pitchFamily="34" charset="0"/>
                <a:cs typeface="Arial" pitchFamily="34" charset="0"/>
              </a:defRPr>
            </a:lvl1pPr>
          </a:lstStyle>
          <a:p>
            <a:pPr>
              <a:defRPr/>
            </a:pPr>
            <a:r>
              <a:rPr lang="en-US" dirty="0" err="1" smtClean="0"/>
              <a:t>Telegram.me</a:t>
            </a:r>
            <a:r>
              <a:rPr lang="en-US" dirty="0" smtClean="0"/>
              <a:t>/</a:t>
            </a:r>
            <a:r>
              <a:rPr lang="en-US" dirty="0" err="1" smtClean="0"/>
              <a:t>PptBank</a:t>
            </a:r>
            <a:endParaRPr lang="en-US" dirty="0"/>
          </a:p>
        </p:txBody>
      </p:sp>
      <p:sp>
        <p:nvSpPr>
          <p:cNvPr id="1423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Arial" pitchFamily="34" charset="0"/>
                <a:cs typeface="Arial" pitchFamily="34" charset="0"/>
              </a:defRPr>
            </a:lvl1pPr>
          </a:lstStyle>
          <a:p>
            <a:pPr>
              <a:defRPr/>
            </a:pPr>
            <a:fld id="{7BBFB81E-CCD4-426B-B1C4-207FED2EDDC2}" type="slidenum">
              <a:rPr lang="ar-SA"/>
              <a:pPr>
                <a:defRPr/>
              </a:pPr>
              <a:t>‹#›</a:t>
            </a:fld>
            <a:endParaRPr lang="en-US"/>
          </a:p>
        </p:txBody>
      </p:sp>
    </p:spTree>
    <p:extLst>
      <p:ext uri="{BB962C8B-B14F-4D97-AF65-F5344CB8AC3E}">
        <p14:creationId xmlns:p14="http://schemas.microsoft.com/office/powerpoint/2010/main" val="127710145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miter lim="800000"/>
            <a:headEnd/>
            <a:tailEnd/>
          </a:ln>
        </p:spPr>
        <p:txBody>
          <a:bodyPr/>
          <a:lstStyle/>
          <a:p>
            <a:fld id="{45DBC8C7-85F6-481B-B845-6DBDFC6B1742}" type="slidenum">
              <a:rPr lang="ar-SA">
                <a:latin typeface="Arial" charset="0"/>
                <a:cs typeface="Arial" charset="0"/>
              </a:rPr>
              <a:pPr/>
              <a:t>1</a:t>
            </a:fld>
            <a:endParaRPr lang="en-US">
              <a:latin typeface="Arial" charset="0"/>
              <a:cs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algn="r" rtl="1" eaLnBrk="1" hangingPunct="1"/>
            <a:r>
              <a:rPr lang="fa-IR" b="1" smtClean="0">
                <a:latin typeface="Arial" charset="0"/>
                <a:cs typeface="Arial" charset="0"/>
              </a:rPr>
              <a:t>زندگی کردن ویژگی همه انسان ها است، ولی همه کس از عهده خوب زندگی کردن بر نمی آید. در این دوره می خواهیم یاد بگیریم که چگونه می توان خوب زندگی کرد.</a:t>
            </a:r>
            <a:endParaRPr lang="en-US" b="1" smtClean="0">
              <a:latin typeface="Arial" charset="0"/>
              <a:cs typeface="Arial" charset="0"/>
            </a:endParaRPr>
          </a:p>
        </p:txBody>
      </p:sp>
      <p:sp>
        <p:nvSpPr>
          <p:cNvPr id="79877" name="نگهدارنده مکان پانویس 1"/>
          <p:cNvSpPr>
            <a:spLocks noGrp="1"/>
          </p:cNvSpPr>
          <p:nvPr>
            <p:ph type="ftr" sz="quarter" idx="4"/>
          </p:nvPr>
        </p:nvSpPr>
        <p:spPr>
          <a:noFill/>
          <a:ln>
            <a:miter lim="800000"/>
            <a:headEnd/>
            <a:tailEnd/>
          </a:ln>
        </p:spPr>
        <p:txBody>
          <a:bodyPr/>
          <a:lstStyle/>
          <a:p>
            <a:r>
              <a:rPr lang="en-US" dirty="0" err="1" smtClean="0">
                <a:latin typeface="Arial" charset="0"/>
                <a:cs typeface="Arial" charset="0"/>
              </a:rPr>
              <a:t>Telegram.me</a:t>
            </a:r>
            <a:r>
              <a:rPr lang="en-US" dirty="0" smtClean="0">
                <a:latin typeface="Arial" charset="0"/>
                <a:cs typeface="Arial" charset="0"/>
              </a:rPr>
              <a:t>/</a:t>
            </a:r>
            <a:r>
              <a:rPr lang="en-US" dirty="0" err="1" smtClean="0">
                <a:latin typeface="Arial" charset="0"/>
                <a:cs typeface="Arial" charset="0"/>
              </a:rPr>
              <a:t>PptBank</a:t>
            </a:r>
            <a:endParaRPr lang="en-US" dirty="0">
              <a:latin typeface="Arial" charset="0"/>
              <a:cs typeface="Arial" charset="0"/>
            </a:endParaRPr>
          </a:p>
        </p:txBody>
      </p:sp>
    </p:spTree>
    <p:extLst>
      <p:ext uri="{BB962C8B-B14F-4D97-AF65-F5344CB8AC3E}">
        <p14:creationId xmlns:p14="http://schemas.microsoft.com/office/powerpoint/2010/main" val="4290355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نگهدارنده مکان تصویر اسلاید 1"/>
          <p:cNvSpPr>
            <a:spLocks noGrp="1" noRot="1" noChangeAspect="1" noTextEdit="1"/>
          </p:cNvSpPr>
          <p:nvPr>
            <p:ph type="sldImg"/>
          </p:nvPr>
        </p:nvSpPr>
        <p:spPr>
          <a:ln/>
        </p:spPr>
      </p:sp>
      <p:sp>
        <p:nvSpPr>
          <p:cNvPr id="80899" name="نگهدارنده مکان نكات 2"/>
          <p:cNvSpPr>
            <a:spLocks noGrp="1"/>
          </p:cNvSpPr>
          <p:nvPr>
            <p:ph type="body" idx="1"/>
          </p:nvPr>
        </p:nvSpPr>
        <p:spPr>
          <a:noFill/>
        </p:spPr>
        <p:txBody>
          <a:bodyPr/>
          <a:lstStyle/>
          <a:p>
            <a:pPr eaLnBrk="1" hangingPunct="1"/>
            <a:endParaRPr lang="fa-IR" smtClean="0">
              <a:latin typeface="Arial" charset="0"/>
              <a:cs typeface="Arial" charset="0"/>
            </a:endParaRPr>
          </a:p>
        </p:txBody>
      </p:sp>
      <p:sp>
        <p:nvSpPr>
          <p:cNvPr id="80900" name="نگهدارنده مکان شماره اسلاید 3"/>
          <p:cNvSpPr>
            <a:spLocks noGrp="1"/>
          </p:cNvSpPr>
          <p:nvPr>
            <p:ph type="sldNum" sz="quarter" idx="5"/>
          </p:nvPr>
        </p:nvSpPr>
        <p:spPr>
          <a:noFill/>
          <a:ln>
            <a:miter lim="800000"/>
            <a:headEnd/>
            <a:tailEnd/>
          </a:ln>
        </p:spPr>
        <p:txBody>
          <a:bodyPr/>
          <a:lstStyle/>
          <a:p>
            <a:fld id="{069F779C-CD10-46BD-B5CF-6B74C8D9F069}" type="slidenum">
              <a:rPr lang="ar-SA">
                <a:latin typeface="Arial" charset="0"/>
                <a:cs typeface="Arial" charset="0"/>
              </a:rPr>
              <a:pPr/>
              <a:t>4</a:t>
            </a:fld>
            <a:endParaRPr lang="en-US">
              <a:latin typeface="Arial" charset="0"/>
              <a:cs typeface="Arial" charset="0"/>
            </a:endParaRPr>
          </a:p>
        </p:txBody>
      </p:sp>
      <p:sp>
        <p:nvSpPr>
          <p:cNvPr id="80901" name="نگهدارنده مکان پانویس 4"/>
          <p:cNvSpPr>
            <a:spLocks noGrp="1"/>
          </p:cNvSpPr>
          <p:nvPr>
            <p:ph type="ftr" sz="quarter" idx="4"/>
          </p:nvPr>
        </p:nvSpPr>
        <p:spPr>
          <a:noFill/>
          <a:ln>
            <a:miter lim="800000"/>
            <a:headEnd/>
            <a:tailEnd/>
          </a:ln>
        </p:spPr>
        <p:txBody>
          <a:bodyPr/>
          <a:lstStyle/>
          <a:p>
            <a:r>
              <a:rPr lang="en-US" dirty="0" err="1" smtClean="0">
                <a:latin typeface="Arial" charset="0"/>
                <a:cs typeface="Arial" charset="0"/>
              </a:rPr>
              <a:t>Telegram.me</a:t>
            </a:r>
            <a:r>
              <a:rPr lang="en-US" dirty="0" smtClean="0">
                <a:latin typeface="Arial" charset="0"/>
                <a:cs typeface="Arial" charset="0"/>
              </a:rPr>
              <a:t>/</a:t>
            </a:r>
            <a:r>
              <a:rPr lang="en-US" dirty="0" err="1" smtClean="0">
                <a:latin typeface="Arial" charset="0"/>
                <a:cs typeface="Arial" charset="0"/>
              </a:rPr>
              <a:t>PptBank</a:t>
            </a:r>
            <a:endParaRPr lang="en-US" dirty="0">
              <a:latin typeface="Arial" charset="0"/>
              <a:cs typeface="Arial" charset="0"/>
            </a:endParaRPr>
          </a:p>
        </p:txBody>
      </p:sp>
    </p:spTree>
    <p:extLst>
      <p:ext uri="{BB962C8B-B14F-4D97-AF65-F5344CB8AC3E}">
        <p14:creationId xmlns:p14="http://schemas.microsoft.com/office/powerpoint/2010/main" val="2581336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miter lim="800000"/>
            <a:headEnd/>
            <a:tailEnd/>
          </a:ln>
        </p:spPr>
        <p:txBody>
          <a:bodyPr/>
          <a:lstStyle/>
          <a:p>
            <a:fld id="{1D4BBB81-BF67-4735-94AC-D3199A74E6CD}" type="slidenum">
              <a:rPr lang="ar-SA">
                <a:latin typeface="Arial" charset="0"/>
                <a:cs typeface="Arial" charset="0"/>
              </a:rPr>
              <a:pPr/>
              <a:t>19</a:t>
            </a:fld>
            <a:endParaRPr lang="en-US">
              <a:latin typeface="Arial" charset="0"/>
              <a:cs typeface="Arial"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algn="r" rtl="1" eaLnBrk="1" hangingPunct="1"/>
            <a:endParaRPr lang="fa-IR" smtClean="0">
              <a:latin typeface="Arial" charset="0"/>
              <a:cs typeface="Arial" charset="0"/>
            </a:endParaRPr>
          </a:p>
        </p:txBody>
      </p:sp>
      <p:sp>
        <p:nvSpPr>
          <p:cNvPr id="81925" name="نگهدارنده مکان پانویس 1"/>
          <p:cNvSpPr>
            <a:spLocks noGrp="1"/>
          </p:cNvSpPr>
          <p:nvPr>
            <p:ph type="ftr" sz="quarter" idx="4"/>
          </p:nvPr>
        </p:nvSpPr>
        <p:spPr>
          <a:noFill/>
          <a:ln>
            <a:miter lim="800000"/>
            <a:headEnd/>
            <a:tailEnd/>
          </a:ln>
        </p:spPr>
        <p:txBody>
          <a:bodyPr/>
          <a:lstStyle/>
          <a:p>
            <a:r>
              <a:rPr lang="en-US" dirty="0" err="1" smtClean="0">
                <a:latin typeface="Arial" charset="0"/>
                <a:cs typeface="Arial" charset="0"/>
              </a:rPr>
              <a:t>Telegram.me</a:t>
            </a:r>
            <a:r>
              <a:rPr lang="en-US" dirty="0" smtClean="0">
                <a:latin typeface="Arial" charset="0"/>
                <a:cs typeface="Arial" charset="0"/>
              </a:rPr>
              <a:t>/</a:t>
            </a:r>
            <a:r>
              <a:rPr lang="en-US" dirty="0" err="1" smtClean="0">
                <a:latin typeface="Arial" charset="0"/>
                <a:cs typeface="Arial" charset="0"/>
              </a:rPr>
              <a:t>PptBank</a:t>
            </a:r>
            <a:endParaRPr lang="en-US" dirty="0">
              <a:latin typeface="Arial" charset="0"/>
              <a:cs typeface="Arial" charset="0"/>
            </a:endParaRPr>
          </a:p>
        </p:txBody>
      </p:sp>
    </p:spTree>
    <p:extLst>
      <p:ext uri="{BB962C8B-B14F-4D97-AF65-F5344CB8AC3E}">
        <p14:creationId xmlns:p14="http://schemas.microsoft.com/office/powerpoint/2010/main" val="884530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عنوان اسلاید">
    <p:spTree>
      <p:nvGrpSpPr>
        <p:cNvPr id="1" name=""/>
        <p:cNvGrpSpPr/>
        <p:nvPr/>
      </p:nvGrpSpPr>
      <p:grpSpPr>
        <a:xfrm>
          <a:off x="0" y="0"/>
          <a:ext cx="0" cy="0"/>
          <a:chOff x="0" y="0"/>
          <a:chExt cx="0" cy="0"/>
        </a:xfrm>
      </p:grpSpPr>
      <p:sp>
        <p:nvSpPr>
          <p:cNvPr id="137218" name="Rectangle 2"/>
          <p:cNvSpPr>
            <a:spLocks noGrp="1" noRot="1" noChangeArrowheads="1"/>
          </p:cNvSpPr>
          <p:nvPr>
            <p:ph type="ctrTitle"/>
          </p:nvPr>
        </p:nvSpPr>
        <p:spPr>
          <a:xfrm>
            <a:off x="685800" y="1981200"/>
            <a:ext cx="7772400" cy="1600200"/>
          </a:xfrm>
        </p:spPr>
        <p:txBody>
          <a:bodyPr/>
          <a:lstStyle>
            <a:lvl1pPr>
              <a:defRPr/>
            </a:lvl1pPr>
          </a:lstStyle>
          <a:p>
            <a:pPr lvl="0"/>
            <a:r>
              <a:rPr lang="en-US" noProof="0" smtClean="0"/>
              <a:t>Click to edit Master title style</a:t>
            </a:r>
          </a:p>
        </p:txBody>
      </p:sp>
      <p:sp>
        <p:nvSpPr>
          <p:cNvPr id="137219"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29469D1-BBAC-4266-B2B0-1F4884CE8896}"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 متن عمودی">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smtClean="0"/>
              <a:t>برای ویرایش سبک عنوان اسلاید اصلی، کلیک نمایید</a:t>
            </a:r>
            <a:endParaRPr lang="fa-IR"/>
          </a:p>
        </p:txBody>
      </p:sp>
      <p:sp>
        <p:nvSpPr>
          <p:cNvPr id="3" name="نگهدارنده مکان متن عمودی 2"/>
          <p:cNvSpPr>
            <a:spLocks noGrp="1"/>
          </p:cNvSpPr>
          <p:nvPr>
            <p:ph type="body" orient="vert" idx="1"/>
          </p:nvPr>
        </p:nvSpPr>
        <p:spPr/>
        <p:txBody>
          <a:bodyPr vert="eaVer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0CCC09-128E-486D-B10B-49D444D83713}"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عمودی و متن">
    <p:spTree>
      <p:nvGrpSpPr>
        <p:cNvPr id="1" name=""/>
        <p:cNvGrpSpPr/>
        <p:nvPr/>
      </p:nvGrpSpPr>
      <p:grpSpPr>
        <a:xfrm>
          <a:off x="0" y="0"/>
          <a:ext cx="0" cy="0"/>
          <a:chOff x="0" y="0"/>
          <a:chExt cx="0" cy="0"/>
        </a:xfrm>
      </p:grpSpPr>
      <p:sp>
        <p:nvSpPr>
          <p:cNvPr id="2" name="عنوان عمودی 1"/>
          <p:cNvSpPr>
            <a:spLocks noGrp="1"/>
          </p:cNvSpPr>
          <p:nvPr>
            <p:ph type="title" orient="vert"/>
          </p:nvPr>
        </p:nvSpPr>
        <p:spPr>
          <a:xfrm>
            <a:off x="6707188" y="228600"/>
            <a:ext cx="2135187" cy="5870575"/>
          </a:xfrm>
        </p:spPr>
        <p:txBody>
          <a:bodyPr vert="eaVert"/>
          <a:lstStyle/>
          <a:p>
            <a:r>
              <a:rPr lang="fa-IR" smtClean="0"/>
              <a:t>برای ویرایش سبک عنوان اسلاید اصلی، کلیک نمایید</a:t>
            </a:r>
            <a:endParaRPr lang="fa-IR"/>
          </a:p>
        </p:txBody>
      </p:sp>
      <p:sp>
        <p:nvSpPr>
          <p:cNvPr id="3" name="نگهدارنده مکان متن عمودی 2"/>
          <p:cNvSpPr>
            <a:spLocks noGrp="1"/>
          </p:cNvSpPr>
          <p:nvPr>
            <p:ph type="body" orient="vert" idx="1"/>
          </p:nvPr>
        </p:nvSpPr>
        <p:spPr>
          <a:xfrm>
            <a:off x="301625" y="228600"/>
            <a:ext cx="6253163" cy="5870575"/>
          </a:xfrm>
        </p:spPr>
        <p:txBody>
          <a:bodyPr vert="eaVer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5773F60-891F-4477-A1B6-19AA297BBAC8}"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عنوان، متن،  و محتوی">
    <p:spTree>
      <p:nvGrpSpPr>
        <p:cNvPr id="1" name=""/>
        <p:cNvGrpSpPr/>
        <p:nvPr/>
      </p:nvGrpSpPr>
      <p:grpSpPr>
        <a:xfrm>
          <a:off x="0" y="0"/>
          <a:ext cx="0" cy="0"/>
          <a:chOff x="0" y="0"/>
          <a:chExt cx="0" cy="0"/>
        </a:xfrm>
      </p:grpSpPr>
      <p:sp>
        <p:nvSpPr>
          <p:cNvPr id="2" name="عنوان 1"/>
          <p:cNvSpPr>
            <a:spLocks noGrp="1"/>
          </p:cNvSpPr>
          <p:nvPr>
            <p:ph type="title"/>
          </p:nvPr>
        </p:nvSpPr>
        <p:spPr>
          <a:xfrm>
            <a:off x="301625" y="228600"/>
            <a:ext cx="8510588" cy="1325563"/>
          </a:xfrm>
        </p:spPr>
        <p:txBody>
          <a:bodyPr/>
          <a:lstStyle/>
          <a:p>
            <a:r>
              <a:rPr lang="fa-IR" smtClean="0"/>
              <a:t>برای ویرایش سبک عنوان اسلاید اصلی، کلیک نمایید</a:t>
            </a:r>
            <a:endParaRPr lang="fa-IR"/>
          </a:p>
        </p:txBody>
      </p:sp>
      <p:sp>
        <p:nvSpPr>
          <p:cNvPr id="3" name="نگهدارنده مکان متن 2"/>
          <p:cNvSpPr>
            <a:spLocks noGrp="1"/>
          </p:cNvSpPr>
          <p:nvPr>
            <p:ph type="body" sz="half" idx="1"/>
          </p:nvPr>
        </p:nvSpPr>
        <p:spPr>
          <a:xfrm>
            <a:off x="301625" y="1676400"/>
            <a:ext cx="4194175" cy="4422775"/>
          </a:xfrm>
        </p:spPr>
        <p:txBody>
          <a:body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نگهدارنده مکان محتوا 3"/>
          <p:cNvSpPr>
            <a:spLocks noGrp="1"/>
          </p:cNvSpPr>
          <p:nvPr>
            <p:ph sz="half" idx="2"/>
          </p:nvPr>
        </p:nvSpPr>
        <p:spPr>
          <a:xfrm>
            <a:off x="4648200" y="1676400"/>
            <a:ext cx="4194175" cy="4422775"/>
          </a:xfrm>
        </p:spPr>
        <p:txBody>
          <a:body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6D97ACD-180E-44D2-8FE7-0D834AEE82C3}" type="slidenum">
              <a:rPr lang="ar-SA"/>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ClipArt" preserve="1">
  <p:cSld name="عنوان، متن و Clip Art">
    <p:spTree>
      <p:nvGrpSpPr>
        <p:cNvPr id="1" name=""/>
        <p:cNvGrpSpPr/>
        <p:nvPr/>
      </p:nvGrpSpPr>
      <p:grpSpPr>
        <a:xfrm>
          <a:off x="0" y="0"/>
          <a:ext cx="0" cy="0"/>
          <a:chOff x="0" y="0"/>
          <a:chExt cx="0" cy="0"/>
        </a:xfrm>
      </p:grpSpPr>
      <p:sp>
        <p:nvSpPr>
          <p:cNvPr id="2" name="عنوان 1"/>
          <p:cNvSpPr>
            <a:spLocks noGrp="1"/>
          </p:cNvSpPr>
          <p:nvPr>
            <p:ph type="title"/>
          </p:nvPr>
        </p:nvSpPr>
        <p:spPr>
          <a:xfrm>
            <a:off x="301625" y="228600"/>
            <a:ext cx="8510588" cy="1325563"/>
          </a:xfrm>
        </p:spPr>
        <p:txBody>
          <a:bodyPr/>
          <a:lstStyle/>
          <a:p>
            <a:r>
              <a:rPr lang="fa-IR" smtClean="0"/>
              <a:t>برای ویرایش سبک عنوان اسلاید اصلی، کلیک نمایید</a:t>
            </a:r>
            <a:endParaRPr lang="fa-IR"/>
          </a:p>
        </p:txBody>
      </p:sp>
      <p:sp>
        <p:nvSpPr>
          <p:cNvPr id="3" name="نگهدارنده مکان متن 2"/>
          <p:cNvSpPr>
            <a:spLocks noGrp="1"/>
          </p:cNvSpPr>
          <p:nvPr>
            <p:ph type="body" sz="half" idx="1"/>
          </p:nvPr>
        </p:nvSpPr>
        <p:spPr>
          <a:xfrm>
            <a:off x="301625" y="1676400"/>
            <a:ext cx="4194175" cy="4422775"/>
          </a:xfrm>
        </p:spPr>
        <p:txBody>
          <a:body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نگهدارنده مکان قطعه هنری 3"/>
          <p:cNvSpPr>
            <a:spLocks noGrp="1"/>
          </p:cNvSpPr>
          <p:nvPr>
            <p:ph type="clipArt" sz="half" idx="2"/>
          </p:nvPr>
        </p:nvSpPr>
        <p:spPr>
          <a:xfrm>
            <a:off x="4648200" y="1676400"/>
            <a:ext cx="4194175" cy="4422775"/>
          </a:xfrm>
        </p:spPr>
        <p:txBody>
          <a:bodyPr/>
          <a:lstStyle/>
          <a:p>
            <a:pPr lvl="0"/>
            <a:endParaRPr lang="fa-IR"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2EC9C28-41DF-44A6-AA0D-C407128CE28B}" type="slidenum">
              <a:rPr lang="ar-SA"/>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عنوان اسلاید">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fa-IR" smtClean="0"/>
              <a:t>برای ویرایش سبک عنوان اسلاید اصلی، کلیک نمایید</a:t>
            </a:r>
            <a:endParaRPr lang="fa-IR"/>
          </a:p>
        </p:txBody>
      </p:sp>
      <p:sp>
        <p:nvSpPr>
          <p:cNvPr id="3" name="زیر نویس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a-IR" smtClean="0"/>
              <a:t>برای ویرایش سبک زیرعنوان اسلاید اصلی، کلیک نمایید</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2CAF964-5557-44B6-B6A8-F00E0E69F8D5}" type="slidenum">
              <a:rPr lang="ar-SA"/>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عنوان و محتوی">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smtClean="0"/>
              <a:t>برای ویرایش سبک عنوان اسلاید اصلی، کلیک نمایید</a:t>
            </a:r>
            <a:endParaRPr lang="fa-IR"/>
          </a:p>
        </p:txBody>
      </p:sp>
      <p:sp>
        <p:nvSpPr>
          <p:cNvPr id="3" name="نگهدارنده مکان محتوا 2"/>
          <p:cNvSpPr>
            <a:spLocks noGrp="1"/>
          </p:cNvSpPr>
          <p:nvPr>
            <p:ph idx="1"/>
          </p:nvPr>
        </p:nvSpPr>
        <p:spPr/>
        <p:txBody>
          <a:body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77F8AEF-9E68-4C71-AC32-4950EEA2593A}" type="slidenum">
              <a:rPr lang="ar-SA"/>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سربرگ بخش">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fa-IR" smtClean="0"/>
              <a:t>برای ویرایش سبک عنوان اسلاید اصلی، کلیک نمایید</a:t>
            </a:r>
            <a:endParaRPr lang="fa-IR"/>
          </a:p>
        </p:txBody>
      </p:sp>
      <p:sp>
        <p:nvSpPr>
          <p:cNvPr id="3" name="نگهدارنده مکان متن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a-IR" smtClean="0"/>
              <a:t>برای ویرایش سبک متن اسلاید اصلی، کلیک نمایید</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C385612-197C-4CA5-B3F9-7E5F698C61A6}" type="slidenum">
              <a:rPr lang="ar-SA"/>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دو محتوا">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smtClean="0"/>
              <a:t>برای ویرایش سبک عنوان اسلاید اصلی، کلیک نمایید</a:t>
            </a:r>
            <a:endParaRPr lang="fa-IR"/>
          </a:p>
        </p:txBody>
      </p:sp>
      <p:sp>
        <p:nvSpPr>
          <p:cNvPr id="3" name="نگهدارنده مکان محتوا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نگهدارنده مکان محتوا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E96F3BB-06C5-43EF-B3D8-3CB5BB350E35}" type="slidenum">
              <a:rPr lang="ar-SA"/>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مقایسه">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fa-IR" smtClean="0"/>
              <a:t>برای ویرایش سبک عنوان اسلاید اصلی، کلیک نمایید</a:t>
            </a:r>
            <a:endParaRPr lang="fa-IR"/>
          </a:p>
        </p:txBody>
      </p:sp>
      <p:sp>
        <p:nvSpPr>
          <p:cNvPr id="3" name="نگهدارنده مکان متن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smtClean="0"/>
              <a:t>برای ویرایش سبک متن اسلاید اصلی، کلیک نمایید</a:t>
            </a:r>
          </a:p>
        </p:txBody>
      </p:sp>
      <p:sp>
        <p:nvSpPr>
          <p:cNvPr id="4" name="نگهدارنده مکان محتوا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5" name="نگهدارنده مکان متن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smtClean="0"/>
              <a:t>برای ویرایش سبک متن اسلاید اصلی، کلیک نمایید</a:t>
            </a:r>
          </a:p>
        </p:txBody>
      </p:sp>
      <p:sp>
        <p:nvSpPr>
          <p:cNvPr id="6" name="نگهدارنده مکان محتوا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0783CE71-3B5F-43F6-91F6-A2CD064421B7}" type="slidenum">
              <a:rPr lang="ar-SA"/>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تنها عنو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smtClean="0"/>
              <a:t>برای ویرایش سبک عنوان اسلاید اصلی، کلیک نمایید</a:t>
            </a:r>
            <a:endParaRPr lang="fa-I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08687C33-6098-4F23-9C38-6B1F22A87001}"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 محتوی">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smtClean="0"/>
              <a:t>برای ویرایش سبک عنوان اسلاید اصلی، کلیک نمایید</a:t>
            </a:r>
            <a:endParaRPr lang="fa-IR"/>
          </a:p>
        </p:txBody>
      </p:sp>
      <p:sp>
        <p:nvSpPr>
          <p:cNvPr id="3" name="نگهدارنده مکان محتوا 2"/>
          <p:cNvSpPr>
            <a:spLocks noGrp="1"/>
          </p:cNvSpPr>
          <p:nvPr>
            <p:ph idx="1"/>
          </p:nvPr>
        </p:nvSpPr>
        <p:spPr/>
        <p:txBody>
          <a:body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7286612-6D4B-4981-914B-8A1E0EA3F934}" type="slidenum">
              <a:rPr lang="ar-SA"/>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خالی">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EF6280E1-89C0-451A-B710-9A97E4AD2378}" type="slidenum">
              <a:rPr lang="ar-SA"/>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محتوا با عنوا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fa-IR" smtClean="0"/>
              <a:t>برای ویرایش سبک عنوان اسلاید اصلی، کلیک نمایید</a:t>
            </a:r>
            <a:endParaRPr lang="fa-IR"/>
          </a:p>
        </p:txBody>
      </p:sp>
      <p:sp>
        <p:nvSpPr>
          <p:cNvPr id="3" name="نگهدارنده مکان محتوا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نگهدارنده مکان متن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smtClean="0"/>
              <a:t>برای ویرایش سبک متن اسلاید اصلی، کلیک نمایید</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69E2EB3-A54F-4BD2-B470-B298430297D5}" type="slidenum">
              <a:rPr lang="ar-SA"/>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تصویر با عنوان">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fa-IR" smtClean="0"/>
              <a:t>برای ویرایش سبک عنوان اسلاید اصلی، کلیک نمایید</a:t>
            </a:r>
            <a:endParaRPr lang="fa-IR"/>
          </a:p>
        </p:txBody>
      </p:sp>
      <p:sp>
        <p:nvSpPr>
          <p:cNvPr id="3" name="نگهدارنده مکان تصویر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نگهدارنده مکان متن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smtClean="0"/>
              <a:t>برای ویرایش سبک متن اسلاید اصلی، کلیک نمایید</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F43BD97-5DCF-4714-A421-CBC27E93C8AB}" type="slidenum">
              <a:rPr lang="ar-SA"/>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x" preserve="1">
  <p:cSld name="عنوان و متن عمودی">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smtClean="0"/>
              <a:t>برای ویرایش سبک عنوان اسلاید اصلی، کلیک نمایید</a:t>
            </a:r>
            <a:endParaRPr lang="fa-IR"/>
          </a:p>
        </p:txBody>
      </p:sp>
      <p:sp>
        <p:nvSpPr>
          <p:cNvPr id="3" name="نگهدارنده مکان متن عمودی 2"/>
          <p:cNvSpPr>
            <a:spLocks noGrp="1"/>
          </p:cNvSpPr>
          <p:nvPr>
            <p:ph type="body" orient="vert" idx="1"/>
          </p:nvPr>
        </p:nvSpPr>
        <p:spPr/>
        <p:txBody>
          <a:bodyPr vert="eaVer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E576F90-076F-42F7-86F5-0948A91F895B}" type="slidenum">
              <a:rPr lang="ar-SA"/>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عمودی و متن">
    <p:spTree>
      <p:nvGrpSpPr>
        <p:cNvPr id="1" name=""/>
        <p:cNvGrpSpPr/>
        <p:nvPr/>
      </p:nvGrpSpPr>
      <p:grpSpPr>
        <a:xfrm>
          <a:off x="0" y="0"/>
          <a:ext cx="0" cy="0"/>
          <a:chOff x="0" y="0"/>
          <a:chExt cx="0" cy="0"/>
        </a:xfrm>
      </p:grpSpPr>
      <p:sp>
        <p:nvSpPr>
          <p:cNvPr id="2" name="عنوان عمودی 1"/>
          <p:cNvSpPr>
            <a:spLocks noGrp="1"/>
          </p:cNvSpPr>
          <p:nvPr>
            <p:ph type="title" orient="vert"/>
          </p:nvPr>
        </p:nvSpPr>
        <p:spPr>
          <a:xfrm>
            <a:off x="6629400" y="274638"/>
            <a:ext cx="2057400" cy="5851525"/>
          </a:xfrm>
        </p:spPr>
        <p:txBody>
          <a:bodyPr vert="eaVert"/>
          <a:lstStyle/>
          <a:p>
            <a:r>
              <a:rPr lang="fa-IR" smtClean="0"/>
              <a:t>برای ویرایش سبک عنوان اسلاید اصلی، کلیک نمایید</a:t>
            </a:r>
            <a:endParaRPr lang="fa-IR"/>
          </a:p>
        </p:txBody>
      </p:sp>
      <p:sp>
        <p:nvSpPr>
          <p:cNvPr id="3" name="نگهدارنده مکان متن عمودی 2"/>
          <p:cNvSpPr>
            <a:spLocks noGrp="1"/>
          </p:cNvSpPr>
          <p:nvPr>
            <p:ph type="body" orient="vert" idx="1"/>
          </p:nvPr>
        </p:nvSpPr>
        <p:spPr>
          <a:xfrm>
            <a:off x="457200" y="274638"/>
            <a:ext cx="6019800" cy="5851525"/>
          </a:xfrm>
        </p:spPr>
        <p:txBody>
          <a:bodyPr vert="eaVert"/>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395FBB-E071-4D46-AF7E-BE2E632B5FAD}" type="slidenum">
              <a:rPr lang="ar-SA"/>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AndObj" preserve="1">
  <p:cSld name="عنوان، متن،  و محتوی">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fa-IR" smtClean="0"/>
              <a:t>برای ویرایش سبک عنوان اسلاید اصلی، کلیک نمایید</a:t>
            </a:r>
            <a:endParaRPr lang="fa-IR"/>
          </a:p>
        </p:txBody>
      </p:sp>
      <p:sp>
        <p:nvSpPr>
          <p:cNvPr id="3" name="نگهدارنده مکان متن 2"/>
          <p:cNvSpPr>
            <a:spLocks noGrp="1"/>
          </p:cNvSpPr>
          <p:nvPr>
            <p:ph type="body" sz="half" idx="1"/>
          </p:nvPr>
        </p:nvSpPr>
        <p:spPr>
          <a:xfrm>
            <a:off x="457200" y="1600200"/>
            <a:ext cx="4038600" cy="4525963"/>
          </a:xfrm>
        </p:spPr>
        <p:txBody>
          <a:body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نگهدارنده مکان محتوا 3"/>
          <p:cNvSpPr>
            <a:spLocks noGrp="1"/>
          </p:cNvSpPr>
          <p:nvPr>
            <p:ph sz="half" idx="2"/>
          </p:nvPr>
        </p:nvSpPr>
        <p:spPr>
          <a:xfrm>
            <a:off x="4648200" y="1600200"/>
            <a:ext cx="4038600" cy="4525963"/>
          </a:xfrm>
        </p:spPr>
        <p:txBody>
          <a:body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3017CB1-A95A-4ED3-8D55-D068B94F4E6A}"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سربرگ بخش">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fa-IR" smtClean="0"/>
              <a:t>برای ویرایش سبک عنوان اسلاید اصلی، کلیک نمایید</a:t>
            </a:r>
            <a:endParaRPr lang="fa-IR"/>
          </a:p>
        </p:txBody>
      </p:sp>
      <p:sp>
        <p:nvSpPr>
          <p:cNvPr id="3" name="نگهدارنده مکان متن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a-IR" smtClean="0"/>
              <a:t>برای ویرایش سبک متن اسلاید اصلی، کلیک نمایید</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D0DA5CF-1E9D-488B-9DAB-67FF0BA33406}"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دو محتوا">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smtClean="0"/>
              <a:t>برای ویرایش سبک عنوان اسلاید اصلی، کلیک نمایید</a:t>
            </a:r>
            <a:endParaRPr lang="fa-IR"/>
          </a:p>
        </p:txBody>
      </p:sp>
      <p:sp>
        <p:nvSpPr>
          <p:cNvPr id="3" name="نگهدارنده مکان محتوا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نگهدارنده مکان محتوا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1FEED23-8BCB-4201-AA12-1FC589BD0ADB}"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یسه">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fa-IR" smtClean="0"/>
              <a:t>برای ویرایش سبک عنوان اسلاید اصلی، کلیک نمایید</a:t>
            </a:r>
            <a:endParaRPr lang="fa-IR"/>
          </a:p>
        </p:txBody>
      </p:sp>
      <p:sp>
        <p:nvSpPr>
          <p:cNvPr id="3" name="نگهدارنده مکان متن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smtClean="0"/>
              <a:t>برای ویرایش سبک متن اسلاید اصلی، کلیک نمایید</a:t>
            </a:r>
          </a:p>
        </p:txBody>
      </p:sp>
      <p:sp>
        <p:nvSpPr>
          <p:cNvPr id="4" name="نگهدارنده مکان محتوا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5" name="نگهدارنده مکان متن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smtClean="0"/>
              <a:t>برای ویرایش سبک متن اسلاید اصلی، کلیک نمایید</a:t>
            </a:r>
          </a:p>
        </p:txBody>
      </p:sp>
      <p:sp>
        <p:nvSpPr>
          <p:cNvPr id="6" name="نگهدارنده مکان محتوا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DCC22C5-C8B7-41B7-AA63-858748A6D655}"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تنها عنو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smtClean="0"/>
              <a:t>برای ویرایش سبک عنوان اسلاید اصلی، کلیک نمایید</a:t>
            </a:r>
            <a:endParaRPr lang="fa-I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D060A771-7CCD-4678-A5DE-33B442395069}"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خالی">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961DAF94-7646-4D7A-AE3E-A05A940B2050}"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ا با عنوا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fa-IR" smtClean="0"/>
              <a:t>برای ویرایش سبک عنوان اسلاید اصلی، کلیک نمایید</a:t>
            </a:r>
            <a:endParaRPr lang="fa-IR"/>
          </a:p>
        </p:txBody>
      </p:sp>
      <p:sp>
        <p:nvSpPr>
          <p:cNvPr id="3" name="نگهدارنده مکان محتوا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fa-IR"/>
          </a:p>
        </p:txBody>
      </p:sp>
      <p:sp>
        <p:nvSpPr>
          <p:cNvPr id="4" name="نگهدارنده مکان متن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smtClean="0"/>
              <a:t>برای ویرایش سبک متن اسلاید اصلی، کلیک نمایید</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A580B3B-D821-4C8D-9F43-8E95228F6B71}"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تصویر با عنوان">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fa-IR" smtClean="0"/>
              <a:t>برای ویرایش سبک عنوان اسلاید اصلی، کلیک نمایید</a:t>
            </a:r>
            <a:endParaRPr lang="fa-IR"/>
          </a:p>
        </p:txBody>
      </p:sp>
      <p:sp>
        <p:nvSpPr>
          <p:cNvPr id="3" name="نگهدارنده مکان تصویر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نگهدارنده مکان متن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smtClean="0"/>
              <a:t>برای ویرایش سبک متن اسلاید اصلی، کلیک نمایید</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smtClean="0"/>
              <a:t>Telegram.me</a:t>
            </a:r>
            <a:r>
              <a:rPr lang="en-US" dirty="0" smtClean="0"/>
              <a:t>/</a:t>
            </a:r>
            <a:r>
              <a:rPr lang="en-US" dirty="0" err="1" smtClean="0"/>
              <a:t>PptBank</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EF08222-ACA4-43AB-A762-F9C684563759}"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36194" name="Rectangle 2"/>
          <p:cNvSpPr>
            <a:spLocks noGrp="1" noRot="1" noChangeArrowheads="1"/>
          </p:cNvSpPr>
          <p:nvPr>
            <p:ph type="title"/>
          </p:nvPr>
        </p:nvSpPr>
        <p:spPr bwMode="auto">
          <a:xfrm>
            <a:off x="301625" y="228600"/>
            <a:ext cx="8510588" cy="132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6195" name="Rectangle 3"/>
          <p:cNvSpPr>
            <a:spLocks noGrp="1" noRot="1" noChangeArrowheads="1"/>
          </p:cNvSpPr>
          <p:nvPr>
            <p:ph type="body" idx="1"/>
          </p:nvPr>
        </p:nvSpPr>
        <p:spPr bwMode="auto">
          <a:xfrm>
            <a:off x="301625" y="1676400"/>
            <a:ext cx="8540750" cy="442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6196" name="Rectangle 4"/>
          <p:cNvSpPr>
            <a:spLocks noGrp="1" noChangeArrowheads="1"/>
          </p:cNvSpPr>
          <p:nvPr>
            <p:ph type="dt" sz="half" idx="2"/>
          </p:nvPr>
        </p:nvSpPr>
        <p:spPr bwMode="auto">
          <a:xfrm>
            <a:off x="3048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latin typeface="Arial" pitchFamily="34" charset="0"/>
                <a:cs typeface="Arial" pitchFamily="34" charset="0"/>
              </a:defRPr>
            </a:lvl1pPr>
          </a:lstStyle>
          <a:p>
            <a:pPr>
              <a:defRPr/>
            </a:pPr>
            <a:endParaRPr lang="en-US"/>
          </a:p>
        </p:txBody>
      </p:sp>
      <p:sp>
        <p:nvSpPr>
          <p:cNvPr id="13619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latin typeface="Arial" pitchFamily="34" charset="0"/>
                <a:cs typeface="Arial" pitchFamily="34" charset="0"/>
              </a:defRPr>
            </a:lvl1pPr>
          </a:lstStyle>
          <a:p>
            <a:pPr>
              <a:defRPr/>
            </a:pPr>
            <a:r>
              <a:rPr lang="en-US" dirty="0" err="1" smtClean="0"/>
              <a:t>Telegram.me</a:t>
            </a:r>
            <a:r>
              <a:rPr lang="en-US" dirty="0" smtClean="0"/>
              <a:t>/</a:t>
            </a:r>
            <a:r>
              <a:rPr lang="en-US" dirty="0" err="1" smtClean="0"/>
              <a:t>PptBank</a:t>
            </a:r>
            <a:endParaRPr lang="en-US" dirty="0"/>
          </a:p>
        </p:txBody>
      </p:sp>
      <p:sp>
        <p:nvSpPr>
          <p:cNvPr id="136198" name="Rectangle 6"/>
          <p:cNvSpPr>
            <a:spLocks noGrp="1" noChangeArrowheads="1"/>
          </p:cNvSpPr>
          <p:nvPr>
            <p:ph type="sldNum" sz="quarter" idx="4"/>
          </p:nvPr>
        </p:nvSpPr>
        <p:spPr bwMode="auto">
          <a:xfrm>
            <a:off x="65532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000000"/>
                  </a:outerShdw>
                </a:effectLst>
                <a:latin typeface="Arial" pitchFamily="34" charset="0"/>
                <a:cs typeface="Arial" pitchFamily="34" charset="0"/>
              </a:defRPr>
            </a:lvl1pPr>
          </a:lstStyle>
          <a:p>
            <a:pPr>
              <a:defRPr/>
            </a:pPr>
            <a:fld id="{CA168914-D9AA-450A-9C12-EAE10EB89AB6}" type="slidenum">
              <a:rPr lang="ar-SA"/>
              <a:pPr>
                <a:defRPr/>
              </a:pPr>
              <a:t>‹#›</a:t>
            </a:fld>
            <a:endParaRPr lang="en-US"/>
          </a:p>
        </p:txBody>
      </p:sp>
      <p:sp>
        <p:nvSpPr>
          <p:cNvPr id="7" name="Rectangle 6"/>
          <p:cNvSpPr/>
          <p:nvPr userDrawn="1"/>
        </p:nvSpPr>
        <p:spPr>
          <a:xfrm>
            <a:off x="0" y="-59270"/>
            <a:ext cx="4500562" cy="400110"/>
          </a:xfrm>
          <a:prstGeom prst="rect">
            <a:avLst/>
          </a:prstGeom>
        </p:spPr>
        <p:txBody>
          <a:bodyPr wrap="square">
            <a:spAutoFit/>
          </a:bodyPr>
          <a:lstStyle/>
          <a:p>
            <a:r>
              <a:rPr lang="fa-IR" altLang="fa-IR" sz="2000" b="1" dirty="0" smtClean="0">
                <a:solidFill>
                  <a:srgbClr val="FF0000"/>
                </a:solidFill>
                <a:latin typeface="Tahoma" pitchFamily="34" charset="0"/>
                <a:cs typeface="B Titr" pitchFamily="2" charset="-78"/>
              </a:rPr>
              <a:t>کانال تلگرامی بانک پاور پوینت   </a:t>
            </a:r>
            <a:r>
              <a:rPr lang="en-US" altLang="fa-IR" sz="2000" b="1" dirty="0" smtClean="0">
                <a:solidFill>
                  <a:srgbClr val="FF0000"/>
                </a:solidFill>
                <a:latin typeface="Tahoma" pitchFamily="34" charset="0"/>
                <a:cs typeface="B Titr" pitchFamily="2" charset="-78"/>
              </a:rPr>
              <a:t>@</a:t>
            </a:r>
            <a:r>
              <a:rPr lang="en-US" altLang="fa-IR" sz="2000" b="1" dirty="0" err="1" smtClean="0">
                <a:solidFill>
                  <a:srgbClr val="FF0000"/>
                </a:solidFill>
                <a:latin typeface="Tahoma" pitchFamily="34" charset="0"/>
                <a:cs typeface="B Titr" pitchFamily="2" charset="-78"/>
              </a:rPr>
              <a:t>PptBank</a:t>
            </a:r>
            <a:endParaRPr lang="en-US" sz="2000" b="1" dirty="0"/>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hf sldNum="0"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9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atin typeface="Arial" pitchFamily="34" charset="0"/>
                <a:cs typeface="Arial" pitchFamily="34" charset="0"/>
              </a:defRPr>
            </a:lvl1pPr>
          </a:lstStyle>
          <a:p>
            <a:pPr>
              <a:defRPr/>
            </a:pPr>
            <a:endParaRPr lang="en-US"/>
          </a:p>
        </p:txBody>
      </p:sp>
      <p:sp>
        <p:nvSpPr>
          <p:cNvPr id="1392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Arial" pitchFamily="34" charset="0"/>
                <a:cs typeface="Arial" pitchFamily="34" charset="0"/>
              </a:defRPr>
            </a:lvl1pPr>
          </a:lstStyle>
          <a:p>
            <a:pPr>
              <a:defRPr/>
            </a:pPr>
            <a:r>
              <a:rPr lang="en-US" dirty="0" err="1" smtClean="0"/>
              <a:t>Telegram.me</a:t>
            </a:r>
            <a:r>
              <a:rPr lang="en-US" dirty="0" smtClean="0"/>
              <a:t>/</a:t>
            </a:r>
            <a:r>
              <a:rPr lang="en-US" dirty="0" err="1" smtClean="0"/>
              <a:t>PptBank</a:t>
            </a:r>
            <a:endParaRPr lang="en-US" dirty="0"/>
          </a:p>
        </p:txBody>
      </p:sp>
      <p:sp>
        <p:nvSpPr>
          <p:cNvPr id="1392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atin typeface="Arial" pitchFamily="34" charset="0"/>
                <a:cs typeface="Arial" pitchFamily="34" charset="0"/>
              </a:defRPr>
            </a:lvl1pPr>
          </a:lstStyle>
          <a:p>
            <a:pPr>
              <a:defRPr/>
            </a:pPr>
            <a:fld id="{9E164087-1AFA-468A-8DB3-C61DFF1FC85F}"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24.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7.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Rot="1" noChangeArrowheads="1"/>
          </p:cNvSpPr>
          <p:nvPr>
            <p:ph type="ctrTitle"/>
          </p:nvPr>
        </p:nvSpPr>
        <p:spPr>
          <a:xfrm>
            <a:off x="685800" y="879475"/>
            <a:ext cx="7772400" cy="1470025"/>
          </a:xfrm>
        </p:spPr>
        <p:txBody>
          <a:bodyPr/>
          <a:lstStyle/>
          <a:p>
            <a:pPr eaLnBrk="1" hangingPunct="1">
              <a:defRPr/>
            </a:pPr>
            <a:r>
              <a:rPr lang="ar-SA" b="1" dirty="0" smtClean="0"/>
              <a:t>کارفرمای خود باشید</a:t>
            </a:r>
            <a:r>
              <a:rPr lang="fa-IR" altLang="ja-JP" b="1" dirty="0" smtClean="0"/>
              <a:t/>
            </a:r>
            <a:br>
              <a:rPr lang="fa-IR" altLang="ja-JP" b="1" dirty="0" smtClean="0"/>
            </a:br>
            <a:r>
              <a:rPr lang="ar-SA" altLang="ja-JP" sz="4000" b="1" dirty="0" smtClean="0"/>
              <a:t>دستورالعمل تدوین طرح کارآفرینی</a:t>
            </a:r>
            <a:r>
              <a:rPr lang="en-US" altLang="ja-JP" dirty="0" smtClean="0">
                <a:ea typeface="MS PGothic" pitchFamily="34" charset="-128"/>
              </a:rPr>
              <a:t> </a:t>
            </a:r>
            <a:endParaRPr lang="en-US" dirty="0" smtClean="0"/>
          </a:p>
        </p:txBody>
      </p:sp>
      <p:graphicFrame>
        <p:nvGraphicFramePr>
          <p:cNvPr id="2053" name="Object 5"/>
          <p:cNvGraphicFramePr>
            <a:graphicFrameLocks noChangeAspect="1"/>
          </p:cNvGraphicFramePr>
          <p:nvPr/>
        </p:nvGraphicFramePr>
        <p:xfrm>
          <a:off x="539750" y="2584450"/>
          <a:ext cx="2667000" cy="3940175"/>
        </p:xfrm>
        <a:graphic>
          <a:graphicData uri="http://schemas.openxmlformats.org/presentationml/2006/ole">
            <mc:AlternateContent xmlns:mc="http://schemas.openxmlformats.org/markup-compatibility/2006">
              <mc:Choice xmlns:v="urn:schemas-microsoft-com:vml" Requires="v">
                <p:oleObj spid="_x0000_s3076" name="Clip" r:id="rId4" imgW="3467100" imgH="5632450" progId="MS_ClipArt_Gallery.2">
                  <p:embed/>
                </p:oleObj>
              </mc:Choice>
              <mc:Fallback>
                <p:oleObj name="Clip" r:id="rId4" imgW="3467100" imgH="5632450" progId="MS_ClipArt_Gallery.2">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2584450"/>
                        <a:ext cx="2667000" cy="394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strVal val="#ppt_w*0.70"/>
                                          </p:val>
                                        </p:tav>
                                        <p:tav tm="100000">
                                          <p:val>
                                            <p:strVal val="#ppt_w"/>
                                          </p:val>
                                        </p:tav>
                                      </p:tavLst>
                                    </p:anim>
                                    <p:anim calcmode="lin" valueType="num">
                                      <p:cBhvr>
                                        <p:cTn id="8" dur="1000" fill="hold"/>
                                        <p:tgtEl>
                                          <p:spTgt spid="2050"/>
                                        </p:tgtEl>
                                        <p:attrNameLst>
                                          <p:attrName>ppt_h</p:attrName>
                                        </p:attrNameLst>
                                      </p:cBhvr>
                                      <p:tavLst>
                                        <p:tav tm="0">
                                          <p:val>
                                            <p:strVal val="#ppt_h"/>
                                          </p:val>
                                        </p:tav>
                                        <p:tav tm="100000">
                                          <p:val>
                                            <p:strVal val="#ppt_h"/>
                                          </p:val>
                                        </p:tav>
                                      </p:tavLst>
                                    </p:anim>
                                    <p:animEffect transition="in" filter="fade">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7" presetClass="entr" presetSubtype="4" fill="hold" nodeType="clickEffect">
                                  <p:stCondLst>
                                    <p:cond delay="0"/>
                                  </p:stCondLst>
                                  <p:childTnLst>
                                    <p:set>
                                      <p:cBhvr>
                                        <p:cTn id="13" dur="1" fill="hold">
                                          <p:stCondLst>
                                            <p:cond delay="0"/>
                                          </p:stCondLst>
                                        </p:cTn>
                                        <p:tgtEl>
                                          <p:spTgt spid="2053"/>
                                        </p:tgtEl>
                                        <p:attrNameLst>
                                          <p:attrName>style.visibility</p:attrName>
                                        </p:attrNameLst>
                                      </p:cBhvr>
                                      <p:to>
                                        <p:strVal val="visible"/>
                                      </p:to>
                                    </p:set>
                                    <p:anim calcmode="lin" valueType="num">
                                      <p:cBhvr additive="base">
                                        <p:cTn id="14" dur="5000" fill="hold"/>
                                        <p:tgtEl>
                                          <p:spTgt spid="2053"/>
                                        </p:tgtEl>
                                        <p:attrNameLst>
                                          <p:attrName>ppt_x</p:attrName>
                                        </p:attrNameLst>
                                      </p:cBhvr>
                                      <p:tavLst>
                                        <p:tav tm="0">
                                          <p:val>
                                            <p:strVal val="#ppt_x"/>
                                          </p:val>
                                        </p:tav>
                                        <p:tav tm="100000">
                                          <p:val>
                                            <p:strVal val="#ppt_x"/>
                                          </p:val>
                                        </p:tav>
                                      </p:tavLst>
                                    </p:anim>
                                    <p:anim calcmode="lin" valueType="num">
                                      <p:cBhvr additive="base">
                                        <p:cTn id="15" dur="5000" fill="hold"/>
                                        <p:tgtEl>
                                          <p:spTgt spid="20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p:txBody>
          <a:bodyPr/>
          <a:lstStyle/>
          <a:p>
            <a:pPr eaLnBrk="1" hangingPunct="1">
              <a:defRPr/>
            </a:pPr>
            <a:r>
              <a:rPr lang="ar-SA" b="1" smtClean="0"/>
              <a:t>کارگر</a:t>
            </a:r>
            <a:endParaRPr lang="en-US" b="1" smtClean="0"/>
          </a:p>
        </p:txBody>
      </p:sp>
      <p:sp>
        <p:nvSpPr>
          <p:cNvPr id="47107" name="Rectangle 3"/>
          <p:cNvSpPr>
            <a:spLocks noGrp="1" noRot="1" noChangeArrowheads="1"/>
          </p:cNvSpPr>
          <p:nvPr>
            <p:ph type="body" sz="half" idx="1"/>
          </p:nvPr>
        </p:nvSpPr>
        <p:spPr>
          <a:xfrm>
            <a:off x="4491038" y="1676400"/>
            <a:ext cx="4191000" cy="4422775"/>
          </a:xfrm>
        </p:spPr>
        <p:txBody>
          <a:bodyPr/>
          <a:lstStyle/>
          <a:p>
            <a:pPr algn="r" rtl="1" eaLnBrk="1" hangingPunct="1">
              <a:defRPr/>
            </a:pPr>
            <a:r>
              <a:rPr lang="ar-SA" sz="2800" smtClean="0"/>
              <a:t>از آنجایی که ممکن است در آغاز کار</a:t>
            </a:r>
            <a:r>
              <a:rPr lang="fa-IR" sz="2800" smtClean="0"/>
              <a:t>،</a:t>
            </a:r>
            <a:r>
              <a:rPr lang="ar-SA" sz="2800" smtClean="0"/>
              <a:t> پرسنلی نداشته باشد ، باید بتوانید تمام کارها را خودتان </a:t>
            </a:r>
            <a:r>
              <a:rPr lang="fa-IR" sz="2800" smtClean="0"/>
              <a:t>به تنهایی </a:t>
            </a:r>
            <a:r>
              <a:rPr lang="ar-SA" sz="2800" smtClean="0"/>
              <a:t>انجام دهید . بنابراین ، خودتان را برای ساعتها کار سخت آماده کنید.</a:t>
            </a:r>
            <a:endParaRPr lang="en-US" sz="2800" smtClean="0"/>
          </a:p>
        </p:txBody>
      </p:sp>
      <p:pic>
        <p:nvPicPr>
          <p:cNvPr id="12292" name="Picture 4" descr="Picture3"/>
          <p:cNvPicPr>
            <a:picLocks noGrp="1" noChangeAspect="1" noChangeArrowheads="1"/>
          </p:cNvPicPr>
          <p:nvPr>
            <p:ph sz="half" idx="2"/>
          </p:nvPr>
        </p:nvPicPr>
        <p:blipFill>
          <a:blip r:embed="rId2"/>
          <a:srcRect/>
          <a:stretch>
            <a:fillRect/>
          </a:stretch>
        </p:blipFill>
        <p:spPr>
          <a:xfrm>
            <a:off x="250825" y="1484313"/>
            <a:ext cx="3806825" cy="4465637"/>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p:txBody>
          <a:bodyPr/>
          <a:lstStyle/>
          <a:p>
            <a:pPr eaLnBrk="1" hangingPunct="1">
              <a:defRPr/>
            </a:pPr>
            <a:r>
              <a:rPr lang="ar-SA" b="1" smtClean="0"/>
              <a:t>کارمند</a:t>
            </a:r>
            <a:endParaRPr lang="en-US" b="1" smtClean="0"/>
          </a:p>
        </p:txBody>
      </p:sp>
      <p:sp>
        <p:nvSpPr>
          <p:cNvPr id="49155" name="Rectangle 3"/>
          <p:cNvSpPr>
            <a:spLocks noGrp="1" noRot="1" noChangeArrowheads="1"/>
          </p:cNvSpPr>
          <p:nvPr>
            <p:ph type="body" sz="half" idx="1"/>
          </p:nvPr>
        </p:nvSpPr>
        <p:spPr>
          <a:xfrm>
            <a:off x="4117975" y="1676400"/>
            <a:ext cx="4191000" cy="4422775"/>
          </a:xfrm>
        </p:spPr>
        <p:txBody>
          <a:bodyPr/>
          <a:lstStyle/>
          <a:p>
            <a:pPr algn="r" rtl="1" eaLnBrk="1" hangingPunct="1">
              <a:defRPr/>
            </a:pPr>
            <a:r>
              <a:rPr lang="fa-IR" altLang="ja-JP" sz="2800" smtClean="0"/>
              <a:t> </a:t>
            </a:r>
            <a:r>
              <a:rPr lang="ar-SA" altLang="ja-JP" sz="2800" smtClean="0"/>
              <a:t>نگهداری حسابها </a:t>
            </a:r>
            <a:endParaRPr lang="fa-IR" altLang="ja-JP" sz="2800" smtClean="0"/>
          </a:p>
          <a:p>
            <a:pPr algn="r" rtl="1" eaLnBrk="1" hangingPunct="1">
              <a:defRPr/>
            </a:pPr>
            <a:r>
              <a:rPr lang="ar-SA" altLang="ja-JP" sz="2800" smtClean="0"/>
              <a:t> انجام مکاتبات</a:t>
            </a:r>
            <a:endParaRPr lang="fa-IR" altLang="ja-JP" sz="2800" smtClean="0"/>
          </a:p>
          <a:p>
            <a:pPr algn="r" rtl="1" eaLnBrk="1" hangingPunct="1">
              <a:defRPr/>
            </a:pPr>
            <a:r>
              <a:rPr lang="ar-SA" altLang="ja-JP" sz="2800" smtClean="0"/>
              <a:t> کارهای بانکی </a:t>
            </a:r>
            <a:endParaRPr lang="fa-IR" altLang="ja-JP" sz="2800" smtClean="0"/>
          </a:p>
          <a:p>
            <a:pPr algn="r" rtl="1" eaLnBrk="1" hangingPunct="1">
              <a:defRPr/>
            </a:pPr>
            <a:r>
              <a:rPr lang="ar-SA" altLang="ja-JP" sz="2800" smtClean="0"/>
              <a:t> مراجعه به ادارات</a:t>
            </a:r>
            <a:r>
              <a:rPr lang="ar-SA" altLang="ja-JP" sz="2800" smtClean="0">
                <a:ea typeface="MS PGothic" pitchFamily="34" charset="-128"/>
              </a:rPr>
              <a:t> </a:t>
            </a:r>
            <a:endParaRPr lang="en-US" sz="2800" smtClean="0"/>
          </a:p>
        </p:txBody>
      </p:sp>
      <p:pic>
        <p:nvPicPr>
          <p:cNvPr id="13316" name="Picture 7" descr="Picture1"/>
          <p:cNvPicPr>
            <a:picLocks noGrp="1" noChangeAspect="1" noChangeArrowheads="1"/>
          </p:cNvPicPr>
          <p:nvPr>
            <p:ph type="clipArt" sz="half" idx="2"/>
          </p:nvPr>
        </p:nvPicPr>
        <p:blipFill>
          <a:blip r:embed="rId2"/>
          <a:srcRect/>
          <a:stretch>
            <a:fillRect/>
          </a:stretch>
        </p:blipFill>
        <p:spPr>
          <a:xfrm>
            <a:off x="762000" y="1847850"/>
            <a:ext cx="4027488" cy="4078288"/>
          </a:xfrm>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p:txBody>
          <a:bodyPr/>
          <a:lstStyle/>
          <a:p>
            <a:pPr eaLnBrk="1" hangingPunct="1">
              <a:defRPr/>
            </a:pPr>
            <a:r>
              <a:rPr lang="ar-SA" b="1" smtClean="0"/>
              <a:t>دانشجو</a:t>
            </a:r>
            <a:endParaRPr lang="en-US" b="1" smtClean="0"/>
          </a:p>
        </p:txBody>
      </p:sp>
      <p:sp>
        <p:nvSpPr>
          <p:cNvPr id="52227" name="Rectangle 3"/>
          <p:cNvSpPr>
            <a:spLocks noGrp="1" noRot="1" noChangeArrowheads="1"/>
          </p:cNvSpPr>
          <p:nvPr>
            <p:ph type="body" sz="half" idx="1"/>
          </p:nvPr>
        </p:nvSpPr>
        <p:spPr>
          <a:xfrm>
            <a:off x="4781550" y="1600200"/>
            <a:ext cx="4038600" cy="4525963"/>
          </a:xfrm>
        </p:spPr>
        <p:txBody>
          <a:bodyPr/>
          <a:lstStyle/>
          <a:p>
            <a:pPr algn="r" rtl="1" eaLnBrk="1" hangingPunct="1">
              <a:defRPr/>
            </a:pPr>
            <a:r>
              <a:rPr lang="ar-SA" altLang="ja-JP" sz="2800" smtClean="0"/>
              <a:t>ذهن خود را آزاد نگهدارید و همیشه آماده یادگیری باشید.</a:t>
            </a:r>
            <a:r>
              <a:rPr lang="en-US" altLang="ja-JP" sz="2800" smtClean="0">
                <a:ea typeface="MS PGothic" pitchFamily="34" charset="-128"/>
              </a:rPr>
              <a:t> </a:t>
            </a:r>
            <a:endParaRPr lang="en-US" sz="2800" smtClean="0"/>
          </a:p>
        </p:txBody>
      </p:sp>
      <p:pic>
        <p:nvPicPr>
          <p:cNvPr id="14340" name="Picture 7" descr="Picture4"/>
          <p:cNvPicPr>
            <a:picLocks noGrp="1" noChangeAspect="1" noChangeArrowheads="1"/>
          </p:cNvPicPr>
          <p:nvPr>
            <p:ph sz="half" idx="2"/>
          </p:nvPr>
        </p:nvPicPr>
        <p:blipFill>
          <a:blip r:embed="rId2"/>
          <a:srcRect/>
          <a:stretch>
            <a:fillRect/>
          </a:stretch>
        </p:blipFill>
        <p:spPr>
          <a:xfrm>
            <a:off x="461963" y="2422525"/>
            <a:ext cx="3929062" cy="2928938"/>
          </a:xfrm>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p:txBody>
          <a:bodyPr/>
          <a:lstStyle/>
          <a:p>
            <a:pPr eaLnBrk="1" hangingPunct="1">
              <a:defRPr/>
            </a:pPr>
            <a:r>
              <a:rPr lang="ar-SA" b="1" smtClean="0"/>
              <a:t>بهتر است همین امروز کارتان را آغاز کنید.</a:t>
            </a:r>
            <a:endParaRPr lang="en-US" b="1" smtClean="0"/>
          </a:p>
        </p:txBody>
      </p:sp>
      <p:sp>
        <p:nvSpPr>
          <p:cNvPr id="54275" name="Rectangle 3"/>
          <p:cNvSpPr>
            <a:spLocks noGrp="1" noRot="1" noChangeArrowheads="1"/>
          </p:cNvSpPr>
          <p:nvPr>
            <p:ph type="body" sz="half" idx="1"/>
          </p:nvPr>
        </p:nvSpPr>
        <p:spPr>
          <a:xfrm>
            <a:off x="4267200" y="1676400"/>
            <a:ext cx="4191000" cy="4422775"/>
          </a:xfrm>
        </p:spPr>
        <p:txBody>
          <a:bodyPr/>
          <a:lstStyle/>
          <a:p>
            <a:pPr algn="r" rtl="1" eaLnBrk="1" hangingPunct="1">
              <a:defRPr/>
            </a:pPr>
            <a:r>
              <a:rPr lang="ar-SA" sz="2800" smtClean="0"/>
              <a:t>یک قلم و تعداد زیادی کاغذ بردارید و تمام ایده های خود را روی آن بنویسید. اهمیتی ندارد که افکار شما خام یا حتی خنده دار باشد ، هر چیزی که به فکرتان می رسد ، بنویسید. بدون شک از تعداد ایده های خود متعجب خواهید شد.</a:t>
            </a:r>
            <a:endParaRPr lang="en-US" sz="2800" smtClean="0"/>
          </a:p>
        </p:txBody>
      </p:sp>
      <p:pic>
        <p:nvPicPr>
          <p:cNvPr id="15364" name="Picture 4" descr="Picture11"/>
          <p:cNvPicPr>
            <a:picLocks noGrp="1" noChangeAspect="1" noChangeArrowheads="1"/>
          </p:cNvPicPr>
          <p:nvPr>
            <p:ph sz="half" idx="2"/>
          </p:nvPr>
        </p:nvPicPr>
        <p:blipFill>
          <a:blip r:embed="rId2"/>
          <a:srcRect/>
          <a:stretch>
            <a:fillRect/>
          </a:stretch>
        </p:blipFill>
        <p:spPr>
          <a:xfrm>
            <a:off x="387350" y="2730500"/>
            <a:ext cx="3241675" cy="2314575"/>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3" name="Rectangle 3"/>
          <p:cNvSpPr>
            <a:spLocks noGrp="1" noRot="1" noChangeArrowheads="1"/>
          </p:cNvSpPr>
          <p:nvPr>
            <p:ph type="body" sz="half" idx="1"/>
          </p:nvPr>
        </p:nvSpPr>
        <p:spPr>
          <a:xfrm>
            <a:off x="3151188" y="1676400"/>
            <a:ext cx="5605462" cy="4422775"/>
          </a:xfrm>
        </p:spPr>
        <p:txBody>
          <a:bodyPr/>
          <a:lstStyle/>
          <a:p>
            <a:pPr algn="r" rtl="1" eaLnBrk="1" hangingPunct="1">
              <a:defRPr/>
            </a:pPr>
            <a:r>
              <a:rPr lang="ar-SA" sz="2800" smtClean="0"/>
              <a:t>کارهای مختلف نیازمند ترکیب متفاوتی از مهارتها هستند. اگر در زمینه خاصی توانایی لازم را ندارید، می توانید از مشاوره افراد متخصص بهره مند شوید. </a:t>
            </a:r>
            <a:endParaRPr lang="fa-IR" sz="2800" smtClean="0"/>
          </a:p>
          <a:p>
            <a:pPr algn="r" rtl="1" eaLnBrk="1" hangingPunct="1">
              <a:defRPr/>
            </a:pPr>
            <a:r>
              <a:rPr lang="ar-SA" sz="2800" smtClean="0"/>
              <a:t>همچنین می توانید مهارتهایی که نیاز دارید ، از طریق آموزش کسب نمایید. </a:t>
            </a:r>
            <a:endParaRPr lang="fa-IR" sz="2800" smtClean="0"/>
          </a:p>
          <a:p>
            <a:pPr algn="r" rtl="1" eaLnBrk="1" hangingPunct="1">
              <a:defRPr/>
            </a:pPr>
            <a:r>
              <a:rPr lang="ar-SA" sz="2800" smtClean="0"/>
              <a:t>اگر دو یا چند طرح دارید ، سعی کنید بهترین آنها را انتخاب کنید.</a:t>
            </a:r>
            <a:endParaRPr lang="en-US" sz="2800" smtClean="0"/>
          </a:p>
        </p:txBody>
      </p:sp>
      <p:pic>
        <p:nvPicPr>
          <p:cNvPr id="16387" name="Picture 4" descr="Picture1"/>
          <p:cNvPicPr>
            <a:picLocks noGrp="1" noChangeAspect="1" noChangeArrowheads="1"/>
          </p:cNvPicPr>
          <p:nvPr>
            <p:ph sz="half" idx="2"/>
          </p:nvPr>
        </p:nvPicPr>
        <p:blipFill>
          <a:blip r:embed="rId2"/>
          <a:srcRect/>
          <a:stretch>
            <a:fillRect/>
          </a:stretch>
        </p:blipFill>
        <p:spPr>
          <a:xfrm>
            <a:off x="250825" y="2452688"/>
            <a:ext cx="2951163" cy="3352800"/>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p:txBody>
          <a:bodyPr/>
          <a:lstStyle/>
          <a:p>
            <a:pPr eaLnBrk="1" hangingPunct="1">
              <a:defRPr/>
            </a:pPr>
            <a:r>
              <a:rPr lang="ar-SA" b="1" smtClean="0"/>
              <a:t>از خودتان سوال کنید. چکار می توانم بکنم؟</a:t>
            </a:r>
            <a:endParaRPr lang="en-US" b="1" smtClean="0"/>
          </a:p>
        </p:txBody>
      </p:sp>
      <p:sp>
        <p:nvSpPr>
          <p:cNvPr id="58371" name="Rectangle 3"/>
          <p:cNvSpPr>
            <a:spLocks noGrp="1" noRot="1" noChangeArrowheads="1"/>
          </p:cNvSpPr>
          <p:nvPr>
            <p:ph type="body" sz="half" idx="1"/>
          </p:nvPr>
        </p:nvSpPr>
        <p:spPr>
          <a:xfrm>
            <a:off x="395288" y="1676400"/>
            <a:ext cx="8424862" cy="4422775"/>
          </a:xfrm>
        </p:spPr>
        <p:txBody>
          <a:bodyPr/>
          <a:lstStyle/>
          <a:p>
            <a:pPr algn="r" rtl="1" eaLnBrk="1" hangingPunct="1">
              <a:defRPr/>
            </a:pPr>
            <a:r>
              <a:rPr lang="ar-SA" sz="2800" smtClean="0"/>
              <a:t>آیا سرگرمی یا علاقه خاصی دارم که بتواند مبنای کار من باشد؟</a:t>
            </a:r>
            <a:endParaRPr lang="fa-IR" sz="2800" smtClean="0"/>
          </a:p>
          <a:p>
            <a:pPr algn="r" rtl="1" eaLnBrk="1" hangingPunct="1">
              <a:defRPr/>
            </a:pPr>
            <a:r>
              <a:rPr lang="ar-SA" sz="2800" smtClean="0"/>
              <a:t>باید چه مهارتهایی کسب نمایم؟</a:t>
            </a:r>
            <a:endParaRPr lang="fa-IR" sz="2800" smtClean="0"/>
          </a:p>
          <a:p>
            <a:pPr algn="r" rtl="1" eaLnBrk="1" hangingPunct="1">
              <a:defRPr/>
            </a:pPr>
            <a:r>
              <a:rPr lang="ar-SA" sz="2800" smtClean="0"/>
              <a:t>چه مشاغلی داشته ام؟</a:t>
            </a:r>
            <a:r>
              <a:rPr lang="fa-IR" sz="2800" smtClean="0"/>
              <a:t> </a:t>
            </a:r>
            <a:r>
              <a:rPr lang="ar-SA" sz="2800" smtClean="0"/>
              <a:t>چه تجربیات و دانشی کسب نموده ام؟</a:t>
            </a:r>
            <a:endParaRPr lang="fa-IR" sz="2800" smtClean="0"/>
          </a:p>
          <a:p>
            <a:pPr algn="r" rtl="1" eaLnBrk="1" hangingPunct="1">
              <a:defRPr/>
            </a:pPr>
            <a:r>
              <a:rPr lang="ar-SA" sz="2800" smtClean="0"/>
              <a:t>آیا می توانم مهارتها و شغل فعلی خود</a:t>
            </a:r>
            <a:r>
              <a:rPr lang="fa-IR" sz="2800" smtClean="0"/>
              <a:t>  </a:t>
            </a:r>
            <a:r>
              <a:rPr lang="ar-SA" sz="2800" smtClean="0"/>
              <a:t>را برای کار شخصی مورد استفاده قرار دهم ؟</a:t>
            </a:r>
            <a:endParaRPr lang="fa-IR" sz="2800" smtClean="0"/>
          </a:p>
          <a:p>
            <a:pPr algn="r" rtl="1" eaLnBrk="1" hangingPunct="1">
              <a:defRPr/>
            </a:pPr>
            <a:r>
              <a:rPr lang="ar-SA" sz="2800" smtClean="0"/>
              <a:t>دوستان و بستگان من چه قابلیت</a:t>
            </a:r>
            <a:r>
              <a:rPr lang="fa-IR" sz="2800" smtClean="0"/>
              <a:t> </a:t>
            </a:r>
            <a:r>
              <a:rPr lang="ar-SA" sz="2800" smtClean="0"/>
              <a:t>هایی دارند؟</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p:txBody>
          <a:bodyPr/>
          <a:lstStyle/>
          <a:p>
            <a:pPr eaLnBrk="1" hangingPunct="1">
              <a:defRPr/>
            </a:pPr>
            <a:r>
              <a:rPr lang="fa-IR" smtClean="0"/>
              <a:t> </a:t>
            </a:r>
            <a:r>
              <a:rPr lang="ar-SA" b="1" smtClean="0"/>
              <a:t>چگونه ایده ای جدید ایجاد نمایم؟</a:t>
            </a:r>
            <a:endParaRPr lang="en-US" b="1" smtClean="0"/>
          </a:p>
        </p:txBody>
      </p:sp>
      <p:sp>
        <p:nvSpPr>
          <p:cNvPr id="65539" name="Rectangle 3"/>
          <p:cNvSpPr>
            <a:spLocks noGrp="1" noRot="1" noChangeArrowheads="1"/>
          </p:cNvSpPr>
          <p:nvPr>
            <p:ph type="body" idx="1"/>
          </p:nvPr>
        </p:nvSpPr>
        <p:spPr>
          <a:xfrm>
            <a:off x="3059113" y="1676400"/>
            <a:ext cx="5783262" cy="4422775"/>
          </a:xfrm>
        </p:spPr>
        <p:txBody>
          <a:bodyPr/>
          <a:lstStyle/>
          <a:p>
            <a:pPr algn="r" rtl="1" eaLnBrk="1" hangingPunct="1">
              <a:defRPr/>
            </a:pPr>
            <a:r>
              <a:rPr lang="ar-SA" smtClean="0"/>
              <a:t>فرصت برای ارائه یک محصول یا ایده جدید را شناسایی نمایید.</a:t>
            </a:r>
            <a:endParaRPr lang="fa-IR" smtClean="0"/>
          </a:p>
          <a:p>
            <a:pPr algn="r" rtl="1" eaLnBrk="1" hangingPunct="1">
              <a:defRPr/>
            </a:pPr>
            <a:r>
              <a:rPr lang="ar-SA" smtClean="0"/>
              <a:t>محصولات یا خدماتی راارائه نمایید،که نیازی راتامین نماید یا</a:t>
            </a:r>
            <a:r>
              <a:rPr lang="fa-IR" smtClean="0"/>
              <a:t> </a:t>
            </a:r>
            <a:r>
              <a:rPr lang="ar-SA" smtClean="0"/>
              <a:t>مشکلات مردم را</a:t>
            </a:r>
            <a:r>
              <a:rPr lang="en-US" smtClean="0"/>
              <a:t> </a:t>
            </a:r>
            <a:r>
              <a:rPr lang="ar-SA" smtClean="0"/>
              <a:t>حل کند.</a:t>
            </a:r>
            <a:endParaRPr lang="fa-IR" smtClean="0"/>
          </a:p>
          <a:p>
            <a:pPr algn="r" rtl="1" eaLnBrk="1" hangingPunct="1">
              <a:defRPr/>
            </a:pPr>
            <a:r>
              <a:rPr lang="ar-SA" smtClean="0"/>
              <a:t>از سازمانها و شرکتهایی که مشکلاتی در تامین کالا یا خدمت مورد نیاز خود دارند ، سوال کنید.</a:t>
            </a:r>
            <a:endParaRPr lang="en-US" smtClean="0"/>
          </a:p>
        </p:txBody>
      </p:sp>
      <p:pic>
        <p:nvPicPr>
          <p:cNvPr id="65540" name="Picture 4" descr="BS01316_"/>
          <p:cNvPicPr>
            <a:picLocks noChangeAspect="1" noChangeArrowheads="1"/>
          </p:cNvPicPr>
          <p:nvPr/>
        </p:nvPicPr>
        <p:blipFill>
          <a:blip r:embed="rId2"/>
          <a:srcRect/>
          <a:stretch>
            <a:fillRect/>
          </a:stretch>
        </p:blipFill>
        <p:spPr bwMode="auto">
          <a:xfrm>
            <a:off x="0" y="1989138"/>
            <a:ext cx="3132138" cy="4319587"/>
          </a:xfrm>
          <a:prstGeom prst="rect">
            <a:avLst/>
          </a:prstGeom>
          <a:noFill/>
          <a:ln w="9525">
            <a:noFill/>
            <a:miter lim="800000"/>
            <a:headEnd/>
            <a:tailEnd/>
          </a:ln>
          <a:effectLst/>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65540"/>
                                        </p:tgtEl>
                                        <p:attrNameLst>
                                          <p:attrName>style.visibility</p:attrName>
                                        </p:attrNameLst>
                                      </p:cBhvr>
                                      <p:to>
                                        <p:strVal val="visible"/>
                                      </p:to>
                                    </p:set>
                                    <p:anim calcmode="lin" valueType="num">
                                      <p:cBhvr additive="base">
                                        <p:cTn id="7" dur="500" fill="hold"/>
                                        <p:tgtEl>
                                          <p:spTgt spid="65540"/>
                                        </p:tgtEl>
                                        <p:attrNameLst>
                                          <p:attrName>ppt_x</p:attrName>
                                        </p:attrNameLst>
                                      </p:cBhvr>
                                      <p:tavLst>
                                        <p:tav tm="0">
                                          <p:val>
                                            <p:strVal val="1+#ppt_w/2"/>
                                          </p:val>
                                        </p:tav>
                                        <p:tav tm="100000">
                                          <p:val>
                                            <p:strVal val="#ppt_x"/>
                                          </p:val>
                                        </p:tav>
                                      </p:tavLst>
                                    </p:anim>
                                    <p:anim calcmode="lin" valueType="num">
                                      <p:cBhvr additive="base">
                                        <p:cTn id="8" dur="500" fill="hold"/>
                                        <p:tgtEl>
                                          <p:spTgt spid="655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p:txBody>
          <a:bodyPr/>
          <a:lstStyle/>
          <a:p>
            <a:pPr eaLnBrk="1" hangingPunct="1">
              <a:defRPr/>
            </a:pPr>
            <a:r>
              <a:rPr lang="fa-IR" sz="4000" smtClean="0"/>
              <a:t> </a:t>
            </a:r>
            <a:r>
              <a:rPr lang="ar-SA" sz="4000" b="1" smtClean="0"/>
              <a:t>خیلی ها تجربه کرده اند و موفق شده اند .</a:t>
            </a:r>
            <a:r>
              <a:rPr lang="fa-IR" sz="4000" b="1" smtClean="0"/>
              <a:t/>
            </a:r>
            <a:br>
              <a:rPr lang="fa-IR" sz="4000" b="1" smtClean="0"/>
            </a:br>
            <a:r>
              <a:rPr lang="ar-SA" sz="4000" b="1" smtClean="0"/>
              <a:t> پس شما هم می توانید.</a:t>
            </a:r>
            <a:endParaRPr lang="en-US" sz="4000" b="1" smtClean="0"/>
          </a:p>
        </p:txBody>
      </p:sp>
      <p:sp>
        <p:nvSpPr>
          <p:cNvPr id="66563" name="Rectangle 3"/>
          <p:cNvSpPr>
            <a:spLocks noGrp="1" noRot="1" noChangeArrowheads="1"/>
          </p:cNvSpPr>
          <p:nvPr>
            <p:ph type="body" idx="1"/>
          </p:nvPr>
        </p:nvSpPr>
        <p:spPr>
          <a:xfrm>
            <a:off x="3348038" y="1676400"/>
            <a:ext cx="5494337" cy="4422775"/>
          </a:xfrm>
        </p:spPr>
        <p:txBody>
          <a:bodyPr/>
          <a:lstStyle/>
          <a:p>
            <a:pPr algn="r" rtl="1" eaLnBrk="1" hangingPunct="1">
              <a:defRPr/>
            </a:pPr>
            <a:r>
              <a:rPr lang="ar-SA" sz="2800" smtClean="0"/>
              <a:t>نگرشی جدید به محصولات و خدمات موجود داشته باشید.</a:t>
            </a:r>
            <a:endParaRPr lang="fa-IR" sz="2800" smtClean="0"/>
          </a:p>
          <a:p>
            <a:pPr algn="r" rtl="1" eaLnBrk="1" hangingPunct="1">
              <a:defRPr/>
            </a:pPr>
            <a:r>
              <a:rPr lang="ar-SA" sz="2800" smtClean="0"/>
              <a:t>ایده فرد دیگری را بازسازی نمایید یا آن را اصلاح نمایید.</a:t>
            </a:r>
            <a:endParaRPr lang="fa-IR" sz="2800" smtClean="0"/>
          </a:p>
          <a:p>
            <a:pPr algn="r" rtl="1" eaLnBrk="1" hangingPunct="1">
              <a:defRPr/>
            </a:pPr>
            <a:r>
              <a:rPr lang="ar-SA" sz="2800" smtClean="0"/>
              <a:t>خدمات وکالاهای مورد نیازسازمانها یا شرکتها راکه بصورت غیر محلی تامین می شود، تدارک نمایید.</a:t>
            </a:r>
            <a:endParaRPr lang="fa-IR" sz="2800" smtClean="0"/>
          </a:p>
          <a:p>
            <a:pPr algn="r" rtl="1" eaLnBrk="1" hangingPunct="1">
              <a:defRPr/>
            </a:pPr>
            <a:r>
              <a:rPr lang="ar-SA" sz="2800" smtClean="0"/>
              <a:t>یک مجموعه کاری موجود را خریداری نمایید یا در آن شریک شوید.</a:t>
            </a:r>
            <a:endParaRPr lang="en-US" sz="2800" smtClean="0"/>
          </a:p>
        </p:txBody>
      </p:sp>
      <p:pic>
        <p:nvPicPr>
          <p:cNvPr id="19460" name="Picture 4"/>
          <p:cNvPicPr>
            <a:picLocks noChangeArrowheads="1"/>
          </p:cNvPicPr>
          <p:nvPr/>
        </p:nvPicPr>
        <p:blipFill>
          <a:blip r:embed="rId2"/>
          <a:srcRect l="31143" t="32237" r="32834" b="21194"/>
          <a:stretch>
            <a:fillRect/>
          </a:stretch>
        </p:blipFill>
        <p:spPr bwMode="auto">
          <a:xfrm>
            <a:off x="107950" y="2060575"/>
            <a:ext cx="2952750" cy="3673475"/>
          </a:xfrm>
          <a:prstGeom prst="rect">
            <a:avLst/>
          </a:prstGeom>
          <a:noFill/>
          <a:ln w="12700">
            <a:noFill/>
            <a:miter lim="800000"/>
            <a:headEnd/>
            <a:tailEnd/>
          </a:ln>
          <a:effectLst/>
        </p:spPr>
      </p:pic>
      <p:pic>
        <p:nvPicPr>
          <p:cNvPr id="19461" name="Picture 5"/>
          <p:cNvPicPr>
            <a:picLocks noChangeArrowheads="1"/>
          </p:cNvPicPr>
          <p:nvPr/>
        </p:nvPicPr>
        <p:blipFill>
          <a:blip r:embed="rId3"/>
          <a:srcRect l="17293" t="38541" r="19550" b="34375"/>
          <a:stretch>
            <a:fillRect/>
          </a:stretch>
        </p:blipFill>
        <p:spPr bwMode="auto">
          <a:xfrm>
            <a:off x="755650" y="2708275"/>
            <a:ext cx="1657350" cy="719138"/>
          </a:xfrm>
          <a:prstGeom prst="rect">
            <a:avLst/>
          </a:prstGeom>
          <a:noFill/>
          <a:ln w="12700">
            <a:noFill/>
            <a:miter lim="800000"/>
            <a:headEnd/>
            <a:tailEnd/>
          </a:ln>
          <a:effectLst/>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p:txBody>
          <a:bodyPr/>
          <a:lstStyle/>
          <a:p>
            <a:pPr eaLnBrk="1" hangingPunct="1">
              <a:defRPr/>
            </a:pPr>
            <a:r>
              <a:rPr lang="ar-SA" altLang="ja-JP" b="1" smtClean="0"/>
              <a:t>همیشه گوش به زنگ باشید.</a:t>
            </a:r>
            <a:r>
              <a:rPr lang="en-US" altLang="ja-JP" smtClean="0">
                <a:ea typeface="MS PGothic" pitchFamily="34" charset="-128"/>
              </a:rPr>
              <a:t> </a:t>
            </a:r>
            <a:endParaRPr lang="en-US" smtClean="0"/>
          </a:p>
        </p:txBody>
      </p:sp>
      <p:sp>
        <p:nvSpPr>
          <p:cNvPr id="67587" name="Rectangle 3"/>
          <p:cNvSpPr>
            <a:spLocks noGrp="1" noRot="1" noChangeArrowheads="1"/>
          </p:cNvSpPr>
          <p:nvPr>
            <p:ph type="body" idx="1"/>
          </p:nvPr>
        </p:nvSpPr>
        <p:spPr>
          <a:xfrm>
            <a:off x="3635375" y="1676400"/>
            <a:ext cx="5207000" cy="4776788"/>
          </a:xfrm>
        </p:spPr>
        <p:txBody>
          <a:bodyPr/>
          <a:lstStyle/>
          <a:p>
            <a:pPr algn="r" rtl="1" eaLnBrk="1" hangingPunct="1">
              <a:defRPr/>
            </a:pPr>
            <a:r>
              <a:rPr lang="ar-SA" sz="2800" smtClean="0"/>
              <a:t>مراقب تغییرات آینده در قوانین یا خط مشی دولتی که می تواند فرصتهای جدیدی را برای شما ایجاد نماید باشید.</a:t>
            </a:r>
            <a:endParaRPr lang="fa-IR" sz="2800" smtClean="0"/>
          </a:p>
          <a:p>
            <a:pPr algn="r" rtl="1" eaLnBrk="1" hangingPunct="1">
              <a:defRPr/>
            </a:pPr>
            <a:r>
              <a:rPr lang="ar-SA" sz="2800" smtClean="0"/>
              <a:t>اخبار را پیگیری نمایید. آیا مشکلاتی وجود دارد که بتوانم راه حلی برای آن پیدا کنم؟</a:t>
            </a:r>
            <a:endParaRPr lang="fa-IR" sz="2800" smtClean="0"/>
          </a:p>
          <a:p>
            <a:pPr algn="r" rtl="1" eaLnBrk="1" hangingPunct="1">
              <a:defRPr/>
            </a:pPr>
            <a:r>
              <a:rPr lang="ar-SA" sz="2800" smtClean="0"/>
              <a:t>آگهی های کوچک روزنامه را بمنظور شناسایی نیازهای موجود و سازمانهایی که آن را تامین می نمایند ، بررسی کنید.</a:t>
            </a:r>
            <a:endParaRPr lang="en-US" sz="2800" smtClean="0"/>
          </a:p>
        </p:txBody>
      </p:sp>
      <p:pic>
        <p:nvPicPr>
          <p:cNvPr id="20484" name="Picture 5"/>
          <p:cNvPicPr>
            <a:picLocks noChangeArrowheads="1"/>
          </p:cNvPicPr>
          <p:nvPr/>
        </p:nvPicPr>
        <p:blipFill>
          <a:blip r:embed="rId2"/>
          <a:srcRect/>
          <a:stretch>
            <a:fillRect/>
          </a:stretch>
        </p:blipFill>
        <p:spPr bwMode="auto">
          <a:xfrm>
            <a:off x="468313" y="1989138"/>
            <a:ext cx="3382962" cy="3600450"/>
          </a:xfrm>
          <a:prstGeom prst="rect">
            <a:avLst/>
          </a:prstGeom>
          <a:noFill/>
          <a:ln w="12700">
            <a:noFill/>
            <a:miter lim="800000"/>
            <a:headEnd/>
            <a:tailEnd/>
          </a:ln>
          <a:effectLst/>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p:txBody>
          <a:bodyPr/>
          <a:lstStyle/>
          <a:p>
            <a:pPr eaLnBrk="1" hangingPunct="1">
              <a:defRPr/>
            </a:pPr>
            <a:r>
              <a:rPr lang="ar-SA" b="1" smtClean="0"/>
              <a:t>پژوهش و تحقیق</a:t>
            </a:r>
            <a:endParaRPr lang="en-US" b="1" smtClean="0"/>
          </a:p>
        </p:txBody>
      </p:sp>
      <p:sp>
        <p:nvSpPr>
          <p:cNvPr id="68611" name="Rectangle 3"/>
          <p:cNvSpPr>
            <a:spLocks noGrp="1" noRot="1" noChangeArrowheads="1"/>
          </p:cNvSpPr>
          <p:nvPr>
            <p:ph type="body" idx="1"/>
          </p:nvPr>
        </p:nvSpPr>
        <p:spPr>
          <a:xfrm>
            <a:off x="301625" y="1268413"/>
            <a:ext cx="8540750" cy="4422775"/>
          </a:xfrm>
        </p:spPr>
        <p:txBody>
          <a:bodyPr/>
          <a:lstStyle/>
          <a:p>
            <a:pPr algn="r" rtl="1" eaLnBrk="1" hangingPunct="1">
              <a:lnSpc>
                <a:spcPct val="90000"/>
              </a:lnSpc>
              <a:buFont typeface="Wingdings" pitchFamily="2" charset="2"/>
              <a:buNone/>
              <a:defRPr/>
            </a:pPr>
            <a:r>
              <a:rPr lang="fa-IR" smtClean="0"/>
              <a:t>  </a:t>
            </a:r>
            <a:r>
              <a:rPr lang="ar-SA" smtClean="0"/>
              <a:t>به یاد داشته باشید ، شما باید از ایده های خود موجود زنده ای را خلق کنید که خصوصیات ارثی</a:t>
            </a:r>
            <a:r>
              <a:rPr lang="fa-IR" smtClean="0"/>
              <a:t>  </a:t>
            </a:r>
            <a:r>
              <a:rPr lang="ar-SA" smtClean="0"/>
              <a:t>مطلوبی داشته باشد و بتواند در شرایط سخت بازار دوام بیاورد. ممکن است نیاز داشته باشید که ایده خود را با یکی از دوستانتان در میان بگذارید. از خودتان سوال کنید :</a:t>
            </a:r>
            <a:endParaRPr lang="fa-IR" smtClean="0"/>
          </a:p>
          <a:p>
            <a:pPr algn="r" rtl="1" eaLnBrk="1" hangingPunct="1">
              <a:lnSpc>
                <a:spcPct val="90000"/>
              </a:lnSpc>
              <a:defRPr/>
            </a:pPr>
            <a:r>
              <a:rPr lang="ar-SA" smtClean="0"/>
              <a:t>هدف من از ایجاد این کار چیست؟</a:t>
            </a:r>
            <a:endParaRPr lang="fa-IR" smtClean="0"/>
          </a:p>
          <a:p>
            <a:pPr algn="r" rtl="1" eaLnBrk="1" hangingPunct="1">
              <a:lnSpc>
                <a:spcPct val="90000"/>
              </a:lnSpc>
              <a:defRPr/>
            </a:pPr>
            <a:r>
              <a:rPr lang="ar-SA" smtClean="0"/>
              <a:t>چه محصول یا خدمتی را می خواهم </a:t>
            </a:r>
            <a:endParaRPr lang="en-US" smtClean="0"/>
          </a:p>
          <a:p>
            <a:pPr algn="r" rtl="1" eaLnBrk="1" hangingPunct="1">
              <a:lnSpc>
                <a:spcPct val="90000"/>
              </a:lnSpc>
              <a:buFont typeface="Wingdings" pitchFamily="2" charset="2"/>
              <a:buNone/>
              <a:defRPr/>
            </a:pPr>
            <a:r>
              <a:rPr lang="en-US" smtClean="0"/>
              <a:t>    </a:t>
            </a:r>
            <a:r>
              <a:rPr lang="fa-IR" smtClean="0"/>
              <a:t>ارایه</a:t>
            </a:r>
            <a:r>
              <a:rPr lang="ar-SA" smtClean="0"/>
              <a:t> نمایم؟</a:t>
            </a:r>
            <a:endParaRPr lang="fa-IR" smtClean="0"/>
          </a:p>
          <a:p>
            <a:pPr algn="r" rtl="1" eaLnBrk="1" hangingPunct="1">
              <a:lnSpc>
                <a:spcPct val="90000"/>
              </a:lnSpc>
              <a:defRPr/>
            </a:pPr>
            <a:r>
              <a:rPr lang="ar-SA" smtClean="0"/>
              <a:t>مشتریان بالقوه من چه کسانی هستند؟</a:t>
            </a:r>
            <a:endParaRPr lang="en-US" smtClean="0"/>
          </a:p>
        </p:txBody>
      </p:sp>
      <p:pic>
        <p:nvPicPr>
          <p:cNvPr id="21508" name="Picture 5" descr="crystal_ball2"/>
          <p:cNvPicPr>
            <a:picLocks noChangeAspect="1" noChangeArrowheads="1"/>
          </p:cNvPicPr>
          <p:nvPr/>
        </p:nvPicPr>
        <p:blipFill>
          <a:blip r:embed="rId3"/>
          <a:srcRect/>
          <a:stretch>
            <a:fillRect/>
          </a:stretch>
        </p:blipFill>
        <p:spPr bwMode="auto">
          <a:xfrm>
            <a:off x="0" y="3579813"/>
            <a:ext cx="3563938" cy="3278187"/>
          </a:xfrm>
          <a:prstGeom prst="rect">
            <a:avLst/>
          </a:prstGeom>
          <a:noFill/>
          <a:ln w="9525">
            <a:noFill/>
            <a:miter lim="800000"/>
            <a:headEnd/>
            <a:tailEnd/>
          </a:ln>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301625" y="228600"/>
            <a:ext cx="8510588" cy="1257300"/>
          </a:xfrm>
        </p:spPr>
        <p:txBody>
          <a:bodyPr/>
          <a:lstStyle/>
          <a:p>
            <a:pPr algn="r" rtl="1" eaLnBrk="1" hangingPunct="1">
              <a:defRPr/>
            </a:pPr>
            <a:r>
              <a:rPr lang="ar-SA" sz="4000" b="1" smtClean="0"/>
              <a:t>شما هم می توانید:</a:t>
            </a:r>
            <a:r>
              <a:rPr lang="fa-IR" sz="4000" smtClean="0"/>
              <a:t/>
            </a:r>
            <a:br>
              <a:rPr lang="fa-IR" sz="4000" smtClean="0"/>
            </a:br>
            <a:endParaRPr lang="en-US" sz="4000" smtClean="0"/>
          </a:p>
        </p:txBody>
      </p:sp>
      <p:sp>
        <p:nvSpPr>
          <p:cNvPr id="19459" name="Rectangle 3"/>
          <p:cNvSpPr>
            <a:spLocks noGrp="1" noRot="1" noChangeArrowheads="1"/>
          </p:cNvSpPr>
          <p:nvPr>
            <p:ph type="body" sz="half" idx="1"/>
          </p:nvPr>
        </p:nvSpPr>
        <p:spPr>
          <a:xfrm>
            <a:off x="3779838" y="1600200"/>
            <a:ext cx="4968875" cy="4852988"/>
          </a:xfrm>
        </p:spPr>
        <p:txBody>
          <a:bodyPr/>
          <a:lstStyle/>
          <a:p>
            <a:pPr algn="r" rtl="1" eaLnBrk="1" hangingPunct="1">
              <a:defRPr/>
            </a:pPr>
            <a:r>
              <a:rPr lang="ar-SA" sz="2800" smtClean="0"/>
              <a:t>رییس خود باشید ، تصمیمات را خودتان بگیرید ، و موفقیت را تجربه کنید. اگر با این ایده موافقید ، آیا تحمل ماهها فکر کردن ، کار کردن ، سختی کشیدن ، و فشار روانی را دارید؟</a:t>
            </a:r>
            <a:endParaRPr lang="en-US" sz="2800" smtClean="0"/>
          </a:p>
          <a:p>
            <a:pPr algn="r" rtl="1" eaLnBrk="1" hangingPunct="1">
              <a:buFont typeface="Wingdings" pitchFamily="2" charset="2"/>
              <a:buNone/>
              <a:defRPr/>
            </a:pPr>
            <a:endParaRPr lang="fa-IR" sz="2800" smtClean="0"/>
          </a:p>
          <a:p>
            <a:pPr algn="r" rtl="1" eaLnBrk="1" hangingPunct="1">
              <a:defRPr/>
            </a:pPr>
            <a:r>
              <a:rPr lang="ar-SA" sz="2800" smtClean="0"/>
              <a:t>این مجموعه به شما کمک می کند تا تصمیم بگیرید که آیا از عهده ایجاد و گرداندن یک صنعت</a:t>
            </a:r>
            <a:r>
              <a:rPr lang="fa-IR" sz="2800" smtClean="0"/>
              <a:t>،</a:t>
            </a:r>
            <a:r>
              <a:rPr lang="ar-SA" sz="2800" smtClean="0"/>
              <a:t> </a:t>
            </a:r>
            <a:r>
              <a:rPr lang="fa-IR" sz="2800" smtClean="0"/>
              <a:t>و </a:t>
            </a:r>
            <a:r>
              <a:rPr lang="ar-SA" sz="2800" smtClean="0"/>
              <a:t>یا ارائه یک خدمت برمی آیید یا نه!</a:t>
            </a:r>
            <a:endParaRPr lang="en-US" sz="2800" smtClean="0"/>
          </a:p>
        </p:txBody>
      </p:sp>
      <p:pic>
        <p:nvPicPr>
          <p:cNvPr id="4100" name="Picture 4" descr="Rodin thinker"/>
          <p:cNvPicPr>
            <a:picLocks noGrp="1" noChangeAspect="1" noChangeArrowheads="1"/>
          </p:cNvPicPr>
          <p:nvPr>
            <p:ph sz="half" idx="2"/>
          </p:nvPr>
        </p:nvPicPr>
        <p:blipFill>
          <a:blip r:embed="rId2"/>
          <a:srcRect/>
          <a:stretch>
            <a:fillRect/>
          </a:stretch>
        </p:blipFill>
        <p:spPr>
          <a:xfrm>
            <a:off x="323850" y="1484313"/>
            <a:ext cx="3311525" cy="4537075"/>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Rot="1" noChangeArrowheads="1"/>
          </p:cNvSpPr>
          <p:nvPr>
            <p:ph type="title"/>
          </p:nvPr>
        </p:nvSpPr>
        <p:spPr/>
        <p:txBody>
          <a:bodyPr/>
          <a:lstStyle/>
          <a:p>
            <a:pPr eaLnBrk="1" hangingPunct="1">
              <a:defRPr/>
            </a:pPr>
            <a:r>
              <a:rPr lang="ar-SA" b="1" smtClean="0"/>
              <a:t>پژوهش و تحقیق</a:t>
            </a:r>
            <a:endParaRPr lang="en-US" b="1" smtClean="0"/>
          </a:p>
        </p:txBody>
      </p:sp>
      <p:sp>
        <p:nvSpPr>
          <p:cNvPr id="69635" name="Rectangle 3"/>
          <p:cNvSpPr>
            <a:spLocks noGrp="1" noRot="1" noChangeArrowheads="1"/>
          </p:cNvSpPr>
          <p:nvPr>
            <p:ph type="body" sz="half" idx="1"/>
          </p:nvPr>
        </p:nvSpPr>
        <p:spPr>
          <a:xfrm>
            <a:off x="4565650" y="1676400"/>
            <a:ext cx="4191000" cy="4422775"/>
          </a:xfrm>
        </p:spPr>
        <p:txBody>
          <a:bodyPr/>
          <a:lstStyle/>
          <a:p>
            <a:pPr algn="r" rtl="1" eaLnBrk="1" hangingPunct="1">
              <a:defRPr/>
            </a:pPr>
            <a:r>
              <a:rPr lang="ar-SA" sz="2800" smtClean="0"/>
              <a:t>چه مواد اولیه ای نیاز دارم؟</a:t>
            </a:r>
            <a:endParaRPr lang="fa-IR" sz="2800" smtClean="0"/>
          </a:p>
          <a:p>
            <a:pPr algn="r" rtl="1" eaLnBrk="1" hangingPunct="1">
              <a:defRPr/>
            </a:pPr>
            <a:r>
              <a:rPr lang="ar-SA" sz="2800" smtClean="0"/>
              <a:t>محل کار من کجا خواهد بود؟</a:t>
            </a:r>
            <a:endParaRPr lang="fa-IR" sz="2800" smtClean="0"/>
          </a:p>
          <a:p>
            <a:pPr algn="r" rtl="1" eaLnBrk="1" hangingPunct="1">
              <a:defRPr/>
            </a:pPr>
            <a:r>
              <a:rPr lang="ar-SA" sz="2800" smtClean="0"/>
              <a:t>چه تجهیزاتی نیاز دارم؟</a:t>
            </a:r>
            <a:endParaRPr lang="fa-IR" sz="2800" smtClean="0"/>
          </a:p>
          <a:p>
            <a:pPr algn="r" rtl="1" eaLnBrk="1" hangingPunct="1">
              <a:defRPr/>
            </a:pPr>
            <a:r>
              <a:rPr lang="ar-SA" sz="2800" smtClean="0"/>
              <a:t>چه مبلغی باید هزینه نمایم؟</a:t>
            </a:r>
            <a:endParaRPr lang="fa-IR" sz="2800" smtClean="0"/>
          </a:p>
          <a:p>
            <a:pPr algn="r" rtl="1" eaLnBrk="1" hangingPunct="1">
              <a:defRPr/>
            </a:pPr>
            <a:r>
              <a:rPr lang="ar-SA" sz="2800" smtClean="0"/>
              <a:t>مراحل برقراری کار چیست؟</a:t>
            </a:r>
            <a:endParaRPr lang="fa-IR" sz="2800" smtClean="0"/>
          </a:p>
          <a:p>
            <a:pPr algn="r" rtl="1" eaLnBrk="1" hangingPunct="1">
              <a:defRPr/>
            </a:pPr>
            <a:r>
              <a:rPr lang="ar-SA" sz="2800" smtClean="0"/>
              <a:t>برآورد زمانی کار چیست؟</a:t>
            </a:r>
            <a:endParaRPr lang="fa-IR" sz="2800" smtClean="0"/>
          </a:p>
          <a:p>
            <a:pPr algn="r" rtl="1" eaLnBrk="1" hangingPunct="1">
              <a:defRPr/>
            </a:pPr>
            <a:r>
              <a:rPr lang="ar-SA" sz="2800" smtClean="0"/>
              <a:t>رقبای من چه کسانی هستند؟</a:t>
            </a:r>
            <a:endParaRPr lang="en-US" sz="2800" smtClean="0"/>
          </a:p>
        </p:txBody>
      </p:sp>
      <p:pic>
        <p:nvPicPr>
          <p:cNvPr id="22532" name="Picture 4" descr="Picture3"/>
          <p:cNvPicPr>
            <a:picLocks noGrp="1" noChangeAspect="1" noChangeArrowheads="1"/>
          </p:cNvPicPr>
          <p:nvPr>
            <p:ph sz="half" idx="2"/>
          </p:nvPr>
        </p:nvPicPr>
        <p:blipFill>
          <a:blip r:embed="rId2"/>
          <a:srcRect/>
          <a:stretch>
            <a:fillRect/>
          </a:stretch>
        </p:blipFill>
        <p:spPr>
          <a:xfrm>
            <a:off x="250825" y="1773238"/>
            <a:ext cx="4392613" cy="3384550"/>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2"/>
          <p:cNvSpPr>
            <a:spLocks noGrp="1" noRot="1" noChangeArrowheads="1"/>
          </p:cNvSpPr>
          <p:nvPr>
            <p:ph type="title"/>
          </p:nvPr>
        </p:nvSpPr>
        <p:spPr/>
        <p:txBody>
          <a:bodyPr/>
          <a:lstStyle/>
          <a:p>
            <a:pPr eaLnBrk="1" hangingPunct="1">
              <a:defRPr/>
            </a:pPr>
            <a:r>
              <a:rPr lang="ar-SA" b="1" smtClean="0"/>
              <a:t>پژوهش و تحقیق</a:t>
            </a:r>
            <a:endParaRPr lang="en-US" b="1" smtClean="0"/>
          </a:p>
        </p:txBody>
      </p:sp>
      <p:sp>
        <p:nvSpPr>
          <p:cNvPr id="70659" name="Rectangle 3"/>
          <p:cNvSpPr>
            <a:spLocks noGrp="1" noRot="1" noChangeArrowheads="1"/>
          </p:cNvSpPr>
          <p:nvPr>
            <p:ph type="body" sz="half" idx="1"/>
          </p:nvPr>
        </p:nvSpPr>
        <p:spPr>
          <a:xfrm>
            <a:off x="2771775" y="1676400"/>
            <a:ext cx="5761038" cy="4422775"/>
          </a:xfrm>
        </p:spPr>
        <p:txBody>
          <a:bodyPr/>
          <a:lstStyle/>
          <a:p>
            <a:pPr algn="r" rtl="1" eaLnBrk="1" hangingPunct="1">
              <a:defRPr/>
            </a:pPr>
            <a:r>
              <a:rPr lang="ar-SA" sz="2800" smtClean="0"/>
              <a:t>مشتریان من کجا هستند؟</a:t>
            </a:r>
            <a:endParaRPr lang="fa-IR" sz="2800" smtClean="0"/>
          </a:p>
          <a:p>
            <a:pPr algn="r" rtl="1" eaLnBrk="1" hangingPunct="1">
              <a:defRPr/>
            </a:pPr>
            <a:endParaRPr lang="fa-IR" sz="2800" smtClean="0"/>
          </a:p>
          <a:p>
            <a:pPr algn="r" rtl="1" eaLnBrk="1" hangingPunct="1">
              <a:defRPr/>
            </a:pPr>
            <a:r>
              <a:rPr lang="ar-SA" sz="2800" smtClean="0"/>
              <a:t>چه کیفیت ، کمیت ، و قیمتی مورد نظر آنها است؟</a:t>
            </a:r>
            <a:endParaRPr lang="fa-IR" sz="2800" smtClean="0"/>
          </a:p>
          <a:p>
            <a:pPr algn="r" rtl="1" eaLnBrk="1" hangingPunct="1">
              <a:defRPr/>
            </a:pPr>
            <a:endParaRPr lang="fa-IR" sz="2800" smtClean="0"/>
          </a:p>
          <a:p>
            <a:pPr algn="r" rtl="1" eaLnBrk="1" hangingPunct="1">
              <a:defRPr/>
            </a:pPr>
            <a:r>
              <a:rPr lang="ar-SA" sz="2800" smtClean="0"/>
              <a:t>چگونه آنها را قانع کنم ، که بجای رقبا از من خریداری نمایند؟</a:t>
            </a:r>
            <a:endParaRPr lang="en-US" sz="2800" smtClean="0"/>
          </a:p>
        </p:txBody>
      </p:sp>
      <p:pic>
        <p:nvPicPr>
          <p:cNvPr id="23556" name="Picture 4" descr="Picture10"/>
          <p:cNvPicPr>
            <a:picLocks noGrp="1" noChangeAspect="1" noChangeArrowheads="1"/>
          </p:cNvPicPr>
          <p:nvPr>
            <p:ph sz="half" idx="2"/>
          </p:nvPr>
        </p:nvPicPr>
        <p:blipFill>
          <a:blip r:embed="rId2"/>
          <a:srcRect/>
          <a:stretch>
            <a:fillRect/>
          </a:stretch>
        </p:blipFill>
        <p:spPr>
          <a:xfrm>
            <a:off x="909638" y="2284413"/>
            <a:ext cx="2390775" cy="3205162"/>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2"/>
          <p:cNvSpPr>
            <a:spLocks noGrp="1" noRot="1" noChangeArrowheads="1"/>
          </p:cNvSpPr>
          <p:nvPr>
            <p:ph type="title"/>
          </p:nvPr>
        </p:nvSpPr>
        <p:spPr/>
        <p:txBody>
          <a:bodyPr/>
          <a:lstStyle/>
          <a:p>
            <a:pPr eaLnBrk="1" hangingPunct="1">
              <a:defRPr/>
            </a:pPr>
            <a:r>
              <a:rPr lang="fa-IR" altLang="ja-JP" smtClean="0"/>
              <a:t> </a:t>
            </a:r>
            <a:r>
              <a:rPr lang="ar-SA" altLang="ja-JP" b="1" smtClean="0"/>
              <a:t>پاداش این تلاشها چیست؟</a:t>
            </a:r>
            <a:r>
              <a:rPr lang="en-US" altLang="ja-JP" smtClean="0">
                <a:ea typeface="MS PGothic" pitchFamily="34" charset="-128"/>
              </a:rPr>
              <a:t> </a:t>
            </a:r>
            <a:endParaRPr lang="en-US" smtClean="0"/>
          </a:p>
        </p:txBody>
      </p:sp>
      <p:sp>
        <p:nvSpPr>
          <p:cNvPr id="71683" name="Rectangle 3"/>
          <p:cNvSpPr>
            <a:spLocks noGrp="1" noRot="1" noChangeArrowheads="1"/>
          </p:cNvSpPr>
          <p:nvPr>
            <p:ph type="body" sz="half" idx="1"/>
          </p:nvPr>
        </p:nvSpPr>
        <p:spPr>
          <a:xfrm>
            <a:off x="1027113" y="1196975"/>
            <a:ext cx="8081962" cy="5661025"/>
          </a:xfrm>
        </p:spPr>
        <p:txBody>
          <a:bodyPr/>
          <a:lstStyle/>
          <a:p>
            <a:pPr algn="r" rtl="1" eaLnBrk="1" hangingPunct="1">
              <a:lnSpc>
                <a:spcPct val="90000"/>
              </a:lnSpc>
              <a:buFont typeface="Wingdings" pitchFamily="2" charset="2"/>
              <a:buNone/>
              <a:defRPr/>
            </a:pPr>
            <a:r>
              <a:rPr lang="fa-IR" sz="2800" smtClean="0"/>
              <a:t>    </a:t>
            </a:r>
          </a:p>
          <a:p>
            <a:pPr algn="r" rtl="1" eaLnBrk="1" hangingPunct="1">
              <a:lnSpc>
                <a:spcPct val="90000"/>
              </a:lnSpc>
              <a:buFont typeface="Wingdings" pitchFamily="2" charset="2"/>
              <a:buNone/>
              <a:defRPr/>
            </a:pPr>
            <a:r>
              <a:rPr lang="fa-IR" sz="2800" smtClean="0"/>
              <a:t>   </a:t>
            </a:r>
            <a:r>
              <a:rPr lang="ar-SA" sz="2800" smtClean="0"/>
              <a:t>ممکن است ایده ای خارق العاده برای کارآفرینی داشته باشید، و گاهی ممکن است بیش از یک ایده</a:t>
            </a:r>
            <a:r>
              <a:rPr lang="fa-IR" sz="2800" smtClean="0"/>
              <a:t> </a:t>
            </a:r>
            <a:r>
              <a:rPr lang="ar-SA" sz="2800" smtClean="0"/>
              <a:t>داشته باشید ، یا ممکن است هنوز بدنبال یک ایده دست اول باشید.</a:t>
            </a:r>
            <a:endParaRPr lang="fa-IR" sz="2800" smtClean="0"/>
          </a:p>
          <a:p>
            <a:pPr algn="r" rtl="1" eaLnBrk="1" hangingPunct="1">
              <a:lnSpc>
                <a:spcPct val="90000"/>
              </a:lnSpc>
              <a:buFont typeface="Wingdings" pitchFamily="2" charset="2"/>
              <a:buNone/>
              <a:defRPr/>
            </a:pPr>
            <a:r>
              <a:rPr lang="fa-IR" sz="2800" smtClean="0"/>
              <a:t>   </a:t>
            </a:r>
            <a:r>
              <a:rPr lang="ar-SA" sz="2800" smtClean="0"/>
              <a:t>اگر اطمینان دارید که ایده شما به نتیجه خواهد رسید، یا مایل هستید قبل از شروع به کار باز هم در مورد آن تحقیق کنید ، بیاد داشته باشید:</a:t>
            </a:r>
            <a:endParaRPr lang="fa-IR" sz="2800" smtClean="0"/>
          </a:p>
          <a:p>
            <a:pPr algn="r" rtl="1" eaLnBrk="1" hangingPunct="1">
              <a:lnSpc>
                <a:spcPct val="90000"/>
              </a:lnSpc>
              <a:buFont typeface="Wingdings" pitchFamily="2" charset="2"/>
              <a:buNone/>
              <a:defRPr/>
            </a:pPr>
            <a:r>
              <a:rPr lang="fa-IR" sz="2800" smtClean="0"/>
              <a:t>    </a:t>
            </a:r>
            <a:r>
              <a:rPr lang="ar-SA" sz="2800" smtClean="0"/>
              <a:t>شروع و تداوم کاری موفقیت آمیز بسیار دشوار است </a:t>
            </a:r>
            <a:endParaRPr lang="fa-IR" sz="2800" smtClean="0"/>
          </a:p>
          <a:p>
            <a:pPr algn="r" rtl="1" eaLnBrk="1" hangingPunct="1">
              <a:lnSpc>
                <a:spcPct val="90000"/>
              </a:lnSpc>
              <a:buFont typeface="Wingdings" pitchFamily="2" charset="2"/>
              <a:buNone/>
              <a:defRPr/>
            </a:pPr>
            <a:r>
              <a:rPr lang="fa-IR" sz="2800" smtClean="0"/>
              <a:t>    </a:t>
            </a:r>
            <a:r>
              <a:rPr lang="ar-SA" sz="2800" smtClean="0"/>
              <a:t>ولی می تواند منافع زیادی را نصیب شما نماید. اثبات </a:t>
            </a:r>
            <a:r>
              <a:rPr lang="fa-IR" sz="2800" smtClean="0"/>
              <a:t> </a:t>
            </a:r>
          </a:p>
          <a:p>
            <a:pPr algn="r" rtl="1" eaLnBrk="1" hangingPunct="1">
              <a:lnSpc>
                <a:spcPct val="90000"/>
              </a:lnSpc>
              <a:buFont typeface="Wingdings" pitchFamily="2" charset="2"/>
              <a:buNone/>
              <a:defRPr/>
            </a:pPr>
            <a:r>
              <a:rPr lang="fa-IR" sz="2800" smtClean="0"/>
              <a:t>    </a:t>
            </a:r>
            <a:r>
              <a:rPr lang="ar-SA" sz="2800" smtClean="0"/>
              <a:t>این نتایج کار مشکلی نیست. بسادگی می توانید افراد </a:t>
            </a:r>
            <a:endParaRPr lang="fa-IR" sz="2800" smtClean="0"/>
          </a:p>
          <a:p>
            <a:pPr algn="r" rtl="1" eaLnBrk="1" hangingPunct="1">
              <a:lnSpc>
                <a:spcPct val="90000"/>
              </a:lnSpc>
              <a:buFont typeface="Wingdings" pitchFamily="2" charset="2"/>
              <a:buNone/>
              <a:defRPr/>
            </a:pPr>
            <a:r>
              <a:rPr lang="fa-IR" sz="2800" smtClean="0"/>
              <a:t>    </a:t>
            </a:r>
            <a:r>
              <a:rPr lang="ar-SA" sz="2800" smtClean="0"/>
              <a:t>جوانی مانند خودتان را که این کار را با موفقیت انجام</a:t>
            </a:r>
            <a:r>
              <a:rPr lang="fa-IR" sz="2800" smtClean="0"/>
              <a:t> </a:t>
            </a:r>
          </a:p>
          <a:p>
            <a:pPr algn="r" rtl="1" eaLnBrk="1" hangingPunct="1">
              <a:lnSpc>
                <a:spcPct val="90000"/>
              </a:lnSpc>
              <a:buFont typeface="Wingdings" pitchFamily="2" charset="2"/>
              <a:buNone/>
              <a:defRPr/>
            </a:pPr>
            <a:r>
              <a:rPr lang="fa-IR" sz="2800" smtClean="0"/>
              <a:t>   </a:t>
            </a:r>
            <a:r>
              <a:rPr lang="ar-SA" sz="2800" smtClean="0"/>
              <a:t> داده اند ملاحظه کنید.</a:t>
            </a:r>
            <a:endParaRPr lang="en-US" sz="2800" smtClean="0"/>
          </a:p>
        </p:txBody>
      </p:sp>
      <p:pic>
        <p:nvPicPr>
          <p:cNvPr id="24580" name="Picture 6" descr="j0198183"/>
          <p:cNvPicPr>
            <a:picLocks noChangeAspect="1" noChangeArrowheads="1"/>
          </p:cNvPicPr>
          <p:nvPr/>
        </p:nvPicPr>
        <p:blipFill>
          <a:blip r:embed="rId2"/>
          <a:srcRect/>
          <a:stretch>
            <a:fillRect/>
          </a:stretch>
        </p:blipFill>
        <p:spPr bwMode="auto">
          <a:xfrm>
            <a:off x="0" y="3933825"/>
            <a:ext cx="2339975" cy="2924175"/>
          </a:xfrm>
          <a:prstGeom prst="rect">
            <a:avLst/>
          </a:prstGeom>
          <a:noFill/>
          <a:ln w="9525">
            <a:noFill/>
            <a:miter lim="800000"/>
            <a:headEnd/>
            <a:tailEnd/>
          </a:ln>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p:txBody>
          <a:bodyPr/>
          <a:lstStyle/>
          <a:p>
            <a:pPr eaLnBrk="1" hangingPunct="1">
              <a:defRPr/>
            </a:pPr>
            <a:r>
              <a:rPr lang="ar-SA" b="1" smtClean="0"/>
              <a:t>خودتان را بهتر بشناسید؟</a:t>
            </a:r>
            <a:endParaRPr lang="en-US" b="1" smtClean="0"/>
          </a:p>
        </p:txBody>
      </p:sp>
      <p:sp>
        <p:nvSpPr>
          <p:cNvPr id="72707" name="Rectangle 3"/>
          <p:cNvSpPr>
            <a:spLocks noGrp="1" noRot="1" noChangeArrowheads="1"/>
          </p:cNvSpPr>
          <p:nvPr>
            <p:ph type="body" sz="half" idx="1"/>
          </p:nvPr>
        </p:nvSpPr>
        <p:spPr>
          <a:xfrm>
            <a:off x="3600450" y="2266950"/>
            <a:ext cx="4857750" cy="3832225"/>
          </a:xfrm>
        </p:spPr>
        <p:txBody>
          <a:bodyPr/>
          <a:lstStyle/>
          <a:p>
            <a:pPr algn="r" rtl="1" eaLnBrk="1" hangingPunct="1">
              <a:defRPr/>
            </a:pPr>
            <a:r>
              <a:rPr lang="ar-SA" sz="2800" smtClean="0"/>
              <a:t>افراد کارآفرین شخصیت ویژه ای ندارند. شیوه های مختلف کار می تواند نتیجه یکسانی داشته باشد، مخصوصاً اگر شناخت کافی روی نقاط قوت و ضعف خود داشته باشید.</a:t>
            </a:r>
            <a:endParaRPr lang="en-US" sz="2800" smtClean="0"/>
          </a:p>
        </p:txBody>
      </p:sp>
      <p:pic>
        <p:nvPicPr>
          <p:cNvPr id="25604" name="Picture 7" descr="Picture27"/>
          <p:cNvPicPr>
            <a:picLocks noGrp="1" noChangeAspect="1" noChangeArrowheads="1"/>
          </p:cNvPicPr>
          <p:nvPr>
            <p:ph sz="half" idx="2"/>
          </p:nvPr>
        </p:nvPicPr>
        <p:blipFill>
          <a:blip r:embed="rId2"/>
          <a:srcRect/>
          <a:stretch>
            <a:fillRect/>
          </a:stretch>
        </p:blipFill>
        <p:spPr>
          <a:xfrm>
            <a:off x="1508125" y="1847850"/>
            <a:ext cx="1519238" cy="4078288"/>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p:txBody>
          <a:bodyPr/>
          <a:lstStyle/>
          <a:p>
            <a:pPr eaLnBrk="1" hangingPunct="1">
              <a:defRPr/>
            </a:pPr>
            <a:r>
              <a:rPr lang="ar-SA" b="1" smtClean="0"/>
              <a:t>ایده هایی برای آغاز کار</a:t>
            </a:r>
            <a:endParaRPr lang="en-US" b="1" smtClean="0"/>
          </a:p>
        </p:txBody>
      </p:sp>
      <p:sp>
        <p:nvSpPr>
          <p:cNvPr id="76803" name="Rectangle 3"/>
          <p:cNvSpPr>
            <a:spLocks noGrp="1" noRot="1" noChangeArrowheads="1"/>
          </p:cNvSpPr>
          <p:nvPr>
            <p:ph type="body" sz="half" idx="1"/>
          </p:nvPr>
        </p:nvSpPr>
        <p:spPr>
          <a:xfrm>
            <a:off x="900113" y="1773238"/>
            <a:ext cx="7794625" cy="4422775"/>
          </a:xfrm>
        </p:spPr>
        <p:txBody>
          <a:bodyPr/>
          <a:lstStyle/>
          <a:p>
            <a:pPr algn="r" rtl="1" eaLnBrk="1" hangingPunct="1">
              <a:lnSpc>
                <a:spcPct val="90000"/>
              </a:lnSpc>
              <a:defRPr/>
            </a:pPr>
            <a:endParaRPr lang="en-US" sz="2400" smtClean="0"/>
          </a:p>
          <a:p>
            <a:pPr algn="r" rtl="1" eaLnBrk="1" hangingPunct="1">
              <a:lnSpc>
                <a:spcPct val="90000"/>
              </a:lnSpc>
              <a:defRPr/>
            </a:pPr>
            <a:r>
              <a:rPr lang="ar-SA" sz="2400" smtClean="0"/>
              <a:t>بازیافت مواد و اطلاعات</a:t>
            </a:r>
          </a:p>
          <a:p>
            <a:pPr algn="r" rtl="1" eaLnBrk="1" hangingPunct="1">
              <a:lnSpc>
                <a:spcPct val="90000"/>
              </a:lnSpc>
              <a:defRPr/>
            </a:pPr>
            <a:r>
              <a:rPr lang="ar-SA" sz="2400" smtClean="0"/>
              <a:t>تقلید از محصولات و خدمات موجود در داخل و خارج کشور یا ایجاد بهبود در آنها</a:t>
            </a:r>
          </a:p>
          <a:p>
            <a:pPr algn="r" rtl="1" eaLnBrk="1" hangingPunct="1">
              <a:lnSpc>
                <a:spcPct val="90000"/>
              </a:lnSpc>
              <a:defRPr/>
            </a:pPr>
            <a:r>
              <a:rPr lang="ar-SA" sz="2400" smtClean="0"/>
              <a:t>مشاغل مرتبط باکامپیوتر( ایجاد سایت های کامپیوتری برای شرکتها ، تجارت الکترونیک، عکاسی کامپیوتری وکارهای گرافیکی،ارائه سخت افزارونرم افزار)</a:t>
            </a:r>
          </a:p>
          <a:p>
            <a:pPr algn="r" rtl="1" eaLnBrk="1" hangingPunct="1">
              <a:lnSpc>
                <a:spcPct val="90000"/>
              </a:lnSpc>
              <a:defRPr/>
            </a:pPr>
            <a:r>
              <a:rPr lang="ar-SA" sz="2400" smtClean="0"/>
              <a:t>انجام کارهای خدماتی(حسابداری ، حمل و نقل، نظافت و آبدارخانه، تعمیرات، آشپزی، باغبانی،</a:t>
            </a:r>
            <a:r>
              <a:rPr lang="fa-IR" sz="2400" smtClean="0"/>
              <a:t>  </a:t>
            </a:r>
            <a:r>
              <a:rPr lang="ar-SA" sz="2400" smtClean="0"/>
              <a:t>تایپ، نگهداری از کودکان و افراد ناتوان)</a:t>
            </a:r>
            <a:endParaRPr lang="en-US" sz="2400" smtClean="0"/>
          </a:p>
        </p:txBody>
      </p:sp>
      <p:graphicFrame>
        <p:nvGraphicFramePr>
          <p:cNvPr id="26628" name="Object 4"/>
          <p:cNvGraphicFramePr>
            <a:graphicFrameLocks noGrp="1" noChangeAspect="1"/>
          </p:cNvGraphicFramePr>
          <p:nvPr>
            <p:ph sz="half" idx="2"/>
          </p:nvPr>
        </p:nvGraphicFramePr>
        <p:xfrm>
          <a:off x="0" y="0"/>
          <a:ext cx="2051050" cy="1773238"/>
        </p:xfrm>
        <a:graphic>
          <a:graphicData uri="http://schemas.openxmlformats.org/presentationml/2006/ole">
            <mc:AlternateContent xmlns:mc="http://schemas.openxmlformats.org/markup-compatibility/2006">
              <mc:Choice xmlns:v="urn:schemas-microsoft-com:vml" Requires="v">
                <p:oleObj spid="_x0000_s26629" name="Clip" r:id="rId3" imgW="3695700" imgH="3467100" progId="MS_ClipArt_Gallery.2">
                  <p:embed/>
                </p:oleObj>
              </mc:Choice>
              <mc:Fallback>
                <p:oleObj name="Clip" r:id="rId3" imgW="3695700" imgH="3467100" progId="MS_ClipArt_Gallery.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051050" cy="177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2"/>
          <p:cNvSpPr>
            <a:spLocks noGrp="1" noRot="1" noChangeArrowheads="1"/>
          </p:cNvSpPr>
          <p:nvPr>
            <p:ph type="title"/>
          </p:nvPr>
        </p:nvSpPr>
        <p:spPr/>
        <p:txBody>
          <a:bodyPr/>
          <a:lstStyle/>
          <a:p>
            <a:pPr eaLnBrk="1" hangingPunct="1">
              <a:defRPr/>
            </a:pPr>
            <a:r>
              <a:rPr lang="ar-SA" b="1" smtClean="0"/>
              <a:t>ایده هایی برای آغاز کار</a:t>
            </a:r>
            <a:endParaRPr lang="en-US" b="1" smtClean="0"/>
          </a:p>
        </p:txBody>
      </p:sp>
      <p:sp>
        <p:nvSpPr>
          <p:cNvPr id="77827" name="Rectangle 3"/>
          <p:cNvSpPr>
            <a:spLocks noGrp="1" noRot="1" noChangeArrowheads="1"/>
          </p:cNvSpPr>
          <p:nvPr>
            <p:ph type="body" idx="1"/>
          </p:nvPr>
        </p:nvSpPr>
        <p:spPr/>
        <p:txBody>
          <a:bodyPr/>
          <a:lstStyle/>
          <a:p>
            <a:pPr algn="r" rtl="1" eaLnBrk="1" hangingPunct="1">
              <a:defRPr/>
            </a:pPr>
            <a:r>
              <a:rPr lang="ar-SA" smtClean="0"/>
              <a:t>کارهای پژوهشی ، مشاوره، طراحی سیستم ، انتشارات ، ترجمه، آموزش ، اطلاع رسانی ، پیمانکاری ساختمان و تاسیسات، برنامه ریزی و کنترل پروژه</a:t>
            </a:r>
          </a:p>
          <a:p>
            <a:pPr algn="r" rtl="1" eaLnBrk="1" hangingPunct="1">
              <a:defRPr/>
            </a:pPr>
            <a:r>
              <a:rPr lang="ar-SA" smtClean="0"/>
              <a:t>کارهایی که بودجه دولتی زیادی به آن تخصیص یافته است.</a:t>
            </a:r>
          </a:p>
          <a:p>
            <a:pPr algn="r" rtl="1" eaLnBrk="1" hangingPunct="1">
              <a:defRPr/>
            </a:pPr>
            <a:r>
              <a:rPr lang="ar-SA" smtClean="0"/>
              <a:t>کمک به تدارکات کالاها و خدمات مورد نیاز کارخانجات و شرکت ها</a:t>
            </a:r>
            <a:r>
              <a:rPr lang="fa-IR" smtClean="0"/>
              <a:t>  </a:t>
            </a:r>
          </a:p>
          <a:p>
            <a:pPr algn="r" rtl="1" eaLnBrk="1" hangingPunct="1">
              <a:defRPr/>
            </a:pPr>
            <a:r>
              <a:rPr lang="ar-SA" smtClean="0"/>
              <a:t>تولید غذاهای آماده مصرف</a:t>
            </a:r>
            <a:endParaRPr lang="en-US" smtClean="0"/>
          </a:p>
          <a:p>
            <a:pPr algn="r" rtl="1" eaLnBrk="1" hangingPunct="1">
              <a:defRPr/>
            </a:pP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Rot="1" noChangeArrowheads="1"/>
          </p:cNvSpPr>
          <p:nvPr>
            <p:ph type="title"/>
          </p:nvPr>
        </p:nvSpPr>
        <p:spPr/>
        <p:txBody>
          <a:bodyPr/>
          <a:lstStyle/>
          <a:p>
            <a:pPr eaLnBrk="1" hangingPunct="1">
              <a:defRPr/>
            </a:pPr>
            <a:r>
              <a:rPr lang="ar-SA" b="1" smtClean="0"/>
              <a:t>ایده هایی برای آغاز کار</a:t>
            </a:r>
            <a:endParaRPr lang="en-US" b="1" smtClean="0"/>
          </a:p>
        </p:txBody>
      </p:sp>
      <p:sp>
        <p:nvSpPr>
          <p:cNvPr id="78851" name="Rectangle 3"/>
          <p:cNvSpPr>
            <a:spLocks noGrp="1" noRot="1" noChangeArrowheads="1"/>
          </p:cNvSpPr>
          <p:nvPr>
            <p:ph type="body" idx="1"/>
          </p:nvPr>
        </p:nvSpPr>
        <p:spPr/>
        <p:txBody>
          <a:bodyPr/>
          <a:lstStyle/>
          <a:p>
            <a:pPr algn="r" rtl="1" eaLnBrk="1" hangingPunct="1">
              <a:defRPr/>
            </a:pPr>
            <a:r>
              <a:rPr lang="ar-SA" smtClean="0"/>
              <a:t>بازاریابی محصولات سایر کارخانجات </a:t>
            </a:r>
          </a:p>
          <a:p>
            <a:pPr algn="r" rtl="1" eaLnBrk="1" hangingPunct="1">
              <a:defRPr/>
            </a:pPr>
            <a:r>
              <a:rPr lang="ar-SA" smtClean="0"/>
              <a:t>انجام کارهای هنری ( شعر ، موسیقی ، نقاشی ، خطاطی ، طراحی)</a:t>
            </a:r>
          </a:p>
          <a:p>
            <a:pPr algn="r" rtl="1" eaLnBrk="1" hangingPunct="1">
              <a:defRPr/>
            </a:pPr>
            <a:r>
              <a:rPr lang="ar-SA" smtClean="0"/>
              <a:t>تولید رسانه های صوتی و تصویری</a:t>
            </a:r>
          </a:p>
          <a:p>
            <a:pPr algn="r" rtl="1" eaLnBrk="1" hangingPunct="1">
              <a:defRPr/>
            </a:pPr>
            <a:r>
              <a:rPr lang="ar-SA" smtClean="0"/>
              <a:t>دریافت نمایندگی از شرکتهای داخلی و خارجی</a:t>
            </a:r>
          </a:p>
          <a:p>
            <a:pPr algn="r" rtl="1" eaLnBrk="1" hangingPunct="1">
              <a:defRPr/>
            </a:pPr>
            <a:r>
              <a:rPr lang="ar-SA" altLang="ja-JP" smtClean="0"/>
              <a:t>خدمات گردشگری</a:t>
            </a:r>
            <a:r>
              <a:rPr lang="ar-SA" altLang="ja-JP" smtClean="0">
                <a:ea typeface="MS PGothic" pitchFamily="34" charset="-128"/>
              </a:rPr>
              <a:t> </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Rectangle 2"/>
          <p:cNvSpPr>
            <a:spLocks noGrp="1" noRot="1" noChangeArrowheads="1"/>
          </p:cNvSpPr>
          <p:nvPr>
            <p:ph type="title"/>
          </p:nvPr>
        </p:nvSpPr>
        <p:spPr/>
        <p:txBody>
          <a:bodyPr/>
          <a:lstStyle/>
          <a:p>
            <a:pPr eaLnBrk="1" hangingPunct="1">
              <a:defRPr/>
            </a:pPr>
            <a:r>
              <a:rPr lang="ar-SA" b="1" smtClean="0"/>
              <a:t>ایده هایی برای آغاز کار</a:t>
            </a:r>
            <a:endParaRPr lang="en-US" b="1" smtClean="0"/>
          </a:p>
        </p:txBody>
      </p:sp>
      <p:sp>
        <p:nvSpPr>
          <p:cNvPr id="79875" name="Rectangle 3"/>
          <p:cNvSpPr>
            <a:spLocks noGrp="1" noRot="1" noChangeArrowheads="1"/>
          </p:cNvSpPr>
          <p:nvPr>
            <p:ph type="body" idx="1"/>
          </p:nvPr>
        </p:nvSpPr>
        <p:spPr/>
        <p:txBody>
          <a:bodyPr/>
          <a:lstStyle/>
          <a:p>
            <a:pPr algn="r" rtl="1" eaLnBrk="1" hangingPunct="1">
              <a:defRPr/>
            </a:pPr>
            <a:r>
              <a:rPr lang="ar-SA" smtClean="0"/>
              <a:t>امور تبلیغاتی</a:t>
            </a:r>
          </a:p>
          <a:p>
            <a:pPr algn="r" rtl="1" eaLnBrk="1" hangingPunct="1">
              <a:defRPr/>
            </a:pPr>
            <a:r>
              <a:rPr lang="ar-SA" smtClean="0"/>
              <a:t>واردات و صادرات</a:t>
            </a:r>
          </a:p>
          <a:p>
            <a:pPr algn="r" rtl="1" eaLnBrk="1" hangingPunct="1">
              <a:defRPr/>
            </a:pPr>
            <a:r>
              <a:rPr lang="ar-SA" smtClean="0"/>
              <a:t>انجام حرفه های گوناگون( رستوران ، آهنگری،خیاطی، نجاری، خواربار فروشی ، میوه فروشی، دکوراسیون ،و...)</a:t>
            </a:r>
          </a:p>
          <a:p>
            <a:pPr algn="r" rtl="1" eaLnBrk="1" hangingPunct="1">
              <a:defRPr/>
            </a:pPr>
            <a:r>
              <a:rPr lang="ar-SA" smtClean="0"/>
              <a:t>پرورش حیوانات خانگی جهت فروش</a:t>
            </a:r>
          </a:p>
          <a:p>
            <a:pPr algn="r" rtl="1" eaLnBrk="1" hangingPunct="1">
              <a:defRPr/>
            </a:pPr>
            <a:r>
              <a:rPr lang="ar-SA" smtClean="0"/>
              <a:t>پرورش دام ، طیور و آبزیان</a:t>
            </a:r>
            <a:r>
              <a:rPr lang="en-US" b="1" smtClean="0"/>
              <a:t> </a:t>
            </a:r>
            <a:r>
              <a:rPr lang="ar-SA" b="1" smtClean="0"/>
              <a:t>،</a:t>
            </a:r>
            <a:r>
              <a:rPr lang="ar-SA" smtClean="0"/>
              <a:t>کشاورزی و باغداری</a:t>
            </a:r>
          </a:p>
          <a:p>
            <a:pPr algn="r" rtl="1" eaLnBrk="1" hangingPunct="1">
              <a:defRPr/>
            </a:pP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2"/>
          <p:cNvSpPr>
            <a:spLocks noGrp="1" noRot="1" noChangeArrowheads="1"/>
          </p:cNvSpPr>
          <p:nvPr>
            <p:ph type="title"/>
          </p:nvPr>
        </p:nvSpPr>
        <p:spPr/>
        <p:txBody>
          <a:bodyPr/>
          <a:lstStyle/>
          <a:p>
            <a:pPr eaLnBrk="1" hangingPunct="1">
              <a:defRPr/>
            </a:pPr>
            <a:r>
              <a:rPr lang="fa-IR" smtClean="0"/>
              <a:t>دستورالعمل تدوین طرحی برای کسب و کار</a:t>
            </a:r>
            <a:endParaRPr lang="en-US" smtClean="0"/>
          </a:p>
        </p:txBody>
      </p:sp>
      <p:sp>
        <p:nvSpPr>
          <p:cNvPr id="80899" name="Rectangle 3"/>
          <p:cNvSpPr>
            <a:spLocks noGrp="1" noRot="1" noChangeArrowheads="1"/>
          </p:cNvSpPr>
          <p:nvPr>
            <p:ph type="body" idx="1"/>
          </p:nvPr>
        </p:nvSpPr>
        <p:spPr/>
        <p:txBody>
          <a:bodyPr/>
          <a:lstStyle/>
          <a:p>
            <a:pPr algn="r" rtl="1" eaLnBrk="1" hangingPunct="1">
              <a:defRPr/>
            </a:pPr>
            <a:r>
              <a:rPr lang="ar-SA" smtClean="0"/>
              <a:t> تدوین یک طرح و به روز آوری آن ،</a:t>
            </a:r>
            <a:r>
              <a:rPr lang="fa-IR" smtClean="0"/>
              <a:t>  </a:t>
            </a:r>
            <a:r>
              <a:rPr lang="ar-SA" smtClean="0"/>
              <a:t>قدم اول برای پایه ریزی کسب و کار شما است.</a:t>
            </a:r>
            <a:r>
              <a:rPr lang="fa-IR" smtClean="0"/>
              <a:t>  </a:t>
            </a:r>
            <a:r>
              <a:rPr lang="ar-SA" smtClean="0"/>
              <a:t>بانکها، وزارتخانه ها، اشخاص، موسسات اعتبار دهنده و نهاد هایی که از کارآفرینی حمایت می کنند ، بودجه خود را صرف طرحهایی می کنند که توجیه فنی و اقتصادی داشته باشد و بازگشت سرمایه را تضمین نماید.</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p:txBody>
          <a:bodyPr/>
          <a:lstStyle/>
          <a:p>
            <a:pPr eaLnBrk="1" hangingPunct="1">
              <a:defRPr/>
            </a:pPr>
            <a:r>
              <a:rPr lang="ar-SA" sz="4000" b="1" smtClean="0"/>
              <a:t>قسمت های اصلی طرح </a:t>
            </a:r>
            <a:r>
              <a:rPr lang="fa-IR" sz="4000" b="1" smtClean="0"/>
              <a:t>کسب و کار</a:t>
            </a:r>
            <a:r>
              <a:rPr lang="en-US" sz="4000" smtClean="0"/>
              <a:t/>
            </a:r>
            <a:br>
              <a:rPr lang="en-US" sz="4000" smtClean="0"/>
            </a:br>
            <a:endParaRPr lang="en-US" sz="4000" smtClean="0"/>
          </a:p>
        </p:txBody>
      </p:sp>
      <p:sp>
        <p:nvSpPr>
          <p:cNvPr id="81923" name="Rectangle 3"/>
          <p:cNvSpPr>
            <a:spLocks noGrp="1" noRot="1" noChangeArrowheads="1"/>
          </p:cNvSpPr>
          <p:nvPr>
            <p:ph type="body" idx="1"/>
          </p:nvPr>
        </p:nvSpPr>
        <p:spPr>
          <a:xfrm>
            <a:off x="301625" y="1341438"/>
            <a:ext cx="8540750" cy="5040312"/>
          </a:xfrm>
        </p:spPr>
        <p:txBody>
          <a:bodyPr/>
          <a:lstStyle/>
          <a:p>
            <a:pPr algn="r" rtl="1" eaLnBrk="1" hangingPunct="1">
              <a:lnSpc>
                <a:spcPct val="80000"/>
              </a:lnSpc>
              <a:defRPr/>
            </a:pPr>
            <a:r>
              <a:rPr lang="ar-SA" sz="2800" b="1" i="1" smtClean="0"/>
              <a:t>خلاصه </a:t>
            </a:r>
            <a:r>
              <a:rPr lang="fa-IR" sz="2800" b="1" i="1" smtClean="0"/>
              <a:t>– </a:t>
            </a:r>
            <a:r>
              <a:rPr lang="ar-SA" sz="2800" b="1" smtClean="0"/>
              <a:t>نگاهی اجمالی به طرح توجیهی پیشنهادی .</a:t>
            </a:r>
          </a:p>
          <a:p>
            <a:pPr algn="r" rtl="1" eaLnBrk="1" hangingPunct="1">
              <a:lnSpc>
                <a:spcPct val="80000"/>
              </a:lnSpc>
              <a:defRPr/>
            </a:pPr>
            <a:r>
              <a:rPr lang="ar-SA" sz="2800" b="1" i="1" smtClean="0"/>
              <a:t>محصول یا خدمت- </a:t>
            </a:r>
            <a:r>
              <a:rPr lang="ar-SA" sz="2800" b="1" smtClean="0"/>
              <a:t>که کسب و کار براساس آن بنا شده است.</a:t>
            </a:r>
          </a:p>
          <a:p>
            <a:pPr algn="r" rtl="1" eaLnBrk="1" hangingPunct="1">
              <a:lnSpc>
                <a:spcPct val="80000"/>
              </a:lnSpc>
              <a:defRPr/>
            </a:pPr>
            <a:r>
              <a:rPr lang="ar-SA" sz="2800" b="1" i="1" smtClean="0"/>
              <a:t>تجزیه و تحلیل صنعت و بازار-</a:t>
            </a:r>
            <a:r>
              <a:rPr lang="fa-IR" sz="2800" b="1" smtClean="0"/>
              <a:t>  </a:t>
            </a:r>
            <a:r>
              <a:rPr lang="ar-SA" sz="2800" b="1" smtClean="0"/>
              <a:t>بازار ، مشتریان و رقابت.</a:t>
            </a:r>
          </a:p>
          <a:p>
            <a:pPr algn="r" rtl="1" eaLnBrk="1" hangingPunct="1">
              <a:lnSpc>
                <a:spcPct val="80000"/>
              </a:lnSpc>
              <a:defRPr/>
            </a:pPr>
            <a:r>
              <a:rPr lang="ar-SA" sz="2800" b="1" i="1" smtClean="0"/>
              <a:t>استراتژی بازاریابی -</a:t>
            </a:r>
            <a:r>
              <a:rPr lang="fa-IR" sz="2800" b="1" i="1" smtClean="0"/>
              <a:t>  </a:t>
            </a:r>
            <a:r>
              <a:rPr lang="ar-SA" sz="2800" b="1" smtClean="0"/>
              <a:t>تبلیغات ، روابط عمومی و ارتقإ فروش.</a:t>
            </a:r>
          </a:p>
          <a:p>
            <a:pPr algn="r" rtl="1" eaLnBrk="1" hangingPunct="1">
              <a:lnSpc>
                <a:spcPct val="80000"/>
              </a:lnSpc>
              <a:defRPr/>
            </a:pPr>
            <a:r>
              <a:rPr lang="ar-SA" sz="2800" b="1" i="1" smtClean="0"/>
              <a:t>تامین اعتبار-</a:t>
            </a:r>
            <a:endParaRPr lang="en-US" sz="2800" b="1" smtClean="0"/>
          </a:p>
          <a:p>
            <a:pPr lvl="1" algn="r" rtl="1" eaLnBrk="1" hangingPunct="1">
              <a:lnSpc>
                <a:spcPct val="80000"/>
              </a:lnSpc>
              <a:defRPr/>
            </a:pPr>
            <a:r>
              <a:rPr lang="ar-SA" sz="2400" b="1" smtClean="0"/>
              <a:t>مقدار سرمایه مورد نیاز</a:t>
            </a:r>
            <a:endParaRPr lang="fa-IR" sz="2400" b="1" smtClean="0"/>
          </a:p>
          <a:p>
            <a:pPr lvl="1" algn="r" rtl="1" eaLnBrk="1" hangingPunct="1">
              <a:lnSpc>
                <a:spcPct val="80000"/>
              </a:lnSpc>
              <a:defRPr/>
            </a:pPr>
            <a:r>
              <a:rPr lang="fa-IR" sz="2400" b="1" smtClean="0"/>
              <a:t> </a:t>
            </a:r>
            <a:r>
              <a:rPr lang="ar-SA" sz="2400" b="1" smtClean="0"/>
              <a:t>پیش بینی جریان نقدی (برای بیشتر از یک سال ، با در نظر گرفتن بهترین و بدترین سناریو)</a:t>
            </a:r>
            <a:endParaRPr lang="fa-IR" sz="2400" b="1" smtClean="0"/>
          </a:p>
          <a:p>
            <a:pPr lvl="1" algn="r" rtl="1" eaLnBrk="1" hangingPunct="1">
              <a:lnSpc>
                <a:spcPct val="80000"/>
              </a:lnSpc>
              <a:defRPr/>
            </a:pPr>
            <a:r>
              <a:rPr lang="ar-SA" sz="2400" b="1" smtClean="0"/>
              <a:t>صورتحساب سود و زیان (برای بیشتر از یک سال ، با درنظر گرفتن بهترین و بدترین سناریو)</a:t>
            </a:r>
            <a:endParaRPr lang="en-US" sz="2400" b="1" smtClean="0"/>
          </a:p>
          <a:p>
            <a:pPr algn="r" rtl="1" eaLnBrk="1" hangingPunct="1">
              <a:lnSpc>
                <a:spcPct val="80000"/>
              </a:lnSpc>
              <a:defRPr/>
            </a:pPr>
            <a:r>
              <a:rPr lang="ar-SA" sz="2800" b="1" i="1" smtClean="0"/>
              <a:t>راه اندازی و مدیریت کسب و کار </a:t>
            </a:r>
            <a:r>
              <a:rPr lang="fa-IR" sz="2800" b="1" i="1" smtClean="0"/>
              <a:t>–</a:t>
            </a:r>
            <a:r>
              <a:rPr lang="ar-SA" sz="2800" b="1" smtClean="0"/>
              <a:t> افراد ، مهارتها و توانایی آنها</a:t>
            </a:r>
            <a:endParaRPr lang="en-US" sz="2800" b="1" smtClean="0"/>
          </a:p>
          <a:p>
            <a:pPr algn="r" rtl="1" eaLnBrk="1" hangingPunct="1">
              <a:lnSpc>
                <a:spcPct val="80000"/>
              </a:lnSpc>
              <a:defRPr/>
            </a:pPr>
            <a:r>
              <a:rPr lang="ar-SA" altLang="ja-JP" sz="2800" b="1" i="1" smtClean="0"/>
              <a:t>اطلاعات تکمیلی </a:t>
            </a:r>
            <a:r>
              <a:rPr lang="fa-IR" altLang="ja-JP" sz="2800" b="1" i="1" smtClean="0"/>
              <a:t>– </a:t>
            </a:r>
            <a:r>
              <a:rPr lang="ar-SA" altLang="ja-JP" sz="2800" b="1" smtClean="0"/>
              <a:t>آمار مورد اعتمادی که موقعیت تجاری</a:t>
            </a:r>
            <a:r>
              <a:rPr lang="fa-IR" altLang="ja-JP" sz="2800" b="1" smtClean="0"/>
              <a:t>  </a:t>
            </a:r>
            <a:r>
              <a:rPr lang="ar-SA" altLang="ja-JP" sz="2800" b="1" smtClean="0"/>
              <a:t>شناسایی شده </a:t>
            </a:r>
            <a:r>
              <a:rPr lang="fa-IR" altLang="ja-JP" sz="2800" b="1" smtClean="0"/>
              <a:t> </a:t>
            </a:r>
            <a:r>
              <a:rPr lang="ar-SA" altLang="ja-JP" sz="2800" b="1" smtClean="0"/>
              <a:t>را تایید می کند.</a:t>
            </a:r>
            <a:r>
              <a:rPr lang="en-US" altLang="ja-JP" sz="2800" b="1" smtClean="0">
                <a:ea typeface="MS PGothic" pitchFamily="34" charset="-128"/>
              </a:rPr>
              <a:t> </a:t>
            </a:r>
            <a:endParaRPr lang="en-US" sz="2800" b="1"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4" descr="Picture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123" name="Text Box 5"/>
          <p:cNvSpPr txBox="1">
            <a:spLocks noChangeArrowheads="1"/>
          </p:cNvSpPr>
          <p:nvPr/>
        </p:nvSpPr>
        <p:spPr bwMode="auto">
          <a:xfrm>
            <a:off x="900113" y="509588"/>
            <a:ext cx="7126287" cy="1190625"/>
          </a:xfrm>
          <a:prstGeom prst="rect">
            <a:avLst/>
          </a:prstGeom>
          <a:noFill/>
          <a:ln w="9525">
            <a:noFill/>
            <a:miter lim="800000"/>
            <a:headEnd/>
            <a:tailEnd/>
          </a:ln>
          <a:effectLst/>
        </p:spPr>
        <p:txBody>
          <a:bodyPr>
            <a:spAutoFit/>
          </a:bodyPr>
          <a:lstStyle/>
          <a:p>
            <a:pPr algn="r" rtl="1"/>
            <a:r>
              <a:rPr lang="ar-SA" sz="3600" b="1">
                <a:solidFill>
                  <a:schemeClr val="hlink"/>
                </a:solidFill>
              </a:rPr>
              <a:t>خیلی ها این کار را کرده اند! پس شما هم </a:t>
            </a:r>
            <a:r>
              <a:rPr lang="en-US" sz="3600" b="1">
                <a:solidFill>
                  <a:schemeClr val="hlink"/>
                </a:solidFill>
              </a:rPr>
              <a:t/>
            </a:r>
            <a:br>
              <a:rPr lang="en-US" sz="3600" b="1">
                <a:solidFill>
                  <a:schemeClr val="hlink"/>
                </a:solidFill>
              </a:rPr>
            </a:br>
            <a:r>
              <a:rPr lang="ar-SA" sz="3600" b="1">
                <a:solidFill>
                  <a:schemeClr val="hlink"/>
                </a:solidFill>
              </a:rPr>
              <a:t>می توانید ! چاره کار چیست ؟</a:t>
            </a:r>
            <a:endParaRPr lang="en-US" sz="3600" b="1">
              <a:solidFill>
                <a:schemeClr val="hlink"/>
              </a:solidFill>
            </a:endParaRPr>
          </a:p>
        </p:txBody>
      </p:sp>
      <p:sp>
        <p:nvSpPr>
          <p:cNvPr id="5124" name="Text Box 6"/>
          <p:cNvSpPr txBox="1">
            <a:spLocks noChangeArrowheads="1"/>
          </p:cNvSpPr>
          <p:nvPr/>
        </p:nvSpPr>
        <p:spPr bwMode="auto">
          <a:xfrm>
            <a:off x="4067175" y="2513013"/>
            <a:ext cx="4902200" cy="3503612"/>
          </a:xfrm>
          <a:prstGeom prst="rect">
            <a:avLst/>
          </a:prstGeom>
          <a:noFill/>
          <a:ln w="9525">
            <a:noFill/>
            <a:miter lim="800000"/>
            <a:headEnd/>
            <a:tailEnd/>
          </a:ln>
          <a:effectLst/>
        </p:spPr>
        <p:txBody>
          <a:bodyPr>
            <a:spAutoFit/>
          </a:bodyPr>
          <a:lstStyle/>
          <a:p>
            <a:pPr algn="r" rtl="1">
              <a:buFontTx/>
              <a:buChar char="•"/>
            </a:pPr>
            <a:r>
              <a:rPr lang="fa-IR" sz="3200">
                <a:solidFill>
                  <a:schemeClr val="folHlink"/>
                </a:solidFill>
              </a:rPr>
              <a:t> </a:t>
            </a:r>
            <a:r>
              <a:rPr lang="ar-SA" sz="3200">
                <a:solidFill>
                  <a:schemeClr val="folHlink"/>
                </a:solidFill>
              </a:rPr>
              <a:t>ایده ای را ایجاد کنید و آن را </a:t>
            </a:r>
            <a:r>
              <a:rPr lang="en-US" sz="3200">
                <a:solidFill>
                  <a:schemeClr val="folHlink"/>
                </a:solidFill>
              </a:rPr>
              <a:t>    </a:t>
            </a:r>
            <a:r>
              <a:rPr lang="ar-SA" sz="3200">
                <a:solidFill>
                  <a:schemeClr val="folHlink"/>
                </a:solidFill>
              </a:rPr>
              <a:t>پرورش دهید.</a:t>
            </a:r>
          </a:p>
          <a:p>
            <a:pPr algn="r" rtl="1">
              <a:buFontTx/>
              <a:buChar char="•"/>
            </a:pPr>
            <a:r>
              <a:rPr lang="fa-IR" sz="3200">
                <a:solidFill>
                  <a:schemeClr val="folHlink"/>
                </a:solidFill>
              </a:rPr>
              <a:t> </a:t>
            </a:r>
            <a:r>
              <a:rPr lang="ar-SA" sz="3200">
                <a:solidFill>
                  <a:schemeClr val="folHlink"/>
                </a:solidFill>
              </a:rPr>
              <a:t>توانایی وتعهد خود را آزمایش </a:t>
            </a:r>
            <a:r>
              <a:rPr lang="en-US" sz="3200">
                <a:solidFill>
                  <a:schemeClr val="folHlink"/>
                </a:solidFill>
              </a:rPr>
              <a:t>   </a:t>
            </a:r>
            <a:r>
              <a:rPr lang="ar-SA" sz="3200">
                <a:solidFill>
                  <a:schemeClr val="folHlink"/>
                </a:solidFill>
              </a:rPr>
              <a:t>کنید.</a:t>
            </a:r>
          </a:p>
          <a:p>
            <a:pPr algn="r" rtl="1">
              <a:buFontTx/>
              <a:buChar char="•"/>
            </a:pPr>
            <a:r>
              <a:rPr lang="fa-IR" sz="3200">
                <a:solidFill>
                  <a:schemeClr val="folHlink"/>
                </a:solidFill>
              </a:rPr>
              <a:t> </a:t>
            </a:r>
            <a:r>
              <a:rPr lang="ar-SA" sz="3200">
                <a:solidFill>
                  <a:schemeClr val="folHlink"/>
                </a:solidFill>
              </a:rPr>
              <a:t>سایر افراد را با خود همراه</a:t>
            </a:r>
            <a:r>
              <a:rPr lang="fa-IR" sz="3200">
                <a:solidFill>
                  <a:schemeClr val="folHlink"/>
                </a:solidFill>
              </a:rPr>
              <a:t>  </a:t>
            </a:r>
            <a:r>
              <a:rPr lang="en-US" sz="3200">
                <a:solidFill>
                  <a:schemeClr val="folHlink"/>
                </a:solidFill>
              </a:rPr>
              <a:t>     </a:t>
            </a:r>
            <a:r>
              <a:rPr lang="ar-SA" sz="3200">
                <a:solidFill>
                  <a:schemeClr val="folHlink"/>
                </a:solidFill>
              </a:rPr>
              <a:t>کنید و از آنها کمک بگیرید.</a:t>
            </a:r>
            <a:endParaRPr lang="en-US" sz="3200">
              <a:solidFill>
                <a:schemeClr val="folHlink"/>
              </a:solidFill>
            </a:endParaRPr>
          </a:p>
          <a:p>
            <a:pPr algn="r" rtl="1"/>
            <a:endParaRPr lang="en-US" sz="3200">
              <a:solidFill>
                <a:schemeClr val="folHlink"/>
              </a:solidFill>
            </a:endParaRPr>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Rot="1" noChangeArrowheads="1"/>
          </p:cNvSpPr>
          <p:nvPr>
            <p:ph type="title"/>
          </p:nvPr>
        </p:nvSpPr>
        <p:spPr/>
        <p:txBody>
          <a:bodyPr/>
          <a:lstStyle/>
          <a:p>
            <a:pPr rtl="1" eaLnBrk="1" hangingPunct="1">
              <a:defRPr/>
            </a:pPr>
            <a:r>
              <a:rPr lang="fa-IR" altLang="ja-JP" b="1" smtClean="0">
                <a:ea typeface="MS PGothic" pitchFamily="34" charset="-128"/>
              </a:rPr>
              <a:t>1</a:t>
            </a:r>
            <a:r>
              <a:rPr lang="ar-SA" altLang="ja-JP" b="1" smtClean="0"/>
              <a:t>- خلاصه</a:t>
            </a:r>
            <a:r>
              <a:rPr lang="en-US" altLang="ja-JP" smtClean="0">
                <a:ea typeface="MS PGothic" pitchFamily="34" charset="-128"/>
              </a:rPr>
              <a:t> </a:t>
            </a:r>
            <a:endParaRPr lang="en-US" smtClean="0"/>
          </a:p>
        </p:txBody>
      </p:sp>
      <p:sp>
        <p:nvSpPr>
          <p:cNvPr id="82947" name="Rectangle 3"/>
          <p:cNvSpPr>
            <a:spLocks noGrp="1" noRot="1" noChangeArrowheads="1"/>
          </p:cNvSpPr>
          <p:nvPr>
            <p:ph type="body" idx="1"/>
          </p:nvPr>
        </p:nvSpPr>
        <p:spPr/>
        <p:txBody>
          <a:bodyPr/>
          <a:lstStyle/>
          <a:p>
            <a:pPr algn="r" rtl="1" eaLnBrk="1" hangingPunct="1">
              <a:lnSpc>
                <a:spcPct val="90000"/>
              </a:lnSpc>
              <a:defRPr/>
            </a:pPr>
            <a:r>
              <a:rPr lang="ar-SA" sz="2800" smtClean="0"/>
              <a:t>مقدمه برای مخاطب بیان می کند که شما که هستید ، چه نوع کسب و کاری را می خواهید شروع کنید ، محل کار در کجا خواهد بود، چه مقدار سرمایه برای کار شما لازم است ، چه مقدار و چه نوع تامین مالی نیاز خواهید داشت ، منابع مالی چگونه صرف خواهند شد وچگونه میخواهید آن منابع مالی را بازپرداخت نمایید.</a:t>
            </a:r>
            <a:endParaRPr lang="fa-IR" sz="2800" smtClean="0"/>
          </a:p>
          <a:p>
            <a:pPr algn="r" rtl="1" eaLnBrk="1" hangingPunct="1">
              <a:lnSpc>
                <a:spcPct val="90000"/>
              </a:lnSpc>
              <a:defRPr/>
            </a:pPr>
            <a:r>
              <a:rPr lang="ar-SA" sz="2800" smtClean="0"/>
              <a:t>ذکر موارد فوق حائز کمال اهمیت است . اطلاعات داده شده قبل از مطالعه کامل طرح، امکان</a:t>
            </a:r>
            <a:r>
              <a:rPr lang="fa-IR" sz="2800" smtClean="0"/>
              <a:t>  </a:t>
            </a:r>
            <a:r>
              <a:rPr lang="ar-SA" sz="2800" smtClean="0"/>
              <a:t>بررسی مقدماتی را برای اعتباردهندگان فراهم آورده ، آنها را قادرمی سازد تا دورنمایی از طرح شما داشته باشند.</a:t>
            </a:r>
            <a:endParaRPr lang="fa-IR" sz="2800" smtClean="0"/>
          </a:p>
          <a:p>
            <a:pPr algn="r" rtl="1" eaLnBrk="1" hangingPunct="1">
              <a:lnSpc>
                <a:spcPct val="90000"/>
              </a:lnSpc>
              <a:defRPr/>
            </a:pPr>
            <a:r>
              <a:rPr lang="ar-SA" sz="2800" smtClean="0"/>
              <a:t>معذالک مقدمه ، بعد از آنکه تمامی عوامل و ابعاد طرح مورد پژوهش قرار گرفت و تکمیل گردید، در آخرین مرحله تهیه می شود</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Rot="1" noChangeArrowheads="1"/>
          </p:cNvSpPr>
          <p:nvPr>
            <p:ph type="title"/>
          </p:nvPr>
        </p:nvSpPr>
        <p:spPr/>
        <p:txBody>
          <a:bodyPr/>
          <a:lstStyle/>
          <a:p>
            <a:pPr eaLnBrk="1" hangingPunct="1">
              <a:defRPr/>
            </a:pPr>
            <a:r>
              <a:rPr lang="ar-SA" b="1" smtClean="0"/>
              <a:t>خودتان را توصیف کنید.</a:t>
            </a:r>
            <a:endParaRPr lang="en-US" b="1" smtClean="0"/>
          </a:p>
        </p:txBody>
      </p:sp>
      <p:sp>
        <p:nvSpPr>
          <p:cNvPr id="83971" name="Rectangle 3"/>
          <p:cNvSpPr>
            <a:spLocks noGrp="1" noRot="1" noChangeArrowheads="1"/>
          </p:cNvSpPr>
          <p:nvPr>
            <p:ph type="body" idx="1"/>
          </p:nvPr>
        </p:nvSpPr>
        <p:spPr/>
        <p:txBody>
          <a:bodyPr/>
          <a:lstStyle/>
          <a:p>
            <a:pPr algn="r" rtl="1" eaLnBrk="1" hangingPunct="1">
              <a:defRPr/>
            </a:pPr>
            <a:r>
              <a:rPr lang="ar-SA" smtClean="0"/>
              <a:t>خلاصه ای از بیوگرافی خود و تمام افراد کلیدی که در عملیات کاری شما دخیل هستند فراهم کنید. تجارب و تواناییهای اصلی خود را مشخص کنید . </a:t>
            </a:r>
            <a:endParaRPr lang="fa-IR" smtClean="0"/>
          </a:p>
          <a:p>
            <a:pPr algn="r" rtl="1" eaLnBrk="1" hangingPunct="1">
              <a:defRPr/>
            </a:pPr>
            <a:r>
              <a:rPr lang="ar-SA" smtClean="0"/>
              <a:t>اطلاعات خود را طوری طراحی کنید که به این سوال پاسخ دهد: چرا من و شرکای تجاری من ، در این تجارت موفق خواهیم شد؟</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p:txBody>
          <a:bodyPr/>
          <a:lstStyle/>
          <a:p>
            <a:pPr eaLnBrk="1" hangingPunct="1">
              <a:defRPr/>
            </a:pPr>
            <a:r>
              <a:rPr lang="ar-SA" sz="4000" b="1" smtClean="0"/>
              <a:t>نوع کسب و کار مورد نظر خود را توصیف کنید.</a:t>
            </a:r>
            <a:endParaRPr lang="en-US" sz="4000" b="1" smtClean="0"/>
          </a:p>
        </p:txBody>
      </p:sp>
      <p:sp>
        <p:nvSpPr>
          <p:cNvPr id="84995" name="Rectangle 3"/>
          <p:cNvSpPr>
            <a:spLocks noGrp="1" noRot="1" noChangeArrowheads="1"/>
          </p:cNvSpPr>
          <p:nvPr>
            <p:ph type="body" idx="1"/>
          </p:nvPr>
        </p:nvSpPr>
        <p:spPr/>
        <p:txBody>
          <a:bodyPr/>
          <a:lstStyle/>
          <a:p>
            <a:pPr algn="r" rtl="1" eaLnBrk="1" hangingPunct="1">
              <a:defRPr/>
            </a:pPr>
            <a:r>
              <a:rPr lang="ar-SA" smtClean="0"/>
              <a:t>به روشنی و وضوح کالاها یا خدماتی را که می خواهید ب</a:t>
            </a:r>
            <a:r>
              <a:rPr lang="fa-IR" smtClean="0"/>
              <a:t>ف</a:t>
            </a:r>
            <a:r>
              <a:rPr lang="ar-SA" smtClean="0"/>
              <a:t>روشید ، کسانی را که می خواهید این کالاها و خدمات را به آنها بفروشید، و موارد استفاده کالاها و خدمات را شرح دهید. توضیح دهید که چرا مشتریان کالاها و خدمات شما را خواهند خرید و به چه قیمتی.</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Rectangle 2"/>
          <p:cNvSpPr>
            <a:spLocks noGrp="1" noRot="1" noChangeArrowheads="1"/>
          </p:cNvSpPr>
          <p:nvPr>
            <p:ph type="title"/>
          </p:nvPr>
        </p:nvSpPr>
        <p:spPr/>
        <p:txBody>
          <a:bodyPr/>
          <a:lstStyle/>
          <a:p>
            <a:pPr eaLnBrk="1" hangingPunct="1">
              <a:defRPr/>
            </a:pPr>
            <a:r>
              <a:rPr lang="ar-SA" altLang="ja-JP" b="1" smtClean="0"/>
              <a:t>جا و مکان کسب و کار خود را شرح دهید.</a:t>
            </a:r>
            <a:r>
              <a:rPr lang="en-US" altLang="ja-JP" smtClean="0">
                <a:ea typeface="MS PGothic" pitchFamily="34" charset="-128"/>
              </a:rPr>
              <a:t> </a:t>
            </a:r>
            <a:endParaRPr lang="en-US" smtClean="0"/>
          </a:p>
        </p:txBody>
      </p:sp>
      <p:sp>
        <p:nvSpPr>
          <p:cNvPr id="86019" name="Rectangle 3"/>
          <p:cNvSpPr>
            <a:spLocks noGrp="1" noRot="1" noChangeArrowheads="1"/>
          </p:cNvSpPr>
          <p:nvPr>
            <p:ph type="body" sz="half" idx="1"/>
          </p:nvPr>
        </p:nvSpPr>
        <p:spPr>
          <a:xfrm>
            <a:off x="4341813" y="2900363"/>
            <a:ext cx="4191000" cy="3198812"/>
          </a:xfrm>
        </p:spPr>
        <p:txBody>
          <a:bodyPr/>
          <a:lstStyle/>
          <a:p>
            <a:pPr algn="r" rtl="1" eaLnBrk="1" hangingPunct="1">
              <a:defRPr/>
            </a:pPr>
            <a:r>
              <a:rPr lang="ar-SA" sz="2800" smtClean="0"/>
              <a:t>توضیح دهید که صنعت یا تجارت پیشنهادی خود را در چه مکانی مستقر خواهید ساخت و مزایای محل مورد نظر خود را شرح دهید.</a:t>
            </a:r>
            <a:endParaRPr lang="en-US" sz="2800" smtClean="0"/>
          </a:p>
        </p:txBody>
      </p:sp>
      <p:pic>
        <p:nvPicPr>
          <p:cNvPr id="35844" name="Picture 4" descr="Picture2"/>
          <p:cNvPicPr>
            <a:picLocks noGrp="1" noChangeAspect="1" noChangeArrowheads="1"/>
          </p:cNvPicPr>
          <p:nvPr>
            <p:ph sz="half" idx="2"/>
          </p:nvPr>
        </p:nvPicPr>
        <p:blipFill>
          <a:blip r:embed="rId2"/>
          <a:srcRect/>
          <a:stretch>
            <a:fillRect/>
          </a:stretch>
        </p:blipFill>
        <p:spPr>
          <a:xfrm>
            <a:off x="461963" y="2125663"/>
            <a:ext cx="4035425" cy="3730625"/>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Rectangle 2"/>
          <p:cNvSpPr>
            <a:spLocks noGrp="1" noRot="1" noChangeArrowheads="1"/>
          </p:cNvSpPr>
          <p:nvPr>
            <p:ph type="title"/>
          </p:nvPr>
        </p:nvSpPr>
        <p:spPr/>
        <p:txBody>
          <a:bodyPr/>
          <a:lstStyle/>
          <a:p>
            <a:pPr eaLnBrk="1" hangingPunct="1">
              <a:defRPr/>
            </a:pPr>
            <a:r>
              <a:rPr lang="fa-IR" sz="4000" smtClean="0"/>
              <a:t> </a:t>
            </a:r>
            <a:r>
              <a:rPr lang="ar-SA" sz="4000" b="1" smtClean="0"/>
              <a:t>چه مقدار سرمایه برای تأسیس صنعت یاتجارت شما مورد نیاز است.</a:t>
            </a:r>
            <a:endParaRPr lang="en-US" sz="4000" b="1" smtClean="0"/>
          </a:p>
        </p:txBody>
      </p:sp>
      <p:sp>
        <p:nvSpPr>
          <p:cNvPr id="89091" name="Rectangle 3"/>
          <p:cNvSpPr>
            <a:spLocks noGrp="1" noRot="1" noChangeArrowheads="1"/>
          </p:cNvSpPr>
          <p:nvPr>
            <p:ph type="body" sz="half" idx="1"/>
          </p:nvPr>
        </p:nvSpPr>
        <p:spPr>
          <a:xfrm>
            <a:off x="4421188" y="1998663"/>
            <a:ext cx="4038600" cy="4525962"/>
          </a:xfrm>
        </p:spPr>
        <p:txBody>
          <a:bodyPr/>
          <a:lstStyle/>
          <a:p>
            <a:pPr algn="r" rtl="1" eaLnBrk="1" hangingPunct="1">
              <a:defRPr/>
            </a:pPr>
            <a:r>
              <a:rPr lang="ar-SA" sz="2800" smtClean="0"/>
              <a:t>کل سرمایه ای را که پیش بینی می کنید کسب و کار پیشنهادی شما به آن نیاز خواهد داشت مشخص کنید، این سرمایه چگونه مورد استفاده قرار خواهد گرفت، مروری تحلیلی بر داراییها و هزینه های ثابت خود فراهم آورید.</a:t>
            </a:r>
            <a:endParaRPr lang="en-US" sz="2800" smtClean="0"/>
          </a:p>
        </p:txBody>
      </p:sp>
      <p:pic>
        <p:nvPicPr>
          <p:cNvPr id="36868" name="Picture 4" descr="Picture5"/>
          <p:cNvPicPr>
            <a:picLocks noGrp="1" noChangeAspect="1" noChangeArrowheads="1"/>
          </p:cNvPicPr>
          <p:nvPr>
            <p:ph sz="half" idx="2"/>
          </p:nvPr>
        </p:nvPicPr>
        <p:blipFill>
          <a:blip r:embed="rId2"/>
          <a:srcRect/>
          <a:stretch>
            <a:fillRect/>
          </a:stretch>
        </p:blipFill>
        <p:spPr>
          <a:xfrm>
            <a:off x="250825" y="2863850"/>
            <a:ext cx="4038600" cy="1997075"/>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Rectangle 2"/>
          <p:cNvSpPr>
            <a:spLocks noGrp="1" noRot="1" noChangeArrowheads="1"/>
          </p:cNvSpPr>
          <p:nvPr>
            <p:ph type="title"/>
          </p:nvPr>
        </p:nvSpPr>
        <p:spPr/>
        <p:txBody>
          <a:bodyPr/>
          <a:lstStyle/>
          <a:p>
            <a:pPr eaLnBrk="1" hangingPunct="1">
              <a:defRPr/>
            </a:pPr>
            <a:r>
              <a:rPr lang="ar-SA" altLang="ja-JP" sz="4000" b="1" smtClean="0"/>
              <a:t>مشخص کنید که چه مقدار و چه نوع تامین اعتبار مالی مورد نیاز است</a:t>
            </a:r>
            <a:r>
              <a:rPr lang="en-US" altLang="ja-JP" sz="4000" smtClean="0">
                <a:ea typeface="MS PGothic" pitchFamily="34" charset="-128"/>
              </a:rPr>
              <a:t> </a:t>
            </a:r>
            <a:endParaRPr lang="en-US" sz="4000" smtClean="0"/>
          </a:p>
        </p:txBody>
      </p:sp>
      <p:sp>
        <p:nvSpPr>
          <p:cNvPr id="91139" name="Rectangle 3"/>
          <p:cNvSpPr>
            <a:spLocks noGrp="1" noRot="1" noChangeArrowheads="1"/>
          </p:cNvSpPr>
          <p:nvPr>
            <p:ph type="body" idx="1"/>
          </p:nvPr>
        </p:nvSpPr>
        <p:spPr/>
        <p:txBody>
          <a:bodyPr/>
          <a:lstStyle/>
          <a:p>
            <a:pPr algn="r" rtl="1" eaLnBrk="1" hangingPunct="1">
              <a:defRPr/>
            </a:pPr>
            <a:r>
              <a:rPr lang="ar-SA" sz="2800" smtClean="0"/>
              <a:t>ممکن است مقداری از سرمایه مورد نیاز شما برای راه اندازی کار توسط خودتان فراهم گردد و باقیمانده آن از طرف شخص دیگری تامین شود. این شخص ممکن است مدیر یک بانک ، دوست یا عضوی از خانواده باشد. شرح روشنی درمورد مقدار تامین مالی مورد نیاز و محل برآورده شدن آن تهیه کنید .</a:t>
            </a:r>
            <a:endParaRPr lang="fa-IR" sz="2800" smtClean="0"/>
          </a:p>
          <a:p>
            <a:pPr algn="r" rtl="1" eaLnBrk="1" hangingPunct="1">
              <a:defRPr/>
            </a:pPr>
            <a:r>
              <a:rPr lang="ar-SA" sz="2800" smtClean="0"/>
              <a:t>در صورتی که برای تأمین مالی کسب و کار خود پول قرض می کنید ، ملزم به بازپرداخت وام خود هستید. با دقت مشخص سازید که چگونه می خواهید پول دریافتی را بازپس دهید. این کار را بوسیله تعیین روز پرداخت ، مقدار پرداخت ، مدت زمان یا دوره پرداخت ، و نرخ بهره قابل پرداخت</a:t>
            </a:r>
            <a:r>
              <a:rPr lang="fa-IR" sz="2800" smtClean="0"/>
              <a:t>  </a:t>
            </a:r>
            <a:r>
              <a:rPr lang="ar-SA" sz="2800" smtClean="0"/>
              <a:t>انجام دهید.</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Rectangle 2"/>
          <p:cNvSpPr>
            <a:spLocks noGrp="1" noRot="1" noChangeArrowheads="1"/>
          </p:cNvSpPr>
          <p:nvPr>
            <p:ph type="title"/>
          </p:nvPr>
        </p:nvSpPr>
        <p:spPr/>
        <p:txBody>
          <a:bodyPr/>
          <a:lstStyle/>
          <a:p>
            <a:pPr eaLnBrk="1" hangingPunct="1">
              <a:defRPr/>
            </a:pPr>
            <a:r>
              <a:rPr lang="ar-SA" b="1" smtClean="0"/>
              <a:t>کسب و کارشما و بازار آن</a:t>
            </a:r>
            <a:endParaRPr lang="en-US" b="1" smtClean="0"/>
          </a:p>
        </p:txBody>
      </p:sp>
      <p:sp>
        <p:nvSpPr>
          <p:cNvPr id="92163" name="Rectangle 3"/>
          <p:cNvSpPr>
            <a:spLocks noGrp="1" noRot="1" noChangeArrowheads="1"/>
          </p:cNvSpPr>
          <p:nvPr>
            <p:ph type="body" idx="1"/>
          </p:nvPr>
        </p:nvSpPr>
        <p:spPr>
          <a:xfrm>
            <a:off x="301625" y="1412875"/>
            <a:ext cx="8540750" cy="5111750"/>
          </a:xfrm>
        </p:spPr>
        <p:txBody>
          <a:bodyPr/>
          <a:lstStyle/>
          <a:p>
            <a:pPr algn="r" rtl="1" eaLnBrk="1" hangingPunct="1">
              <a:lnSpc>
                <a:spcPct val="90000"/>
              </a:lnSpc>
              <a:defRPr/>
            </a:pPr>
            <a:r>
              <a:rPr lang="ar-SA" sz="2800" smtClean="0"/>
              <a:t>شما احساس می کنید ایده خوبی برای شروع کسب و کارتان در زمینه های تجاری یا صنعتی دارید و با هر کسی که آن را در میان گذاشته اید ، آن را تایید کرده است .</a:t>
            </a:r>
            <a:endParaRPr lang="fa-IR" sz="2800" smtClean="0"/>
          </a:p>
          <a:p>
            <a:pPr algn="r" rtl="1" eaLnBrk="1" hangingPunct="1">
              <a:lnSpc>
                <a:spcPct val="90000"/>
              </a:lnSpc>
              <a:defRPr/>
            </a:pPr>
            <a:r>
              <a:rPr lang="ar-SA" sz="2800" smtClean="0"/>
              <a:t>حالا چگونه می خواهید ثابت کنید که طرح شما فرصتی خوب برای آغاز کار می باشد ، و سودآوری و تداوم خواهد داشت؟ در این مرحله تفکر منطقی باید جایگزین کنکاش خلاق ذهنی گردد.</a:t>
            </a:r>
            <a:endParaRPr lang="fa-IR" sz="2800" smtClean="0"/>
          </a:p>
          <a:p>
            <a:pPr algn="r" rtl="1" eaLnBrk="1" hangingPunct="1">
              <a:lnSpc>
                <a:spcPct val="90000"/>
              </a:lnSpc>
              <a:defRPr/>
            </a:pPr>
            <a:r>
              <a:rPr lang="ar-SA" sz="2800" smtClean="0"/>
              <a:t>ایده اولیه شما باید بوسیله اطلاعات علمی و صنعتی مورد پشتیبانی قرار گیرد و تایید شود.</a:t>
            </a:r>
            <a:endParaRPr lang="fa-IR" sz="2800" smtClean="0"/>
          </a:p>
          <a:p>
            <a:pPr algn="r" rtl="1" eaLnBrk="1" hangingPunct="1">
              <a:lnSpc>
                <a:spcPct val="90000"/>
              </a:lnSpc>
              <a:defRPr/>
            </a:pPr>
            <a:r>
              <a:rPr lang="ar-SA" sz="2800" smtClean="0"/>
              <a:t>شما نیازمند تحقیق بازار هستید.</a:t>
            </a:r>
            <a:endParaRPr lang="fa-IR" sz="2800" smtClean="0"/>
          </a:p>
          <a:p>
            <a:pPr algn="r" rtl="1" eaLnBrk="1" hangingPunct="1">
              <a:lnSpc>
                <a:spcPct val="90000"/>
              </a:lnSpc>
              <a:defRPr/>
            </a:pPr>
            <a:r>
              <a:rPr lang="ar-SA" sz="2800" smtClean="0"/>
              <a:t>بعنوان شروع کاربرنامه ریزی تحقیق بازار ، بطور خلاصه و با کلمات خودتان ، ایده ارزشمندی را که برای</a:t>
            </a:r>
            <a:r>
              <a:rPr lang="fa-IR" sz="2800" smtClean="0"/>
              <a:t>  </a:t>
            </a:r>
            <a:r>
              <a:rPr lang="ar-SA" sz="2800" smtClean="0"/>
              <a:t>کسب و کار دارید شرح دهید.</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Rectangle 2"/>
          <p:cNvSpPr>
            <a:spLocks noGrp="1" noRot="1" noChangeArrowheads="1"/>
          </p:cNvSpPr>
          <p:nvPr>
            <p:ph type="title"/>
          </p:nvPr>
        </p:nvSpPr>
        <p:spPr/>
        <p:txBody>
          <a:bodyPr/>
          <a:lstStyle/>
          <a:p>
            <a:pPr eaLnBrk="1" hangingPunct="1">
              <a:defRPr/>
            </a:pPr>
            <a:r>
              <a:rPr lang="ar-SA" altLang="ja-JP" b="1" smtClean="0"/>
              <a:t>تحقیق بازار</a:t>
            </a:r>
            <a:r>
              <a:rPr lang="en-US" altLang="ja-JP" smtClean="0">
                <a:ea typeface="MS PGothic" pitchFamily="34" charset="-128"/>
              </a:rPr>
              <a:t> </a:t>
            </a:r>
            <a:endParaRPr lang="en-US" smtClean="0"/>
          </a:p>
        </p:txBody>
      </p:sp>
      <p:sp>
        <p:nvSpPr>
          <p:cNvPr id="93187" name="Rectangle 3"/>
          <p:cNvSpPr>
            <a:spLocks noGrp="1" noRot="1" noChangeArrowheads="1"/>
          </p:cNvSpPr>
          <p:nvPr>
            <p:ph type="body" idx="1"/>
          </p:nvPr>
        </p:nvSpPr>
        <p:spPr/>
        <p:txBody>
          <a:bodyPr/>
          <a:lstStyle/>
          <a:p>
            <a:pPr algn="r" rtl="1" eaLnBrk="1" hangingPunct="1">
              <a:lnSpc>
                <a:spcPct val="80000"/>
              </a:lnSpc>
              <a:defRPr/>
            </a:pPr>
            <a:r>
              <a:rPr lang="ar-SA" sz="2800" smtClean="0"/>
              <a:t>پژوهش بازار</a:t>
            </a:r>
            <a:r>
              <a:rPr lang="fa-IR" sz="2800" smtClean="0"/>
              <a:t>  </a:t>
            </a:r>
            <a:r>
              <a:rPr lang="ar-SA" sz="2800" smtClean="0"/>
              <a:t>، شامل جمع آوری</a:t>
            </a:r>
            <a:r>
              <a:rPr lang="fa-IR" sz="2800" smtClean="0"/>
              <a:t>  </a:t>
            </a:r>
            <a:r>
              <a:rPr lang="ar-SA" sz="2800" smtClean="0"/>
              <a:t>و تجزیه و تحلیل اطلاعات</a:t>
            </a:r>
            <a:r>
              <a:rPr lang="fa-IR" sz="2800" smtClean="0"/>
              <a:t>  </a:t>
            </a:r>
            <a:r>
              <a:rPr lang="ar-SA" sz="2800" smtClean="0"/>
              <a:t>بازار برای تصمیم گیری کلی</a:t>
            </a:r>
            <a:r>
              <a:rPr lang="fa-IR" sz="2800" smtClean="0"/>
              <a:t>  </a:t>
            </a:r>
            <a:r>
              <a:rPr lang="ar-SA" sz="2800" smtClean="0"/>
              <a:t>در مورد طرح توجیهی</a:t>
            </a:r>
            <a:r>
              <a:rPr lang="fa-IR" sz="2800" smtClean="0"/>
              <a:t>  </a:t>
            </a:r>
            <a:r>
              <a:rPr lang="ar-SA" sz="2800" smtClean="0"/>
              <a:t>شما است. </a:t>
            </a:r>
            <a:endParaRPr lang="fa-IR" sz="2800" smtClean="0"/>
          </a:p>
          <a:p>
            <a:pPr algn="r" rtl="1" eaLnBrk="1" hangingPunct="1">
              <a:lnSpc>
                <a:spcPct val="80000"/>
              </a:lnSpc>
              <a:defRPr/>
            </a:pPr>
            <a:r>
              <a:rPr lang="ar-SA" sz="2800" smtClean="0"/>
              <a:t>جستجوی شما می تواند </a:t>
            </a:r>
            <a:r>
              <a:rPr lang="fa-IR" sz="2800" smtClean="0"/>
              <a:t>با روش های </a:t>
            </a:r>
            <a:r>
              <a:rPr lang="ar-SA" sz="2800" smtClean="0"/>
              <a:t> مختلف از خواندن روزنامه گرفته</a:t>
            </a:r>
            <a:r>
              <a:rPr lang="fa-IR" sz="2800" smtClean="0"/>
              <a:t>  </a:t>
            </a:r>
            <a:r>
              <a:rPr lang="ar-SA" sz="2800" smtClean="0"/>
              <a:t>، تا تعیین تعداد و انواع حرفه ها و صنایعی که در محدوده محلی شما فعالیت می نمایند، یا</a:t>
            </a:r>
            <a:r>
              <a:rPr lang="fa-IR" sz="2800" smtClean="0"/>
              <a:t>  </a:t>
            </a:r>
            <a:r>
              <a:rPr lang="ar-SA" sz="2800" smtClean="0"/>
              <a:t>روش های</a:t>
            </a:r>
            <a:r>
              <a:rPr lang="fa-IR" sz="2800" smtClean="0"/>
              <a:t>  </a:t>
            </a:r>
            <a:r>
              <a:rPr lang="ar-SA" sz="2800" smtClean="0"/>
              <a:t>تحقیق علمی از طریق مطالعه کتابخانه ای ، جمع آوری و تحلیل</a:t>
            </a:r>
            <a:r>
              <a:rPr lang="fa-IR" sz="2800" smtClean="0"/>
              <a:t>  </a:t>
            </a:r>
            <a:r>
              <a:rPr lang="ar-SA" sz="2800" smtClean="0"/>
              <a:t>پرسشنامه ها ، و بازدید های علمی </a:t>
            </a:r>
            <a:r>
              <a:rPr lang="fa-IR" sz="2800" smtClean="0"/>
              <a:t>انجام شود</a:t>
            </a:r>
            <a:r>
              <a:rPr lang="ar-SA" sz="2800" smtClean="0"/>
              <a:t>.</a:t>
            </a:r>
            <a:endParaRPr lang="fa-IR" sz="2800" smtClean="0"/>
          </a:p>
          <a:p>
            <a:pPr algn="r" rtl="1" eaLnBrk="1" hangingPunct="1">
              <a:lnSpc>
                <a:spcPct val="80000"/>
              </a:lnSpc>
              <a:defRPr/>
            </a:pPr>
            <a:r>
              <a:rPr lang="ar-SA" sz="2800" smtClean="0"/>
              <a:t>قبل از نوشتن طرح توجیهی ، کسب اطلاعات پژوهشی کامل بمنظور شناسایی محصولات یا خدمات قابل عرضه در بازار ، انتخاب یک محل مناسب ، تعیین اندازه و مشخصات بازار هدف ، مشخص کردن بهترین روش بازاریابی</a:t>
            </a:r>
            <a:r>
              <a:rPr lang="fa-IR" sz="2800" smtClean="0"/>
              <a:t>  </a:t>
            </a:r>
            <a:r>
              <a:rPr lang="ar-SA" sz="2800" smtClean="0"/>
              <a:t>محصولات یا خدمات مورد نظر ضرورت دارد.</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Rectangle 2"/>
          <p:cNvSpPr>
            <a:spLocks noGrp="1" noRot="1" noChangeArrowheads="1"/>
          </p:cNvSpPr>
          <p:nvPr>
            <p:ph type="title"/>
          </p:nvPr>
        </p:nvSpPr>
        <p:spPr>
          <a:xfrm>
            <a:off x="301625" y="44450"/>
            <a:ext cx="8510588" cy="1325563"/>
          </a:xfrm>
        </p:spPr>
        <p:txBody>
          <a:bodyPr/>
          <a:lstStyle/>
          <a:p>
            <a:pPr eaLnBrk="1" hangingPunct="1">
              <a:defRPr/>
            </a:pPr>
            <a:r>
              <a:rPr lang="ar-SA" altLang="ja-JP" b="1" smtClean="0"/>
              <a:t>تحقیق بازار</a:t>
            </a:r>
            <a:endParaRPr lang="en-US" b="1" smtClean="0"/>
          </a:p>
        </p:txBody>
      </p:sp>
      <p:sp>
        <p:nvSpPr>
          <p:cNvPr id="94211" name="Rectangle 3"/>
          <p:cNvSpPr>
            <a:spLocks noGrp="1" noRot="1" noChangeArrowheads="1"/>
          </p:cNvSpPr>
          <p:nvPr>
            <p:ph type="body" idx="1"/>
          </p:nvPr>
        </p:nvSpPr>
        <p:spPr>
          <a:xfrm>
            <a:off x="301625" y="1268413"/>
            <a:ext cx="8540750" cy="5181600"/>
          </a:xfrm>
        </p:spPr>
        <p:txBody>
          <a:bodyPr/>
          <a:lstStyle/>
          <a:p>
            <a:pPr algn="r" rtl="1" eaLnBrk="1" hangingPunct="1">
              <a:lnSpc>
                <a:spcPct val="80000"/>
              </a:lnSpc>
              <a:buFont typeface="Wingdings" pitchFamily="2" charset="2"/>
              <a:buNone/>
              <a:defRPr/>
            </a:pPr>
            <a:r>
              <a:rPr lang="fa-IR" sz="2800" smtClean="0"/>
              <a:t>    </a:t>
            </a:r>
            <a:r>
              <a:rPr lang="ar-SA" sz="2800" smtClean="0"/>
              <a:t>تحقیقات بازار گامی</a:t>
            </a:r>
            <a:r>
              <a:rPr lang="fa-IR" sz="2800" smtClean="0"/>
              <a:t>  </a:t>
            </a:r>
            <a:r>
              <a:rPr lang="ar-SA" sz="2800" smtClean="0"/>
              <a:t>اساسی </a:t>
            </a:r>
            <a:r>
              <a:rPr lang="fa-IR" sz="2800" smtClean="0"/>
              <a:t>برای</a:t>
            </a:r>
            <a:r>
              <a:rPr lang="ar-SA" sz="2800" smtClean="0"/>
              <a:t> تعیین ارزش اقتصادی کسب و کار پیشنهادی توسط شما محسوب می گردد، زیرا شما را قادر می سازد</a:t>
            </a:r>
            <a:r>
              <a:rPr lang="fa-IR" sz="2800" smtClean="0"/>
              <a:t>  </a:t>
            </a:r>
            <a:r>
              <a:rPr lang="ar-SA" sz="2800" smtClean="0"/>
              <a:t>تا:</a:t>
            </a:r>
            <a:endParaRPr lang="en-US" sz="2800" smtClean="0"/>
          </a:p>
          <a:p>
            <a:pPr algn="r" rtl="1" eaLnBrk="1" hangingPunct="1">
              <a:lnSpc>
                <a:spcPct val="80000"/>
              </a:lnSpc>
              <a:defRPr/>
            </a:pPr>
            <a:r>
              <a:rPr lang="ar-SA" sz="2800" smtClean="0"/>
              <a:t>نیاز واقعی به کسب و کار پیشنهادی ، ومیزان تقاضای احتمالی برای محصول یا خدمت مورد نظر را </a:t>
            </a:r>
            <a:r>
              <a:rPr lang="fa-IR" sz="2800" smtClean="0"/>
              <a:t>بررسی کنید</a:t>
            </a:r>
            <a:r>
              <a:rPr lang="ar-SA" sz="2800" smtClean="0"/>
              <a:t>.</a:t>
            </a:r>
          </a:p>
          <a:p>
            <a:pPr algn="r" rtl="1" eaLnBrk="1" hangingPunct="1">
              <a:lnSpc>
                <a:spcPct val="80000"/>
              </a:lnSpc>
              <a:defRPr/>
            </a:pPr>
            <a:r>
              <a:rPr lang="ar-SA" sz="2800" smtClean="0"/>
              <a:t>مشتریان بالقوه خود را شناسایی</a:t>
            </a:r>
            <a:r>
              <a:rPr lang="fa-IR" sz="2800" smtClean="0"/>
              <a:t>  </a:t>
            </a:r>
            <a:r>
              <a:rPr lang="ar-SA" sz="2800" smtClean="0"/>
              <a:t>و دامنه نیاز آنها را تعیین نمایید، این عمل به شما امکان میدهد ، تا محصولات و خدمات تولیدی خود را با سلیقه ها و نیازمندیهای آنان منطبق نمایید.</a:t>
            </a:r>
          </a:p>
          <a:p>
            <a:pPr algn="r" rtl="1" eaLnBrk="1" hangingPunct="1">
              <a:lnSpc>
                <a:spcPct val="80000"/>
              </a:lnSpc>
              <a:defRPr/>
            </a:pPr>
            <a:r>
              <a:rPr lang="ar-SA" sz="2800" smtClean="0"/>
              <a:t>با بررسی روند عمومی صنعت و رقبایتان قادر خواهید بود ، کسب و کارهای مشابه را شناسایی نمایید.</a:t>
            </a:r>
          </a:p>
          <a:p>
            <a:pPr algn="r" rtl="1" eaLnBrk="1" hangingPunct="1">
              <a:lnSpc>
                <a:spcPct val="80000"/>
              </a:lnSpc>
              <a:defRPr/>
            </a:pPr>
            <a:r>
              <a:rPr lang="ar-SA" sz="2800" smtClean="0"/>
              <a:t>دریابید که چه محصولات یا خدماتی مورد پسند بازار قرار خواهند گرفت و</a:t>
            </a:r>
          </a:p>
          <a:p>
            <a:pPr algn="r" rtl="1" eaLnBrk="1" hangingPunct="1">
              <a:lnSpc>
                <a:spcPct val="80000"/>
              </a:lnSpc>
              <a:defRPr/>
            </a:pPr>
            <a:r>
              <a:rPr lang="ar-SA" sz="2800" smtClean="0"/>
              <a:t>چه فرصتهای جدیدی در پیش روی شما قرار دارد.</a:t>
            </a:r>
            <a:endParaRPr lang="en-US" sz="2800" smtClean="0"/>
          </a:p>
          <a:p>
            <a:pPr algn="r" rtl="1" eaLnBrk="1" hangingPunct="1">
              <a:lnSpc>
                <a:spcPct val="80000"/>
              </a:lnSpc>
              <a:defRPr/>
            </a:pP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2"/>
          <p:cNvSpPr>
            <a:spLocks noGrp="1" noRot="1" noChangeArrowheads="1"/>
          </p:cNvSpPr>
          <p:nvPr>
            <p:ph type="title"/>
          </p:nvPr>
        </p:nvSpPr>
        <p:spPr/>
        <p:txBody>
          <a:bodyPr/>
          <a:lstStyle/>
          <a:p>
            <a:pPr eaLnBrk="1" hangingPunct="1">
              <a:defRPr/>
            </a:pPr>
            <a:r>
              <a:rPr lang="ar-SA" altLang="ja-JP" b="1" smtClean="0"/>
              <a:t>محصولات یا خدمات شما</a:t>
            </a:r>
            <a:r>
              <a:rPr lang="en-US" altLang="ja-JP" smtClean="0">
                <a:ea typeface="MS PGothic" pitchFamily="34" charset="-128"/>
              </a:rPr>
              <a:t> </a:t>
            </a:r>
            <a:endParaRPr lang="en-US" smtClean="0"/>
          </a:p>
        </p:txBody>
      </p:sp>
      <p:sp>
        <p:nvSpPr>
          <p:cNvPr id="95235" name="Rectangle 3"/>
          <p:cNvSpPr>
            <a:spLocks noGrp="1" noRot="1" noChangeArrowheads="1"/>
          </p:cNvSpPr>
          <p:nvPr>
            <p:ph type="body" idx="1"/>
          </p:nvPr>
        </p:nvSpPr>
        <p:spPr/>
        <p:txBody>
          <a:bodyPr/>
          <a:lstStyle/>
          <a:p>
            <a:pPr algn="r" rtl="1" eaLnBrk="1" hangingPunct="1">
              <a:defRPr/>
            </a:pPr>
            <a:r>
              <a:rPr lang="ar-SA" sz="2800" smtClean="0"/>
              <a:t>هنگامی که برنامه تحقیقات بازار را آماده کردید، قادر خواهید بود تا نگرشی اجمالی بر ایده اولیه خود داشته باشید.</a:t>
            </a:r>
            <a:endParaRPr lang="fa-IR" sz="2800" smtClean="0"/>
          </a:p>
          <a:p>
            <a:pPr algn="r" rtl="1" eaLnBrk="1" hangingPunct="1">
              <a:defRPr/>
            </a:pPr>
            <a:r>
              <a:rPr lang="ar-SA" sz="2800" smtClean="0"/>
              <a:t>اکنون بایستی جزئیات مربوط به </a:t>
            </a:r>
            <a:r>
              <a:rPr lang="ar-SA" sz="2800" b="1" i="1" smtClean="0"/>
              <a:t>کالا یا خدمتی</a:t>
            </a:r>
            <a:r>
              <a:rPr lang="fa-IR" sz="2800" smtClean="0"/>
              <a:t>  </a:t>
            </a:r>
            <a:r>
              <a:rPr lang="ar-SA" sz="2800" smtClean="0"/>
              <a:t>که قصد ارائه آن را دارید ، تشریح نمایید. شما با انجام این کار، گامی دیگر در پیشبرد و ارزشیابی طرح پیشنهادی خود برداشته اید.</a:t>
            </a:r>
            <a:endParaRPr lang="fa-IR" sz="2800" smtClean="0"/>
          </a:p>
          <a:p>
            <a:pPr algn="r" rtl="1" eaLnBrk="1" hangingPunct="1">
              <a:defRPr/>
            </a:pPr>
            <a:r>
              <a:rPr lang="ar-SA" sz="2800" smtClean="0"/>
              <a:t>آیا تمایل دارید تا کالا ها و خدمات متنوعی را بفروشید؟</a:t>
            </a:r>
            <a:endParaRPr lang="fa-IR" sz="2800" smtClean="0"/>
          </a:p>
          <a:p>
            <a:pPr algn="r" rtl="1" eaLnBrk="1" hangingPunct="1">
              <a:defRPr/>
            </a:pPr>
            <a:r>
              <a:rPr lang="ar-SA" sz="2800" smtClean="0"/>
              <a:t>در اینصورت ، ضمن بررسی پتانسیل هر کالا یا خدمت ، باید در مورد شناسایی کالا یا خدمت اصلی که قصد عرضه آن را دارید ، فکر کنید.</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8313" y="692150"/>
            <a:ext cx="8229600" cy="1143000"/>
          </a:xfrm>
        </p:spPr>
        <p:txBody>
          <a:bodyPr/>
          <a:lstStyle/>
          <a:p>
            <a:pPr rtl="1" eaLnBrk="1" hangingPunct="1"/>
            <a:r>
              <a:rPr lang="ar-SA" sz="3600" b="1" smtClean="0"/>
              <a:t>فکر می کنید افراد کارآفرین چه خصوصیاتی دارند که می توانند یک</a:t>
            </a:r>
            <a:r>
              <a:rPr lang="fa-IR" sz="3600" b="1" smtClean="0"/>
              <a:t> کسب و</a:t>
            </a:r>
            <a:r>
              <a:rPr lang="ar-SA" sz="3600" b="1" smtClean="0"/>
              <a:t> کار شخصی را ایجاد و راهبری کنند؟</a:t>
            </a:r>
            <a:endParaRPr lang="en-US" sz="3600" b="1" smtClean="0"/>
          </a:p>
        </p:txBody>
      </p:sp>
      <p:sp>
        <p:nvSpPr>
          <p:cNvPr id="6147" name="Rectangle 3"/>
          <p:cNvSpPr>
            <a:spLocks noGrp="1" noChangeArrowheads="1"/>
          </p:cNvSpPr>
          <p:nvPr>
            <p:ph type="body" sz="half" idx="1"/>
          </p:nvPr>
        </p:nvSpPr>
        <p:spPr>
          <a:xfrm>
            <a:off x="4494213" y="2133600"/>
            <a:ext cx="4038600" cy="4319588"/>
          </a:xfrm>
        </p:spPr>
        <p:txBody>
          <a:bodyPr/>
          <a:lstStyle/>
          <a:p>
            <a:pPr algn="r" rtl="1" eaLnBrk="1" hangingPunct="1">
              <a:lnSpc>
                <a:spcPct val="90000"/>
              </a:lnSpc>
            </a:pPr>
            <a:r>
              <a:rPr lang="ar-SA" sz="2800" smtClean="0"/>
              <a:t>آرمانی</a:t>
            </a:r>
          </a:p>
          <a:p>
            <a:pPr algn="r" rtl="1" eaLnBrk="1" hangingPunct="1">
              <a:lnSpc>
                <a:spcPct val="90000"/>
              </a:lnSpc>
            </a:pPr>
            <a:r>
              <a:rPr lang="ar-SA" sz="2800" smtClean="0"/>
              <a:t>مخاطره جو</a:t>
            </a:r>
          </a:p>
          <a:p>
            <a:pPr algn="r" rtl="1" eaLnBrk="1" hangingPunct="1">
              <a:lnSpc>
                <a:spcPct val="90000"/>
              </a:lnSpc>
            </a:pPr>
            <a:r>
              <a:rPr lang="ar-SA" sz="2800" smtClean="0"/>
              <a:t>موقعیت شناس</a:t>
            </a:r>
          </a:p>
          <a:p>
            <a:pPr algn="r" rtl="1" eaLnBrk="1" hangingPunct="1">
              <a:lnSpc>
                <a:spcPct val="90000"/>
              </a:lnSpc>
            </a:pPr>
            <a:r>
              <a:rPr lang="ar-SA" sz="2800" smtClean="0"/>
              <a:t>بی باک </a:t>
            </a:r>
          </a:p>
          <a:p>
            <a:pPr algn="r" rtl="1" eaLnBrk="1" hangingPunct="1">
              <a:lnSpc>
                <a:spcPct val="90000"/>
              </a:lnSpc>
            </a:pPr>
            <a:r>
              <a:rPr lang="ar-SA" sz="2800" smtClean="0"/>
              <a:t>مستقل</a:t>
            </a:r>
          </a:p>
          <a:p>
            <a:pPr algn="r" rtl="1" eaLnBrk="1" hangingPunct="1">
              <a:lnSpc>
                <a:spcPct val="90000"/>
              </a:lnSpc>
            </a:pPr>
            <a:r>
              <a:rPr lang="ar-SA" sz="2800" smtClean="0"/>
              <a:t>توانا</a:t>
            </a:r>
          </a:p>
          <a:p>
            <a:pPr algn="r" rtl="1" eaLnBrk="1" hangingPunct="1">
              <a:lnSpc>
                <a:spcPct val="90000"/>
              </a:lnSpc>
            </a:pPr>
            <a:r>
              <a:rPr lang="ar-SA" sz="2800" smtClean="0"/>
              <a:t>کاردان ، متخصص و با تجربه</a:t>
            </a:r>
          </a:p>
          <a:p>
            <a:pPr algn="r" rtl="1" eaLnBrk="1" hangingPunct="1">
              <a:lnSpc>
                <a:spcPct val="90000"/>
              </a:lnSpc>
            </a:pPr>
            <a:r>
              <a:rPr lang="ar-SA" sz="2800" smtClean="0"/>
              <a:t>آینده نگر </a:t>
            </a:r>
          </a:p>
          <a:p>
            <a:pPr algn="r" rtl="1" eaLnBrk="1" hangingPunct="1">
              <a:lnSpc>
                <a:spcPct val="90000"/>
              </a:lnSpc>
            </a:pPr>
            <a:r>
              <a:rPr lang="fa-IR" sz="2800" smtClean="0"/>
              <a:t>دارای </a:t>
            </a:r>
            <a:r>
              <a:rPr lang="ar-SA" sz="2800" smtClean="0"/>
              <a:t>قدرت تحمل ابهام</a:t>
            </a:r>
          </a:p>
          <a:p>
            <a:pPr algn="r" rtl="1" eaLnBrk="1" hangingPunct="1">
              <a:lnSpc>
                <a:spcPct val="90000"/>
              </a:lnSpc>
            </a:pPr>
            <a:endParaRPr lang="en-US" sz="2800" smtClean="0"/>
          </a:p>
        </p:txBody>
      </p:sp>
      <p:sp>
        <p:nvSpPr>
          <p:cNvPr id="6148" name="Text Box 4"/>
          <p:cNvSpPr txBox="1">
            <a:spLocks noChangeArrowheads="1"/>
          </p:cNvSpPr>
          <p:nvPr/>
        </p:nvSpPr>
        <p:spPr bwMode="auto">
          <a:xfrm>
            <a:off x="0" y="2181225"/>
            <a:ext cx="3924300" cy="4343400"/>
          </a:xfrm>
          <a:prstGeom prst="rect">
            <a:avLst/>
          </a:prstGeom>
          <a:solidFill>
            <a:srgbClr val="FFFFFF"/>
          </a:solidFill>
          <a:ln w="9525">
            <a:solidFill>
              <a:srgbClr val="FFFFFF"/>
            </a:solidFill>
            <a:miter lim="800000"/>
            <a:headEnd/>
            <a:tailEnd/>
          </a:ln>
        </p:spPr>
        <p:txBody>
          <a:bodyPr/>
          <a:lstStyle/>
          <a:p>
            <a:pPr algn="r" rtl="1">
              <a:buFont typeface="Symbol" pitchFamily="18" charset="2"/>
              <a:buChar char="·"/>
            </a:pPr>
            <a:r>
              <a:rPr lang="fa-IR" altLang="ja-JP" sz="2800">
                <a:latin typeface="Times New Roman" pitchFamily="18" charset="0"/>
                <a:ea typeface="MS Mincho" pitchFamily="49" charset="-128"/>
              </a:rPr>
              <a:t> </a:t>
            </a:r>
            <a:r>
              <a:rPr lang="ar-SA" altLang="ja-JP" sz="2800">
                <a:latin typeface="Times New Roman" pitchFamily="18" charset="0"/>
                <a:ea typeface="MS Mincho" pitchFamily="49" charset="-128"/>
              </a:rPr>
              <a:t>مصمم و سرسخت </a:t>
            </a:r>
          </a:p>
          <a:p>
            <a:pPr algn="r" rtl="1">
              <a:buFont typeface="Symbol" pitchFamily="18" charset="2"/>
              <a:buChar char="·"/>
            </a:pPr>
            <a:r>
              <a:rPr lang="fa-IR" altLang="ja-JP" sz="2800">
                <a:latin typeface="Times New Roman" pitchFamily="18" charset="0"/>
                <a:ea typeface="MS Mincho" pitchFamily="49" charset="-128"/>
              </a:rPr>
              <a:t> </a:t>
            </a:r>
            <a:r>
              <a:rPr lang="ar-SA" altLang="ja-JP" sz="2800">
                <a:latin typeface="Times New Roman" pitchFamily="18" charset="0"/>
                <a:ea typeface="MS Mincho" pitchFamily="49" charset="-128"/>
              </a:rPr>
              <a:t>جاه طلب</a:t>
            </a:r>
          </a:p>
          <a:p>
            <a:pPr algn="r" rtl="1">
              <a:buFont typeface="Symbol" pitchFamily="18" charset="2"/>
              <a:buChar char="·"/>
            </a:pPr>
            <a:r>
              <a:rPr lang="fa-IR" altLang="ja-JP" sz="2800">
                <a:latin typeface="Times New Roman" pitchFamily="18" charset="0"/>
                <a:ea typeface="MS Mincho" pitchFamily="49" charset="-128"/>
              </a:rPr>
              <a:t> </a:t>
            </a:r>
            <a:r>
              <a:rPr lang="ar-SA" altLang="ja-JP" sz="2800">
                <a:latin typeface="Times New Roman" pitchFamily="18" charset="0"/>
                <a:ea typeface="MS Mincho" pitchFamily="49" charset="-128"/>
              </a:rPr>
              <a:t>خونسرد</a:t>
            </a:r>
          </a:p>
          <a:p>
            <a:pPr algn="r" rtl="1">
              <a:buFont typeface="Symbol" pitchFamily="18" charset="2"/>
              <a:buChar char="·"/>
            </a:pPr>
            <a:r>
              <a:rPr lang="fa-IR" altLang="ja-JP" sz="2800">
                <a:latin typeface="Times New Roman" pitchFamily="18" charset="0"/>
                <a:ea typeface="MS Mincho" pitchFamily="49" charset="-128"/>
              </a:rPr>
              <a:t> </a:t>
            </a:r>
            <a:r>
              <a:rPr lang="ar-SA" altLang="ja-JP" sz="2800">
                <a:latin typeface="Times New Roman" pitchFamily="18" charset="0"/>
                <a:ea typeface="MS Mincho" pitchFamily="49" charset="-128"/>
              </a:rPr>
              <a:t>حسابگر و پول جمع کن</a:t>
            </a:r>
          </a:p>
          <a:p>
            <a:pPr algn="r" rtl="1">
              <a:buFont typeface="Symbol" pitchFamily="18" charset="2"/>
              <a:buChar char="·"/>
            </a:pPr>
            <a:r>
              <a:rPr lang="fa-IR" altLang="ja-JP" sz="2800">
                <a:latin typeface="Times New Roman" pitchFamily="18" charset="0"/>
                <a:ea typeface="MS Mincho" pitchFamily="49" charset="-128"/>
              </a:rPr>
              <a:t> </a:t>
            </a:r>
            <a:r>
              <a:rPr lang="ar-SA" altLang="ja-JP" sz="2800">
                <a:latin typeface="Times New Roman" pitchFamily="18" charset="0"/>
                <a:ea typeface="MS Mincho" pitchFamily="49" charset="-128"/>
              </a:rPr>
              <a:t>زیرک</a:t>
            </a:r>
          </a:p>
          <a:p>
            <a:pPr algn="r" rtl="1">
              <a:buFont typeface="Symbol" pitchFamily="18" charset="2"/>
              <a:buChar char="·"/>
            </a:pPr>
            <a:r>
              <a:rPr lang="fa-IR" altLang="ja-JP" sz="2800">
                <a:latin typeface="Times New Roman" pitchFamily="18" charset="0"/>
                <a:ea typeface="MS Mincho" pitchFamily="49" charset="-128"/>
              </a:rPr>
              <a:t> </a:t>
            </a:r>
            <a:r>
              <a:rPr lang="ar-SA" altLang="ja-JP" sz="2800">
                <a:latin typeface="Times New Roman" pitchFamily="18" charset="0"/>
                <a:ea typeface="MS Mincho" pitchFamily="49" charset="-128"/>
              </a:rPr>
              <a:t>رهبر گروه</a:t>
            </a:r>
          </a:p>
          <a:p>
            <a:pPr algn="r" rtl="1">
              <a:buFont typeface="Symbol" pitchFamily="18" charset="2"/>
              <a:buChar char="·"/>
            </a:pPr>
            <a:r>
              <a:rPr lang="fa-IR" altLang="ja-JP" sz="2800">
                <a:latin typeface="Times New Roman" pitchFamily="18" charset="0"/>
                <a:ea typeface="MS Mincho" pitchFamily="49" charset="-128"/>
              </a:rPr>
              <a:t> </a:t>
            </a:r>
            <a:r>
              <a:rPr lang="ar-SA" altLang="ja-JP" sz="2800">
                <a:latin typeface="Times New Roman" pitchFamily="18" charset="0"/>
                <a:ea typeface="MS Mincho" pitchFamily="49" charset="-128"/>
              </a:rPr>
              <a:t>خلاق و نوآور</a:t>
            </a:r>
          </a:p>
          <a:p>
            <a:pPr algn="r" rtl="1">
              <a:buFont typeface="Symbol" pitchFamily="18" charset="2"/>
              <a:buChar char="·"/>
            </a:pPr>
            <a:r>
              <a:rPr lang="fa-IR" altLang="ja-JP" sz="2800">
                <a:latin typeface="Times New Roman" pitchFamily="18" charset="0"/>
                <a:ea typeface="MS Mincho" pitchFamily="49" charset="-128"/>
              </a:rPr>
              <a:t> </a:t>
            </a:r>
            <a:r>
              <a:rPr lang="ar-SA" altLang="ja-JP" sz="2800">
                <a:latin typeface="Times New Roman" pitchFamily="18" charset="0"/>
                <a:ea typeface="MS Mincho" pitchFamily="49" charset="-128"/>
              </a:rPr>
              <a:t>دارای تمرکز و انگیزه</a:t>
            </a:r>
            <a:r>
              <a:rPr lang="fa-IR" altLang="ja-JP" sz="2700">
                <a:latin typeface="Times New Roman" pitchFamily="18" charset="0"/>
                <a:ea typeface="MS Mincho" pitchFamily="49" charset="-128"/>
              </a:rPr>
              <a:t>ی</a:t>
            </a:r>
            <a:r>
              <a:rPr lang="ar-SA" altLang="ja-JP" sz="2800">
                <a:latin typeface="Times New Roman" pitchFamily="18" charset="0"/>
                <a:ea typeface="MS Mincho" pitchFamily="49" charset="-128"/>
              </a:rPr>
              <a:t> قوی</a:t>
            </a:r>
          </a:p>
          <a:p>
            <a:pPr algn="r" rtl="1">
              <a:buFont typeface="Symbol" pitchFamily="18" charset="2"/>
              <a:buChar char="·"/>
            </a:pPr>
            <a:r>
              <a:rPr lang="fa-IR" altLang="ja-JP" sz="2800">
                <a:latin typeface="Times New Roman" pitchFamily="18" charset="0"/>
                <a:ea typeface="MS Mincho" pitchFamily="49" charset="-128"/>
              </a:rPr>
              <a:t> </a:t>
            </a:r>
            <a:r>
              <a:rPr lang="ar-SA" altLang="ja-JP" sz="2800">
                <a:latin typeface="Times New Roman" pitchFamily="18" charset="0"/>
                <a:ea typeface="MS Mincho" pitchFamily="49" charset="-128"/>
              </a:rPr>
              <a:t>استقبال از مشکلات</a:t>
            </a:r>
            <a:endParaRPr lang="en-US" sz="2800">
              <a:ea typeface="MS Mincho" pitchFamily="49" charset="-128"/>
            </a:endParaRPr>
          </a:p>
        </p:txBody>
      </p:sp>
      <p:pic>
        <p:nvPicPr>
          <p:cNvPr id="6149" name="Picture 5" descr="Picture34"/>
          <p:cNvPicPr>
            <a:picLocks noGrp="1" noChangeAspect="1" noChangeArrowheads="1"/>
          </p:cNvPicPr>
          <p:nvPr>
            <p:ph sz="half" idx="2"/>
          </p:nvPr>
        </p:nvPicPr>
        <p:blipFill>
          <a:blip r:embed="rId3"/>
          <a:srcRect/>
          <a:stretch>
            <a:fillRect/>
          </a:stretch>
        </p:blipFill>
        <p:spPr>
          <a:xfrm>
            <a:off x="4067175" y="2060575"/>
            <a:ext cx="2644775" cy="2592388"/>
          </a:xfrm>
          <a:noFill/>
        </p:spPr>
      </p:pic>
      <p:sp>
        <p:nvSpPr>
          <p:cNvPr id="6150" name="نگهدارنده مکان پانویس 1"/>
          <p:cNvSpPr>
            <a:spLocks noGrp="1"/>
          </p:cNvSpPr>
          <p:nvPr>
            <p:ph type="ftr" sz="quarter" idx="11"/>
          </p:nvPr>
        </p:nvSpPr>
        <p:spPr>
          <a:noFill/>
          <a:ln>
            <a:miter lim="800000"/>
            <a:headEnd/>
            <a:tailEnd/>
          </a:ln>
        </p:spPr>
        <p:txBody>
          <a:bodyPr/>
          <a:lstStyle/>
          <a:p>
            <a:r>
              <a:rPr lang="en-US" dirty="0" err="1" smtClean="0">
                <a:latin typeface="Arial" charset="0"/>
                <a:cs typeface="Arial" charset="0"/>
              </a:rPr>
              <a:t>Telegram.me</a:t>
            </a:r>
            <a:r>
              <a:rPr lang="en-US" dirty="0" smtClean="0">
                <a:latin typeface="Arial" charset="0"/>
                <a:cs typeface="Arial" charset="0"/>
              </a:rPr>
              <a:t>/</a:t>
            </a:r>
            <a:r>
              <a:rPr lang="en-US" dirty="0" err="1" smtClean="0">
                <a:latin typeface="Arial" charset="0"/>
                <a:cs typeface="Arial" charset="0"/>
              </a:rPr>
              <a:t>PptBank</a:t>
            </a:r>
            <a:endParaRPr lang="en-US" dirty="0">
              <a:latin typeface="Arial" charset="0"/>
              <a:cs typeface="Aria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Rectangle 2"/>
          <p:cNvSpPr>
            <a:spLocks noGrp="1" noRot="1" noChangeArrowheads="1"/>
          </p:cNvSpPr>
          <p:nvPr>
            <p:ph type="title"/>
          </p:nvPr>
        </p:nvSpPr>
        <p:spPr/>
        <p:txBody>
          <a:bodyPr/>
          <a:lstStyle/>
          <a:p>
            <a:pPr eaLnBrk="1" hangingPunct="1">
              <a:defRPr/>
            </a:pPr>
            <a:r>
              <a:rPr lang="ar-SA" altLang="ja-JP" b="1" smtClean="0"/>
              <a:t>تجزیه و تحلیل صنعت شما</a:t>
            </a:r>
            <a:r>
              <a:rPr lang="en-US" altLang="ja-JP" smtClean="0">
                <a:ea typeface="MS PGothic" pitchFamily="34" charset="-128"/>
              </a:rPr>
              <a:t> </a:t>
            </a:r>
            <a:endParaRPr lang="en-US" smtClean="0"/>
          </a:p>
        </p:txBody>
      </p:sp>
      <p:sp>
        <p:nvSpPr>
          <p:cNvPr id="96259" name="Rectangle 3"/>
          <p:cNvSpPr>
            <a:spLocks noGrp="1" noRot="1" noChangeArrowheads="1"/>
          </p:cNvSpPr>
          <p:nvPr>
            <p:ph type="body" idx="1"/>
          </p:nvPr>
        </p:nvSpPr>
        <p:spPr/>
        <p:txBody>
          <a:bodyPr/>
          <a:lstStyle/>
          <a:p>
            <a:pPr algn="r" rtl="1" eaLnBrk="1" hangingPunct="1">
              <a:defRPr/>
            </a:pPr>
            <a:r>
              <a:rPr lang="ar-SA" smtClean="0"/>
              <a:t>نوع کسب و کاری که قصد شروع آن را دارید ، بروشنی در ذهن خود ارزیابی کنید. آیا کسب و کار مورد نظر شما تولید یک محصول ، عرضه یک خدمت، تامین خدمات شهری ، انجام خرده فروشی ، یا ارائه کالا بصورت عمده فروشی</a:t>
            </a:r>
            <a:r>
              <a:rPr lang="fa-IR" smtClean="0"/>
              <a:t>  </a:t>
            </a:r>
            <a:r>
              <a:rPr lang="ar-SA" smtClean="0"/>
              <a:t>است؟ شاید هدف شما ارائه ترکیبی </a:t>
            </a:r>
            <a:r>
              <a:rPr lang="fa-IR" smtClean="0"/>
              <a:t> </a:t>
            </a:r>
            <a:r>
              <a:rPr lang="ar-SA" smtClean="0"/>
              <a:t>از انواع فوق باشد .</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2"/>
          <p:cNvSpPr>
            <a:spLocks noGrp="1" noRot="1" noChangeArrowheads="1"/>
          </p:cNvSpPr>
          <p:nvPr>
            <p:ph type="title"/>
          </p:nvPr>
        </p:nvSpPr>
        <p:spPr/>
        <p:txBody>
          <a:bodyPr/>
          <a:lstStyle/>
          <a:p>
            <a:pPr eaLnBrk="1" hangingPunct="1">
              <a:defRPr/>
            </a:pPr>
            <a:r>
              <a:rPr lang="ar-SA" altLang="ja-JP" b="1" smtClean="0"/>
              <a:t>توسعه پایدار</a:t>
            </a:r>
            <a:r>
              <a:rPr lang="en-US" altLang="ja-JP" smtClean="0">
                <a:ea typeface="MS PGothic" pitchFamily="34" charset="-128"/>
              </a:rPr>
              <a:t> </a:t>
            </a:r>
            <a:endParaRPr lang="en-US" smtClean="0"/>
          </a:p>
        </p:txBody>
      </p:sp>
      <p:sp>
        <p:nvSpPr>
          <p:cNvPr id="97283" name="Rectangle 3"/>
          <p:cNvSpPr>
            <a:spLocks noGrp="1" noRot="1" noChangeArrowheads="1"/>
          </p:cNvSpPr>
          <p:nvPr>
            <p:ph type="body" idx="1"/>
          </p:nvPr>
        </p:nvSpPr>
        <p:spPr/>
        <p:txBody>
          <a:bodyPr/>
          <a:lstStyle/>
          <a:p>
            <a:pPr algn="r" rtl="1" eaLnBrk="1" hangingPunct="1">
              <a:defRPr/>
            </a:pPr>
            <a:r>
              <a:rPr lang="ar-SA" smtClean="0"/>
              <a:t>توسعه پایدار ، توسعه ای است که نیازها و آرمان های نسل حاضر </a:t>
            </a:r>
            <a:r>
              <a:rPr lang="fa-IR" smtClean="0"/>
              <a:t>–</a:t>
            </a:r>
            <a:r>
              <a:rPr lang="ar-SA" smtClean="0"/>
              <a:t> که شما هستید </a:t>
            </a:r>
            <a:r>
              <a:rPr lang="fa-IR" smtClean="0"/>
              <a:t>–</a:t>
            </a:r>
            <a:r>
              <a:rPr lang="ar-SA" smtClean="0"/>
              <a:t> را برآورده می نماید و توانایی نسل آینده را</a:t>
            </a:r>
            <a:r>
              <a:rPr lang="fa-IR" smtClean="0"/>
              <a:t>  –</a:t>
            </a:r>
            <a:r>
              <a:rPr lang="ar-SA" smtClean="0"/>
              <a:t> فرزندان و نوادگان شما را -</a:t>
            </a:r>
            <a:r>
              <a:rPr lang="fa-IR" smtClean="0"/>
              <a:t>  </a:t>
            </a:r>
            <a:r>
              <a:rPr lang="ar-SA" smtClean="0"/>
              <a:t>برای رسیدن به رفاه به مخاطره نمی اندازد.توسعه پایدار ما را ملزم می کند تا با تلاش خود بین توسعه اقتصادی ، حفاظت محیط زیست ، و اهداف اجتماعی توازن لازم را برقرار نماییم. ما باید ضمن کوشش برای کسب سود ، به فکرمنافع مردم</a:t>
            </a:r>
            <a:r>
              <a:rPr lang="fa-IR" smtClean="0"/>
              <a:t>  </a:t>
            </a:r>
            <a:r>
              <a:rPr lang="ar-SA" smtClean="0"/>
              <a:t>و حفظ محیط سیاره ای که در آن زندگی می کنیم ، باشیم.</a:t>
            </a:r>
            <a:r>
              <a:rPr lang="fa-IR" smtClean="0"/>
              <a:t> </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p:txBody>
          <a:bodyPr/>
          <a:lstStyle/>
          <a:p>
            <a:pPr eaLnBrk="1" hangingPunct="1">
              <a:defRPr/>
            </a:pPr>
            <a:r>
              <a:rPr lang="ar-SA" altLang="ja-JP" b="1" smtClean="0"/>
              <a:t>دایر کردن کسب و کار</a:t>
            </a:r>
            <a:r>
              <a:rPr lang="en-US" altLang="ja-JP" smtClean="0">
                <a:ea typeface="MS PGothic" pitchFamily="34" charset="-128"/>
              </a:rPr>
              <a:t> </a:t>
            </a:r>
            <a:endParaRPr lang="en-US" smtClean="0"/>
          </a:p>
        </p:txBody>
      </p:sp>
      <p:sp>
        <p:nvSpPr>
          <p:cNvPr id="98307" name="Rectangle 3"/>
          <p:cNvSpPr>
            <a:spLocks noGrp="1" noRot="1" noChangeArrowheads="1"/>
          </p:cNvSpPr>
          <p:nvPr>
            <p:ph type="body" idx="1"/>
          </p:nvPr>
        </p:nvSpPr>
        <p:spPr/>
        <p:txBody>
          <a:bodyPr/>
          <a:lstStyle/>
          <a:p>
            <a:pPr algn="r" rtl="1" eaLnBrk="1" hangingPunct="1">
              <a:lnSpc>
                <a:spcPct val="90000"/>
              </a:lnSpc>
              <a:defRPr/>
            </a:pPr>
            <a:r>
              <a:rPr lang="ar-SA" smtClean="0"/>
              <a:t>معمولاً تاسیس کسب و کاری کوچک در چهار گام انجام می شود:</a:t>
            </a:r>
            <a:endParaRPr lang="en-US" smtClean="0"/>
          </a:p>
          <a:p>
            <a:pPr algn="r" rtl="1" eaLnBrk="1" hangingPunct="1">
              <a:lnSpc>
                <a:spcPct val="90000"/>
              </a:lnSpc>
              <a:defRPr/>
            </a:pPr>
            <a:r>
              <a:rPr lang="ar-SA" smtClean="0"/>
              <a:t>گام اول: </a:t>
            </a:r>
            <a:r>
              <a:rPr lang="ar-SA" i="1" smtClean="0"/>
              <a:t>ایده پردازی، تحقیق و طرحریزی.</a:t>
            </a:r>
            <a:r>
              <a:rPr lang="ar-SA" smtClean="0"/>
              <a:t> این مرحله ای است که شما ایده خود را می آفریند، بازار را مورد پژوهش قرار می دهید و طرح </a:t>
            </a:r>
            <a:r>
              <a:rPr lang="fa-IR" smtClean="0"/>
              <a:t>کسب و کار</a:t>
            </a:r>
            <a:r>
              <a:rPr lang="ar-SA" smtClean="0"/>
              <a:t> خود را آماده می کنید. اگرچه برای اجرای این مرحله باید زمان زیادی صرف نمود( حداقل چند ماه )، معمولا میزان هزینه ها زیاد نیست و اغلب اوقات می تواند، توسط شرکای تجاری آینده شما تامین شود.</a:t>
            </a:r>
            <a:endParaRPr lang="en-US" smtClean="0"/>
          </a:p>
          <a:p>
            <a:pPr algn="r" rtl="1" eaLnBrk="1" hangingPunct="1">
              <a:lnSpc>
                <a:spcPct val="90000"/>
              </a:lnSpc>
              <a:defRPr/>
            </a:pP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Rectangle 2"/>
          <p:cNvSpPr>
            <a:spLocks noGrp="1" noRot="1" noChangeArrowheads="1"/>
          </p:cNvSpPr>
          <p:nvPr>
            <p:ph type="title"/>
          </p:nvPr>
        </p:nvSpPr>
        <p:spPr/>
        <p:txBody>
          <a:bodyPr/>
          <a:lstStyle/>
          <a:p>
            <a:pPr eaLnBrk="1" hangingPunct="1">
              <a:defRPr/>
            </a:pPr>
            <a:r>
              <a:rPr lang="ar-SA" altLang="ja-JP" b="1" smtClean="0"/>
              <a:t>دایر کردن کسب و کار</a:t>
            </a:r>
            <a:endParaRPr lang="en-US" b="1" smtClean="0"/>
          </a:p>
        </p:txBody>
      </p:sp>
      <p:sp>
        <p:nvSpPr>
          <p:cNvPr id="99331" name="Rectangle 3"/>
          <p:cNvSpPr>
            <a:spLocks noGrp="1" noRot="1" noChangeArrowheads="1"/>
          </p:cNvSpPr>
          <p:nvPr>
            <p:ph type="body" idx="1"/>
          </p:nvPr>
        </p:nvSpPr>
        <p:spPr/>
        <p:txBody>
          <a:bodyPr/>
          <a:lstStyle/>
          <a:p>
            <a:pPr algn="r" rtl="1" eaLnBrk="1" hangingPunct="1">
              <a:buFont typeface="Symbol" pitchFamily="18" charset="2"/>
              <a:buChar char=""/>
              <a:defRPr/>
            </a:pPr>
            <a:r>
              <a:rPr lang="ar-SA" smtClean="0"/>
              <a:t>گام دوم: </a:t>
            </a:r>
            <a:r>
              <a:rPr lang="ar-SA" i="1" smtClean="0"/>
              <a:t>دایر کردن کسب و کار. </a:t>
            </a:r>
            <a:r>
              <a:rPr lang="ar-SA" smtClean="0"/>
              <a:t>این مرحله شامل تمام فعالیتهایی است که قبل از آنکه شروع به انجام کسب و کار کنید ، باید انجام شود.این مرحله زمانی آغاز می شود که متعهد به برقراری کسب و کار می شوید وتا زمانی ادامه می یابد که آماده گشایش و راه اندازی کار خود باشید. در طی این مرحله شاید لازم باشد پول زیادی را صرف ثبت شرکت ، خرید تجهیزات و ماشین آلات ، خرید مواد و قطعات ، اجاره یا خرید محل کسب و کار ( درصورتیکه نتوانید کار را از خانه خودتان شروع کنید) </a:t>
            </a:r>
            <a:r>
              <a:rPr lang="fa-IR" smtClean="0"/>
              <a:t>کن</a:t>
            </a:r>
            <a:r>
              <a:rPr lang="ar-SA" smtClean="0"/>
              <a:t>ید.</a:t>
            </a:r>
            <a:endParaRPr lang="en-US" smtClean="0"/>
          </a:p>
          <a:p>
            <a:pPr algn="r" rtl="1" eaLnBrk="1" hangingPunct="1">
              <a:defRPr/>
            </a:pP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4" name="Rectangle 2"/>
          <p:cNvSpPr>
            <a:spLocks noGrp="1" noRot="1" noChangeArrowheads="1"/>
          </p:cNvSpPr>
          <p:nvPr>
            <p:ph type="title"/>
          </p:nvPr>
        </p:nvSpPr>
        <p:spPr/>
        <p:txBody>
          <a:bodyPr/>
          <a:lstStyle/>
          <a:p>
            <a:pPr eaLnBrk="1" hangingPunct="1">
              <a:defRPr/>
            </a:pPr>
            <a:r>
              <a:rPr lang="ar-SA" altLang="ja-JP" b="1" smtClean="0"/>
              <a:t>دایر کردن کسب و کار</a:t>
            </a:r>
            <a:endParaRPr lang="en-US" b="1" smtClean="0"/>
          </a:p>
        </p:txBody>
      </p:sp>
      <p:sp>
        <p:nvSpPr>
          <p:cNvPr id="100355" name="Rectangle 3"/>
          <p:cNvSpPr>
            <a:spLocks noGrp="1" noRot="1" noChangeArrowheads="1"/>
          </p:cNvSpPr>
          <p:nvPr>
            <p:ph type="body" idx="1"/>
          </p:nvPr>
        </p:nvSpPr>
        <p:spPr/>
        <p:txBody>
          <a:bodyPr/>
          <a:lstStyle/>
          <a:p>
            <a:pPr algn="r" rtl="1" eaLnBrk="1" hangingPunct="1">
              <a:buFont typeface="Symbol" pitchFamily="18" charset="2"/>
              <a:buChar char=""/>
              <a:defRPr/>
            </a:pPr>
            <a:r>
              <a:rPr lang="ar-SA" smtClean="0"/>
              <a:t>گام سوم: </a:t>
            </a:r>
            <a:r>
              <a:rPr lang="ar-SA" i="1" smtClean="0"/>
              <a:t>نخستین مرحله مبادلات</a:t>
            </a:r>
            <a:r>
              <a:rPr lang="ar-SA" smtClean="0"/>
              <a:t>. این مرحله از زمانی آغاز می شود که اولین محصول خود را آماده تحویل به بازار کرده باشید ، و تا زمانی ادامه می یابد که از نظر مشتری ، درآمد و... روی پای خود ایستاده باشید. در این دوره درآمد حاصل از فروش قابل توجه نیست(معمولاً ، حداقل برای مدتی، کمتر ازهزینه های عملیاتی است). مبلغ</a:t>
            </a:r>
            <a:r>
              <a:rPr lang="fa-IR" smtClean="0"/>
              <a:t>  </a:t>
            </a:r>
            <a:r>
              <a:rPr lang="ar-SA" smtClean="0"/>
              <a:t>کسر بودجه در این برهه باید ازمحل پس انداز قبلی شما ویا از طریق پشتیبانی مالی سایرین ، تامین شود.</a:t>
            </a:r>
            <a:endParaRPr lang="en-US" smtClean="0"/>
          </a:p>
          <a:p>
            <a:pPr algn="r" rtl="1" eaLnBrk="1" hangingPunct="1">
              <a:defRPr/>
            </a:pP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Grp="1" noRot="1" noChangeArrowheads="1"/>
          </p:cNvSpPr>
          <p:nvPr>
            <p:ph type="title"/>
          </p:nvPr>
        </p:nvSpPr>
        <p:spPr/>
        <p:txBody>
          <a:bodyPr/>
          <a:lstStyle/>
          <a:p>
            <a:pPr eaLnBrk="1" hangingPunct="1">
              <a:defRPr/>
            </a:pPr>
            <a:r>
              <a:rPr lang="ar-SA" altLang="ja-JP" b="1" smtClean="0"/>
              <a:t>دایر کردن کسب و کار</a:t>
            </a:r>
            <a:endParaRPr lang="en-US" b="1" smtClean="0"/>
          </a:p>
        </p:txBody>
      </p:sp>
      <p:sp>
        <p:nvSpPr>
          <p:cNvPr id="101379" name="Rectangle 3"/>
          <p:cNvSpPr>
            <a:spLocks noGrp="1" noRot="1" noChangeArrowheads="1"/>
          </p:cNvSpPr>
          <p:nvPr>
            <p:ph type="body" idx="1"/>
          </p:nvPr>
        </p:nvSpPr>
        <p:spPr/>
        <p:txBody>
          <a:bodyPr/>
          <a:lstStyle/>
          <a:p>
            <a:pPr algn="r" rtl="1" eaLnBrk="1" hangingPunct="1">
              <a:buFont typeface="Symbol" pitchFamily="18" charset="2"/>
              <a:buChar char=""/>
              <a:defRPr/>
            </a:pPr>
            <a:r>
              <a:rPr lang="ar-SA" smtClean="0"/>
              <a:t>گام چهارم: مبادلات بازرگانی در</a:t>
            </a:r>
            <a:r>
              <a:rPr lang="ar-SA" i="1" smtClean="0"/>
              <a:t>مراحل بعدی ورشد</a:t>
            </a:r>
            <a:r>
              <a:rPr lang="ar-SA" smtClean="0"/>
              <a:t>. بالاخره کسب و کار رونق می گیرد ، و درآمدها نسبت به هزینه ها افزایش می یابد. در این گام درآمد ها شروع به افزایش می کند(و شما می توانید بدهی ناشی از وام های دریافتی در طی سه گام قبلی را بازپرداخت نمایید).</a:t>
            </a:r>
            <a:endParaRPr lang="en-US" smtClean="0"/>
          </a:p>
          <a:p>
            <a:pPr algn="r" rtl="1" eaLnBrk="1" hangingPunct="1">
              <a:defRPr/>
            </a:pP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3" name="Rectangle 3"/>
          <p:cNvSpPr>
            <a:spLocks noGrp="1" noRot="1" noChangeArrowheads="1"/>
          </p:cNvSpPr>
          <p:nvPr>
            <p:ph type="body" idx="1"/>
          </p:nvPr>
        </p:nvSpPr>
        <p:spPr>
          <a:xfrm>
            <a:off x="301625" y="692150"/>
            <a:ext cx="8540750" cy="5407025"/>
          </a:xfrm>
        </p:spPr>
        <p:txBody>
          <a:bodyPr/>
          <a:lstStyle/>
          <a:p>
            <a:pPr algn="r" rtl="1" eaLnBrk="1" hangingPunct="1">
              <a:buFont typeface="Wingdings" pitchFamily="2" charset="2"/>
              <a:buNone/>
              <a:defRPr/>
            </a:pPr>
            <a:r>
              <a:rPr lang="ar-SA" sz="2800" smtClean="0"/>
              <a:t>طرح توجیهی شما باید حداقل تا گام سوم و همچنین دستیابی به سود</a:t>
            </a:r>
            <a:r>
              <a:rPr lang="fa-IR" sz="2800" smtClean="0"/>
              <a:t>  </a:t>
            </a:r>
            <a:r>
              <a:rPr lang="ar-SA" sz="2800" smtClean="0"/>
              <a:t>در گام چهارم راتضمین نماید، بنابراین شما و سایر همکاران شما ( که شامل سرمایه گذاران نیز می شود)از این طریق در می یابید که کسب و کار در چه زمانی به مرحله سودآوری می رسد.</a:t>
            </a:r>
            <a:endParaRPr lang="en-US" sz="2800" smtClean="0"/>
          </a:p>
        </p:txBody>
      </p:sp>
      <p:grpSp>
        <p:nvGrpSpPr>
          <p:cNvPr id="49155" name="Group 4"/>
          <p:cNvGrpSpPr>
            <a:grpSpLocks/>
          </p:cNvGrpSpPr>
          <p:nvPr/>
        </p:nvGrpSpPr>
        <p:grpSpPr bwMode="auto">
          <a:xfrm>
            <a:off x="-323850" y="2997200"/>
            <a:ext cx="9936163" cy="2952750"/>
            <a:chOff x="1463" y="11706"/>
            <a:chExt cx="8280" cy="2563"/>
          </a:xfrm>
        </p:grpSpPr>
        <p:sp>
          <p:nvSpPr>
            <p:cNvPr id="49157" name="AutoShape 5"/>
            <p:cNvSpPr>
              <a:spLocks noChangeArrowheads="1"/>
            </p:cNvSpPr>
            <p:nvPr/>
          </p:nvSpPr>
          <p:spPr bwMode="auto">
            <a:xfrm>
              <a:off x="1463" y="11706"/>
              <a:ext cx="8280" cy="2563"/>
            </a:xfrm>
            <a:prstGeom prst="rect">
              <a:avLst/>
            </a:prstGeom>
            <a:noFill/>
            <a:ln w="9525">
              <a:noFill/>
              <a:miter lim="800000"/>
              <a:headEnd/>
              <a:tailEnd/>
            </a:ln>
          </p:spPr>
          <p:txBody>
            <a:bodyPr/>
            <a:lstStyle/>
            <a:p>
              <a:endParaRPr lang="fa-IR"/>
            </a:p>
          </p:txBody>
        </p:sp>
        <p:sp>
          <p:nvSpPr>
            <p:cNvPr id="49158" name="AutoShape 6"/>
            <p:cNvSpPr>
              <a:spLocks noChangeArrowheads="1"/>
            </p:cNvSpPr>
            <p:nvPr/>
          </p:nvSpPr>
          <p:spPr bwMode="auto">
            <a:xfrm>
              <a:off x="2183" y="11896"/>
              <a:ext cx="1620" cy="1137"/>
            </a:xfrm>
            <a:prstGeom prst="homePlate">
              <a:avLst>
                <a:gd name="adj" fmla="val 35620"/>
              </a:avLst>
            </a:prstGeom>
            <a:solidFill>
              <a:srgbClr val="C0C0C0"/>
            </a:solidFill>
            <a:ln w="9525">
              <a:solidFill>
                <a:srgbClr val="000000"/>
              </a:solidFill>
              <a:miter lim="800000"/>
              <a:headEnd/>
              <a:tailEnd/>
            </a:ln>
          </p:spPr>
          <p:txBody>
            <a:bodyPr/>
            <a:lstStyle/>
            <a:p>
              <a:pPr algn="ctr" rtl="1"/>
              <a:r>
                <a:rPr lang="ar-SA" altLang="ja-JP" sz="1400" b="1">
                  <a:solidFill>
                    <a:schemeClr val="bg2"/>
                  </a:solidFill>
                  <a:latin typeface="Times New Roman" pitchFamily="18" charset="0"/>
                  <a:ea typeface="MS Mincho" pitchFamily="49" charset="-128"/>
                  <a:cs typeface="Times New Roman" pitchFamily="18" charset="0"/>
                </a:rPr>
                <a:t>گام اول</a:t>
              </a:r>
              <a:r>
                <a:rPr lang="en-US" altLang="ja-JP" sz="1400" b="1">
                  <a:solidFill>
                    <a:schemeClr val="bg2"/>
                  </a:solidFill>
                  <a:latin typeface="Times New Roman" pitchFamily="18" charset="0"/>
                  <a:ea typeface="MS Mincho" pitchFamily="49" charset="-128"/>
                  <a:cs typeface="Times New Roman" pitchFamily="18" charset="0"/>
                </a:rPr>
                <a:t>: </a:t>
              </a:r>
            </a:p>
            <a:p>
              <a:pPr algn="ctr" rtl="1"/>
              <a:r>
                <a:rPr lang="ar-SA" altLang="ja-JP" sz="1400" b="1">
                  <a:solidFill>
                    <a:schemeClr val="bg2"/>
                  </a:solidFill>
                  <a:latin typeface="Times New Roman" pitchFamily="18" charset="0"/>
                  <a:ea typeface="MS Mincho" pitchFamily="49" charset="-128"/>
                  <a:cs typeface="Times New Roman" pitchFamily="18" charset="0"/>
                </a:rPr>
                <a:t>ایده پردازی،    تحقیق و       طرحریزی</a:t>
              </a:r>
              <a:endParaRPr lang="en-US" sz="1400">
                <a:solidFill>
                  <a:schemeClr val="bg2"/>
                </a:solidFill>
              </a:endParaRPr>
            </a:p>
          </p:txBody>
        </p:sp>
        <p:sp>
          <p:nvSpPr>
            <p:cNvPr id="49159" name="AutoShape 7"/>
            <p:cNvSpPr>
              <a:spLocks noChangeArrowheads="1"/>
            </p:cNvSpPr>
            <p:nvPr/>
          </p:nvSpPr>
          <p:spPr bwMode="auto">
            <a:xfrm>
              <a:off x="3525" y="11896"/>
              <a:ext cx="1718" cy="1137"/>
            </a:xfrm>
            <a:prstGeom prst="chevron">
              <a:avLst>
                <a:gd name="adj" fmla="val 37775"/>
              </a:avLst>
            </a:prstGeom>
            <a:solidFill>
              <a:srgbClr val="C0C0C0"/>
            </a:solidFill>
            <a:ln w="9525">
              <a:solidFill>
                <a:srgbClr val="000000"/>
              </a:solidFill>
              <a:miter lim="800000"/>
              <a:headEnd/>
              <a:tailEnd/>
            </a:ln>
          </p:spPr>
          <p:txBody>
            <a:bodyPr/>
            <a:lstStyle/>
            <a:p>
              <a:pPr algn="ctr" rtl="1"/>
              <a:r>
                <a:rPr lang="ar-SA" altLang="ja-JP" sz="1400" b="1">
                  <a:solidFill>
                    <a:schemeClr val="bg2"/>
                  </a:solidFill>
                  <a:latin typeface="Times New Roman" pitchFamily="18" charset="0"/>
                  <a:ea typeface="MS Mincho" pitchFamily="49" charset="-128"/>
                  <a:cs typeface="Times New Roman" pitchFamily="18" charset="0"/>
                </a:rPr>
                <a:t>گام دوم</a:t>
              </a:r>
              <a:r>
                <a:rPr lang="en-US" altLang="ja-JP" sz="1400" b="1">
                  <a:solidFill>
                    <a:schemeClr val="bg2"/>
                  </a:solidFill>
                  <a:latin typeface="Times New Roman" pitchFamily="18" charset="0"/>
                  <a:ea typeface="MS Mincho" pitchFamily="49" charset="-128"/>
                  <a:cs typeface="Times New Roman" pitchFamily="18" charset="0"/>
                </a:rPr>
                <a:t>:</a:t>
              </a:r>
            </a:p>
            <a:p>
              <a:pPr algn="ctr" rtl="1"/>
              <a:r>
                <a:rPr lang="ar-SA" altLang="ja-JP" sz="1400" b="1">
                  <a:solidFill>
                    <a:schemeClr val="bg2"/>
                  </a:solidFill>
                  <a:latin typeface="Times New Roman" pitchFamily="18" charset="0"/>
                  <a:ea typeface="MS Mincho" pitchFamily="49" charset="-128"/>
                  <a:cs typeface="Times New Roman" pitchFamily="18" charset="0"/>
                </a:rPr>
                <a:t>دایر کردن</a:t>
              </a:r>
              <a:r>
                <a:rPr lang="en-US" altLang="ja-JP" sz="1400" b="1">
                  <a:solidFill>
                    <a:schemeClr val="bg2"/>
                  </a:solidFill>
                  <a:latin typeface="Times New Roman" pitchFamily="18" charset="0"/>
                  <a:ea typeface="MS Mincho" pitchFamily="49" charset="-128"/>
                  <a:cs typeface="Times New Roman" pitchFamily="18" charset="0"/>
                </a:rPr>
                <a:t>      </a:t>
              </a:r>
            </a:p>
            <a:p>
              <a:pPr algn="ctr" rtl="1"/>
              <a:r>
                <a:rPr lang="ar-SA" altLang="ja-JP" sz="1400" b="1">
                  <a:solidFill>
                    <a:schemeClr val="bg2"/>
                  </a:solidFill>
                  <a:latin typeface="Times New Roman" pitchFamily="18" charset="0"/>
                  <a:ea typeface="MS Mincho" pitchFamily="49" charset="-128"/>
                  <a:cs typeface="Times New Roman" pitchFamily="18" charset="0"/>
                </a:rPr>
                <a:t>کسب و کار</a:t>
              </a:r>
              <a:endParaRPr lang="en-US" sz="1400">
                <a:solidFill>
                  <a:schemeClr val="bg2"/>
                </a:solidFill>
              </a:endParaRPr>
            </a:p>
          </p:txBody>
        </p:sp>
        <p:sp>
          <p:nvSpPr>
            <p:cNvPr id="49160" name="AutoShape 8"/>
            <p:cNvSpPr>
              <a:spLocks noChangeArrowheads="1"/>
            </p:cNvSpPr>
            <p:nvPr/>
          </p:nvSpPr>
          <p:spPr bwMode="auto">
            <a:xfrm>
              <a:off x="4965" y="11896"/>
              <a:ext cx="1718" cy="1137"/>
            </a:xfrm>
            <a:prstGeom prst="chevron">
              <a:avLst>
                <a:gd name="adj" fmla="val 37775"/>
              </a:avLst>
            </a:prstGeom>
            <a:solidFill>
              <a:srgbClr val="C0C0C0"/>
            </a:solidFill>
            <a:ln w="9525">
              <a:solidFill>
                <a:srgbClr val="000000"/>
              </a:solidFill>
              <a:miter lim="800000"/>
              <a:headEnd/>
              <a:tailEnd/>
            </a:ln>
          </p:spPr>
          <p:txBody>
            <a:bodyPr/>
            <a:lstStyle/>
            <a:p>
              <a:pPr algn="ctr" rtl="1"/>
              <a:r>
                <a:rPr lang="ar-SA" altLang="ja-JP" sz="1400" b="1">
                  <a:solidFill>
                    <a:schemeClr val="bg2"/>
                  </a:solidFill>
                  <a:latin typeface="Times New Roman" pitchFamily="18" charset="0"/>
                  <a:ea typeface="MS Mincho" pitchFamily="49" charset="-128"/>
                  <a:cs typeface="Times New Roman" pitchFamily="18" charset="0"/>
                </a:rPr>
                <a:t>گام سوم</a:t>
              </a:r>
              <a:r>
                <a:rPr lang="en-US" altLang="ja-JP" sz="1400" b="1">
                  <a:solidFill>
                    <a:schemeClr val="bg2"/>
                  </a:solidFill>
                  <a:latin typeface="Times New Roman" pitchFamily="18" charset="0"/>
                  <a:ea typeface="MS Mincho" pitchFamily="49" charset="-128"/>
                  <a:cs typeface="Times New Roman" pitchFamily="18" charset="0"/>
                </a:rPr>
                <a:t>:</a:t>
              </a:r>
            </a:p>
            <a:p>
              <a:pPr algn="ctr" rtl="1"/>
              <a:r>
                <a:rPr lang="ar-SA" altLang="ja-JP" sz="1400" b="1">
                  <a:solidFill>
                    <a:schemeClr val="bg2"/>
                  </a:solidFill>
                  <a:latin typeface="Times New Roman" pitchFamily="18" charset="0"/>
                  <a:ea typeface="MS Mincho" pitchFamily="49" charset="-128"/>
                  <a:cs typeface="Times New Roman" pitchFamily="18" charset="0"/>
                </a:rPr>
                <a:t>نخستین</a:t>
              </a:r>
              <a:r>
                <a:rPr lang="en-US" altLang="ja-JP" sz="1400" b="1">
                  <a:solidFill>
                    <a:schemeClr val="bg2"/>
                  </a:solidFill>
                  <a:latin typeface="Times New Roman" pitchFamily="18" charset="0"/>
                  <a:ea typeface="MS Mincho" pitchFamily="49" charset="-128"/>
                  <a:cs typeface="Times New Roman" pitchFamily="18" charset="0"/>
                </a:rPr>
                <a:t>       </a:t>
              </a:r>
            </a:p>
            <a:p>
              <a:pPr algn="ctr" rtl="1"/>
              <a:r>
                <a:rPr lang="ar-SA" altLang="ja-JP" sz="1400" b="1">
                  <a:solidFill>
                    <a:schemeClr val="bg2"/>
                  </a:solidFill>
                  <a:latin typeface="Times New Roman" pitchFamily="18" charset="0"/>
                  <a:ea typeface="MS Mincho" pitchFamily="49" charset="-128"/>
                  <a:cs typeface="Times New Roman" pitchFamily="18" charset="0"/>
                </a:rPr>
                <a:t>مرحله</a:t>
              </a:r>
              <a:r>
                <a:rPr lang="en-US" altLang="ja-JP" sz="1400" b="1">
                  <a:solidFill>
                    <a:schemeClr val="bg2"/>
                  </a:solidFill>
                  <a:latin typeface="Times New Roman" pitchFamily="18" charset="0"/>
                  <a:ea typeface="MS Mincho" pitchFamily="49" charset="-128"/>
                  <a:cs typeface="Times New Roman" pitchFamily="18" charset="0"/>
                </a:rPr>
                <a:t>       </a:t>
              </a:r>
            </a:p>
            <a:p>
              <a:pPr algn="ctr" rtl="1"/>
              <a:r>
                <a:rPr lang="ar-SA" altLang="ja-JP" sz="1400" b="1">
                  <a:solidFill>
                    <a:schemeClr val="bg2"/>
                  </a:solidFill>
                  <a:latin typeface="Times New Roman" pitchFamily="18" charset="0"/>
                  <a:ea typeface="MS Mincho" pitchFamily="49" charset="-128"/>
                  <a:cs typeface="Times New Roman" pitchFamily="18" charset="0"/>
                </a:rPr>
                <a:t>مبادلات</a:t>
              </a:r>
              <a:endParaRPr lang="en-US" sz="1400">
                <a:solidFill>
                  <a:schemeClr val="bg2"/>
                </a:solidFill>
              </a:endParaRPr>
            </a:p>
          </p:txBody>
        </p:sp>
        <p:sp>
          <p:nvSpPr>
            <p:cNvPr id="49161" name="AutoShape 9"/>
            <p:cNvSpPr>
              <a:spLocks noChangeArrowheads="1"/>
            </p:cNvSpPr>
            <p:nvPr/>
          </p:nvSpPr>
          <p:spPr bwMode="auto">
            <a:xfrm>
              <a:off x="6405" y="11896"/>
              <a:ext cx="1718" cy="1137"/>
            </a:xfrm>
            <a:prstGeom prst="chevron">
              <a:avLst>
                <a:gd name="adj" fmla="val 37775"/>
              </a:avLst>
            </a:prstGeom>
            <a:solidFill>
              <a:srgbClr val="C0C0C0"/>
            </a:solidFill>
            <a:ln w="9525">
              <a:solidFill>
                <a:schemeClr val="bg2"/>
              </a:solidFill>
              <a:miter lim="800000"/>
              <a:headEnd/>
              <a:tailEnd/>
            </a:ln>
          </p:spPr>
          <p:txBody>
            <a:bodyPr/>
            <a:lstStyle/>
            <a:p>
              <a:pPr algn="ctr" rtl="1"/>
              <a:r>
                <a:rPr lang="ar-SA" altLang="ja-JP" sz="1400" b="1">
                  <a:solidFill>
                    <a:schemeClr val="bg2"/>
                  </a:solidFill>
                  <a:latin typeface="Times New Roman" pitchFamily="18" charset="0"/>
                  <a:ea typeface="MS Mincho" pitchFamily="49" charset="-128"/>
                  <a:cs typeface="Times New Roman" pitchFamily="18" charset="0"/>
                </a:rPr>
                <a:t>گام چهارم</a:t>
              </a:r>
              <a:r>
                <a:rPr lang="en-US" altLang="ja-JP" sz="1400" b="1">
                  <a:solidFill>
                    <a:schemeClr val="bg2"/>
                  </a:solidFill>
                  <a:latin typeface="Times New Roman" pitchFamily="18" charset="0"/>
                  <a:ea typeface="MS Mincho" pitchFamily="49" charset="-128"/>
                  <a:cs typeface="Times New Roman" pitchFamily="18" charset="0"/>
                </a:rPr>
                <a:t>:</a:t>
              </a:r>
            </a:p>
            <a:p>
              <a:pPr algn="ctr" rtl="1"/>
              <a:r>
                <a:rPr lang="ar-SA" altLang="ja-JP" sz="1400" b="1">
                  <a:solidFill>
                    <a:schemeClr val="bg2"/>
                  </a:solidFill>
                  <a:latin typeface="Times New Roman" pitchFamily="18" charset="0"/>
                  <a:ea typeface="MS Mincho" pitchFamily="49" charset="-128"/>
                  <a:cs typeface="Times New Roman" pitchFamily="18" charset="0"/>
                </a:rPr>
                <a:t>مراحل بعدی</a:t>
              </a:r>
              <a:r>
                <a:rPr lang="en-US" altLang="ja-JP" sz="1400" b="1">
                  <a:solidFill>
                    <a:schemeClr val="bg2"/>
                  </a:solidFill>
                  <a:latin typeface="Times New Roman" pitchFamily="18" charset="0"/>
                  <a:ea typeface="MS Mincho" pitchFamily="49" charset="-128"/>
                  <a:cs typeface="Times New Roman" pitchFamily="18" charset="0"/>
                </a:rPr>
                <a:t>    </a:t>
              </a:r>
            </a:p>
            <a:p>
              <a:pPr algn="ctr" rtl="1"/>
              <a:r>
                <a:rPr lang="ar-SA" altLang="ja-JP" sz="1400" b="1">
                  <a:solidFill>
                    <a:schemeClr val="bg2"/>
                  </a:solidFill>
                  <a:latin typeface="Times New Roman" pitchFamily="18" charset="0"/>
                  <a:ea typeface="MS Mincho" pitchFamily="49" charset="-128"/>
                  <a:cs typeface="Times New Roman" pitchFamily="18" charset="0"/>
                </a:rPr>
                <a:t>تجارت و</a:t>
              </a:r>
              <a:r>
                <a:rPr lang="en-US" altLang="ja-JP" sz="1400" b="1">
                  <a:solidFill>
                    <a:schemeClr val="bg2"/>
                  </a:solidFill>
                  <a:latin typeface="Times New Roman" pitchFamily="18" charset="0"/>
                  <a:ea typeface="MS Mincho" pitchFamily="49" charset="-128"/>
                  <a:cs typeface="Times New Roman" pitchFamily="18" charset="0"/>
                </a:rPr>
                <a:t>   </a:t>
              </a:r>
            </a:p>
            <a:p>
              <a:pPr algn="ctr" rtl="1"/>
              <a:r>
                <a:rPr lang="ar-SA" altLang="ja-JP" sz="1400" b="1">
                  <a:solidFill>
                    <a:schemeClr val="bg2"/>
                  </a:solidFill>
                  <a:latin typeface="Times New Roman" pitchFamily="18" charset="0"/>
                  <a:ea typeface="MS Mincho" pitchFamily="49" charset="-128"/>
                  <a:cs typeface="Times New Roman" pitchFamily="18" charset="0"/>
                </a:rPr>
                <a:t>رشد</a:t>
              </a:r>
              <a:endParaRPr lang="en-US" sz="1400">
                <a:solidFill>
                  <a:schemeClr val="bg2"/>
                </a:solidFill>
              </a:endParaRPr>
            </a:p>
          </p:txBody>
        </p:sp>
        <p:sp>
          <p:nvSpPr>
            <p:cNvPr id="49162" name="AutoShape 10"/>
            <p:cNvSpPr>
              <a:spLocks noChangeArrowheads="1"/>
            </p:cNvSpPr>
            <p:nvPr/>
          </p:nvSpPr>
          <p:spPr bwMode="auto">
            <a:xfrm>
              <a:off x="4163" y="13126"/>
              <a:ext cx="1080" cy="1143"/>
            </a:xfrm>
            <a:prstGeom prst="upArrowCallout">
              <a:avLst>
                <a:gd name="adj1" fmla="val 16667"/>
                <a:gd name="adj2" fmla="val 25000"/>
                <a:gd name="adj3" fmla="val 19074"/>
                <a:gd name="adj4" fmla="val 66667"/>
              </a:avLst>
            </a:prstGeom>
            <a:solidFill>
              <a:srgbClr val="C0C0C0"/>
            </a:solidFill>
            <a:ln w="9525">
              <a:solidFill>
                <a:srgbClr val="000000"/>
              </a:solidFill>
              <a:miter lim="800000"/>
              <a:headEnd/>
              <a:tailEnd/>
            </a:ln>
          </p:spPr>
          <p:txBody>
            <a:bodyPr/>
            <a:lstStyle/>
            <a:p>
              <a:pPr algn="ctr"/>
              <a:endParaRPr lang="fa-IR" altLang="ja-JP" sz="1400" b="1">
                <a:solidFill>
                  <a:schemeClr val="bg2"/>
                </a:solidFill>
                <a:latin typeface="Times New Roman" pitchFamily="18" charset="0"/>
                <a:ea typeface="MS Mincho" pitchFamily="49" charset="-128"/>
                <a:cs typeface="Times New Roman" pitchFamily="18" charset="0"/>
              </a:endParaRPr>
            </a:p>
            <a:p>
              <a:pPr algn="ctr"/>
              <a:r>
                <a:rPr lang="ar-SA" altLang="ja-JP" sz="1400" b="1">
                  <a:solidFill>
                    <a:schemeClr val="bg2"/>
                  </a:solidFill>
                  <a:latin typeface="Times New Roman" pitchFamily="18" charset="0"/>
                  <a:ea typeface="MS Mincho" pitchFamily="49" charset="-128"/>
                  <a:cs typeface="Times New Roman" pitchFamily="18" charset="0"/>
                </a:rPr>
                <a:t>آمادگی برای شروع</a:t>
              </a:r>
              <a:endParaRPr lang="en-US" altLang="ja-JP" sz="1400" b="1">
                <a:solidFill>
                  <a:schemeClr val="bg2"/>
                </a:solidFill>
                <a:latin typeface="Times New Roman" pitchFamily="18" charset="0"/>
                <a:ea typeface="MS Mincho" pitchFamily="49" charset="-128"/>
                <a:cs typeface="Times New Roman" pitchFamily="18" charset="0"/>
              </a:endParaRPr>
            </a:p>
            <a:p>
              <a:pPr algn="ctr"/>
              <a:r>
                <a:rPr lang="ar-SA" altLang="ja-JP" sz="1400" b="1">
                  <a:solidFill>
                    <a:schemeClr val="bg2"/>
                  </a:solidFill>
                  <a:latin typeface="Times New Roman" pitchFamily="18" charset="0"/>
                  <a:ea typeface="MS Mincho" pitchFamily="49" charset="-128"/>
                  <a:cs typeface="Times New Roman" pitchFamily="18" charset="0"/>
                </a:rPr>
                <a:t>کسب و کار</a:t>
              </a:r>
              <a:endParaRPr lang="en-US" sz="1400">
                <a:solidFill>
                  <a:schemeClr val="bg2"/>
                </a:solidFill>
              </a:endParaRPr>
            </a:p>
          </p:txBody>
        </p:sp>
        <p:sp>
          <p:nvSpPr>
            <p:cNvPr id="49163" name="AutoShape 11"/>
            <p:cNvSpPr>
              <a:spLocks noChangeArrowheads="1"/>
            </p:cNvSpPr>
            <p:nvPr/>
          </p:nvSpPr>
          <p:spPr bwMode="auto">
            <a:xfrm>
              <a:off x="2723" y="13147"/>
              <a:ext cx="1141" cy="1079"/>
            </a:xfrm>
            <a:prstGeom prst="upArrowCallout">
              <a:avLst>
                <a:gd name="adj1" fmla="val 15294"/>
                <a:gd name="adj2" fmla="val 26437"/>
                <a:gd name="adj3" fmla="val 16634"/>
                <a:gd name="adj4" fmla="val 66667"/>
              </a:avLst>
            </a:prstGeom>
            <a:solidFill>
              <a:srgbClr val="C0C0C0"/>
            </a:solidFill>
            <a:ln w="9525">
              <a:solidFill>
                <a:srgbClr val="000000"/>
              </a:solidFill>
              <a:miter lim="800000"/>
              <a:headEnd/>
              <a:tailEnd/>
            </a:ln>
          </p:spPr>
          <p:txBody>
            <a:bodyPr/>
            <a:lstStyle/>
            <a:p>
              <a:pPr algn="ctr" rtl="1"/>
              <a:endParaRPr lang="fa-IR" altLang="ja-JP" sz="1400" b="1">
                <a:solidFill>
                  <a:schemeClr val="bg2"/>
                </a:solidFill>
                <a:latin typeface="Times New Roman" pitchFamily="18" charset="0"/>
                <a:ea typeface="MS Mincho" pitchFamily="49" charset="-128"/>
                <a:cs typeface="Times New Roman" pitchFamily="18" charset="0"/>
              </a:endParaRPr>
            </a:p>
            <a:p>
              <a:pPr algn="ctr" rtl="1"/>
              <a:r>
                <a:rPr lang="ar-SA" altLang="ja-JP" sz="1400" b="1">
                  <a:solidFill>
                    <a:schemeClr val="bg2"/>
                  </a:solidFill>
                  <a:latin typeface="Times New Roman" pitchFamily="18" charset="0"/>
                  <a:ea typeface="MS Mincho" pitchFamily="49" charset="-128"/>
                  <a:cs typeface="Times New Roman" pitchFamily="18" charset="0"/>
                </a:rPr>
                <a:t>آمادگی</a:t>
              </a:r>
              <a:endParaRPr lang="en-US" altLang="ja-JP" sz="1400" b="1">
                <a:solidFill>
                  <a:schemeClr val="bg2"/>
                </a:solidFill>
                <a:latin typeface="Times New Roman" pitchFamily="18" charset="0"/>
                <a:ea typeface="MS Mincho" pitchFamily="49" charset="-128"/>
                <a:cs typeface="Times New Roman" pitchFamily="18" charset="0"/>
              </a:endParaRPr>
            </a:p>
            <a:p>
              <a:pPr algn="ctr"/>
              <a:r>
                <a:rPr lang="ar-SA" altLang="ja-JP" sz="1400" b="1">
                  <a:solidFill>
                    <a:schemeClr val="bg2"/>
                  </a:solidFill>
                  <a:latin typeface="Times New Roman" pitchFamily="18" charset="0"/>
                  <a:ea typeface="MS Mincho" pitchFamily="49" charset="-128"/>
                  <a:cs typeface="Times New Roman" pitchFamily="18" charset="0"/>
                </a:rPr>
                <a:t>برای  تعهد</a:t>
              </a:r>
              <a:endParaRPr lang="en-US" sz="1400">
                <a:solidFill>
                  <a:schemeClr val="bg2"/>
                </a:solidFill>
              </a:endParaRPr>
            </a:p>
          </p:txBody>
        </p:sp>
        <p:sp>
          <p:nvSpPr>
            <p:cNvPr id="49164" name="AutoShape 12"/>
            <p:cNvSpPr>
              <a:spLocks noChangeArrowheads="1"/>
            </p:cNvSpPr>
            <p:nvPr/>
          </p:nvSpPr>
          <p:spPr bwMode="auto">
            <a:xfrm>
              <a:off x="5603" y="13126"/>
              <a:ext cx="1260" cy="1143"/>
            </a:xfrm>
            <a:prstGeom prst="upArrowCallout">
              <a:avLst>
                <a:gd name="adj1" fmla="val 18026"/>
                <a:gd name="adj2" fmla="val 27559"/>
                <a:gd name="adj3" fmla="val 18375"/>
                <a:gd name="adj4" fmla="val 66667"/>
              </a:avLst>
            </a:prstGeom>
            <a:solidFill>
              <a:srgbClr val="C0C0C0"/>
            </a:solidFill>
            <a:ln w="9525">
              <a:solidFill>
                <a:srgbClr val="000000"/>
              </a:solidFill>
              <a:miter lim="800000"/>
              <a:headEnd/>
              <a:tailEnd/>
            </a:ln>
          </p:spPr>
          <p:txBody>
            <a:bodyPr/>
            <a:lstStyle/>
            <a:p>
              <a:pPr algn="ctr"/>
              <a:endParaRPr lang="fa-IR" altLang="ja-JP" sz="1400" b="1">
                <a:solidFill>
                  <a:schemeClr val="bg2"/>
                </a:solidFill>
                <a:latin typeface="Times New Roman" pitchFamily="18" charset="0"/>
                <a:ea typeface="MS Mincho" pitchFamily="49" charset="-128"/>
                <a:cs typeface="Times New Roman" pitchFamily="18" charset="0"/>
              </a:endParaRPr>
            </a:p>
            <a:p>
              <a:pPr algn="ctr"/>
              <a:r>
                <a:rPr lang="ar-SA" altLang="ja-JP" sz="1400" b="1">
                  <a:solidFill>
                    <a:schemeClr val="bg2"/>
                  </a:solidFill>
                  <a:latin typeface="Times New Roman" pitchFamily="18" charset="0"/>
                  <a:ea typeface="MS Mincho" pitchFamily="49" charset="-128"/>
                  <a:cs typeface="Times New Roman" pitchFamily="18" charset="0"/>
                </a:rPr>
                <a:t>میزان سودآوری قابل توجه است</a:t>
              </a:r>
              <a:r>
                <a:rPr lang="en-US" altLang="ja-JP" sz="1400" b="1">
                  <a:solidFill>
                    <a:schemeClr val="bg2"/>
                  </a:solidFill>
                  <a:latin typeface="Times New Roman" pitchFamily="18" charset="0"/>
                  <a:ea typeface="MS Mincho" pitchFamily="49" charset="-128"/>
                  <a:cs typeface="Times New Roman" pitchFamily="18" charset="0"/>
                </a:rPr>
                <a:t> </a:t>
              </a:r>
              <a:endParaRPr lang="en-US" sz="1400">
                <a:solidFill>
                  <a:schemeClr val="bg2"/>
                </a:solidFill>
              </a:endParaRPr>
            </a:p>
          </p:txBody>
        </p:sp>
      </p:gr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Rectangle 2"/>
          <p:cNvSpPr>
            <a:spLocks noGrp="1" noRot="1" noChangeArrowheads="1"/>
          </p:cNvSpPr>
          <p:nvPr>
            <p:ph type="title"/>
          </p:nvPr>
        </p:nvSpPr>
        <p:spPr/>
        <p:txBody>
          <a:bodyPr/>
          <a:lstStyle/>
          <a:p>
            <a:pPr eaLnBrk="1" hangingPunct="1">
              <a:defRPr/>
            </a:pPr>
            <a:r>
              <a:rPr lang="ar-SA" altLang="ja-JP" smtClean="0"/>
              <a:t>برنامه مال</a:t>
            </a:r>
            <a:r>
              <a:rPr lang="fa-IR" altLang="ja-JP" smtClean="0"/>
              <a:t>ی</a:t>
            </a:r>
            <a:r>
              <a:rPr lang="ar-SA" altLang="ja-JP" smtClean="0"/>
              <a:t> </a:t>
            </a:r>
            <a:endParaRPr lang="en-US" smtClean="0"/>
          </a:p>
        </p:txBody>
      </p:sp>
      <p:sp>
        <p:nvSpPr>
          <p:cNvPr id="103427" name="Rectangle 3"/>
          <p:cNvSpPr>
            <a:spLocks noGrp="1" noRot="1" noChangeArrowheads="1"/>
          </p:cNvSpPr>
          <p:nvPr>
            <p:ph type="body" idx="1"/>
          </p:nvPr>
        </p:nvSpPr>
        <p:spPr/>
        <p:txBody>
          <a:bodyPr/>
          <a:lstStyle/>
          <a:p>
            <a:pPr algn="r" rtl="1" eaLnBrk="1" hangingPunct="1">
              <a:defRPr/>
            </a:pPr>
            <a:r>
              <a:rPr lang="ar-SA" smtClean="0"/>
              <a:t>يك برنامه مال</a:t>
            </a:r>
            <a:r>
              <a:rPr lang="fa-IR" smtClean="0"/>
              <a:t>ی</a:t>
            </a:r>
            <a:r>
              <a:rPr lang="ar-SA" smtClean="0"/>
              <a:t> حداقل به دو دليل تهيه م</a:t>
            </a:r>
            <a:r>
              <a:rPr lang="fa-IR" smtClean="0"/>
              <a:t>ی</a:t>
            </a:r>
            <a:r>
              <a:rPr lang="ar-SA" smtClean="0"/>
              <a:t> شود : </a:t>
            </a:r>
          </a:p>
          <a:p>
            <a:pPr algn="r" rtl="1" eaLnBrk="1" hangingPunct="1">
              <a:defRPr/>
            </a:pPr>
            <a:r>
              <a:rPr lang="ar-SA" smtClean="0"/>
              <a:t>اول‌</a:t>
            </a:r>
            <a:r>
              <a:rPr lang="en-US" smtClean="0"/>
              <a:t> </a:t>
            </a:r>
            <a:r>
              <a:rPr lang="ar-SA" smtClean="0"/>
              <a:t>اینکه ،  به شما امکان م</a:t>
            </a:r>
            <a:r>
              <a:rPr lang="fa-IR" smtClean="0"/>
              <a:t>ی</a:t>
            </a:r>
            <a:r>
              <a:rPr lang="ar-SA" smtClean="0"/>
              <a:t> دهد ، نياز ها</a:t>
            </a:r>
            <a:r>
              <a:rPr lang="fa-IR" smtClean="0"/>
              <a:t>ی</a:t>
            </a:r>
            <a:r>
              <a:rPr lang="ar-SA" smtClean="0"/>
              <a:t> سرمايه ای</a:t>
            </a:r>
            <a:r>
              <a:rPr lang="fa-IR" smtClean="0"/>
              <a:t> </a:t>
            </a:r>
            <a:r>
              <a:rPr lang="ar-SA" smtClean="0"/>
              <a:t>خود رامشخص نمایید ،مخصوصاً زمانيكه کسب و کار را بتازگی دایر</a:t>
            </a:r>
            <a:r>
              <a:rPr lang="fa-IR" smtClean="0"/>
              <a:t> </a:t>
            </a:r>
            <a:r>
              <a:rPr lang="ar-SA" smtClean="0"/>
              <a:t>کرده اید و در</a:t>
            </a:r>
            <a:r>
              <a:rPr lang="fa-IR" smtClean="0"/>
              <a:t> </a:t>
            </a:r>
            <a:r>
              <a:rPr lang="ar-SA" smtClean="0"/>
              <a:t>سال های اوليه كارخود هستيد </a:t>
            </a:r>
            <a:r>
              <a:rPr lang="fa-IR" smtClean="0"/>
              <a:t>.</a:t>
            </a:r>
          </a:p>
          <a:p>
            <a:pPr algn="r" rtl="1" eaLnBrk="1" hangingPunct="1">
              <a:defRPr/>
            </a:pPr>
            <a:r>
              <a:rPr lang="ar-SA" smtClean="0"/>
              <a:t>دوم اینکه ، برنامه مال</a:t>
            </a:r>
            <a:r>
              <a:rPr lang="fa-IR" smtClean="0"/>
              <a:t>ی</a:t>
            </a:r>
            <a:r>
              <a:rPr lang="ar-SA" smtClean="0"/>
              <a:t> به شما نشان مي دهد، كه چه موقع، م</a:t>
            </a:r>
            <a:r>
              <a:rPr lang="fa-IR" smtClean="0"/>
              <a:t>ی</a:t>
            </a:r>
            <a:r>
              <a:rPr lang="ar-SA" smtClean="0"/>
              <a:t> توانيد انتظار درآمد</a:t>
            </a:r>
            <a:r>
              <a:rPr lang="fa-IR" smtClean="0"/>
              <a:t>ی</a:t>
            </a:r>
            <a:r>
              <a:rPr lang="ar-SA" smtClean="0"/>
              <a:t>  اضافه بر هزينه ها داشته باشید . </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2"/>
          <p:cNvSpPr>
            <a:spLocks noGrp="1" noRot="1" noChangeArrowheads="1"/>
          </p:cNvSpPr>
          <p:nvPr>
            <p:ph type="title"/>
          </p:nvPr>
        </p:nvSpPr>
        <p:spPr/>
        <p:txBody>
          <a:bodyPr/>
          <a:lstStyle/>
          <a:p>
            <a:pPr eaLnBrk="1" hangingPunct="1">
              <a:defRPr/>
            </a:pPr>
            <a:r>
              <a:rPr lang="fa-IR" smtClean="0"/>
              <a:t>دلایل ورشکستگی شرکت ها</a:t>
            </a:r>
            <a:endParaRPr lang="en-US" smtClean="0"/>
          </a:p>
        </p:txBody>
      </p:sp>
      <p:sp>
        <p:nvSpPr>
          <p:cNvPr id="104451" name="Rectangle 3"/>
          <p:cNvSpPr>
            <a:spLocks noGrp="1" noRot="1" noChangeArrowheads="1"/>
          </p:cNvSpPr>
          <p:nvPr>
            <p:ph type="body" idx="1"/>
          </p:nvPr>
        </p:nvSpPr>
        <p:spPr>
          <a:xfrm>
            <a:off x="301625" y="1196975"/>
            <a:ext cx="8540750" cy="4422775"/>
          </a:xfrm>
        </p:spPr>
        <p:txBody>
          <a:bodyPr/>
          <a:lstStyle/>
          <a:p>
            <a:pPr algn="r" rtl="1" eaLnBrk="1" hangingPunct="1">
              <a:defRPr/>
            </a:pPr>
            <a:r>
              <a:rPr lang="ar-SA" altLang="ja-JP" smtClean="0"/>
              <a:t> وقتی پول شركتها تمام شود ، ورشكست مي شوند. تقريباً  همه شركتهای</a:t>
            </a:r>
            <a:r>
              <a:rPr lang="fa-IR" altLang="ja-JP" smtClean="0"/>
              <a:t>ی</a:t>
            </a:r>
            <a:r>
              <a:rPr lang="ar-SA" altLang="ja-JP" smtClean="0"/>
              <a:t> كه در چند سال اخير ورشكست شده اند، در يك مورد اشتراك داشته اند :</a:t>
            </a:r>
            <a:r>
              <a:rPr lang="en-US" altLang="ja-JP" smtClean="0">
                <a:ea typeface="MS PGothic" pitchFamily="34" charset="-128"/>
              </a:rPr>
              <a:t/>
            </a:r>
            <a:br>
              <a:rPr lang="en-US" altLang="ja-JP" smtClean="0">
                <a:ea typeface="MS PGothic" pitchFamily="34" charset="-128"/>
              </a:rPr>
            </a:br>
            <a:r>
              <a:rPr lang="ar-SA" smtClean="0"/>
              <a:t> مخارج آنها از درآمدشان بيشتر بوده ، تا جای</a:t>
            </a:r>
            <a:r>
              <a:rPr lang="fa-IR" smtClean="0"/>
              <a:t>ی</a:t>
            </a:r>
            <a:r>
              <a:rPr lang="ar-SA" smtClean="0"/>
              <a:t> كه دیگر چیزی در حسابها</a:t>
            </a:r>
            <a:r>
              <a:rPr lang="fa-IR" smtClean="0"/>
              <a:t>ی</a:t>
            </a:r>
            <a:r>
              <a:rPr lang="ar-SA" smtClean="0"/>
              <a:t> بانك</a:t>
            </a:r>
            <a:r>
              <a:rPr lang="fa-IR" smtClean="0"/>
              <a:t>ی</a:t>
            </a:r>
            <a:r>
              <a:rPr lang="ar-SA" smtClean="0"/>
              <a:t> آنها باقی نمانده است . اگر يك برنامه مال</a:t>
            </a:r>
            <a:r>
              <a:rPr lang="fa-IR" smtClean="0"/>
              <a:t>ی</a:t>
            </a:r>
            <a:r>
              <a:rPr lang="ar-SA" smtClean="0"/>
              <a:t> مناسب تهیه كنيد، م</a:t>
            </a:r>
            <a:r>
              <a:rPr lang="fa-IR" smtClean="0"/>
              <a:t>ی</a:t>
            </a:r>
            <a:r>
              <a:rPr lang="ar-SA" smtClean="0"/>
              <a:t> توانيد ريسك چنین اتفاقات</a:t>
            </a:r>
            <a:r>
              <a:rPr lang="fa-IR" smtClean="0"/>
              <a:t>ی</a:t>
            </a:r>
            <a:r>
              <a:rPr lang="ar-SA" smtClean="0"/>
              <a:t> را كه ممکن است، در کسب و کار شما نیز رخ  دهد، كاهش دهيد .</a:t>
            </a:r>
            <a:r>
              <a:rPr lang="en-US" altLang="ja-JP" smtClean="0">
                <a:ea typeface="MS PGothic" pitchFamily="34" charset="-128"/>
              </a:rPr>
              <a:t/>
            </a:r>
            <a:br>
              <a:rPr lang="en-US" altLang="ja-JP" smtClean="0">
                <a:ea typeface="MS PGothic" pitchFamily="34" charset="-128"/>
              </a:rPr>
            </a:br>
            <a:endParaRPr lang="en-US" smtClean="0"/>
          </a:p>
        </p:txBody>
      </p:sp>
      <p:pic>
        <p:nvPicPr>
          <p:cNvPr id="104452" name="Picture 4" descr="robber_jail"/>
          <p:cNvPicPr>
            <a:picLocks noChangeAspect="1" noChangeArrowheads="1" noCrop="1"/>
          </p:cNvPicPr>
          <p:nvPr/>
        </p:nvPicPr>
        <p:blipFill>
          <a:blip r:embed="rId3"/>
          <a:srcRect/>
          <a:stretch>
            <a:fillRect/>
          </a:stretch>
        </p:blipFill>
        <p:spPr bwMode="auto">
          <a:xfrm>
            <a:off x="3492500" y="4797425"/>
            <a:ext cx="1655763" cy="1871663"/>
          </a:xfrm>
          <a:prstGeom prst="rect">
            <a:avLst/>
          </a:prstGeom>
          <a:noFill/>
          <a:ln w="9525">
            <a:noFill/>
            <a:miter lim="800000"/>
            <a:headEnd/>
            <a:tailEnd/>
          </a:ln>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04452"/>
                                        </p:tgtEl>
                                        <p:attrNameLst>
                                          <p:attrName>style.visibility</p:attrName>
                                        </p:attrNameLst>
                                      </p:cBhvr>
                                      <p:to>
                                        <p:strVal val="visible"/>
                                      </p:to>
                                    </p:set>
                                    <p:animEffect transition="in" filter="barn(inVertical)">
                                      <p:cBhvr>
                                        <p:cTn id="7" dur="500"/>
                                        <p:tgtEl>
                                          <p:spTgt spid="104452"/>
                                        </p:tgtEl>
                                      </p:cBhvr>
                                    </p:animEffect>
                                  </p:childTnLst>
                                  <p:subTnLst>
                                    <p:audio>
                                      <p:cMediaNode>
                                        <p:cTn display="0" masterRel="sameClick">
                                          <p:stCondLst>
                                            <p:cond evt="begin" delay="0">
                                              <p:tn val="5"/>
                                            </p:cond>
                                          </p:stCondLst>
                                          <p:endCondLst>
                                            <p:cond evt="onStopAudio" delay="0">
                                              <p:tgtEl>
                                                <p:sldTgt/>
                                              </p:tgtEl>
                                            </p:cond>
                                          </p:endCondLst>
                                        </p:cTn>
                                        <p:tgtEl>
                                          <p:sndTgt r:embed="rId2" name="DoorSlam.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Rectangle 2"/>
          <p:cNvSpPr>
            <a:spLocks noGrp="1" noRot="1" noChangeArrowheads="1"/>
          </p:cNvSpPr>
          <p:nvPr>
            <p:ph type="title"/>
          </p:nvPr>
        </p:nvSpPr>
        <p:spPr/>
        <p:txBody>
          <a:bodyPr/>
          <a:lstStyle/>
          <a:p>
            <a:pPr eaLnBrk="1" hangingPunct="1">
              <a:defRPr/>
            </a:pPr>
            <a:r>
              <a:rPr lang="fa-IR" smtClean="0"/>
              <a:t>تدوین برنامه مالی</a:t>
            </a:r>
            <a:endParaRPr lang="en-US" smtClean="0"/>
          </a:p>
        </p:txBody>
      </p:sp>
      <p:sp>
        <p:nvSpPr>
          <p:cNvPr id="105475" name="Rectangle 3"/>
          <p:cNvSpPr>
            <a:spLocks noGrp="1" noRot="1" noChangeArrowheads="1"/>
          </p:cNvSpPr>
          <p:nvPr>
            <p:ph type="body" idx="1"/>
          </p:nvPr>
        </p:nvSpPr>
        <p:spPr>
          <a:xfrm>
            <a:off x="457200" y="1341438"/>
            <a:ext cx="8229600" cy="5256212"/>
          </a:xfrm>
        </p:spPr>
        <p:txBody>
          <a:bodyPr/>
          <a:lstStyle/>
          <a:p>
            <a:pPr algn="r" rtl="1" eaLnBrk="1" hangingPunct="1">
              <a:lnSpc>
                <a:spcPct val="90000"/>
              </a:lnSpc>
              <a:defRPr/>
            </a:pPr>
            <a:r>
              <a:rPr lang="fa-IR" sz="2800" smtClean="0"/>
              <a:t>برنامه مالی</a:t>
            </a:r>
            <a:r>
              <a:rPr lang="ar-SA" sz="2800" smtClean="0"/>
              <a:t> به شما کمک می کند تا موارد زیر را برآورد نمایید</a:t>
            </a:r>
            <a:r>
              <a:rPr lang="fa-IR" sz="2800" smtClean="0"/>
              <a:t> </a:t>
            </a:r>
            <a:r>
              <a:rPr lang="ar-SA" sz="2800" smtClean="0"/>
              <a:t>: </a:t>
            </a:r>
          </a:p>
          <a:p>
            <a:pPr algn="r" rtl="1" eaLnBrk="1" hangingPunct="1">
              <a:lnSpc>
                <a:spcPct val="90000"/>
              </a:lnSpc>
              <a:defRPr/>
            </a:pPr>
            <a:r>
              <a:rPr lang="ar-SA" sz="2800" smtClean="0"/>
              <a:t> مقدار پولی که </a:t>
            </a:r>
            <a:r>
              <a:rPr lang="fa-IR" sz="2800" smtClean="0"/>
              <a:t> </a:t>
            </a:r>
            <a:r>
              <a:rPr lang="ar-SA" sz="2800" smtClean="0"/>
              <a:t>نياز دارید تا هزينه ها</a:t>
            </a:r>
            <a:r>
              <a:rPr lang="fa-IR" sz="2800" smtClean="0"/>
              <a:t>ی</a:t>
            </a:r>
            <a:r>
              <a:rPr lang="ar-SA" sz="2800" smtClean="0"/>
              <a:t> تاسيس ‌را پوشش دهد ؛</a:t>
            </a:r>
          </a:p>
          <a:p>
            <a:pPr algn="r" rtl="1" eaLnBrk="1" hangingPunct="1">
              <a:lnSpc>
                <a:spcPct val="90000"/>
              </a:lnSpc>
              <a:defRPr/>
            </a:pPr>
            <a:r>
              <a:rPr lang="ar-SA" sz="2800" smtClean="0"/>
              <a:t> هزينه ها</a:t>
            </a:r>
            <a:r>
              <a:rPr lang="fa-IR" sz="2800" smtClean="0"/>
              <a:t>ی</a:t>
            </a:r>
            <a:r>
              <a:rPr lang="ar-SA" sz="2800" smtClean="0"/>
              <a:t> احتمالی كه باید در مراحل اوليه بعد از تأسيس (‌مثلاً‌ در ط</a:t>
            </a:r>
            <a:r>
              <a:rPr lang="fa-IR" sz="2800" smtClean="0"/>
              <a:t>ی</a:t>
            </a:r>
            <a:r>
              <a:rPr lang="ar-SA" sz="2800" smtClean="0"/>
              <a:t> </a:t>
            </a:r>
            <a:r>
              <a:rPr lang="fa-IR" sz="2800" smtClean="0"/>
              <a:t>دو</a:t>
            </a:r>
            <a:r>
              <a:rPr lang="ar-SA" sz="2800" smtClean="0"/>
              <a:t> سال</a:t>
            </a:r>
            <a:r>
              <a:rPr lang="fa-IR" sz="2800" smtClean="0"/>
              <a:t> آینده</a:t>
            </a:r>
            <a:r>
              <a:rPr lang="ar-SA" sz="2800" smtClean="0"/>
              <a:t> ) بپردازید</a:t>
            </a:r>
            <a:r>
              <a:rPr lang="fa-IR" sz="2800" smtClean="0"/>
              <a:t> </a:t>
            </a:r>
            <a:r>
              <a:rPr lang="ar-SA" sz="2800" smtClean="0"/>
              <a:t>؛</a:t>
            </a:r>
          </a:p>
          <a:p>
            <a:pPr algn="r" rtl="1" eaLnBrk="1" hangingPunct="1">
              <a:lnSpc>
                <a:spcPct val="90000"/>
              </a:lnSpc>
              <a:defRPr/>
            </a:pPr>
            <a:r>
              <a:rPr lang="ar-SA" sz="2800" smtClean="0"/>
              <a:t> میزان تناسب قیمت فروش با هزینه هایی که متحمل مي شويد ؛</a:t>
            </a:r>
          </a:p>
          <a:p>
            <a:pPr algn="r" rtl="1" eaLnBrk="1" hangingPunct="1">
              <a:lnSpc>
                <a:spcPct val="90000"/>
              </a:lnSpc>
              <a:defRPr/>
            </a:pPr>
            <a:r>
              <a:rPr lang="ar-SA" sz="2800" smtClean="0"/>
              <a:t> مقدار درآمد</a:t>
            </a:r>
            <a:r>
              <a:rPr lang="fa-IR" sz="2800" smtClean="0"/>
              <a:t>ی</a:t>
            </a:r>
            <a:r>
              <a:rPr lang="ar-SA" sz="2800" smtClean="0"/>
              <a:t> كه در طول چند سال اول تجارت بدست خواهید آورد ( كه به هزينه ها</a:t>
            </a:r>
            <a:r>
              <a:rPr lang="fa-IR" sz="2800" smtClean="0"/>
              <a:t>ی</a:t>
            </a:r>
            <a:r>
              <a:rPr lang="ar-SA" sz="2800" smtClean="0"/>
              <a:t> انجام شده و حجم فروش شما بستگ</a:t>
            </a:r>
            <a:r>
              <a:rPr lang="fa-IR" sz="2800" smtClean="0"/>
              <a:t>ی</a:t>
            </a:r>
            <a:r>
              <a:rPr lang="ar-SA" sz="2800" smtClean="0"/>
              <a:t> دارد</a:t>
            </a:r>
            <a:r>
              <a:rPr lang="fa-IR" sz="2800" smtClean="0"/>
              <a:t>) </a:t>
            </a:r>
            <a:r>
              <a:rPr lang="ar-SA" sz="2800" smtClean="0"/>
              <a:t>؛ </a:t>
            </a:r>
            <a:endParaRPr lang="fa-IR" sz="2800" smtClean="0"/>
          </a:p>
          <a:p>
            <a:pPr algn="r" rtl="1" eaLnBrk="1" hangingPunct="1">
              <a:lnSpc>
                <a:spcPct val="90000"/>
              </a:lnSpc>
              <a:defRPr/>
            </a:pPr>
            <a:r>
              <a:rPr lang="ar-SA" sz="2800" smtClean="0"/>
              <a:t>زمانبندی</a:t>
            </a:r>
            <a:r>
              <a:rPr lang="fa-IR" sz="2800" smtClean="0"/>
              <a:t> </a:t>
            </a:r>
            <a:r>
              <a:rPr lang="ar-SA" sz="2800" smtClean="0"/>
              <a:t>جریان نقدی ورودی و خروجی ناشی از عملیات تجاری که انجام می گیرد. ( كه برای تعیین مقدار وامی كه در زمان مشخص</a:t>
            </a:r>
            <a:r>
              <a:rPr lang="fa-IR" sz="2800" smtClean="0"/>
              <a:t> </a:t>
            </a:r>
            <a:r>
              <a:rPr lang="ar-SA" sz="2800" smtClean="0"/>
              <a:t>باید دریافت کنید،  يا سرمايه گذار</a:t>
            </a:r>
            <a:r>
              <a:rPr lang="fa-IR" sz="2800" smtClean="0"/>
              <a:t>ی</a:t>
            </a:r>
            <a:r>
              <a:rPr lang="ar-SA" sz="2800" smtClean="0"/>
              <a:t> که باید در تاریخ معلوم</a:t>
            </a:r>
            <a:r>
              <a:rPr lang="fa-IR" sz="2800" smtClean="0"/>
              <a:t>  </a:t>
            </a:r>
            <a:r>
              <a:rPr lang="ar-SA" sz="2800" smtClean="0"/>
              <a:t>انجام دهید، موثر است ) ؛</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pPr eaLnBrk="1" hangingPunct="1">
              <a:defRPr/>
            </a:pPr>
            <a:r>
              <a:rPr lang="ar-SA" b="1" smtClean="0"/>
              <a:t>پیش نیاز کار چیست ؟</a:t>
            </a:r>
            <a:endParaRPr lang="en-US" b="1" smtClean="0"/>
          </a:p>
        </p:txBody>
      </p:sp>
      <p:sp>
        <p:nvSpPr>
          <p:cNvPr id="34819" name="Rectangle 3"/>
          <p:cNvSpPr>
            <a:spLocks noGrp="1" noRot="1" noChangeArrowheads="1"/>
          </p:cNvSpPr>
          <p:nvPr>
            <p:ph type="body" idx="1"/>
          </p:nvPr>
        </p:nvSpPr>
        <p:spPr/>
        <p:txBody>
          <a:bodyPr/>
          <a:lstStyle/>
          <a:p>
            <a:pPr algn="r" rtl="1" eaLnBrk="1" hangingPunct="1">
              <a:defRPr/>
            </a:pPr>
            <a:r>
              <a:rPr lang="ar-SA" smtClean="0"/>
              <a:t>نیازی نیست ، فرد خاصی باشید یا قابلیت های ویژه ای داشته باشید ، تا بتوانید کسب و کاری را راه بیاندازید. اما وجود یک ایده خوب و پشتکار ضرورت دارد.</a:t>
            </a:r>
            <a:endParaRPr lang="fa-IR" smtClean="0"/>
          </a:p>
          <a:p>
            <a:pPr algn="r" rtl="1" eaLnBrk="1" hangingPunct="1">
              <a:defRPr/>
            </a:pPr>
            <a:r>
              <a:rPr lang="ar-SA" smtClean="0"/>
              <a:t>برای موفقیت ترکیبی از توانایی ها لازم است . باید بطور همزمان بتوانیم، نقش افراد متفاوت را بازی کنیم. </a:t>
            </a:r>
            <a:endParaRPr lang="fa-IR" altLang="ja-JP" smtClean="0"/>
          </a:p>
          <a:p>
            <a:pPr algn="r" rtl="1" eaLnBrk="1" hangingPunct="1">
              <a:defRPr/>
            </a:pPr>
            <a:r>
              <a:rPr lang="ar-SA" altLang="ja-JP" smtClean="0"/>
              <a:t>تعدادی از مهارتهایی که ممکن است برای شروع کار لازم داشته باشید</a:t>
            </a:r>
            <a:r>
              <a:rPr lang="fa-IR" altLang="ja-JP" smtClean="0"/>
              <a:t>  </a:t>
            </a:r>
            <a:r>
              <a:rPr lang="ar-SA" altLang="ja-JP" smtClean="0"/>
              <a:t>، در </a:t>
            </a:r>
            <a:r>
              <a:rPr lang="fa-IR" altLang="ja-JP" smtClean="0"/>
              <a:t>اسلاید</a:t>
            </a:r>
            <a:r>
              <a:rPr lang="ar-SA" altLang="ja-JP" smtClean="0"/>
              <a:t> </a:t>
            </a:r>
            <a:r>
              <a:rPr lang="fa-IR" altLang="ja-JP" smtClean="0"/>
              <a:t>های </a:t>
            </a:r>
            <a:r>
              <a:rPr lang="ar-SA" altLang="ja-JP" smtClean="0"/>
              <a:t>بعد</a:t>
            </a:r>
            <a:r>
              <a:rPr lang="fa-IR" altLang="ja-JP" smtClean="0"/>
              <a:t>ی</a:t>
            </a:r>
            <a:r>
              <a:rPr lang="ar-SA" altLang="ja-JP" smtClean="0"/>
              <a:t> ملاحظه خواهید نمود.</a:t>
            </a:r>
            <a:r>
              <a:rPr lang="ar-SA" altLang="ja-JP" smtClean="0">
                <a:ea typeface="MS PGothic" pitchFamily="34" charset="-128"/>
              </a:rPr>
              <a:t> </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8" name="Rectangle 2"/>
          <p:cNvSpPr>
            <a:spLocks noGrp="1" noRot="1" noChangeArrowheads="1"/>
          </p:cNvSpPr>
          <p:nvPr>
            <p:ph type="title"/>
          </p:nvPr>
        </p:nvSpPr>
        <p:spPr/>
        <p:txBody>
          <a:bodyPr/>
          <a:lstStyle/>
          <a:p>
            <a:pPr eaLnBrk="1" hangingPunct="1">
              <a:defRPr/>
            </a:pPr>
            <a:r>
              <a:rPr lang="fa-IR" smtClean="0"/>
              <a:t>تدوین برنامه مالی</a:t>
            </a:r>
            <a:endParaRPr lang="en-US" smtClean="0"/>
          </a:p>
        </p:txBody>
      </p:sp>
      <p:sp>
        <p:nvSpPr>
          <p:cNvPr id="106499" name="Rectangle 3"/>
          <p:cNvSpPr>
            <a:spLocks noGrp="1" noRot="1" noChangeArrowheads="1"/>
          </p:cNvSpPr>
          <p:nvPr>
            <p:ph type="body" idx="1"/>
          </p:nvPr>
        </p:nvSpPr>
        <p:spPr/>
        <p:txBody>
          <a:bodyPr/>
          <a:lstStyle/>
          <a:p>
            <a:pPr algn="r" rtl="1" eaLnBrk="1" hangingPunct="1">
              <a:lnSpc>
                <a:spcPct val="90000"/>
              </a:lnSpc>
              <a:defRPr/>
            </a:pPr>
            <a:r>
              <a:rPr lang="ar-SA" sz="2800" smtClean="0"/>
              <a:t>تهيه صورتحساب</a:t>
            </a:r>
            <a:r>
              <a:rPr lang="fa-IR" sz="2800" smtClean="0"/>
              <a:t> </a:t>
            </a:r>
            <a:r>
              <a:rPr lang="ar-SA" sz="2800" smtClean="0"/>
              <a:t>جریان وجوه نقـد</a:t>
            </a:r>
            <a:r>
              <a:rPr lang="fa-IR" sz="2800" smtClean="0"/>
              <a:t>ی</a:t>
            </a:r>
            <a:r>
              <a:rPr lang="ar-SA" sz="2800" smtClean="0"/>
              <a:t> ؛</a:t>
            </a:r>
          </a:p>
          <a:p>
            <a:pPr algn="r" rtl="1" eaLnBrk="1" hangingPunct="1">
              <a:lnSpc>
                <a:spcPct val="90000"/>
              </a:lnSpc>
              <a:defRPr/>
            </a:pPr>
            <a:r>
              <a:rPr lang="ar-SA" sz="2800" smtClean="0"/>
              <a:t>محاسبه مقدار نقدینگی لازم که کسب و کار شما برای تامین</a:t>
            </a:r>
            <a:r>
              <a:rPr lang="fa-IR" sz="2800" smtClean="0"/>
              <a:t>  </a:t>
            </a:r>
            <a:r>
              <a:rPr lang="ar-SA" sz="2800" smtClean="0"/>
              <a:t>کسر بودجه (‌ از پس انداز خودتان ، دوستان ،بستگان، امتيازات دولت</a:t>
            </a:r>
            <a:r>
              <a:rPr lang="fa-IR" sz="2800" smtClean="0"/>
              <a:t>ی</a:t>
            </a:r>
            <a:r>
              <a:rPr lang="ar-SA" sz="2800" smtClean="0"/>
              <a:t> ، وامها</a:t>
            </a:r>
            <a:r>
              <a:rPr lang="fa-IR" sz="2800" smtClean="0"/>
              <a:t>ی</a:t>
            </a:r>
            <a:r>
              <a:rPr lang="ar-SA" sz="2800" smtClean="0"/>
              <a:t> بانك</a:t>
            </a:r>
            <a:r>
              <a:rPr lang="fa-IR" sz="2800" smtClean="0"/>
              <a:t>ی</a:t>
            </a:r>
            <a:r>
              <a:rPr lang="ar-SA" sz="2800" smtClean="0"/>
              <a:t> و... ) درگام های اوليه باید در اختیار</a:t>
            </a:r>
            <a:r>
              <a:rPr lang="fa-IR" sz="2800" smtClean="0"/>
              <a:t> </a:t>
            </a:r>
            <a:r>
              <a:rPr lang="ar-SA" sz="2800" smtClean="0"/>
              <a:t>داشته باشد؛</a:t>
            </a:r>
          </a:p>
          <a:p>
            <a:pPr algn="r" rtl="1" eaLnBrk="1" hangingPunct="1">
              <a:lnSpc>
                <a:spcPct val="90000"/>
              </a:lnSpc>
              <a:defRPr/>
            </a:pPr>
            <a:r>
              <a:rPr lang="ar-SA" sz="2800" smtClean="0"/>
              <a:t>شناختن منابع مختلف تامین مال</a:t>
            </a:r>
            <a:r>
              <a:rPr lang="fa-IR" sz="2800" smtClean="0"/>
              <a:t>ی</a:t>
            </a:r>
            <a:r>
              <a:rPr lang="ar-SA" sz="2800" smtClean="0"/>
              <a:t> (پس انداز خودتان ، وامها</a:t>
            </a:r>
            <a:r>
              <a:rPr lang="fa-IR" sz="2800" smtClean="0"/>
              <a:t>ی</a:t>
            </a:r>
            <a:r>
              <a:rPr lang="ar-SA" sz="2800" smtClean="0"/>
              <a:t> بانك</a:t>
            </a:r>
            <a:r>
              <a:rPr lang="fa-IR" sz="2800" smtClean="0"/>
              <a:t>ی</a:t>
            </a:r>
            <a:r>
              <a:rPr lang="ar-SA" sz="2800" smtClean="0"/>
              <a:t> ، سرمايه گذاران، </a:t>
            </a:r>
            <a:r>
              <a:rPr lang="fa-IR" sz="2800" smtClean="0"/>
              <a:t> </a:t>
            </a:r>
            <a:r>
              <a:rPr lang="ar-SA" sz="2800" smtClean="0"/>
              <a:t>افراد خیر و ... )‌ و نقاط قوت و ضعف هر کدام؛</a:t>
            </a:r>
          </a:p>
          <a:p>
            <a:pPr algn="r" rtl="1" eaLnBrk="1" hangingPunct="1">
              <a:lnSpc>
                <a:spcPct val="90000"/>
              </a:lnSpc>
              <a:defRPr/>
            </a:pPr>
            <a:r>
              <a:rPr lang="ar-SA" sz="2800" smtClean="0"/>
              <a:t>تجزيه وتحلیل عملکرد تجاری احتمالی به منظور شناخت منابع ارزش افزوده و اينكه چگونه م</a:t>
            </a:r>
            <a:r>
              <a:rPr lang="fa-IR" sz="2800" smtClean="0"/>
              <a:t>ی</a:t>
            </a:r>
            <a:r>
              <a:rPr lang="ar-SA" sz="2800" smtClean="0"/>
              <a:t> توانيد ارزش افزوده</a:t>
            </a:r>
            <a:r>
              <a:rPr lang="fa-IR" sz="2800" smtClean="0"/>
              <a:t> </a:t>
            </a:r>
            <a:r>
              <a:rPr lang="ar-SA" sz="2800" smtClean="0"/>
              <a:t>کسب و کار خود را</a:t>
            </a:r>
            <a:r>
              <a:rPr lang="fa-IR" sz="2800" smtClean="0"/>
              <a:t> </a:t>
            </a:r>
            <a:r>
              <a:rPr lang="ar-SA" sz="2800" smtClean="0"/>
              <a:t>در میان مدت بهبود بخشید</a:t>
            </a:r>
            <a:r>
              <a:rPr lang="en-US" sz="2800" smtClean="0"/>
              <a:t>.</a:t>
            </a:r>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7522" name="Rectangle 2"/>
          <p:cNvSpPr>
            <a:spLocks noGrp="1" noRot="1" noChangeArrowheads="1"/>
          </p:cNvSpPr>
          <p:nvPr>
            <p:ph type="title"/>
          </p:nvPr>
        </p:nvSpPr>
        <p:spPr/>
        <p:txBody>
          <a:bodyPr/>
          <a:lstStyle/>
          <a:p>
            <a:pPr eaLnBrk="1" hangingPunct="1">
              <a:defRPr/>
            </a:pPr>
            <a:r>
              <a:rPr lang="ar-SA" altLang="ja-JP" b="1" smtClean="0"/>
              <a:t>ده گام برای آماده کردن برنامه مالی</a:t>
            </a:r>
            <a:r>
              <a:rPr lang="en-US" altLang="ja-JP" smtClean="0">
                <a:ea typeface="MS PGothic" pitchFamily="34" charset="-128"/>
              </a:rPr>
              <a:t> </a:t>
            </a:r>
            <a:endParaRPr lang="en-US" smtClean="0"/>
          </a:p>
        </p:txBody>
      </p:sp>
      <p:sp>
        <p:nvSpPr>
          <p:cNvPr id="107523" name="Rectangle 3"/>
          <p:cNvSpPr>
            <a:spLocks noGrp="1" noRot="1" noChangeArrowheads="1"/>
          </p:cNvSpPr>
          <p:nvPr>
            <p:ph type="body" idx="1"/>
          </p:nvPr>
        </p:nvSpPr>
        <p:spPr/>
        <p:txBody>
          <a:bodyPr/>
          <a:lstStyle/>
          <a:p>
            <a:pPr algn="r" rtl="1" eaLnBrk="1" hangingPunct="1">
              <a:defRPr/>
            </a:pPr>
            <a:r>
              <a:rPr lang="ar-SA" smtClean="0"/>
              <a:t>گام اول </a:t>
            </a:r>
            <a:r>
              <a:rPr lang="fa-IR" smtClean="0"/>
              <a:t> </a:t>
            </a:r>
            <a:r>
              <a:rPr lang="ar-SA" smtClean="0"/>
              <a:t>بودجه هزینه های تأسیس و زمان بندی تأسیس</a:t>
            </a:r>
            <a:endParaRPr lang="fa-IR" smtClean="0"/>
          </a:p>
          <a:p>
            <a:pPr algn="r" rtl="1" eaLnBrk="1" hangingPunct="1">
              <a:defRPr/>
            </a:pPr>
            <a:r>
              <a:rPr lang="ar-SA" sz="2800" smtClean="0"/>
              <a:t>گام </a:t>
            </a:r>
            <a:r>
              <a:rPr lang="fa-IR" sz="2800" smtClean="0"/>
              <a:t>1-1- </a:t>
            </a:r>
            <a:r>
              <a:rPr lang="ar-SA" sz="2800" smtClean="0"/>
              <a:t>فعالیتهای لازم برای تأسیس را شناسایی نمایید </a:t>
            </a:r>
            <a:r>
              <a:rPr lang="fa-IR" sz="2800" smtClean="0"/>
              <a:t>–</a:t>
            </a:r>
            <a:r>
              <a:rPr lang="ar-SA" sz="2800" smtClean="0"/>
              <a:t> وظایف و فعالیتهایی که قبل از شروع واقعی کسب و کار</a:t>
            </a:r>
            <a:r>
              <a:rPr lang="fa-IR" sz="2800" smtClean="0"/>
              <a:t>  </a:t>
            </a:r>
            <a:r>
              <a:rPr lang="ar-SA" sz="2800" smtClean="0"/>
              <a:t>و فروش محصول یا خدمت خودتان باید انجام شود ، فهرست نمایید.هزینه هریک از این وظایف و فعالیتها را برآورد نمایید . آنگاه این هزینه ها را برای بدست آوردن مجموع بودجه تأسیس با هم جمع کنید. همچنین برای برآورد هزینه لازم است ، بهترین و بدترین شرایط احتمالی را حدس بزنید. </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4"/>
          <p:cNvSpPr>
            <a:spLocks noChangeArrowheads="1"/>
          </p:cNvSpPr>
          <p:nvPr/>
        </p:nvSpPr>
        <p:spPr bwMode="auto">
          <a:xfrm>
            <a:off x="468313" y="635000"/>
            <a:ext cx="7991475" cy="5584825"/>
          </a:xfrm>
          <a:prstGeom prst="rect">
            <a:avLst/>
          </a:prstGeom>
          <a:noFill/>
          <a:ln w="9525">
            <a:noFill/>
            <a:miter lim="800000"/>
            <a:headEnd/>
            <a:tailEnd/>
          </a:ln>
          <a:effectLst/>
        </p:spPr>
        <p:txBody>
          <a:bodyPr anchor="ctr">
            <a:spAutoFit/>
          </a:bodyPr>
          <a:lstStyle/>
          <a:p>
            <a:pPr algn="ctr" rtl="1">
              <a:tabLst>
                <a:tab pos="0" algn="r"/>
              </a:tabLst>
            </a:pPr>
            <a:r>
              <a:rPr lang="ar-SA" b="1" u="sng"/>
              <a:t>مراحل و هزینه های تأسیس :</a:t>
            </a:r>
            <a:r>
              <a:rPr lang="fa-IR" b="1" i="1"/>
              <a:t> </a:t>
            </a:r>
            <a:r>
              <a:rPr lang="en-US" b="1" i="1"/>
              <a:t>      	</a:t>
            </a:r>
            <a:r>
              <a:rPr lang="ar-SA" b="1" i="1" u="sng"/>
              <a:t>هزینه به هزار ریا</a:t>
            </a:r>
            <a:r>
              <a:rPr lang="ar-SA" b="1" i="1"/>
              <a:t>ل</a:t>
            </a:r>
            <a:endParaRPr lang="en-US"/>
          </a:p>
          <a:p>
            <a:pPr algn="ctr" rtl="1">
              <a:tabLst>
                <a:tab pos="0" algn="r"/>
              </a:tabLst>
            </a:pPr>
            <a:r>
              <a:rPr lang="ar-SA" b="1"/>
              <a:t>آماده کردن طرح توجیهی</a:t>
            </a:r>
            <a:r>
              <a:rPr lang="fa-IR"/>
              <a:t>               </a:t>
            </a:r>
            <a:r>
              <a:rPr lang="en-US"/>
              <a:t>    	</a:t>
            </a:r>
            <a:r>
              <a:rPr lang="fa-IR" b="1"/>
              <a:t>150</a:t>
            </a:r>
            <a:endParaRPr lang="en-US" b="1"/>
          </a:p>
          <a:p>
            <a:pPr algn="ctr" rtl="1">
              <a:tabLst>
                <a:tab pos="0" algn="r"/>
              </a:tabLst>
            </a:pPr>
            <a:r>
              <a:rPr lang="fa-IR" b="1"/>
              <a:t>  </a:t>
            </a:r>
            <a:r>
              <a:rPr lang="ar-SA" b="1"/>
              <a:t>نام کسب و کار و تأسیس شرکت</a:t>
            </a:r>
            <a:r>
              <a:rPr lang="en-US" b="1"/>
              <a:t>		  </a:t>
            </a:r>
            <a:r>
              <a:rPr lang="fa-IR" b="1"/>
              <a:t>760                                                                                                           </a:t>
            </a:r>
            <a:r>
              <a:rPr lang="ar-SA" b="1"/>
              <a:t>بازکردن حساب جاری به نام شرکت</a:t>
            </a:r>
            <a:r>
              <a:rPr lang="fa-IR" b="1"/>
              <a:t>                    -</a:t>
            </a:r>
            <a:endParaRPr lang="en-US"/>
          </a:p>
          <a:p>
            <a:pPr algn="ctr" rtl="1">
              <a:tabLst>
                <a:tab pos="0" algn="r"/>
              </a:tabLst>
            </a:pPr>
            <a:r>
              <a:rPr lang="ar-SA" b="1"/>
              <a:t>مشاوره حقوقی و مالی</a:t>
            </a:r>
            <a:r>
              <a:rPr lang="en-US" b="1"/>
              <a:t>         </a:t>
            </a:r>
            <a:r>
              <a:rPr lang="fa-IR" b="1"/>
              <a:t>                      100</a:t>
            </a:r>
            <a:endParaRPr lang="en-US"/>
          </a:p>
          <a:p>
            <a:pPr algn="ctr" rtl="1">
              <a:tabLst>
                <a:tab pos="0" algn="r"/>
              </a:tabLst>
            </a:pPr>
            <a:r>
              <a:rPr lang="fa-IR" b="1"/>
              <a:t> </a:t>
            </a:r>
            <a:r>
              <a:rPr lang="ar-SA" b="1"/>
              <a:t>خرید کامپیوتر و تجهیزات اداری</a:t>
            </a:r>
            <a:r>
              <a:rPr lang="en-US" b="1"/>
              <a:t>           	</a:t>
            </a:r>
            <a:r>
              <a:rPr lang="fa-IR" b="1"/>
              <a:t>8200                                                                                                        </a:t>
            </a:r>
            <a:r>
              <a:rPr lang="ar-SA" b="1"/>
              <a:t>کابل کشی برای تلفن و کامپیوتر </a:t>
            </a:r>
            <a:r>
              <a:rPr lang="fa-IR" b="1"/>
              <a:t>	                 65</a:t>
            </a:r>
            <a:endParaRPr lang="fa-IR"/>
          </a:p>
          <a:p>
            <a:pPr algn="ctr" rtl="1">
              <a:tabLst>
                <a:tab pos="0" algn="r"/>
              </a:tabLst>
            </a:pPr>
            <a:r>
              <a:rPr lang="ar-SA" b="1"/>
              <a:t>خرید نرم افزار</a:t>
            </a:r>
            <a:r>
              <a:rPr lang="fa-IR" b="1"/>
              <a:t>	                              700</a:t>
            </a:r>
            <a:endParaRPr lang="en-US"/>
          </a:p>
          <a:p>
            <a:pPr algn="ctr" rtl="1">
              <a:tabLst>
                <a:tab pos="0" algn="r"/>
              </a:tabLst>
            </a:pPr>
            <a:r>
              <a:rPr lang="ar-SA" b="1"/>
              <a:t>وب سایت</a:t>
            </a:r>
            <a:r>
              <a:rPr lang="fa-IR" b="1"/>
              <a:t>	                                            300</a:t>
            </a:r>
            <a:endParaRPr lang="en-US"/>
          </a:p>
          <a:p>
            <a:pPr algn="ctr" rtl="1">
              <a:tabLst>
                <a:tab pos="0" algn="r"/>
              </a:tabLst>
            </a:pPr>
            <a:r>
              <a:rPr lang="ar-SA" b="1"/>
              <a:t>برقراری خط تلفن</a:t>
            </a:r>
            <a:r>
              <a:rPr lang="fa-IR" b="1"/>
              <a:t>                       	100</a:t>
            </a:r>
            <a:endParaRPr lang="en-US"/>
          </a:p>
          <a:p>
            <a:pPr algn="r" rtl="1">
              <a:tabLst>
                <a:tab pos="0" algn="r"/>
              </a:tabLst>
            </a:pPr>
            <a:r>
              <a:rPr lang="fa-IR" b="1"/>
              <a:t>                              </a:t>
            </a:r>
            <a:r>
              <a:rPr lang="ar-SA" b="1"/>
              <a:t>مبلمان</a:t>
            </a:r>
            <a:r>
              <a:rPr lang="en-US" b="1"/>
              <a:t> </a:t>
            </a:r>
            <a:r>
              <a:rPr lang="fa-IR" b="1"/>
              <a:t>                                                 1200</a:t>
            </a:r>
            <a:endParaRPr lang="en-US"/>
          </a:p>
          <a:p>
            <a:pPr algn="ctr" rtl="1">
              <a:tabLst>
                <a:tab pos="0" algn="r"/>
              </a:tabLst>
            </a:pPr>
            <a:r>
              <a:rPr lang="fa-IR" b="1"/>
              <a:t>  </a:t>
            </a:r>
            <a:r>
              <a:rPr lang="ar-SA" b="1"/>
              <a:t>تهیه مواد لازم جهت انجام تحقیق</a:t>
            </a:r>
            <a:r>
              <a:rPr lang="fa-IR" b="1"/>
              <a:t> </a:t>
            </a:r>
            <a:r>
              <a:rPr lang="en-US" b="1"/>
              <a:t>	</a:t>
            </a:r>
            <a:r>
              <a:rPr lang="fa-IR" b="1"/>
              <a:t>                  230</a:t>
            </a:r>
            <a:endParaRPr lang="en-US"/>
          </a:p>
          <a:p>
            <a:pPr algn="ctr" rtl="1">
              <a:tabLst>
                <a:tab pos="0" algn="r"/>
              </a:tabLst>
            </a:pPr>
            <a:r>
              <a:rPr lang="ar-SA" b="1"/>
              <a:t>خریدملزومات اداری</a:t>
            </a:r>
            <a:r>
              <a:rPr lang="en-US" b="1"/>
              <a:t>	                  	</a:t>
            </a:r>
            <a:r>
              <a:rPr lang="fa-IR" b="1"/>
              <a:t>150 </a:t>
            </a:r>
            <a:endParaRPr lang="en-US"/>
          </a:p>
          <a:p>
            <a:pPr algn="ctr" rtl="1">
              <a:tabLst>
                <a:tab pos="0" algn="r"/>
              </a:tabLst>
            </a:pPr>
            <a:r>
              <a:rPr lang="ar-SA" b="1"/>
              <a:t>دریافت مجوزها</a:t>
            </a:r>
            <a:r>
              <a:rPr lang="en-US" b="1"/>
              <a:t>			</a:t>
            </a:r>
            <a:r>
              <a:rPr lang="fa-IR" b="1"/>
              <a:t>120                                                                                                          </a:t>
            </a:r>
            <a:r>
              <a:rPr lang="ar-SA" b="1"/>
              <a:t>اجاره</a:t>
            </a:r>
            <a:r>
              <a:rPr lang="fa-IR" b="1"/>
              <a:t> </a:t>
            </a:r>
            <a:r>
              <a:rPr lang="ar-SA" b="1"/>
              <a:t>محل کار</a:t>
            </a:r>
            <a:r>
              <a:rPr lang="fa-IR" b="1"/>
              <a:t>                                     50000</a:t>
            </a:r>
            <a:endParaRPr lang="fa-IR"/>
          </a:p>
          <a:p>
            <a:pPr algn="ctr" rtl="1">
              <a:tabLst>
                <a:tab pos="0" algn="r"/>
              </a:tabLst>
            </a:pPr>
            <a:r>
              <a:rPr lang="fa-IR"/>
              <a:t>                                     </a:t>
            </a:r>
            <a:r>
              <a:rPr lang="en-US"/>
              <a:t>                                                                                                                                            </a:t>
            </a:r>
            <a:r>
              <a:rPr lang="ar-SA"/>
              <a:t>ـــــــــــــــــــــــــــــــــــــــــــ</a:t>
            </a:r>
            <a:r>
              <a:rPr lang="en-US" b="1"/>
              <a:t>                 </a:t>
            </a:r>
            <a:r>
              <a:rPr lang="fa-IR" b="1"/>
              <a:t>                                              </a:t>
            </a:r>
            <a:r>
              <a:rPr lang="en-US" b="1"/>
              <a:t>  </a:t>
            </a:r>
            <a:r>
              <a:rPr lang="ar-SA" b="1"/>
              <a:t>مجموع</a:t>
            </a:r>
            <a:r>
              <a:rPr lang="fa-IR" b="1"/>
              <a:t>  </a:t>
            </a:r>
            <a:r>
              <a:rPr lang="ar-SA" b="1"/>
              <a:t>بودجه تأسیس</a:t>
            </a:r>
            <a:r>
              <a:rPr lang="fa-IR" b="1"/>
              <a:t>	  	61770</a:t>
            </a:r>
            <a:endParaRPr lang="fa-IR" altLang="ja-JP"/>
          </a:p>
          <a:p>
            <a:pPr algn="ctr" rtl="1">
              <a:tabLst>
                <a:tab pos="0" algn="r"/>
              </a:tabLst>
            </a:pPr>
            <a:r>
              <a:rPr lang="fa-IR" altLang="ja-JP"/>
              <a:t>              </a:t>
            </a:r>
            <a:r>
              <a:rPr lang="en-US" altLang="ja-JP">
                <a:ea typeface="MS PGothic" pitchFamily="34" charset="-128"/>
              </a:rPr>
              <a:t>                                                                                                                                             </a:t>
            </a:r>
            <a:r>
              <a:rPr lang="fa-IR" altLang="ja-JP"/>
              <a:t>===================</a:t>
            </a:r>
            <a:endParaRPr lang="en-US" altLang="ja-JP">
              <a:ea typeface="MS PGothic" pitchFamily="34" charset="-128"/>
            </a:endParaRPr>
          </a:p>
        </p:txBody>
      </p:sp>
      <p:sp>
        <p:nvSpPr>
          <p:cNvPr id="55299" name="نگهدارنده مکان پانویس 1"/>
          <p:cNvSpPr>
            <a:spLocks noGrp="1"/>
          </p:cNvSpPr>
          <p:nvPr>
            <p:ph type="ftr" sz="quarter" idx="11"/>
          </p:nvPr>
        </p:nvSpPr>
        <p:spPr>
          <a:noFill/>
          <a:ln>
            <a:miter lim="800000"/>
            <a:headEnd/>
            <a:tailEnd/>
          </a:ln>
        </p:spPr>
        <p:txBody>
          <a:bodyPr/>
          <a:lstStyle/>
          <a:p>
            <a:r>
              <a:rPr lang="en-US" dirty="0" err="1" smtClean="0">
                <a:latin typeface="Arial" charset="0"/>
                <a:cs typeface="Arial" charset="0"/>
              </a:rPr>
              <a:t>Telegram.me</a:t>
            </a:r>
            <a:r>
              <a:rPr lang="en-US" dirty="0" smtClean="0">
                <a:latin typeface="Arial" charset="0"/>
                <a:cs typeface="Arial" charset="0"/>
              </a:rPr>
              <a:t>/</a:t>
            </a:r>
            <a:r>
              <a:rPr lang="en-US" dirty="0" err="1" smtClean="0">
                <a:latin typeface="Arial" charset="0"/>
                <a:cs typeface="Arial" charset="0"/>
              </a:rPr>
              <a:t>PptBank</a:t>
            </a:r>
            <a:endParaRPr lang="en-US" dirty="0">
              <a:latin typeface="Arial" charset="0"/>
              <a:cs typeface="Arial"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Rectangle 2"/>
          <p:cNvSpPr>
            <a:spLocks noGrp="1" noRot="1" noChangeArrowheads="1"/>
          </p:cNvSpPr>
          <p:nvPr>
            <p:ph type="title"/>
          </p:nvPr>
        </p:nvSpPr>
        <p:spPr/>
        <p:txBody>
          <a:bodyPr/>
          <a:lstStyle/>
          <a:p>
            <a:pPr eaLnBrk="1" hangingPunct="1">
              <a:defRPr/>
            </a:pPr>
            <a:endParaRPr lang="fa-IR" smtClean="0"/>
          </a:p>
        </p:txBody>
      </p:sp>
      <p:sp>
        <p:nvSpPr>
          <p:cNvPr id="109571" name="Rectangle 3"/>
          <p:cNvSpPr>
            <a:spLocks noGrp="1" noRot="1" noChangeArrowheads="1"/>
          </p:cNvSpPr>
          <p:nvPr>
            <p:ph type="body" idx="1"/>
          </p:nvPr>
        </p:nvSpPr>
        <p:spPr/>
        <p:txBody>
          <a:bodyPr/>
          <a:lstStyle/>
          <a:p>
            <a:pPr algn="r" rtl="1" eaLnBrk="1" hangingPunct="1">
              <a:defRPr/>
            </a:pPr>
            <a:r>
              <a:rPr lang="ar-SA" smtClean="0"/>
              <a:t>گام </a:t>
            </a:r>
            <a:r>
              <a:rPr lang="fa-IR" smtClean="0"/>
              <a:t>2-1- </a:t>
            </a:r>
            <a:r>
              <a:rPr lang="ar-SA" smtClean="0"/>
              <a:t>مدت زمان لازم برای انجام هر یک از فعالیتها را برآورد نمایید. و بر اساس تاریخ احتمالی شروع و پایان</a:t>
            </a:r>
            <a:r>
              <a:rPr lang="fa-IR" smtClean="0"/>
              <a:t>  </a:t>
            </a:r>
            <a:r>
              <a:rPr lang="ar-SA" smtClean="0"/>
              <a:t>برنامه ریزی کنید. سعی کنید  فعالیتهای خود </a:t>
            </a:r>
            <a:r>
              <a:rPr lang="fa-IR" smtClean="0"/>
              <a:t>را بر</a:t>
            </a:r>
            <a:r>
              <a:rPr lang="ar-SA" smtClean="0"/>
              <a:t>اساس برنامه زمانبندی انجام دهید</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Line 2"/>
          <p:cNvSpPr>
            <a:spLocks noChangeShapeType="1"/>
          </p:cNvSpPr>
          <p:nvPr/>
        </p:nvSpPr>
        <p:spPr bwMode="auto">
          <a:xfrm>
            <a:off x="2700338" y="1341438"/>
            <a:ext cx="11430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7347" name="Line 3"/>
          <p:cNvSpPr>
            <a:spLocks noChangeShapeType="1"/>
          </p:cNvSpPr>
          <p:nvPr/>
        </p:nvSpPr>
        <p:spPr bwMode="auto">
          <a:xfrm flipV="1">
            <a:off x="3598863" y="1557338"/>
            <a:ext cx="6858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7348" name="Line 4"/>
          <p:cNvSpPr>
            <a:spLocks noChangeShapeType="1"/>
          </p:cNvSpPr>
          <p:nvPr/>
        </p:nvSpPr>
        <p:spPr bwMode="auto">
          <a:xfrm>
            <a:off x="5867400" y="3068638"/>
            <a:ext cx="228600" cy="0"/>
          </a:xfrm>
          <a:prstGeom prst="line">
            <a:avLst/>
          </a:prstGeom>
          <a:noFill/>
          <a:ln w="28575">
            <a:solidFill>
              <a:srgbClr val="000000"/>
            </a:solidFill>
            <a:round/>
            <a:headEnd type="triangle" w="med" len="med"/>
            <a:tailEnd type="triangle" w="med" len="med"/>
          </a:ln>
        </p:spPr>
        <p:txBody>
          <a:bodyPr/>
          <a:lstStyle/>
          <a:p>
            <a:endParaRPr lang="en-US"/>
          </a:p>
        </p:txBody>
      </p:sp>
      <p:sp>
        <p:nvSpPr>
          <p:cNvPr id="57349" name="Line 5"/>
          <p:cNvSpPr>
            <a:spLocks noChangeShapeType="1"/>
          </p:cNvSpPr>
          <p:nvPr/>
        </p:nvSpPr>
        <p:spPr bwMode="auto">
          <a:xfrm>
            <a:off x="3141663" y="2133600"/>
            <a:ext cx="11430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7350" name="Line 6"/>
          <p:cNvSpPr>
            <a:spLocks noChangeShapeType="1"/>
          </p:cNvSpPr>
          <p:nvPr/>
        </p:nvSpPr>
        <p:spPr bwMode="auto">
          <a:xfrm flipV="1">
            <a:off x="5181600" y="2492375"/>
            <a:ext cx="6858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7351" name="Line 7"/>
          <p:cNvSpPr>
            <a:spLocks noChangeShapeType="1"/>
          </p:cNvSpPr>
          <p:nvPr/>
        </p:nvSpPr>
        <p:spPr bwMode="auto">
          <a:xfrm>
            <a:off x="5148263" y="4005263"/>
            <a:ext cx="4572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7352" name="Line 8"/>
          <p:cNvSpPr>
            <a:spLocks noChangeShapeType="1"/>
          </p:cNvSpPr>
          <p:nvPr/>
        </p:nvSpPr>
        <p:spPr bwMode="auto">
          <a:xfrm>
            <a:off x="5148263" y="2781300"/>
            <a:ext cx="4572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7353" name="Line 9"/>
          <p:cNvSpPr>
            <a:spLocks noChangeShapeType="1"/>
          </p:cNvSpPr>
          <p:nvPr/>
        </p:nvSpPr>
        <p:spPr bwMode="auto">
          <a:xfrm>
            <a:off x="4743450" y="4508500"/>
            <a:ext cx="228600" cy="0"/>
          </a:xfrm>
          <a:prstGeom prst="line">
            <a:avLst/>
          </a:prstGeom>
          <a:noFill/>
          <a:ln w="28575">
            <a:solidFill>
              <a:srgbClr val="000000"/>
            </a:solidFill>
            <a:round/>
            <a:headEnd type="triangle" w="med" len="med"/>
            <a:tailEnd type="triangle" w="med" len="med"/>
          </a:ln>
        </p:spPr>
        <p:txBody>
          <a:bodyPr/>
          <a:lstStyle/>
          <a:p>
            <a:endParaRPr lang="en-US"/>
          </a:p>
        </p:txBody>
      </p:sp>
      <p:sp>
        <p:nvSpPr>
          <p:cNvPr id="57354" name="Line 10"/>
          <p:cNvSpPr>
            <a:spLocks noChangeShapeType="1"/>
          </p:cNvSpPr>
          <p:nvPr/>
        </p:nvSpPr>
        <p:spPr bwMode="auto">
          <a:xfrm>
            <a:off x="6597650" y="3357563"/>
            <a:ext cx="11430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7355" name="Line 11"/>
          <p:cNvSpPr>
            <a:spLocks noChangeShapeType="1"/>
          </p:cNvSpPr>
          <p:nvPr/>
        </p:nvSpPr>
        <p:spPr bwMode="auto">
          <a:xfrm>
            <a:off x="3924300" y="4797425"/>
            <a:ext cx="5715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7356" name="Line 12"/>
          <p:cNvSpPr>
            <a:spLocks noChangeShapeType="1"/>
          </p:cNvSpPr>
          <p:nvPr/>
        </p:nvSpPr>
        <p:spPr bwMode="auto">
          <a:xfrm>
            <a:off x="4932363" y="4221163"/>
            <a:ext cx="11430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7357" name="Line 13"/>
          <p:cNvSpPr>
            <a:spLocks noChangeShapeType="1"/>
          </p:cNvSpPr>
          <p:nvPr/>
        </p:nvSpPr>
        <p:spPr bwMode="auto">
          <a:xfrm>
            <a:off x="4500563" y="5084763"/>
            <a:ext cx="6858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7358" name="Line 14"/>
          <p:cNvSpPr>
            <a:spLocks noChangeShapeType="1"/>
          </p:cNvSpPr>
          <p:nvPr/>
        </p:nvSpPr>
        <p:spPr bwMode="auto">
          <a:xfrm>
            <a:off x="4271963" y="1844675"/>
            <a:ext cx="228600" cy="0"/>
          </a:xfrm>
          <a:prstGeom prst="line">
            <a:avLst/>
          </a:prstGeom>
          <a:noFill/>
          <a:ln w="28575">
            <a:solidFill>
              <a:srgbClr val="000000"/>
            </a:solidFill>
            <a:round/>
            <a:headEnd type="triangle" w="med" len="med"/>
            <a:tailEnd type="triangle" w="med" len="med"/>
          </a:ln>
        </p:spPr>
        <p:txBody>
          <a:bodyPr/>
          <a:lstStyle/>
          <a:p>
            <a:endParaRPr lang="en-US"/>
          </a:p>
        </p:txBody>
      </p:sp>
      <p:sp>
        <p:nvSpPr>
          <p:cNvPr id="57359" name="Line 15"/>
          <p:cNvSpPr>
            <a:spLocks noChangeShapeType="1"/>
          </p:cNvSpPr>
          <p:nvPr/>
        </p:nvSpPr>
        <p:spPr bwMode="auto">
          <a:xfrm>
            <a:off x="2916238" y="3716338"/>
            <a:ext cx="6858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7360" name="Line 16"/>
          <p:cNvSpPr>
            <a:spLocks noChangeShapeType="1"/>
          </p:cNvSpPr>
          <p:nvPr/>
        </p:nvSpPr>
        <p:spPr bwMode="auto">
          <a:xfrm flipV="1">
            <a:off x="7019925" y="765175"/>
            <a:ext cx="0" cy="4608513"/>
          </a:xfrm>
          <a:prstGeom prst="line">
            <a:avLst/>
          </a:prstGeom>
          <a:noFill/>
          <a:ln w="9525" cap="rnd">
            <a:solidFill>
              <a:srgbClr val="000000"/>
            </a:solidFill>
            <a:prstDash val="sysDot"/>
            <a:round/>
            <a:headEnd/>
            <a:tailEnd/>
          </a:ln>
        </p:spPr>
        <p:txBody>
          <a:bodyPr/>
          <a:lstStyle/>
          <a:p>
            <a:endParaRPr lang="en-US"/>
          </a:p>
        </p:txBody>
      </p:sp>
      <p:sp>
        <p:nvSpPr>
          <p:cNvPr id="57361" name="Line 17"/>
          <p:cNvSpPr>
            <a:spLocks noChangeShapeType="1"/>
          </p:cNvSpPr>
          <p:nvPr/>
        </p:nvSpPr>
        <p:spPr bwMode="auto">
          <a:xfrm flipV="1">
            <a:off x="7235825" y="765175"/>
            <a:ext cx="0" cy="4608513"/>
          </a:xfrm>
          <a:prstGeom prst="line">
            <a:avLst/>
          </a:prstGeom>
          <a:noFill/>
          <a:ln w="9525">
            <a:solidFill>
              <a:srgbClr val="000000"/>
            </a:solidFill>
            <a:prstDash val="lgDashDotDot"/>
            <a:round/>
            <a:headEnd/>
            <a:tailEnd/>
          </a:ln>
        </p:spPr>
        <p:txBody>
          <a:bodyPr/>
          <a:lstStyle/>
          <a:p>
            <a:endParaRPr lang="en-US"/>
          </a:p>
        </p:txBody>
      </p:sp>
      <p:sp>
        <p:nvSpPr>
          <p:cNvPr id="57362" name="Line 18"/>
          <p:cNvSpPr>
            <a:spLocks noChangeShapeType="1"/>
          </p:cNvSpPr>
          <p:nvPr/>
        </p:nvSpPr>
        <p:spPr bwMode="auto">
          <a:xfrm flipV="1">
            <a:off x="3132138" y="765175"/>
            <a:ext cx="11112" cy="4608513"/>
          </a:xfrm>
          <a:prstGeom prst="line">
            <a:avLst/>
          </a:prstGeom>
          <a:noFill/>
          <a:ln w="9525" cap="rnd">
            <a:solidFill>
              <a:srgbClr val="000000"/>
            </a:solidFill>
            <a:prstDash val="sysDot"/>
            <a:round/>
            <a:headEnd/>
            <a:tailEnd/>
          </a:ln>
        </p:spPr>
        <p:txBody>
          <a:bodyPr/>
          <a:lstStyle/>
          <a:p>
            <a:endParaRPr lang="en-US"/>
          </a:p>
        </p:txBody>
      </p:sp>
      <p:sp>
        <p:nvSpPr>
          <p:cNvPr id="57363" name="Line 19"/>
          <p:cNvSpPr>
            <a:spLocks noChangeShapeType="1"/>
          </p:cNvSpPr>
          <p:nvPr/>
        </p:nvSpPr>
        <p:spPr bwMode="auto">
          <a:xfrm flipV="1">
            <a:off x="4500563" y="765175"/>
            <a:ext cx="0" cy="4614863"/>
          </a:xfrm>
          <a:prstGeom prst="line">
            <a:avLst/>
          </a:prstGeom>
          <a:noFill/>
          <a:ln w="9525">
            <a:solidFill>
              <a:srgbClr val="000000"/>
            </a:solidFill>
            <a:prstDash val="lgDashDot"/>
            <a:round/>
            <a:headEnd/>
            <a:tailEnd/>
          </a:ln>
        </p:spPr>
        <p:txBody>
          <a:bodyPr/>
          <a:lstStyle/>
          <a:p>
            <a:endParaRPr lang="en-US"/>
          </a:p>
        </p:txBody>
      </p:sp>
      <p:sp>
        <p:nvSpPr>
          <p:cNvPr id="57364" name="Line 20"/>
          <p:cNvSpPr>
            <a:spLocks noChangeShapeType="1"/>
          </p:cNvSpPr>
          <p:nvPr/>
        </p:nvSpPr>
        <p:spPr bwMode="auto">
          <a:xfrm flipV="1">
            <a:off x="4716463" y="765175"/>
            <a:ext cx="0" cy="4608513"/>
          </a:xfrm>
          <a:prstGeom prst="line">
            <a:avLst/>
          </a:prstGeom>
          <a:noFill/>
          <a:ln w="9525" cap="rnd">
            <a:solidFill>
              <a:srgbClr val="000000"/>
            </a:solidFill>
            <a:prstDash val="sysDot"/>
            <a:round/>
            <a:headEnd/>
            <a:tailEnd/>
          </a:ln>
        </p:spPr>
        <p:txBody>
          <a:bodyPr/>
          <a:lstStyle/>
          <a:p>
            <a:endParaRPr lang="en-US"/>
          </a:p>
        </p:txBody>
      </p:sp>
      <p:sp>
        <p:nvSpPr>
          <p:cNvPr id="57365" name="Line 21"/>
          <p:cNvSpPr>
            <a:spLocks noChangeShapeType="1"/>
          </p:cNvSpPr>
          <p:nvPr/>
        </p:nvSpPr>
        <p:spPr bwMode="auto">
          <a:xfrm flipH="1" flipV="1">
            <a:off x="5364163" y="757238"/>
            <a:ext cx="0" cy="4616450"/>
          </a:xfrm>
          <a:prstGeom prst="line">
            <a:avLst/>
          </a:prstGeom>
          <a:noFill/>
          <a:ln w="9525">
            <a:solidFill>
              <a:srgbClr val="000000"/>
            </a:solidFill>
            <a:prstDash val="lgDashDot"/>
            <a:round/>
            <a:headEnd/>
            <a:tailEnd/>
          </a:ln>
        </p:spPr>
        <p:txBody>
          <a:bodyPr/>
          <a:lstStyle/>
          <a:p>
            <a:endParaRPr lang="en-US"/>
          </a:p>
        </p:txBody>
      </p:sp>
      <p:sp>
        <p:nvSpPr>
          <p:cNvPr id="57366" name="Line 22"/>
          <p:cNvSpPr>
            <a:spLocks noChangeShapeType="1"/>
          </p:cNvSpPr>
          <p:nvPr/>
        </p:nvSpPr>
        <p:spPr bwMode="auto">
          <a:xfrm flipV="1">
            <a:off x="5148263" y="757238"/>
            <a:ext cx="0" cy="4616450"/>
          </a:xfrm>
          <a:prstGeom prst="line">
            <a:avLst/>
          </a:prstGeom>
          <a:noFill/>
          <a:ln w="9525" cap="rnd">
            <a:solidFill>
              <a:srgbClr val="000000"/>
            </a:solidFill>
            <a:prstDash val="sysDot"/>
            <a:round/>
            <a:headEnd/>
            <a:tailEnd/>
          </a:ln>
        </p:spPr>
        <p:txBody>
          <a:bodyPr/>
          <a:lstStyle/>
          <a:p>
            <a:endParaRPr lang="en-US"/>
          </a:p>
        </p:txBody>
      </p:sp>
      <p:sp>
        <p:nvSpPr>
          <p:cNvPr id="57367" name="Line 23"/>
          <p:cNvSpPr>
            <a:spLocks noChangeShapeType="1"/>
          </p:cNvSpPr>
          <p:nvPr/>
        </p:nvSpPr>
        <p:spPr bwMode="auto">
          <a:xfrm flipV="1">
            <a:off x="8101013" y="765175"/>
            <a:ext cx="0" cy="4608513"/>
          </a:xfrm>
          <a:prstGeom prst="line">
            <a:avLst/>
          </a:prstGeom>
          <a:noFill/>
          <a:ln w="9525" cap="rnd">
            <a:solidFill>
              <a:srgbClr val="000000"/>
            </a:solidFill>
            <a:prstDash val="sysDot"/>
            <a:round/>
            <a:headEnd/>
            <a:tailEnd/>
          </a:ln>
        </p:spPr>
        <p:txBody>
          <a:bodyPr/>
          <a:lstStyle/>
          <a:p>
            <a:endParaRPr lang="en-US"/>
          </a:p>
        </p:txBody>
      </p:sp>
      <p:sp>
        <p:nvSpPr>
          <p:cNvPr id="57368" name="Line 24"/>
          <p:cNvSpPr>
            <a:spLocks noChangeShapeType="1"/>
          </p:cNvSpPr>
          <p:nvPr/>
        </p:nvSpPr>
        <p:spPr bwMode="auto">
          <a:xfrm>
            <a:off x="171450" y="1125538"/>
            <a:ext cx="7929563" cy="0"/>
          </a:xfrm>
          <a:prstGeom prst="line">
            <a:avLst/>
          </a:prstGeom>
          <a:noFill/>
          <a:ln w="9525">
            <a:solidFill>
              <a:srgbClr val="000000"/>
            </a:solidFill>
            <a:round/>
            <a:headEnd/>
            <a:tailEnd/>
          </a:ln>
        </p:spPr>
        <p:txBody>
          <a:bodyPr/>
          <a:lstStyle/>
          <a:p>
            <a:endParaRPr lang="en-US"/>
          </a:p>
        </p:txBody>
      </p:sp>
      <p:sp>
        <p:nvSpPr>
          <p:cNvPr id="57369" name="Line 25"/>
          <p:cNvSpPr>
            <a:spLocks noChangeShapeType="1"/>
          </p:cNvSpPr>
          <p:nvPr/>
        </p:nvSpPr>
        <p:spPr bwMode="auto">
          <a:xfrm>
            <a:off x="171450" y="5373688"/>
            <a:ext cx="7929563" cy="0"/>
          </a:xfrm>
          <a:prstGeom prst="line">
            <a:avLst/>
          </a:prstGeom>
          <a:noFill/>
          <a:ln w="9525">
            <a:solidFill>
              <a:srgbClr val="000000"/>
            </a:solidFill>
            <a:round/>
            <a:headEnd/>
            <a:tailEnd/>
          </a:ln>
        </p:spPr>
        <p:txBody>
          <a:bodyPr/>
          <a:lstStyle/>
          <a:p>
            <a:endParaRPr lang="en-US"/>
          </a:p>
        </p:txBody>
      </p:sp>
      <p:sp>
        <p:nvSpPr>
          <p:cNvPr id="57370" name="Line 26"/>
          <p:cNvSpPr>
            <a:spLocks noChangeShapeType="1"/>
          </p:cNvSpPr>
          <p:nvPr/>
        </p:nvSpPr>
        <p:spPr bwMode="auto">
          <a:xfrm>
            <a:off x="171450" y="765175"/>
            <a:ext cx="7929563" cy="0"/>
          </a:xfrm>
          <a:prstGeom prst="line">
            <a:avLst/>
          </a:prstGeom>
          <a:noFill/>
          <a:ln w="9525">
            <a:solidFill>
              <a:srgbClr val="000000"/>
            </a:solidFill>
            <a:round/>
            <a:headEnd/>
            <a:tailEnd/>
          </a:ln>
        </p:spPr>
        <p:txBody>
          <a:bodyPr/>
          <a:lstStyle/>
          <a:p>
            <a:endParaRPr lang="en-US"/>
          </a:p>
        </p:txBody>
      </p:sp>
      <p:sp>
        <p:nvSpPr>
          <p:cNvPr id="57371" name="Line 27"/>
          <p:cNvSpPr>
            <a:spLocks noChangeShapeType="1"/>
          </p:cNvSpPr>
          <p:nvPr/>
        </p:nvSpPr>
        <p:spPr bwMode="auto">
          <a:xfrm flipH="1" flipV="1">
            <a:off x="171450" y="757238"/>
            <a:ext cx="7938" cy="4616450"/>
          </a:xfrm>
          <a:prstGeom prst="line">
            <a:avLst/>
          </a:prstGeom>
          <a:noFill/>
          <a:ln w="9525" cap="rnd">
            <a:solidFill>
              <a:srgbClr val="000000"/>
            </a:solidFill>
            <a:prstDash val="sysDot"/>
            <a:round/>
            <a:headEnd/>
            <a:tailEnd/>
          </a:ln>
        </p:spPr>
        <p:txBody>
          <a:bodyPr/>
          <a:lstStyle/>
          <a:p>
            <a:endParaRPr lang="en-US"/>
          </a:p>
        </p:txBody>
      </p:sp>
      <p:sp>
        <p:nvSpPr>
          <p:cNvPr id="57372" name="Line 28"/>
          <p:cNvSpPr>
            <a:spLocks noChangeShapeType="1"/>
          </p:cNvSpPr>
          <p:nvPr/>
        </p:nvSpPr>
        <p:spPr bwMode="auto">
          <a:xfrm flipV="1">
            <a:off x="3563938" y="757238"/>
            <a:ext cx="0" cy="4616450"/>
          </a:xfrm>
          <a:prstGeom prst="line">
            <a:avLst/>
          </a:prstGeom>
          <a:noFill/>
          <a:ln w="9525">
            <a:solidFill>
              <a:srgbClr val="000000"/>
            </a:solidFill>
            <a:prstDash val="lgDashDot"/>
            <a:round/>
            <a:headEnd/>
            <a:tailEnd/>
          </a:ln>
        </p:spPr>
        <p:txBody>
          <a:bodyPr/>
          <a:lstStyle/>
          <a:p>
            <a:endParaRPr lang="en-US"/>
          </a:p>
        </p:txBody>
      </p:sp>
      <p:sp>
        <p:nvSpPr>
          <p:cNvPr id="57373" name="Line 29"/>
          <p:cNvSpPr>
            <a:spLocks noChangeShapeType="1"/>
          </p:cNvSpPr>
          <p:nvPr/>
        </p:nvSpPr>
        <p:spPr bwMode="auto">
          <a:xfrm flipH="1" flipV="1">
            <a:off x="2686050" y="757238"/>
            <a:ext cx="14288" cy="4616450"/>
          </a:xfrm>
          <a:prstGeom prst="line">
            <a:avLst/>
          </a:prstGeom>
          <a:noFill/>
          <a:ln w="9525" cap="rnd">
            <a:solidFill>
              <a:srgbClr val="000000"/>
            </a:solidFill>
            <a:prstDash val="sysDot"/>
            <a:round/>
            <a:headEnd/>
            <a:tailEnd/>
          </a:ln>
        </p:spPr>
        <p:txBody>
          <a:bodyPr/>
          <a:lstStyle/>
          <a:p>
            <a:endParaRPr lang="en-US"/>
          </a:p>
        </p:txBody>
      </p:sp>
      <p:sp>
        <p:nvSpPr>
          <p:cNvPr id="57374" name="Line 30"/>
          <p:cNvSpPr>
            <a:spLocks noChangeShapeType="1"/>
          </p:cNvSpPr>
          <p:nvPr/>
        </p:nvSpPr>
        <p:spPr bwMode="auto">
          <a:xfrm flipH="1" flipV="1">
            <a:off x="2914650" y="757238"/>
            <a:ext cx="1588" cy="4616450"/>
          </a:xfrm>
          <a:prstGeom prst="line">
            <a:avLst/>
          </a:prstGeom>
          <a:noFill/>
          <a:ln w="9525" cap="rnd">
            <a:solidFill>
              <a:srgbClr val="000000"/>
            </a:solidFill>
            <a:prstDash val="sysDot"/>
            <a:round/>
            <a:headEnd/>
            <a:tailEnd/>
          </a:ln>
        </p:spPr>
        <p:txBody>
          <a:bodyPr/>
          <a:lstStyle/>
          <a:p>
            <a:endParaRPr lang="en-US"/>
          </a:p>
        </p:txBody>
      </p:sp>
      <p:sp>
        <p:nvSpPr>
          <p:cNvPr id="57375" name="Line 31"/>
          <p:cNvSpPr>
            <a:spLocks noChangeShapeType="1"/>
          </p:cNvSpPr>
          <p:nvPr/>
        </p:nvSpPr>
        <p:spPr bwMode="auto">
          <a:xfrm flipV="1">
            <a:off x="3348038" y="757238"/>
            <a:ext cx="0" cy="4616450"/>
          </a:xfrm>
          <a:prstGeom prst="line">
            <a:avLst/>
          </a:prstGeom>
          <a:noFill/>
          <a:ln w="9525" cap="rnd">
            <a:solidFill>
              <a:srgbClr val="000000"/>
            </a:solidFill>
            <a:prstDash val="sysDot"/>
            <a:round/>
            <a:headEnd/>
            <a:tailEnd/>
          </a:ln>
        </p:spPr>
        <p:txBody>
          <a:bodyPr/>
          <a:lstStyle/>
          <a:p>
            <a:endParaRPr lang="en-US"/>
          </a:p>
        </p:txBody>
      </p:sp>
      <p:sp>
        <p:nvSpPr>
          <p:cNvPr id="57376" name="Line 32"/>
          <p:cNvSpPr>
            <a:spLocks noChangeShapeType="1"/>
          </p:cNvSpPr>
          <p:nvPr/>
        </p:nvSpPr>
        <p:spPr bwMode="auto">
          <a:xfrm flipH="1" flipV="1">
            <a:off x="4067175" y="765175"/>
            <a:ext cx="0" cy="4608513"/>
          </a:xfrm>
          <a:prstGeom prst="line">
            <a:avLst/>
          </a:prstGeom>
          <a:noFill/>
          <a:ln w="9525" cap="rnd">
            <a:solidFill>
              <a:srgbClr val="000000"/>
            </a:solidFill>
            <a:prstDash val="sysDot"/>
            <a:round/>
            <a:headEnd/>
            <a:tailEnd/>
          </a:ln>
        </p:spPr>
        <p:txBody>
          <a:bodyPr/>
          <a:lstStyle/>
          <a:p>
            <a:endParaRPr lang="en-US"/>
          </a:p>
        </p:txBody>
      </p:sp>
      <p:sp>
        <p:nvSpPr>
          <p:cNvPr id="57377" name="Line 33"/>
          <p:cNvSpPr>
            <a:spLocks noChangeShapeType="1"/>
          </p:cNvSpPr>
          <p:nvPr/>
        </p:nvSpPr>
        <p:spPr bwMode="auto">
          <a:xfrm flipV="1">
            <a:off x="7451725" y="765175"/>
            <a:ext cx="0" cy="4614863"/>
          </a:xfrm>
          <a:prstGeom prst="line">
            <a:avLst/>
          </a:prstGeom>
          <a:noFill/>
          <a:ln w="9525" cap="rnd">
            <a:solidFill>
              <a:srgbClr val="000000"/>
            </a:solidFill>
            <a:prstDash val="sysDot"/>
            <a:round/>
            <a:headEnd/>
            <a:tailEnd/>
          </a:ln>
        </p:spPr>
        <p:txBody>
          <a:bodyPr/>
          <a:lstStyle/>
          <a:p>
            <a:endParaRPr lang="en-US"/>
          </a:p>
        </p:txBody>
      </p:sp>
      <p:sp>
        <p:nvSpPr>
          <p:cNvPr id="57378" name="Line 34"/>
          <p:cNvSpPr>
            <a:spLocks noChangeShapeType="1"/>
          </p:cNvSpPr>
          <p:nvPr/>
        </p:nvSpPr>
        <p:spPr bwMode="auto">
          <a:xfrm flipV="1">
            <a:off x="7667625" y="765175"/>
            <a:ext cx="0" cy="4608513"/>
          </a:xfrm>
          <a:prstGeom prst="line">
            <a:avLst/>
          </a:prstGeom>
          <a:noFill/>
          <a:ln w="9525" cap="rnd">
            <a:solidFill>
              <a:srgbClr val="000000"/>
            </a:solidFill>
            <a:prstDash val="sysDot"/>
            <a:round/>
            <a:headEnd/>
            <a:tailEnd/>
          </a:ln>
        </p:spPr>
        <p:txBody>
          <a:bodyPr/>
          <a:lstStyle/>
          <a:p>
            <a:endParaRPr lang="en-US"/>
          </a:p>
        </p:txBody>
      </p:sp>
      <p:sp>
        <p:nvSpPr>
          <p:cNvPr id="57379" name="Line 35"/>
          <p:cNvSpPr>
            <a:spLocks noChangeShapeType="1"/>
          </p:cNvSpPr>
          <p:nvPr/>
        </p:nvSpPr>
        <p:spPr bwMode="auto">
          <a:xfrm flipV="1">
            <a:off x="7885113" y="765175"/>
            <a:ext cx="0" cy="4608513"/>
          </a:xfrm>
          <a:prstGeom prst="line">
            <a:avLst/>
          </a:prstGeom>
          <a:noFill/>
          <a:ln w="9525" cap="rnd">
            <a:solidFill>
              <a:srgbClr val="000000"/>
            </a:solidFill>
            <a:prstDash val="sysDot"/>
            <a:round/>
            <a:headEnd/>
            <a:tailEnd/>
          </a:ln>
        </p:spPr>
        <p:txBody>
          <a:bodyPr/>
          <a:lstStyle/>
          <a:p>
            <a:endParaRPr lang="en-US"/>
          </a:p>
        </p:txBody>
      </p:sp>
      <p:sp>
        <p:nvSpPr>
          <p:cNvPr id="57380" name="Line 36"/>
          <p:cNvSpPr>
            <a:spLocks noChangeShapeType="1"/>
          </p:cNvSpPr>
          <p:nvPr/>
        </p:nvSpPr>
        <p:spPr bwMode="auto">
          <a:xfrm flipH="1" flipV="1">
            <a:off x="4932363" y="765175"/>
            <a:ext cx="0" cy="4608513"/>
          </a:xfrm>
          <a:prstGeom prst="line">
            <a:avLst/>
          </a:prstGeom>
          <a:noFill/>
          <a:ln w="9525" cap="rnd">
            <a:solidFill>
              <a:srgbClr val="000000"/>
            </a:solidFill>
            <a:prstDash val="sysDot"/>
            <a:round/>
            <a:headEnd/>
            <a:tailEnd/>
          </a:ln>
        </p:spPr>
        <p:txBody>
          <a:bodyPr/>
          <a:lstStyle/>
          <a:p>
            <a:endParaRPr lang="en-US"/>
          </a:p>
        </p:txBody>
      </p:sp>
      <p:sp>
        <p:nvSpPr>
          <p:cNvPr id="57381" name="Line 37"/>
          <p:cNvSpPr>
            <a:spLocks noChangeShapeType="1"/>
          </p:cNvSpPr>
          <p:nvPr/>
        </p:nvSpPr>
        <p:spPr bwMode="auto">
          <a:xfrm flipH="1" flipV="1">
            <a:off x="3779838" y="765175"/>
            <a:ext cx="0" cy="4608513"/>
          </a:xfrm>
          <a:prstGeom prst="line">
            <a:avLst/>
          </a:prstGeom>
          <a:noFill/>
          <a:ln w="9525" cap="rnd">
            <a:solidFill>
              <a:srgbClr val="000000"/>
            </a:solidFill>
            <a:prstDash val="sysDot"/>
            <a:round/>
            <a:headEnd/>
            <a:tailEnd/>
          </a:ln>
        </p:spPr>
        <p:txBody>
          <a:bodyPr/>
          <a:lstStyle/>
          <a:p>
            <a:endParaRPr lang="en-US"/>
          </a:p>
        </p:txBody>
      </p:sp>
      <p:sp>
        <p:nvSpPr>
          <p:cNvPr id="57382" name="Line 38"/>
          <p:cNvSpPr>
            <a:spLocks noChangeShapeType="1"/>
          </p:cNvSpPr>
          <p:nvPr/>
        </p:nvSpPr>
        <p:spPr bwMode="auto">
          <a:xfrm flipV="1">
            <a:off x="4284663" y="757238"/>
            <a:ext cx="0" cy="4616450"/>
          </a:xfrm>
          <a:prstGeom prst="line">
            <a:avLst/>
          </a:prstGeom>
          <a:noFill/>
          <a:ln w="9525" cap="rnd">
            <a:solidFill>
              <a:srgbClr val="000000"/>
            </a:solidFill>
            <a:prstDash val="sysDot"/>
            <a:round/>
            <a:headEnd/>
            <a:tailEnd/>
          </a:ln>
        </p:spPr>
        <p:txBody>
          <a:bodyPr/>
          <a:lstStyle/>
          <a:p>
            <a:endParaRPr lang="en-US"/>
          </a:p>
        </p:txBody>
      </p:sp>
      <p:sp>
        <p:nvSpPr>
          <p:cNvPr id="57383" name="Line 39"/>
          <p:cNvSpPr>
            <a:spLocks noChangeShapeType="1"/>
          </p:cNvSpPr>
          <p:nvPr/>
        </p:nvSpPr>
        <p:spPr bwMode="auto">
          <a:xfrm flipH="1" flipV="1">
            <a:off x="5867400" y="765175"/>
            <a:ext cx="0" cy="4608513"/>
          </a:xfrm>
          <a:prstGeom prst="line">
            <a:avLst/>
          </a:prstGeom>
          <a:noFill/>
          <a:ln w="9525" cap="rnd">
            <a:solidFill>
              <a:srgbClr val="000000"/>
            </a:solidFill>
            <a:prstDash val="sysDot"/>
            <a:round/>
            <a:headEnd/>
            <a:tailEnd/>
          </a:ln>
        </p:spPr>
        <p:txBody>
          <a:bodyPr/>
          <a:lstStyle/>
          <a:p>
            <a:endParaRPr lang="en-US"/>
          </a:p>
        </p:txBody>
      </p:sp>
      <p:sp>
        <p:nvSpPr>
          <p:cNvPr id="57384" name="Line 40"/>
          <p:cNvSpPr>
            <a:spLocks noChangeShapeType="1"/>
          </p:cNvSpPr>
          <p:nvPr/>
        </p:nvSpPr>
        <p:spPr bwMode="auto">
          <a:xfrm flipV="1">
            <a:off x="6300788" y="757238"/>
            <a:ext cx="0" cy="4616450"/>
          </a:xfrm>
          <a:prstGeom prst="line">
            <a:avLst/>
          </a:prstGeom>
          <a:noFill/>
          <a:ln w="9525">
            <a:solidFill>
              <a:srgbClr val="000000"/>
            </a:solidFill>
            <a:prstDash val="lgDashDot"/>
            <a:round/>
            <a:headEnd/>
            <a:tailEnd/>
          </a:ln>
        </p:spPr>
        <p:txBody>
          <a:bodyPr/>
          <a:lstStyle/>
          <a:p>
            <a:endParaRPr lang="en-US"/>
          </a:p>
        </p:txBody>
      </p:sp>
      <p:sp>
        <p:nvSpPr>
          <p:cNvPr id="57385" name="Line 41"/>
          <p:cNvSpPr>
            <a:spLocks noChangeShapeType="1"/>
          </p:cNvSpPr>
          <p:nvPr/>
        </p:nvSpPr>
        <p:spPr bwMode="auto">
          <a:xfrm flipV="1">
            <a:off x="5580063" y="765175"/>
            <a:ext cx="0" cy="4608513"/>
          </a:xfrm>
          <a:prstGeom prst="line">
            <a:avLst/>
          </a:prstGeom>
          <a:noFill/>
          <a:ln w="9525" cap="rnd">
            <a:solidFill>
              <a:srgbClr val="000000"/>
            </a:solidFill>
            <a:prstDash val="sysDot"/>
            <a:round/>
            <a:headEnd/>
            <a:tailEnd/>
          </a:ln>
        </p:spPr>
        <p:txBody>
          <a:bodyPr/>
          <a:lstStyle/>
          <a:p>
            <a:endParaRPr lang="en-US"/>
          </a:p>
        </p:txBody>
      </p:sp>
      <p:sp>
        <p:nvSpPr>
          <p:cNvPr id="57386" name="Line 42"/>
          <p:cNvSpPr>
            <a:spLocks noChangeShapeType="1"/>
          </p:cNvSpPr>
          <p:nvPr/>
        </p:nvSpPr>
        <p:spPr bwMode="auto">
          <a:xfrm flipV="1">
            <a:off x="6084888" y="757238"/>
            <a:ext cx="0" cy="4616450"/>
          </a:xfrm>
          <a:prstGeom prst="line">
            <a:avLst/>
          </a:prstGeom>
          <a:noFill/>
          <a:ln w="9525" cap="rnd">
            <a:solidFill>
              <a:srgbClr val="000000"/>
            </a:solidFill>
            <a:prstDash val="sysDot"/>
            <a:round/>
            <a:headEnd/>
            <a:tailEnd/>
          </a:ln>
        </p:spPr>
        <p:txBody>
          <a:bodyPr/>
          <a:lstStyle/>
          <a:p>
            <a:endParaRPr lang="en-US"/>
          </a:p>
        </p:txBody>
      </p:sp>
      <p:sp>
        <p:nvSpPr>
          <p:cNvPr id="57387" name="Line 43"/>
          <p:cNvSpPr>
            <a:spLocks noChangeShapeType="1"/>
          </p:cNvSpPr>
          <p:nvPr/>
        </p:nvSpPr>
        <p:spPr bwMode="auto">
          <a:xfrm flipH="1" flipV="1">
            <a:off x="6572250" y="757238"/>
            <a:ext cx="15875" cy="4616450"/>
          </a:xfrm>
          <a:prstGeom prst="line">
            <a:avLst/>
          </a:prstGeom>
          <a:noFill/>
          <a:ln w="9525" cap="rnd">
            <a:solidFill>
              <a:srgbClr val="000000"/>
            </a:solidFill>
            <a:prstDash val="sysDot"/>
            <a:round/>
            <a:headEnd/>
            <a:tailEnd/>
          </a:ln>
        </p:spPr>
        <p:txBody>
          <a:bodyPr/>
          <a:lstStyle/>
          <a:p>
            <a:endParaRPr lang="en-US"/>
          </a:p>
        </p:txBody>
      </p:sp>
      <p:sp>
        <p:nvSpPr>
          <p:cNvPr id="57388" name="Line 44"/>
          <p:cNvSpPr>
            <a:spLocks noChangeShapeType="1"/>
          </p:cNvSpPr>
          <p:nvPr/>
        </p:nvSpPr>
        <p:spPr bwMode="auto">
          <a:xfrm flipH="1" flipV="1">
            <a:off x="6800850" y="765175"/>
            <a:ext cx="3175" cy="4608513"/>
          </a:xfrm>
          <a:prstGeom prst="line">
            <a:avLst/>
          </a:prstGeom>
          <a:noFill/>
          <a:ln w="9525" cap="rnd">
            <a:solidFill>
              <a:srgbClr val="000000"/>
            </a:solidFill>
            <a:prstDash val="sysDot"/>
            <a:round/>
            <a:headEnd/>
            <a:tailEnd/>
          </a:ln>
        </p:spPr>
        <p:txBody>
          <a:bodyPr/>
          <a:lstStyle/>
          <a:p>
            <a:endParaRPr lang="en-US"/>
          </a:p>
        </p:txBody>
      </p:sp>
      <p:sp>
        <p:nvSpPr>
          <p:cNvPr id="57389" name="Rectangle 45"/>
          <p:cNvSpPr>
            <a:spLocks noChangeArrowheads="1"/>
          </p:cNvSpPr>
          <p:nvPr/>
        </p:nvSpPr>
        <p:spPr bwMode="auto">
          <a:xfrm>
            <a:off x="171450" y="260350"/>
            <a:ext cx="9144000" cy="4905375"/>
          </a:xfrm>
          <a:prstGeom prst="rect">
            <a:avLst/>
          </a:prstGeom>
          <a:noFill/>
          <a:ln w="9525">
            <a:noFill/>
            <a:miter lim="800000"/>
            <a:headEnd/>
            <a:tailEnd/>
          </a:ln>
          <a:effectLst/>
        </p:spPr>
        <p:txBody>
          <a:bodyPr anchor="ctr">
            <a:spAutoFit/>
          </a:bodyPr>
          <a:lstStyle/>
          <a:p>
            <a:endParaRPr lang="fa-IR"/>
          </a:p>
        </p:txBody>
      </p:sp>
      <p:sp>
        <p:nvSpPr>
          <p:cNvPr id="57390" name="Rectangle 46"/>
          <p:cNvSpPr>
            <a:spLocks noChangeArrowheads="1"/>
          </p:cNvSpPr>
          <p:nvPr/>
        </p:nvSpPr>
        <p:spPr bwMode="auto">
          <a:xfrm>
            <a:off x="2195513" y="808038"/>
            <a:ext cx="5981700" cy="517525"/>
          </a:xfrm>
          <a:prstGeom prst="rect">
            <a:avLst/>
          </a:prstGeom>
          <a:noFill/>
          <a:ln w="9525">
            <a:noFill/>
            <a:miter lim="800000"/>
            <a:headEnd/>
            <a:tailEnd/>
          </a:ln>
          <a:effectLst/>
        </p:spPr>
        <p:txBody>
          <a:bodyPr wrap="none" anchor="ctr">
            <a:spAutoFit/>
          </a:bodyPr>
          <a:lstStyle/>
          <a:p>
            <a:pPr rtl="1">
              <a:tabLst>
                <a:tab pos="-914400" algn="l"/>
                <a:tab pos="2990850" algn="l"/>
                <a:tab pos="3562350" algn="l"/>
                <a:tab pos="4133850" algn="l"/>
                <a:tab pos="4705350" algn="l"/>
                <a:tab pos="5276850" algn="l"/>
                <a:tab pos="5734050" algn="l"/>
              </a:tabLst>
            </a:pPr>
            <a:r>
              <a:rPr lang="fa-IR" sz="1400">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اسفند</a:t>
            </a:r>
            <a:r>
              <a:rPr lang="fa-IR" sz="1400">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بهمن</a:t>
            </a:r>
            <a:r>
              <a:rPr lang="fa-IR" sz="1400">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دی</a:t>
            </a:r>
            <a:r>
              <a:rPr lang="fa-IR" sz="1400">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آذر</a:t>
            </a:r>
            <a:r>
              <a:rPr lang="fa-IR" sz="1400">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آبان</a:t>
            </a:r>
            <a:r>
              <a:rPr lang="fa-IR" sz="1400">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مهر</a:t>
            </a:r>
            <a:r>
              <a:rPr lang="fa-IR" sz="1400">
                <a:latin typeface="Times New Roman" pitchFamily="18" charset="0"/>
                <a:ea typeface="MS Mincho" pitchFamily="49" charset="-128"/>
                <a:cs typeface="B Yagut" pitchFamily="2" charset="-78"/>
              </a:rPr>
              <a:t>              </a:t>
            </a:r>
            <a:endParaRPr lang="en-US" sz="1400">
              <a:ea typeface="MS Mincho" pitchFamily="49" charset="-128"/>
              <a:cs typeface="B Yagut" pitchFamily="2" charset="-78"/>
            </a:endParaRPr>
          </a:p>
          <a:p>
            <a:pPr eaLnBrk="0" hangingPunct="0">
              <a:tabLst>
                <a:tab pos="-914400" algn="l"/>
                <a:tab pos="2990850" algn="l"/>
                <a:tab pos="3562350" algn="l"/>
                <a:tab pos="4133850" algn="l"/>
                <a:tab pos="4705350" algn="l"/>
                <a:tab pos="5276850" algn="l"/>
                <a:tab pos="5734050" algn="l"/>
              </a:tabLst>
            </a:pPr>
            <a:endParaRPr lang="en-US" sz="1400">
              <a:ea typeface="MS Mincho" pitchFamily="49" charset="-128"/>
              <a:cs typeface="B Yagut" pitchFamily="2" charset="-78"/>
            </a:endParaRPr>
          </a:p>
        </p:txBody>
      </p:sp>
      <p:sp>
        <p:nvSpPr>
          <p:cNvPr id="57391" name="Rectangle 47"/>
          <p:cNvSpPr>
            <a:spLocks noChangeArrowheads="1"/>
          </p:cNvSpPr>
          <p:nvPr/>
        </p:nvSpPr>
        <p:spPr bwMode="auto">
          <a:xfrm>
            <a:off x="447675" y="1182688"/>
            <a:ext cx="2252663" cy="517525"/>
          </a:xfrm>
          <a:prstGeom prst="rect">
            <a:avLst/>
          </a:prstGeom>
          <a:noFill/>
          <a:ln w="9525">
            <a:noFill/>
            <a:miter lim="800000"/>
            <a:headEnd/>
            <a:tailEnd/>
          </a:ln>
          <a:effectLst/>
        </p:spPr>
        <p:txBody>
          <a:bodyPr anchor="ctr">
            <a:spAutoFit/>
          </a:bodyPr>
          <a:lstStyle/>
          <a:p>
            <a:pPr>
              <a:tabLst>
                <a:tab pos="0" algn="r"/>
                <a:tab pos="755650" algn="l"/>
                <a:tab pos="1962150" algn="r"/>
              </a:tabLst>
            </a:pPr>
            <a:r>
              <a:rPr lang="ar-SA" sz="1400" b="1">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آماده کردن طرح توجیهی</a:t>
            </a:r>
            <a:endParaRPr lang="en-US" sz="1400">
              <a:ea typeface="MS Mincho" pitchFamily="49" charset="-128"/>
              <a:cs typeface="B Yagut" pitchFamily="2" charset="-78"/>
            </a:endParaRPr>
          </a:p>
          <a:p>
            <a:pPr eaLnBrk="0" hangingPunct="0">
              <a:tabLst>
                <a:tab pos="0" algn="r"/>
                <a:tab pos="755650" algn="l"/>
                <a:tab pos="1962150" algn="r"/>
              </a:tabLst>
            </a:pPr>
            <a:endParaRPr lang="en-US" sz="1400">
              <a:ea typeface="MS Mincho" pitchFamily="49" charset="-128"/>
              <a:cs typeface="B Yagut" pitchFamily="2" charset="-78"/>
            </a:endParaRPr>
          </a:p>
        </p:txBody>
      </p:sp>
      <p:sp>
        <p:nvSpPr>
          <p:cNvPr id="57392" name="Rectangle 48"/>
          <p:cNvSpPr>
            <a:spLocks noChangeArrowheads="1"/>
          </p:cNvSpPr>
          <p:nvPr/>
        </p:nvSpPr>
        <p:spPr bwMode="auto">
          <a:xfrm>
            <a:off x="349250" y="1412875"/>
            <a:ext cx="4727575" cy="517525"/>
          </a:xfrm>
          <a:prstGeom prst="rect">
            <a:avLst/>
          </a:prstGeom>
          <a:noFill/>
          <a:ln w="9525">
            <a:noFill/>
            <a:miter lim="800000"/>
            <a:headEnd/>
            <a:tailEnd/>
          </a:ln>
          <a:effectLst/>
        </p:spPr>
        <p:txBody>
          <a:bodyPr anchor="ctr">
            <a:spAutoFit/>
          </a:bodyPr>
          <a:lstStyle/>
          <a:p>
            <a:pPr>
              <a:tabLst>
                <a:tab pos="60325" algn="l"/>
                <a:tab pos="457200" algn="l"/>
                <a:tab pos="914400" algn="l"/>
                <a:tab pos="1371600" algn="l"/>
                <a:tab pos="1828800" algn="l"/>
                <a:tab pos="2286000" algn="l"/>
                <a:tab pos="2743200" algn="l"/>
                <a:tab pos="3200400" algn="l"/>
                <a:tab pos="3740150" algn="l"/>
                <a:tab pos="3889375" algn="l"/>
                <a:tab pos="4289425" algn="l"/>
                <a:tab pos="4746625" algn="ctr"/>
                <a:tab pos="5203825" algn="l"/>
                <a:tab pos="5775325" algn="l"/>
              </a:tabLst>
            </a:pPr>
            <a:r>
              <a:rPr lang="fa-IR" sz="1400" b="1">
                <a:latin typeface="Times New Roman" pitchFamily="18" charset="0"/>
                <a:ea typeface="MS Mincho" pitchFamily="49" charset="-128"/>
                <a:cs typeface="B Yagut" pitchFamily="2" charset="-78"/>
              </a:rPr>
              <a:t>  </a:t>
            </a:r>
            <a:r>
              <a:rPr lang="ar-SA" sz="1400" b="1">
                <a:latin typeface="Times New Roman" pitchFamily="18" charset="0"/>
                <a:ea typeface="MS Mincho" pitchFamily="49" charset="-128"/>
                <a:cs typeface="B Yagut" pitchFamily="2" charset="-78"/>
              </a:rPr>
              <a:t>نام کسب و کار و تأسیس شرکت</a:t>
            </a:r>
            <a:r>
              <a:rPr lang="en-US" sz="1400" b="1">
                <a:latin typeface="Times New Roman" pitchFamily="18" charset="0"/>
                <a:ea typeface="MS Mincho" pitchFamily="49" charset="-128"/>
                <a:cs typeface="B Yagut" pitchFamily="2" charset="-78"/>
              </a:rPr>
              <a:t>		</a:t>
            </a:r>
            <a:endParaRPr lang="en-US" sz="1400"/>
          </a:p>
          <a:p>
            <a:pPr eaLnBrk="0" hangingPunct="0">
              <a:tabLst>
                <a:tab pos="60325" algn="l"/>
                <a:tab pos="457200" algn="l"/>
                <a:tab pos="914400" algn="l"/>
                <a:tab pos="1371600" algn="l"/>
                <a:tab pos="1828800" algn="l"/>
                <a:tab pos="2286000" algn="l"/>
                <a:tab pos="2743200" algn="l"/>
                <a:tab pos="3200400" algn="l"/>
                <a:tab pos="3740150" algn="l"/>
                <a:tab pos="3889375" algn="l"/>
                <a:tab pos="4289425" algn="l"/>
                <a:tab pos="4746625" algn="ctr"/>
                <a:tab pos="5203825" algn="l"/>
                <a:tab pos="5775325" algn="l"/>
              </a:tabLst>
            </a:pPr>
            <a:endParaRPr lang="en-US" sz="1400"/>
          </a:p>
        </p:txBody>
      </p:sp>
      <p:sp>
        <p:nvSpPr>
          <p:cNvPr id="57393" name="Rectangle 49"/>
          <p:cNvSpPr>
            <a:spLocks noChangeArrowheads="1"/>
          </p:cNvSpPr>
          <p:nvPr/>
        </p:nvSpPr>
        <p:spPr bwMode="auto">
          <a:xfrm>
            <a:off x="179388" y="1701800"/>
            <a:ext cx="5256212" cy="517525"/>
          </a:xfrm>
          <a:prstGeom prst="rect">
            <a:avLst/>
          </a:prstGeom>
          <a:noFill/>
          <a:ln w="9525">
            <a:noFill/>
            <a:miter lim="800000"/>
            <a:headEnd/>
            <a:tailEnd/>
          </a:ln>
          <a:effectLst/>
        </p:spPr>
        <p:txBody>
          <a:bodyPr anchor="ctr">
            <a:spAutoFit/>
          </a:bodyPr>
          <a:lstStyle/>
          <a:p>
            <a:pPr>
              <a:tabLst>
                <a:tab pos="0" algn="l"/>
                <a:tab pos="457200" algn="l"/>
                <a:tab pos="914400" algn="l"/>
                <a:tab pos="1371600" algn="l"/>
                <a:tab pos="1828800" algn="l"/>
                <a:tab pos="2286000" algn="l"/>
                <a:tab pos="2743200" algn="l"/>
                <a:tab pos="3200400" algn="l"/>
                <a:tab pos="3740150" algn="l"/>
                <a:tab pos="3889375" algn="l"/>
                <a:tab pos="4289425" algn="l"/>
                <a:tab pos="4746625" algn="ctr"/>
                <a:tab pos="5203825" algn="l"/>
                <a:tab pos="5775325" algn="l"/>
              </a:tabLst>
            </a:pPr>
            <a:r>
              <a:rPr lang="ar-SA" sz="1400" b="1">
                <a:latin typeface="Times New Roman" pitchFamily="18" charset="0"/>
                <a:ea typeface="MS Mincho" pitchFamily="49" charset="-128"/>
                <a:cs typeface="B Yagut" pitchFamily="2" charset="-78"/>
              </a:rPr>
              <a:t>بازکردن حساب جاری به نام شرکت</a:t>
            </a:r>
            <a:r>
              <a:rPr lang="fa-IR" sz="1400" b="1">
                <a:latin typeface="Times New Roman" pitchFamily="18" charset="0"/>
                <a:ea typeface="MS Mincho" pitchFamily="49" charset="-128"/>
                <a:cs typeface="B Yagut" pitchFamily="2" charset="-78"/>
              </a:rPr>
              <a:t>  </a:t>
            </a:r>
            <a:endParaRPr lang="en-US" sz="1400">
              <a:ea typeface="MS Mincho" pitchFamily="49" charset="-128"/>
              <a:cs typeface="B Yagut" pitchFamily="2" charset="-78"/>
            </a:endParaRPr>
          </a:p>
          <a:p>
            <a:pPr eaLnBrk="0" hangingPunct="0">
              <a:tabLst>
                <a:tab pos="0" algn="l"/>
                <a:tab pos="457200" algn="l"/>
                <a:tab pos="914400" algn="l"/>
                <a:tab pos="1371600" algn="l"/>
                <a:tab pos="1828800" algn="l"/>
                <a:tab pos="2286000" algn="l"/>
                <a:tab pos="2743200" algn="l"/>
                <a:tab pos="3200400" algn="l"/>
                <a:tab pos="3740150" algn="l"/>
                <a:tab pos="3889375" algn="l"/>
                <a:tab pos="4289425" algn="l"/>
                <a:tab pos="4746625" algn="ctr"/>
                <a:tab pos="5203825" algn="l"/>
                <a:tab pos="5775325" algn="l"/>
              </a:tabLst>
            </a:pPr>
            <a:endParaRPr lang="en-US" sz="1400">
              <a:ea typeface="MS Mincho" pitchFamily="49" charset="-128"/>
              <a:cs typeface="B Yagut" pitchFamily="2" charset="-78"/>
            </a:endParaRPr>
          </a:p>
        </p:txBody>
      </p:sp>
      <p:sp>
        <p:nvSpPr>
          <p:cNvPr id="57394" name="Rectangle 50"/>
          <p:cNvSpPr>
            <a:spLocks noChangeArrowheads="1"/>
          </p:cNvSpPr>
          <p:nvPr/>
        </p:nvSpPr>
        <p:spPr bwMode="auto">
          <a:xfrm>
            <a:off x="395288" y="1978025"/>
            <a:ext cx="2376487" cy="730250"/>
          </a:xfrm>
          <a:prstGeom prst="rect">
            <a:avLst/>
          </a:prstGeom>
          <a:noFill/>
          <a:ln w="9525">
            <a:noFill/>
            <a:miter lim="800000"/>
            <a:headEnd/>
            <a:tailEnd/>
          </a:ln>
          <a:effectLst/>
        </p:spPr>
        <p:txBody>
          <a:bodyPr anchor="ctr">
            <a:spAutoFit/>
          </a:bodyPr>
          <a:lstStyle/>
          <a:p>
            <a:pPr>
              <a:tabLst>
                <a:tab pos="0" algn="r"/>
                <a:tab pos="3829050" algn="l"/>
                <a:tab pos="4289425" algn="l"/>
                <a:tab pos="4746625" algn="l"/>
                <a:tab pos="5203825" algn="l"/>
                <a:tab pos="5775325" algn="l"/>
              </a:tabLst>
            </a:pPr>
            <a:r>
              <a:rPr lang="ar-SA" sz="1400" b="1">
                <a:latin typeface="Times New Roman" pitchFamily="18" charset="0"/>
                <a:ea typeface="MS Mincho" pitchFamily="49" charset="-128"/>
                <a:cs typeface="B Yagut" pitchFamily="2" charset="-78"/>
              </a:rPr>
              <a:t>مشاوره حقوقی و مالی</a:t>
            </a:r>
            <a:r>
              <a:rPr lang="en-US" sz="1400" b="1">
                <a:latin typeface="Times New Roman" pitchFamily="18" charset="0"/>
                <a:ea typeface="MS Mincho" pitchFamily="49" charset="-128"/>
                <a:cs typeface="B Yagut" pitchFamily="2" charset="-78"/>
              </a:rPr>
              <a:t>             </a:t>
            </a:r>
            <a:r>
              <a:rPr lang="fa-IR" sz="1400" b="1">
                <a:latin typeface="Times New Roman" pitchFamily="18" charset="0"/>
                <a:ea typeface="MS Mincho" pitchFamily="49" charset="-128"/>
                <a:cs typeface="B Yagut" pitchFamily="2" charset="-78"/>
              </a:rPr>
              <a:t>                       </a:t>
            </a:r>
            <a:endParaRPr lang="en-US" sz="1400"/>
          </a:p>
          <a:p>
            <a:pPr eaLnBrk="0" hangingPunct="0">
              <a:tabLst>
                <a:tab pos="0" algn="r"/>
                <a:tab pos="3829050" algn="l"/>
                <a:tab pos="4289425" algn="l"/>
                <a:tab pos="4746625" algn="l"/>
                <a:tab pos="5203825" algn="l"/>
                <a:tab pos="5775325" algn="l"/>
              </a:tabLst>
            </a:pPr>
            <a:endParaRPr lang="en-US" sz="1400"/>
          </a:p>
        </p:txBody>
      </p:sp>
      <p:sp>
        <p:nvSpPr>
          <p:cNvPr id="57395" name="Rectangle 51"/>
          <p:cNvSpPr>
            <a:spLocks noChangeArrowheads="1"/>
          </p:cNvSpPr>
          <p:nvPr/>
        </p:nvSpPr>
        <p:spPr bwMode="auto">
          <a:xfrm>
            <a:off x="390525" y="2276475"/>
            <a:ext cx="3101975" cy="517525"/>
          </a:xfrm>
          <a:prstGeom prst="rect">
            <a:avLst/>
          </a:prstGeom>
          <a:noFill/>
          <a:ln w="9525">
            <a:noFill/>
            <a:miter lim="800000"/>
            <a:headEnd/>
            <a:tailEnd/>
          </a:ln>
          <a:effectLst/>
        </p:spPr>
        <p:txBody>
          <a:bodyPr wrap="none" anchor="ctr">
            <a:spAutoFit/>
          </a:bodyPr>
          <a:lstStyle/>
          <a:p>
            <a:pPr>
              <a:tabLst>
                <a:tab pos="0" algn="r"/>
                <a:tab pos="1733550" algn="l"/>
                <a:tab pos="2917825" algn="l"/>
                <a:tab pos="3375025" algn="l"/>
                <a:tab pos="3832225" algn="l"/>
                <a:tab pos="4289425" algn="l"/>
                <a:tab pos="4746625" algn="l"/>
                <a:tab pos="5203825" algn="l"/>
                <a:tab pos="5775325" algn="l"/>
              </a:tabLst>
            </a:pPr>
            <a:r>
              <a:rPr lang="ar-SA" sz="1400" b="1">
                <a:latin typeface="Times New Roman" pitchFamily="18" charset="0"/>
                <a:ea typeface="MS Mincho" pitchFamily="49" charset="-128"/>
                <a:cs typeface="B Yagut" pitchFamily="2" charset="-78"/>
              </a:rPr>
              <a:t>خرید کامپیوتر و تجهیزات اداری</a:t>
            </a:r>
            <a:r>
              <a:rPr lang="en-US" sz="1400" b="1">
                <a:latin typeface="Times New Roman" pitchFamily="18" charset="0"/>
                <a:ea typeface="MS Mincho" pitchFamily="49" charset="-128"/>
                <a:cs typeface="B Yagut" pitchFamily="2" charset="-78"/>
              </a:rPr>
              <a:t>        	</a:t>
            </a:r>
            <a:endParaRPr lang="en-US" sz="1400"/>
          </a:p>
          <a:p>
            <a:pPr eaLnBrk="0" hangingPunct="0">
              <a:tabLst>
                <a:tab pos="0" algn="r"/>
                <a:tab pos="1733550" algn="l"/>
                <a:tab pos="2917825" algn="l"/>
                <a:tab pos="3375025" algn="l"/>
                <a:tab pos="3832225" algn="l"/>
                <a:tab pos="4289425" algn="l"/>
                <a:tab pos="4746625" algn="l"/>
                <a:tab pos="5203825" algn="l"/>
                <a:tab pos="5775325" algn="l"/>
              </a:tabLst>
            </a:pPr>
            <a:endParaRPr lang="en-US" sz="1400"/>
          </a:p>
        </p:txBody>
      </p:sp>
      <p:sp>
        <p:nvSpPr>
          <p:cNvPr id="57396" name="Rectangle 52"/>
          <p:cNvSpPr>
            <a:spLocks noChangeArrowheads="1"/>
          </p:cNvSpPr>
          <p:nvPr/>
        </p:nvSpPr>
        <p:spPr bwMode="auto">
          <a:xfrm>
            <a:off x="350838" y="2352675"/>
            <a:ext cx="3429000" cy="942975"/>
          </a:xfrm>
          <a:prstGeom prst="rect">
            <a:avLst/>
          </a:prstGeom>
          <a:noFill/>
          <a:ln w="9525">
            <a:noFill/>
            <a:miter lim="800000"/>
            <a:headEnd/>
            <a:tailEnd/>
          </a:ln>
          <a:effectLst/>
        </p:spPr>
        <p:txBody>
          <a:bodyPr anchor="ctr">
            <a:spAutoFit/>
          </a:bodyPr>
          <a:lstStyle/>
          <a:p>
            <a:pPr>
              <a:tabLst>
                <a:tab pos="0" algn="r"/>
                <a:tab pos="1733550" algn="l"/>
                <a:tab pos="2917825" algn="l"/>
                <a:tab pos="3375025" algn="l"/>
                <a:tab pos="3717925" algn="l"/>
                <a:tab pos="4289425" algn="l"/>
                <a:tab pos="4746625" algn="l"/>
                <a:tab pos="5203825" algn="l"/>
                <a:tab pos="5775325" algn="l"/>
              </a:tabLst>
            </a:pPr>
            <a:r>
              <a:rPr lang="fa-IR" sz="1400" b="1">
                <a:latin typeface="Times New Roman" pitchFamily="18" charset="0"/>
                <a:ea typeface="MS Mincho" pitchFamily="49" charset="-128"/>
                <a:cs typeface="B Yagut" pitchFamily="2" charset="-78"/>
              </a:rPr>
              <a:t>                                                                                                         </a:t>
            </a:r>
            <a:r>
              <a:rPr lang="ar-SA" sz="1400" b="1">
                <a:latin typeface="Times New Roman" pitchFamily="18" charset="0"/>
                <a:ea typeface="MS Mincho" pitchFamily="49" charset="-128"/>
                <a:cs typeface="B Yagut" pitchFamily="2" charset="-78"/>
              </a:rPr>
              <a:t>کابل کشی برای تلفن و کامپیوتر </a:t>
            </a:r>
            <a:r>
              <a:rPr lang="fa-IR" sz="1400" b="1">
                <a:latin typeface="Times New Roman" pitchFamily="18" charset="0"/>
                <a:ea typeface="MS Mincho" pitchFamily="49" charset="-128"/>
                <a:cs typeface="B Yagut" pitchFamily="2" charset="-78"/>
              </a:rPr>
              <a:t>	                 </a:t>
            </a:r>
            <a:endParaRPr lang="en-US" sz="1400">
              <a:ea typeface="MS Mincho" pitchFamily="49" charset="-128"/>
              <a:cs typeface="B Yagut" pitchFamily="2" charset="-78"/>
            </a:endParaRPr>
          </a:p>
          <a:p>
            <a:pPr eaLnBrk="0" hangingPunct="0">
              <a:tabLst>
                <a:tab pos="0" algn="r"/>
                <a:tab pos="1733550" algn="l"/>
                <a:tab pos="2917825" algn="l"/>
                <a:tab pos="3375025" algn="l"/>
                <a:tab pos="3717925" algn="l"/>
                <a:tab pos="4289425" algn="l"/>
                <a:tab pos="4746625" algn="l"/>
                <a:tab pos="5203825" algn="l"/>
                <a:tab pos="5775325" algn="l"/>
              </a:tabLst>
            </a:pPr>
            <a:endParaRPr lang="en-US" sz="1400">
              <a:ea typeface="MS Mincho" pitchFamily="49" charset="-128"/>
              <a:cs typeface="B Yagut" pitchFamily="2" charset="-78"/>
            </a:endParaRPr>
          </a:p>
        </p:txBody>
      </p:sp>
      <p:sp>
        <p:nvSpPr>
          <p:cNvPr id="57397" name="Rectangle 53"/>
          <p:cNvSpPr>
            <a:spLocks noChangeArrowheads="1"/>
          </p:cNvSpPr>
          <p:nvPr/>
        </p:nvSpPr>
        <p:spPr bwMode="auto">
          <a:xfrm>
            <a:off x="422275" y="2852738"/>
            <a:ext cx="1917700" cy="517525"/>
          </a:xfrm>
          <a:prstGeom prst="rect">
            <a:avLst/>
          </a:prstGeom>
          <a:noFill/>
          <a:ln w="9525">
            <a:noFill/>
            <a:miter lim="800000"/>
            <a:headEnd/>
            <a:tailEnd/>
          </a:ln>
          <a:effectLst/>
        </p:spPr>
        <p:txBody>
          <a:bodyPr wrap="none" anchor="ctr">
            <a:spAutoFit/>
          </a:bodyPr>
          <a:lstStyle/>
          <a:p>
            <a:pPr>
              <a:tabLst>
                <a:tab pos="0" algn="r"/>
                <a:tab pos="1733550" algn="l"/>
                <a:tab pos="2917825" algn="l"/>
                <a:tab pos="3375025" algn="l"/>
                <a:tab pos="3717925" algn="l"/>
                <a:tab pos="4289425" algn="l"/>
                <a:tab pos="4746625" algn="l"/>
                <a:tab pos="5203825" algn="l"/>
                <a:tab pos="5775325" algn="l"/>
              </a:tabLst>
            </a:pPr>
            <a:r>
              <a:rPr lang="ar-SA" sz="1400" b="1">
                <a:latin typeface="Times New Roman" pitchFamily="18" charset="0"/>
                <a:ea typeface="MS Mincho" pitchFamily="49" charset="-128"/>
                <a:cs typeface="B Yagut" pitchFamily="2" charset="-78"/>
              </a:rPr>
              <a:t>خرید نرم افزار</a:t>
            </a:r>
            <a:r>
              <a:rPr lang="fa-IR" sz="1400" b="1">
                <a:latin typeface="Times New Roman" pitchFamily="18" charset="0"/>
                <a:ea typeface="MS Mincho" pitchFamily="49" charset="-128"/>
                <a:cs typeface="B Yagut" pitchFamily="2" charset="-78"/>
              </a:rPr>
              <a:t>	</a:t>
            </a:r>
            <a:endParaRPr lang="en-US" sz="1400">
              <a:ea typeface="MS Mincho" pitchFamily="49" charset="-128"/>
              <a:cs typeface="B Yagut" pitchFamily="2" charset="-78"/>
            </a:endParaRPr>
          </a:p>
          <a:p>
            <a:pPr eaLnBrk="0" hangingPunct="0">
              <a:tabLst>
                <a:tab pos="0" algn="r"/>
                <a:tab pos="1733550" algn="l"/>
                <a:tab pos="2917825" algn="l"/>
                <a:tab pos="3375025" algn="l"/>
                <a:tab pos="3717925" algn="l"/>
                <a:tab pos="4289425" algn="l"/>
                <a:tab pos="4746625" algn="l"/>
                <a:tab pos="5203825" algn="l"/>
                <a:tab pos="5775325" algn="l"/>
              </a:tabLst>
            </a:pPr>
            <a:endParaRPr lang="en-US" sz="1400">
              <a:ea typeface="MS Mincho" pitchFamily="49" charset="-128"/>
              <a:cs typeface="B Yagut" pitchFamily="2" charset="-78"/>
            </a:endParaRPr>
          </a:p>
        </p:txBody>
      </p:sp>
      <p:sp>
        <p:nvSpPr>
          <p:cNvPr id="57398" name="Rectangle 54"/>
          <p:cNvSpPr>
            <a:spLocks noChangeArrowheads="1"/>
          </p:cNvSpPr>
          <p:nvPr/>
        </p:nvSpPr>
        <p:spPr bwMode="auto">
          <a:xfrm>
            <a:off x="468313" y="3141663"/>
            <a:ext cx="806450" cy="517525"/>
          </a:xfrm>
          <a:prstGeom prst="rect">
            <a:avLst/>
          </a:prstGeom>
          <a:noFill/>
          <a:ln w="9525">
            <a:noFill/>
            <a:miter lim="800000"/>
            <a:headEnd/>
            <a:tailEnd/>
          </a:ln>
          <a:effectLst/>
        </p:spPr>
        <p:txBody>
          <a:bodyPr wrap="none" anchor="ctr">
            <a:spAutoFit/>
          </a:bodyPr>
          <a:lstStyle/>
          <a:p>
            <a:pPr>
              <a:tabLst>
                <a:tab pos="0" algn="r"/>
                <a:tab pos="1733550" algn="l"/>
                <a:tab pos="2917825" algn="l"/>
                <a:tab pos="3375025" algn="l"/>
                <a:tab pos="3832225" algn="l"/>
                <a:tab pos="4289425" algn="l"/>
                <a:tab pos="4746625" algn="l"/>
                <a:tab pos="5203825" algn="l"/>
                <a:tab pos="5775325" algn="l"/>
              </a:tabLst>
            </a:pPr>
            <a:r>
              <a:rPr lang="ar-SA" sz="1400" b="1">
                <a:latin typeface="Times New Roman" pitchFamily="18" charset="0"/>
                <a:ea typeface="MS Mincho" pitchFamily="49" charset="-128"/>
                <a:cs typeface="B Yagut" pitchFamily="2" charset="-78"/>
              </a:rPr>
              <a:t>وب سایت</a:t>
            </a:r>
            <a:endParaRPr lang="en-US" sz="1400">
              <a:ea typeface="MS Mincho" pitchFamily="49" charset="-128"/>
              <a:cs typeface="B Yagut" pitchFamily="2" charset="-78"/>
            </a:endParaRPr>
          </a:p>
          <a:p>
            <a:pPr eaLnBrk="0" hangingPunct="0">
              <a:tabLst>
                <a:tab pos="0" algn="r"/>
                <a:tab pos="1733550" algn="l"/>
                <a:tab pos="2917825" algn="l"/>
                <a:tab pos="3375025" algn="l"/>
                <a:tab pos="3832225" algn="l"/>
                <a:tab pos="4289425" algn="l"/>
                <a:tab pos="4746625" algn="l"/>
                <a:tab pos="5203825" algn="l"/>
                <a:tab pos="5775325" algn="l"/>
              </a:tabLst>
            </a:pPr>
            <a:endParaRPr lang="en-US" sz="1400">
              <a:ea typeface="MS Mincho" pitchFamily="49" charset="-128"/>
              <a:cs typeface="B Yagut" pitchFamily="2" charset="-78"/>
            </a:endParaRPr>
          </a:p>
        </p:txBody>
      </p:sp>
      <p:sp>
        <p:nvSpPr>
          <p:cNvPr id="57399" name="Rectangle 55"/>
          <p:cNvSpPr>
            <a:spLocks noChangeArrowheads="1"/>
          </p:cNvSpPr>
          <p:nvPr/>
        </p:nvSpPr>
        <p:spPr bwMode="auto">
          <a:xfrm>
            <a:off x="422275" y="3789363"/>
            <a:ext cx="1917700" cy="517525"/>
          </a:xfrm>
          <a:prstGeom prst="rect">
            <a:avLst/>
          </a:prstGeom>
          <a:noFill/>
          <a:ln w="9525">
            <a:noFill/>
            <a:miter lim="800000"/>
            <a:headEnd/>
            <a:tailEnd/>
          </a:ln>
          <a:effectLst/>
        </p:spPr>
        <p:txBody>
          <a:bodyPr wrap="none" anchor="ctr">
            <a:spAutoFit/>
          </a:bodyPr>
          <a:lstStyle/>
          <a:p>
            <a:pPr>
              <a:tabLst>
                <a:tab pos="0" algn="r"/>
                <a:tab pos="1733550" algn="l"/>
              </a:tabLst>
            </a:pPr>
            <a:r>
              <a:rPr lang="ar-SA" sz="1400" b="1">
                <a:latin typeface="Times New Roman" pitchFamily="18" charset="0"/>
                <a:ea typeface="MS Mincho" pitchFamily="49" charset="-128"/>
                <a:cs typeface="B Yagut" pitchFamily="2" charset="-78"/>
              </a:rPr>
              <a:t>برقراری خط تلفن</a:t>
            </a:r>
            <a:r>
              <a:rPr lang="fa-IR" sz="1400" b="1">
                <a:latin typeface="Times New Roman" pitchFamily="18" charset="0"/>
                <a:ea typeface="MS Mincho" pitchFamily="49" charset="-128"/>
                <a:cs typeface="B Yagut" pitchFamily="2" charset="-78"/>
              </a:rPr>
              <a:t>	</a:t>
            </a:r>
            <a:endParaRPr lang="en-US" sz="1400">
              <a:ea typeface="MS Mincho" pitchFamily="49" charset="-128"/>
              <a:cs typeface="B Yagut" pitchFamily="2" charset="-78"/>
            </a:endParaRPr>
          </a:p>
          <a:p>
            <a:pPr eaLnBrk="0" hangingPunct="0">
              <a:tabLst>
                <a:tab pos="0" algn="r"/>
                <a:tab pos="1733550" algn="l"/>
              </a:tabLst>
            </a:pPr>
            <a:endParaRPr lang="en-US" sz="1400">
              <a:ea typeface="MS Mincho" pitchFamily="49" charset="-128"/>
              <a:cs typeface="B Yagut" pitchFamily="2" charset="-78"/>
            </a:endParaRPr>
          </a:p>
        </p:txBody>
      </p:sp>
      <p:sp>
        <p:nvSpPr>
          <p:cNvPr id="57400" name="Rectangle 56"/>
          <p:cNvSpPr>
            <a:spLocks noChangeArrowheads="1"/>
          </p:cNvSpPr>
          <p:nvPr/>
        </p:nvSpPr>
        <p:spPr bwMode="auto">
          <a:xfrm>
            <a:off x="395288" y="4005263"/>
            <a:ext cx="3335337" cy="517525"/>
          </a:xfrm>
          <a:prstGeom prst="rect">
            <a:avLst/>
          </a:prstGeom>
          <a:noFill/>
          <a:ln w="9525">
            <a:noFill/>
            <a:miter lim="800000"/>
            <a:headEnd/>
            <a:tailEnd/>
          </a:ln>
          <a:effectLst/>
        </p:spPr>
        <p:txBody>
          <a:bodyPr wrap="none" anchor="ctr">
            <a:spAutoFit/>
          </a:bodyPr>
          <a:lstStyle/>
          <a:p>
            <a:pPr>
              <a:tabLst>
                <a:tab pos="0" algn="r"/>
                <a:tab pos="1733550" algn="l"/>
              </a:tabLst>
            </a:pPr>
            <a:r>
              <a:rPr lang="fa-IR" sz="1400" b="1">
                <a:latin typeface="Times New Roman" pitchFamily="18" charset="0"/>
                <a:ea typeface="MS Mincho" pitchFamily="49" charset="-128"/>
                <a:cs typeface="B Yagut" pitchFamily="2" charset="-78"/>
              </a:rPr>
              <a:t>       </a:t>
            </a:r>
            <a:r>
              <a:rPr lang="ar-SA" sz="1400" b="1">
                <a:latin typeface="Times New Roman" pitchFamily="18" charset="0"/>
                <a:ea typeface="MS Mincho" pitchFamily="49" charset="-128"/>
                <a:cs typeface="B Yagut" pitchFamily="2" charset="-78"/>
              </a:rPr>
              <a:t>مبلمان</a:t>
            </a:r>
            <a:r>
              <a:rPr lang="en-US" sz="1400" b="1">
                <a:latin typeface="Times New Roman" pitchFamily="18" charset="0"/>
                <a:ea typeface="MS Mincho" pitchFamily="49" charset="-128"/>
                <a:cs typeface="B Yagut" pitchFamily="2" charset="-78"/>
              </a:rPr>
              <a:t> </a:t>
            </a:r>
            <a:r>
              <a:rPr lang="fa-IR" sz="1400" b="1">
                <a:latin typeface="Times New Roman" pitchFamily="18" charset="0"/>
                <a:ea typeface="MS Mincho" pitchFamily="49" charset="-128"/>
                <a:cs typeface="B Yagut" pitchFamily="2" charset="-78"/>
              </a:rPr>
              <a:t>                                                             </a:t>
            </a:r>
            <a:r>
              <a:rPr lang="en-US" sz="1400" b="1">
                <a:latin typeface="Times New Roman" pitchFamily="18" charset="0"/>
                <a:ea typeface="MS Mincho" pitchFamily="49" charset="-128"/>
                <a:cs typeface="B Yagut" pitchFamily="2" charset="-78"/>
              </a:rPr>
              <a:t>    </a:t>
            </a:r>
            <a:endParaRPr lang="en-US" sz="1400"/>
          </a:p>
          <a:p>
            <a:pPr eaLnBrk="0" hangingPunct="0">
              <a:tabLst>
                <a:tab pos="0" algn="r"/>
                <a:tab pos="1733550" algn="l"/>
              </a:tabLst>
            </a:pPr>
            <a:endParaRPr lang="en-US" sz="1400"/>
          </a:p>
        </p:txBody>
      </p:sp>
      <p:sp>
        <p:nvSpPr>
          <p:cNvPr id="57401" name="Rectangle 57"/>
          <p:cNvSpPr>
            <a:spLocks noChangeArrowheads="1"/>
          </p:cNvSpPr>
          <p:nvPr/>
        </p:nvSpPr>
        <p:spPr bwMode="auto">
          <a:xfrm>
            <a:off x="341313" y="3487738"/>
            <a:ext cx="4735512" cy="517525"/>
          </a:xfrm>
          <a:prstGeom prst="rect">
            <a:avLst/>
          </a:prstGeom>
          <a:noFill/>
          <a:ln w="9525">
            <a:noFill/>
            <a:miter lim="800000"/>
            <a:headEnd/>
            <a:tailEnd/>
          </a:ln>
          <a:effectLst/>
        </p:spPr>
        <p:txBody>
          <a:bodyPr anchor="ctr">
            <a:spAutoFit/>
          </a:bodyPr>
          <a:lstStyle/>
          <a:p>
            <a:pPr>
              <a:tabLst>
                <a:tab pos="0" algn="r"/>
              </a:tabLst>
            </a:pPr>
            <a:r>
              <a:rPr lang="ar-SA" sz="1400" b="1">
                <a:latin typeface="Times New Roman" pitchFamily="18" charset="0"/>
                <a:ea typeface="MS Mincho" pitchFamily="49" charset="-128"/>
                <a:cs typeface="B Yagut" pitchFamily="2" charset="-78"/>
              </a:rPr>
              <a:t>تهیه مواد لازم جهت انجام تحقیق</a:t>
            </a:r>
            <a:r>
              <a:rPr lang="en-US" sz="1400" b="1">
                <a:latin typeface="Times New Roman" pitchFamily="18" charset="0"/>
                <a:ea typeface="MS Mincho" pitchFamily="49" charset="-128"/>
                <a:cs typeface="B Yagut" pitchFamily="2" charset="-78"/>
              </a:rPr>
              <a:t>	</a:t>
            </a:r>
            <a:r>
              <a:rPr lang="fa-IR" sz="1400" b="1">
                <a:latin typeface="Times New Roman" pitchFamily="18" charset="0"/>
                <a:ea typeface="MS Mincho" pitchFamily="49" charset="-128"/>
                <a:cs typeface="B Yagut" pitchFamily="2" charset="-78"/>
              </a:rPr>
              <a:t>                   </a:t>
            </a:r>
            <a:endParaRPr lang="en-US" sz="1400"/>
          </a:p>
          <a:p>
            <a:pPr eaLnBrk="0" hangingPunct="0">
              <a:tabLst>
                <a:tab pos="0" algn="r"/>
              </a:tabLst>
            </a:pPr>
            <a:endParaRPr lang="en-US" sz="1400"/>
          </a:p>
        </p:txBody>
      </p:sp>
      <p:sp>
        <p:nvSpPr>
          <p:cNvPr id="57402" name="Rectangle 58"/>
          <p:cNvSpPr>
            <a:spLocks noChangeArrowheads="1"/>
          </p:cNvSpPr>
          <p:nvPr/>
        </p:nvSpPr>
        <p:spPr bwMode="auto">
          <a:xfrm>
            <a:off x="327025" y="4292600"/>
            <a:ext cx="2927350" cy="517525"/>
          </a:xfrm>
          <a:prstGeom prst="rect">
            <a:avLst/>
          </a:prstGeom>
          <a:noFill/>
          <a:ln w="9525">
            <a:noFill/>
            <a:miter lim="800000"/>
            <a:headEnd/>
            <a:tailEnd/>
          </a:ln>
          <a:effectLst/>
        </p:spPr>
        <p:txBody>
          <a:bodyPr wrap="none" anchor="ctr">
            <a:spAutoFit/>
          </a:bodyPr>
          <a:lstStyle/>
          <a:p>
            <a:pPr>
              <a:tabLst>
                <a:tab pos="0" algn="r"/>
              </a:tabLst>
            </a:pPr>
            <a:r>
              <a:rPr lang="ar-SA" sz="1400" b="1">
                <a:latin typeface="Times New Roman" pitchFamily="18" charset="0"/>
                <a:ea typeface="MS Mincho" pitchFamily="49" charset="-128"/>
                <a:cs typeface="B Yagut" pitchFamily="2" charset="-78"/>
              </a:rPr>
              <a:t>خریدملزومات اداری</a:t>
            </a:r>
            <a:r>
              <a:rPr lang="en-US" sz="1400" b="1">
                <a:latin typeface="Times New Roman" pitchFamily="18" charset="0"/>
                <a:ea typeface="MS Mincho" pitchFamily="49" charset="-128"/>
                <a:cs typeface="B Yagut" pitchFamily="2" charset="-78"/>
              </a:rPr>
              <a:t>	                  	</a:t>
            </a:r>
            <a:endParaRPr lang="en-US" sz="1400"/>
          </a:p>
          <a:p>
            <a:pPr eaLnBrk="0" hangingPunct="0">
              <a:tabLst>
                <a:tab pos="0" algn="r"/>
              </a:tabLst>
            </a:pPr>
            <a:endParaRPr lang="en-US" sz="1400"/>
          </a:p>
        </p:txBody>
      </p:sp>
      <p:sp>
        <p:nvSpPr>
          <p:cNvPr id="57403" name="Rectangle 59"/>
          <p:cNvSpPr>
            <a:spLocks noChangeArrowheads="1"/>
          </p:cNvSpPr>
          <p:nvPr/>
        </p:nvSpPr>
        <p:spPr bwMode="auto">
          <a:xfrm>
            <a:off x="420688" y="4581525"/>
            <a:ext cx="6096000" cy="517525"/>
          </a:xfrm>
          <a:prstGeom prst="rect">
            <a:avLst/>
          </a:prstGeom>
          <a:noFill/>
          <a:ln w="9525">
            <a:noFill/>
            <a:miter lim="800000"/>
            <a:headEnd/>
            <a:tailEnd/>
          </a:ln>
          <a:effectLst/>
        </p:spPr>
        <p:txBody>
          <a:bodyPr anchor="ctr">
            <a:spAutoFit/>
          </a:bodyPr>
          <a:lstStyle/>
          <a:p>
            <a:pPr>
              <a:tabLst>
                <a:tab pos="0" algn="r"/>
              </a:tabLst>
            </a:pPr>
            <a:r>
              <a:rPr lang="ar-SA" sz="1400" b="1">
                <a:latin typeface="Times New Roman" pitchFamily="18" charset="0"/>
                <a:ea typeface="MS Mincho" pitchFamily="49" charset="-128"/>
                <a:cs typeface="B Yagut" pitchFamily="2" charset="-78"/>
              </a:rPr>
              <a:t>دریافت مجوزها</a:t>
            </a:r>
            <a:r>
              <a:rPr lang="en-US" sz="1400" b="1">
                <a:latin typeface="Times New Roman" pitchFamily="18" charset="0"/>
                <a:ea typeface="MS Mincho" pitchFamily="49" charset="-128"/>
                <a:cs typeface="B Yagut" pitchFamily="2" charset="-78"/>
              </a:rPr>
              <a:t>			</a:t>
            </a:r>
            <a:endParaRPr lang="en-US" sz="1400"/>
          </a:p>
          <a:p>
            <a:pPr eaLnBrk="0" hangingPunct="0">
              <a:tabLst>
                <a:tab pos="0" algn="r"/>
              </a:tabLst>
            </a:pPr>
            <a:endParaRPr lang="en-US" sz="1400"/>
          </a:p>
        </p:txBody>
      </p:sp>
      <p:sp>
        <p:nvSpPr>
          <p:cNvPr id="57404" name="Rectangle 60"/>
          <p:cNvSpPr>
            <a:spLocks noChangeArrowheads="1"/>
          </p:cNvSpPr>
          <p:nvPr/>
        </p:nvSpPr>
        <p:spPr bwMode="auto">
          <a:xfrm>
            <a:off x="395288" y="4868863"/>
            <a:ext cx="7416800" cy="517525"/>
          </a:xfrm>
          <a:prstGeom prst="rect">
            <a:avLst/>
          </a:prstGeom>
          <a:noFill/>
          <a:ln w="9525">
            <a:noFill/>
            <a:miter lim="800000"/>
            <a:headEnd/>
            <a:tailEnd/>
          </a:ln>
          <a:effectLst/>
        </p:spPr>
        <p:txBody>
          <a:bodyPr anchor="ctr">
            <a:spAutoFit/>
          </a:bodyPr>
          <a:lstStyle/>
          <a:p>
            <a:pPr>
              <a:tabLst>
                <a:tab pos="0" algn="r"/>
              </a:tabLst>
            </a:pPr>
            <a:r>
              <a:rPr lang="fa-IR" sz="1400" b="1">
                <a:latin typeface="Times New Roman" pitchFamily="18" charset="0"/>
                <a:ea typeface="MS Mincho" pitchFamily="49" charset="-128"/>
                <a:cs typeface="B Yagut" pitchFamily="2" charset="-78"/>
              </a:rPr>
              <a:t>                                                                                                          </a:t>
            </a:r>
            <a:r>
              <a:rPr lang="ar-SA" sz="1400" b="1">
                <a:latin typeface="Times New Roman" pitchFamily="18" charset="0"/>
                <a:ea typeface="MS Mincho" pitchFamily="49" charset="-128"/>
                <a:cs typeface="B Yagut" pitchFamily="2" charset="-78"/>
              </a:rPr>
              <a:t>اجاره محل کار </a:t>
            </a:r>
            <a:endParaRPr lang="en-US" sz="1400">
              <a:ea typeface="MS Mincho" pitchFamily="49" charset="-128"/>
              <a:cs typeface="B Yagut" pitchFamily="2" charset="-78"/>
            </a:endParaRPr>
          </a:p>
          <a:p>
            <a:pPr eaLnBrk="0" hangingPunct="0">
              <a:tabLst>
                <a:tab pos="0" algn="r"/>
              </a:tabLst>
            </a:pPr>
            <a:endParaRPr lang="en-US" sz="1400">
              <a:ea typeface="MS Mincho" pitchFamily="49" charset="-128"/>
              <a:cs typeface="B Yagut" pitchFamily="2" charset="-78"/>
            </a:endParaRPr>
          </a:p>
        </p:txBody>
      </p:sp>
      <p:sp>
        <p:nvSpPr>
          <p:cNvPr id="57405" name="Rectangle 61"/>
          <p:cNvSpPr>
            <a:spLocks noChangeArrowheads="1"/>
          </p:cNvSpPr>
          <p:nvPr/>
        </p:nvSpPr>
        <p:spPr bwMode="auto">
          <a:xfrm>
            <a:off x="171450" y="7083425"/>
            <a:ext cx="9144000" cy="0"/>
          </a:xfrm>
          <a:prstGeom prst="rect">
            <a:avLst/>
          </a:prstGeom>
          <a:noFill/>
          <a:ln w="9525">
            <a:noFill/>
            <a:miter lim="800000"/>
            <a:headEnd/>
            <a:tailEnd/>
          </a:ln>
          <a:effectLst/>
        </p:spPr>
        <p:txBody>
          <a:bodyPr wrap="none" anchor="ctr">
            <a:spAutoFit/>
          </a:bodyPr>
          <a:lstStyle/>
          <a:p>
            <a:pPr>
              <a:tabLst>
                <a:tab pos="2076450" algn="l"/>
                <a:tab pos="2533650" algn="l"/>
                <a:tab pos="3219450" algn="l"/>
                <a:tab pos="3790950" algn="l"/>
                <a:tab pos="4248150" algn="l"/>
                <a:tab pos="4819650" algn="l"/>
                <a:tab pos="5276850" algn="l"/>
                <a:tab pos="5848350" algn="l"/>
              </a:tabLst>
            </a:pPr>
            <a:endParaRPr lang="fa-IR"/>
          </a:p>
        </p:txBody>
      </p:sp>
      <p:sp>
        <p:nvSpPr>
          <p:cNvPr id="57406" name="نگهدارنده مکان پانویس 1"/>
          <p:cNvSpPr>
            <a:spLocks noGrp="1"/>
          </p:cNvSpPr>
          <p:nvPr>
            <p:ph type="ftr" sz="quarter" idx="11"/>
          </p:nvPr>
        </p:nvSpPr>
        <p:spPr>
          <a:noFill/>
          <a:ln>
            <a:miter lim="800000"/>
            <a:headEnd/>
            <a:tailEnd/>
          </a:ln>
        </p:spPr>
        <p:txBody>
          <a:bodyPr/>
          <a:lstStyle/>
          <a:p>
            <a:r>
              <a:rPr lang="en-US" dirty="0" err="1" smtClean="0">
                <a:latin typeface="Arial" charset="0"/>
                <a:cs typeface="Arial" charset="0"/>
              </a:rPr>
              <a:t>Telegram.me</a:t>
            </a:r>
            <a:r>
              <a:rPr lang="en-US" dirty="0" smtClean="0">
                <a:latin typeface="Arial" charset="0"/>
                <a:cs typeface="Arial" charset="0"/>
              </a:rPr>
              <a:t>/</a:t>
            </a:r>
            <a:r>
              <a:rPr lang="en-US" dirty="0" err="1" smtClean="0">
                <a:latin typeface="Arial" charset="0"/>
                <a:cs typeface="Arial" charset="0"/>
              </a:rPr>
              <a:t>PptBank</a:t>
            </a:r>
            <a:endParaRPr lang="en-US" dirty="0">
              <a:latin typeface="Arial" charset="0"/>
              <a:cs typeface="Arial"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Line 2"/>
          <p:cNvSpPr>
            <a:spLocks noChangeShapeType="1"/>
          </p:cNvSpPr>
          <p:nvPr/>
        </p:nvSpPr>
        <p:spPr bwMode="auto">
          <a:xfrm>
            <a:off x="2700338" y="1341438"/>
            <a:ext cx="11430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8371" name="Line 3"/>
          <p:cNvSpPr>
            <a:spLocks noChangeShapeType="1"/>
          </p:cNvSpPr>
          <p:nvPr/>
        </p:nvSpPr>
        <p:spPr bwMode="auto">
          <a:xfrm flipV="1">
            <a:off x="3598863" y="1557338"/>
            <a:ext cx="6858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8372" name="Line 4"/>
          <p:cNvSpPr>
            <a:spLocks noChangeShapeType="1"/>
          </p:cNvSpPr>
          <p:nvPr/>
        </p:nvSpPr>
        <p:spPr bwMode="auto">
          <a:xfrm>
            <a:off x="5867400" y="3068638"/>
            <a:ext cx="228600" cy="0"/>
          </a:xfrm>
          <a:prstGeom prst="line">
            <a:avLst/>
          </a:prstGeom>
          <a:noFill/>
          <a:ln w="28575">
            <a:solidFill>
              <a:srgbClr val="000000"/>
            </a:solidFill>
            <a:round/>
            <a:headEnd type="triangle" w="med" len="med"/>
            <a:tailEnd type="triangle" w="med" len="med"/>
          </a:ln>
        </p:spPr>
        <p:txBody>
          <a:bodyPr/>
          <a:lstStyle/>
          <a:p>
            <a:endParaRPr lang="en-US"/>
          </a:p>
        </p:txBody>
      </p:sp>
      <p:sp>
        <p:nvSpPr>
          <p:cNvPr id="58373" name="Line 5"/>
          <p:cNvSpPr>
            <a:spLocks noChangeShapeType="1"/>
          </p:cNvSpPr>
          <p:nvPr/>
        </p:nvSpPr>
        <p:spPr bwMode="auto">
          <a:xfrm>
            <a:off x="3141663" y="2133600"/>
            <a:ext cx="11430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8374" name="Line 6"/>
          <p:cNvSpPr>
            <a:spLocks noChangeShapeType="1"/>
          </p:cNvSpPr>
          <p:nvPr/>
        </p:nvSpPr>
        <p:spPr bwMode="auto">
          <a:xfrm flipV="1">
            <a:off x="5327650" y="2492375"/>
            <a:ext cx="973138" cy="0"/>
          </a:xfrm>
          <a:prstGeom prst="line">
            <a:avLst/>
          </a:prstGeom>
          <a:noFill/>
          <a:ln w="38100">
            <a:solidFill>
              <a:srgbClr val="000000"/>
            </a:solidFill>
            <a:round/>
            <a:headEnd type="triangle" w="med" len="med"/>
            <a:tailEnd type="triangle" w="med" len="med"/>
          </a:ln>
        </p:spPr>
        <p:txBody>
          <a:bodyPr/>
          <a:lstStyle/>
          <a:p>
            <a:endParaRPr lang="en-US"/>
          </a:p>
        </p:txBody>
      </p:sp>
      <p:sp>
        <p:nvSpPr>
          <p:cNvPr id="58375" name="Line 7"/>
          <p:cNvSpPr>
            <a:spLocks noChangeShapeType="1"/>
          </p:cNvSpPr>
          <p:nvPr/>
        </p:nvSpPr>
        <p:spPr bwMode="auto">
          <a:xfrm>
            <a:off x="4932363" y="4005263"/>
            <a:ext cx="8636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8376" name="Line 8"/>
          <p:cNvSpPr>
            <a:spLocks noChangeShapeType="1"/>
          </p:cNvSpPr>
          <p:nvPr/>
        </p:nvSpPr>
        <p:spPr bwMode="auto">
          <a:xfrm>
            <a:off x="4932363" y="2781300"/>
            <a:ext cx="6477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8377" name="Line 9"/>
          <p:cNvSpPr>
            <a:spLocks noChangeShapeType="1"/>
          </p:cNvSpPr>
          <p:nvPr/>
        </p:nvSpPr>
        <p:spPr bwMode="auto">
          <a:xfrm>
            <a:off x="5135563" y="4508500"/>
            <a:ext cx="228600" cy="0"/>
          </a:xfrm>
          <a:prstGeom prst="line">
            <a:avLst/>
          </a:prstGeom>
          <a:noFill/>
          <a:ln w="28575">
            <a:solidFill>
              <a:srgbClr val="000000"/>
            </a:solidFill>
            <a:round/>
            <a:headEnd type="triangle" w="med" len="med"/>
            <a:tailEnd type="triangle" w="med" len="med"/>
          </a:ln>
        </p:spPr>
        <p:txBody>
          <a:bodyPr/>
          <a:lstStyle/>
          <a:p>
            <a:endParaRPr lang="en-US"/>
          </a:p>
        </p:txBody>
      </p:sp>
      <p:sp>
        <p:nvSpPr>
          <p:cNvPr id="58378" name="Line 10"/>
          <p:cNvSpPr>
            <a:spLocks noChangeShapeType="1"/>
          </p:cNvSpPr>
          <p:nvPr/>
        </p:nvSpPr>
        <p:spPr bwMode="auto">
          <a:xfrm>
            <a:off x="6597650" y="3357563"/>
            <a:ext cx="11430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8379" name="Line 11"/>
          <p:cNvSpPr>
            <a:spLocks noChangeShapeType="1"/>
          </p:cNvSpPr>
          <p:nvPr/>
        </p:nvSpPr>
        <p:spPr bwMode="auto">
          <a:xfrm>
            <a:off x="3924300" y="4797425"/>
            <a:ext cx="5715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8380" name="Line 12"/>
          <p:cNvSpPr>
            <a:spLocks noChangeShapeType="1"/>
          </p:cNvSpPr>
          <p:nvPr/>
        </p:nvSpPr>
        <p:spPr bwMode="auto">
          <a:xfrm>
            <a:off x="4932363" y="4221163"/>
            <a:ext cx="11430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8381" name="Line 13"/>
          <p:cNvSpPr>
            <a:spLocks noChangeShapeType="1"/>
          </p:cNvSpPr>
          <p:nvPr/>
        </p:nvSpPr>
        <p:spPr bwMode="auto">
          <a:xfrm>
            <a:off x="4500563" y="5084763"/>
            <a:ext cx="6858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8382" name="Line 14"/>
          <p:cNvSpPr>
            <a:spLocks noChangeShapeType="1"/>
          </p:cNvSpPr>
          <p:nvPr/>
        </p:nvSpPr>
        <p:spPr bwMode="auto">
          <a:xfrm>
            <a:off x="4271963" y="1844675"/>
            <a:ext cx="228600" cy="0"/>
          </a:xfrm>
          <a:prstGeom prst="line">
            <a:avLst/>
          </a:prstGeom>
          <a:noFill/>
          <a:ln w="28575">
            <a:solidFill>
              <a:srgbClr val="000000"/>
            </a:solidFill>
            <a:round/>
            <a:headEnd type="triangle" w="med" len="med"/>
            <a:tailEnd type="triangle" w="med" len="med"/>
          </a:ln>
        </p:spPr>
        <p:txBody>
          <a:bodyPr/>
          <a:lstStyle/>
          <a:p>
            <a:endParaRPr lang="en-US"/>
          </a:p>
        </p:txBody>
      </p:sp>
      <p:sp>
        <p:nvSpPr>
          <p:cNvPr id="58383" name="Line 15"/>
          <p:cNvSpPr>
            <a:spLocks noChangeShapeType="1"/>
          </p:cNvSpPr>
          <p:nvPr/>
        </p:nvSpPr>
        <p:spPr bwMode="auto">
          <a:xfrm>
            <a:off x="2916238" y="3716338"/>
            <a:ext cx="685800" cy="0"/>
          </a:xfrm>
          <a:prstGeom prst="line">
            <a:avLst/>
          </a:prstGeom>
          <a:noFill/>
          <a:ln w="38100">
            <a:solidFill>
              <a:srgbClr val="000000"/>
            </a:solidFill>
            <a:round/>
            <a:headEnd type="triangle" w="med" len="med"/>
            <a:tailEnd type="triangle" w="med" len="med"/>
          </a:ln>
        </p:spPr>
        <p:txBody>
          <a:bodyPr/>
          <a:lstStyle/>
          <a:p>
            <a:endParaRPr lang="en-US"/>
          </a:p>
        </p:txBody>
      </p:sp>
      <p:sp>
        <p:nvSpPr>
          <p:cNvPr id="58384" name="Line 16"/>
          <p:cNvSpPr>
            <a:spLocks noChangeShapeType="1"/>
          </p:cNvSpPr>
          <p:nvPr/>
        </p:nvSpPr>
        <p:spPr bwMode="auto">
          <a:xfrm flipV="1">
            <a:off x="7019925" y="765175"/>
            <a:ext cx="0" cy="4608513"/>
          </a:xfrm>
          <a:prstGeom prst="line">
            <a:avLst/>
          </a:prstGeom>
          <a:noFill/>
          <a:ln w="9525" cap="rnd">
            <a:solidFill>
              <a:srgbClr val="000000"/>
            </a:solidFill>
            <a:prstDash val="sysDot"/>
            <a:round/>
            <a:headEnd/>
            <a:tailEnd/>
          </a:ln>
        </p:spPr>
        <p:txBody>
          <a:bodyPr/>
          <a:lstStyle/>
          <a:p>
            <a:endParaRPr lang="en-US"/>
          </a:p>
        </p:txBody>
      </p:sp>
      <p:sp>
        <p:nvSpPr>
          <p:cNvPr id="58385" name="Line 17"/>
          <p:cNvSpPr>
            <a:spLocks noChangeShapeType="1"/>
          </p:cNvSpPr>
          <p:nvPr/>
        </p:nvSpPr>
        <p:spPr bwMode="auto">
          <a:xfrm flipV="1">
            <a:off x="7235825" y="765175"/>
            <a:ext cx="0" cy="4608513"/>
          </a:xfrm>
          <a:prstGeom prst="line">
            <a:avLst/>
          </a:prstGeom>
          <a:noFill/>
          <a:ln w="9525">
            <a:solidFill>
              <a:srgbClr val="000000"/>
            </a:solidFill>
            <a:prstDash val="lgDashDotDot"/>
            <a:round/>
            <a:headEnd/>
            <a:tailEnd/>
          </a:ln>
        </p:spPr>
        <p:txBody>
          <a:bodyPr/>
          <a:lstStyle/>
          <a:p>
            <a:endParaRPr lang="en-US"/>
          </a:p>
        </p:txBody>
      </p:sp>
      <p:sp>
        <p:nvSpPr>
          <p:cNvPr id="58386" name="Line 18"/>
          <p:cNvSpPr>
            <a:spLocks noChangeShapeType="1"/>
          </p:cNvSpPr>
          <p:nvPr/>
        </p:nvSpPr>
        <p:spPr bwMode="auto">
          <a:xfrm flipV="1">
            <a:off x="3132138" y="765175"/>
            <a:ext cx="11112" cy="4608513"/>
          </a:xfrm>
          <a:prstGeom prst="line">
            <a:avLst/>
          </a:prstGeom>
          <a:noFill/>
          <a:ln w="9525" cap="rnd">
            <a:solidFill>
              <a:srgbClr val="000000"/>
            </a:solidFill>
            <a:prstDash val="sysDot"/>
            <a:round/>
            <a:headEnd/>
            <a:tailEnd/>
          </a:ln>
        </p:spPr>
        <p:txBody>
          <a:bodyPr/>
          <a:lstStyle/>
          <a:p>
            <a:endParaRPr lang="en-US"/>
          </a:p>
        </p:txBody>
      </p:sp>
      <p:sp>
        <p:nvSpPr>
          <p:cNvPr id="58387" name="Line 19"/>
          <p:cNvSpPr>
            <a:spLocks noChangeShapeType="1"/>
          </p:cNvSpPr>
          <p:nvPr/>
        </p:nvSpPr>
        <p:spPr bwMode="auto">
          <a:xfrm flipV="1">
            <a:off x="4500563" y="765175"/>
            <a:ext cx="0" cy="4614863"/>
          </a:xfrm>
          <a:prstGeom prst="line">
            <a:avLst/>
          </a:prstGeom>
          <a:noFill/>
          <a:ln w="9525">
            <a:solidFill>
              <a:srgbClr val="000000"/>
            </a:solidFill>
            <a:prstDash val="lgDashDot"/>
            <a:round/>
            <a:headEnd/>
            <a:tailEnd/>
          </a:ln>
        </p:spPr>
        <p:txBody>
          <a:bodyPr/>
          <a:lstStyle/>
          <a:p>
            <a:endParaRPr lang="en-US"/>
          </a:p>
        </p:txBody>
      </p:sp>
      <p:sp>
        <p:nvSpPr>
          <p:cNvPr id="58388" name="Line 20"/>
          <p:cNvSpPr>
            <a:spLocks noChangeShapeType="1"/>
          </p:cNvSpPr>
          <p:nvPr/>
        </p:nvSpPr>
        <p:spPr bwMode="auto">
          <a:xfrm flipV="1">
            <a:off x="4716463" y="765175"/>
            <a:ext cx="0" cy="4608513"/>
          </a:xfrm>
          <a:prstGeom prst="line">
            <a:avLst/>
          </a:prstGeom>
          <a:noFill/>
          <a:ln w="9525" cap="rnd">
            <a:solidFill>
              <a:srgbClr val="000000"/>
            </a:solidFill>
            <a:prstDash val="sysDot"/>
            <a:round/>
            <a:headEnd/>
            <a:tailEnd/>
          </a:ln>
        </p:spPr>
        <p:txBody>
          <a:bodyPr/>
          <a:lstStyle/>
          <a:p>
            <a:endParaRPr lang="en-US"/>
          </a:p>
        </p:txBody>
      </p:sp>
      <p:sp>
        <p:nvSpPr>
          <p:cNvPr id="58389" name="Line 21"/>
          <p:cNvSpPr>
            <a:spLocks noChangeShapeType="1"/>
          </p:cNvSpPr>
          <p:nvPr/>
        </p:nvSpPr>
        <p:spPr bwMode="auto">
          <a:xfrm flipH="1" flipV="1">
            <a:off x="5364163" y="757238"/>
            <a:ext cx="0" cy="4616450"/>
          </a:xfrm>
          <a:prstGeom prst="line">
            <a:avLst/>
          </a:prstGeom>
          <a:noFill/>
          <a:ln w="9525">
            <a:solidFill>
              <a:srgbClr val="000000"/>
            </a:solidFill>
            <a:prstDash val="lgDashDot"/>
            <a:round/>
            <a:headEnd/>
            <a:tailEnd/>
          </a:ln>
        </p:spPr>
        <p:txBody>
          <a:bodyPr/>
          <a:lstStyle/>
          <a:p>
            <a:endParaRPr lang="en-US"/>
          </a:p>
        </p:txBody>
      </p:sp>
      <p:sp>
        <p:nvSpPr>
          <p:cNvPr id="58390" name="Line 22"/>
          <p:cNvSpPr>
            <a:spLocks noChangeShapeType="1"/>
          </p:cNvSpPr>
          <p:nvPr/>
        </p:nvSpPr>
        <p:spPr bwMode="auto">
          <a:xfrm flipV="1">
            <a:off x="5148263" y="757238"/>
            <a:ext cx="0" cy="4616450"/>
          </a:xfrm>
          <a:prstGeom prst="line">
            <a:avLst/>
          </a:prstGeom>
          <a:noFill/>
          <a:ln w="9525" cap="rnd">
            <a:solidFill>
              <a:srgbClr val="000000"/>
            </a:solidFill>
            <a:prstDash val="sysDot"/>
            <a:round/>
            <a:headEnd/>
            <a:tailEnd/>
          </a:ln>
        </p:spPr>
        <p:txBody>
          <a:bodyPr/>
          <a:lstStyle/>
          <a:p>
            <a:endParaRPr lang="en-US"/>
          </a:p>
        </p:txBody>
      </p:sp>
      <p:sp>
        <p:nvSpPr>
          <p:cNvPr id="58391" name="Line 23"/>
          <p:cNvSpPr>
            <a:spLocks noChangeShapeType="1"/>
          </p:cNvSpPr>
          <p:nvPr/>
        </p:nvSpPr>
        <p:spPr bwMode="auto">
          <a:xfrm flipV="1">
            <a:off x="8101013" y="765175"/>
            <a:ext cx="0" cy="4608513"/>
          </a:xfrm>
          <a:prstGeom prst="line">
            <a:avLst/>
          </a:prstGeom>
          <a:noFill/>
          <a:ln w="9525" cap="rnd">
            <a:solidFill>
              <a:srgbClr val="000000"/>
            </a:solidFill>
            <a:prstDash val="sysDot"/>
            <a:round/>
            <a:headEnd/>
            <a:tailEnd/>
          </a:ln>
        </p:spPr>
        <p:txBody>
          <a:bodyPr/>
          <a:lstStyle/>
          <a:p>
            <a:endParaRPr lang="en-US"/>
          </a:p>
        </p:txBody>
      </p:sp>
      <p:sp>
        <p:nvSpPr>
          <p:cNvPr id="58392" name="Line 24"/>
          <p:cNvSpPr>
            <a:spLocks noChangeShapeType="1"/>
          </p:cNvSpPr>
          <p:nvPr/>
        </p:nvSpPr>
        <p:spPr bwMode="auto">
          <a:xfrm>
            <a:off x="171450" y="1125538"/>
            <a:ext cx="7929563" cy="0"/>
          </a:xfrm>
          <a:prstGeom prst="line">
            <a:avLst/>
          </a:prstGeom>
          <a:noFill/>
          <a:ln w="9525">
            <a:solidFill>
              <a:srgbClr val="000000"/>
            </a:solidFill>
            <a:round/>
            <a:headEnd/>
            <a:tailEnd/>
          </a:ln>
        </p:spPr>
        <p:txBody>
          <a:bodyPr/>
          <a:lstStyle/>
          <a:p>
            <a:endParaRPr lang="en-US"/>
          </a:p>
        </p:txBody>
      </p:sp>
      <p:sp>
        <p:nvSpPr>
          <p:cNvPr id="58393" name="Line 25"/>
          <p:cNvSpPr>
            <a:spLocks noChangeShapeType="1"/>
          </p:cNvSpPr>
          <p:nvPr/>
        </p:nvSpPr>
        <p:spPr bwMode="auto">
          <a:xfrm>
            <a:off x="171450" y="5373688"/>
            <a:ext cx="7929563" cy="0"/>
          </a:xfrm>
          <a:prstGeom prst="line">
            <a:avLst/>
          </a:prstGeom>
          <a:noFill/>
          <a:ln w="9525">
            <a:solidFill>
              <a:srgbClr val="000000"/>
            </a:solidFill>
            <a:round/>
            <a:headEnd/>
            <a:tailEnd/>
          </a:ln>
        </p:spPr>
        <p:txBody>
          <a:bodyPr/>
          <a:lstStyle/>
          <a:p>
            <a:endParaRPr lang="en-US"/>
          </a:p>
        </p:txBody>
      </p:sp>
      <p:sp>
        <p:nvSpPr>
          <p:cNvPr id="58394" name="Line 26"/>
          <p:cNvSpPr>
            <a:spLocks noChangeShapeType="1"/>
          </p:cNvSpPr>
          <p:nvPr/>
        </p:nvSpPr>
        <p:spPr bwMode="auto">
          <a:xfrm>
            <a:off x="171450" y="765175"/>
            <a:ext cx="7929563" cy="0"/>
          </a:xfrm>
          <a:prstGeom prst="line">
            <a:avLst/>
          </a:prstGeom>
          <a:noFill/>
          <a:ln w="9525">
            <a:solidFill>
              <a:srgbClr val="000000"/>
            </a:solidFill>
            <a:round/>
            <a:headEnd/>
            <a:tailEnd/>
          </a:ln>
        </p:spPr>
        <p:txBody>
          <a:bodyPr/>
          <a:lstStyle/>
          <a:p>
            <a:endParaRPr lang="en-US"/>
          </a:p>
        </p:txBody>
      </p:sp>
      <p:sp>
        <p:nvSpPr>
          <p:cNvPr id="58395" name="Line 27"/>
          <p:cNvSpPr>
            <a:spLocks noChangeShapeType="1"/>
          </p:cNvSpPr>
          <p:nvPr/>
        </p:nvSpPr>
        <p:spPr bwMode="auto">
          <a:xfrm flipH="1" flipV="1">
            <a:off x="171450" y="757238"/>
            <a:ext cx="7938" cy="4616450"/>
          </a:xfrm>
          <a:prstGeom prst="line">
            <a:avLst/>
          </a:prstGeom>
          <a:noFill/>
          <a:ln w="9525" cap="rnd">
            <a:solidFill>
              <a:srgbClr val="000000"/>
            </a:solidFill>
            <a:prstDash val="sysDot"/>
            <a:round/>
            <a:headEnd/>
            <a:tailEnd/>
          </a:ln>
        </p:spPr>
        <p:txBody>
          <a:bodyPr/>
          <a:lstStyle/>
          <a:p>
            <a:endParaRPr lang="en-US"/>
          </a:p>
        </p:txBody>
      </p:sp>
      <p:sp>
        <p:nvSpPr>
          <p:cNvPr id="58396" name="Line 28"/>
          <p:cNvSpPr>
            <a:spLocks noChangeShapeType="1"/>
          </p:cNvSpPr>
          <p:nvPr/>
        </p:nvSpPr>
        <p:spPr bwMode="auto">
          <a:xfrm flipV="1">
            <a:off x="3563938" y="757238"/>
            <a:ext cx="0" cy="4616450"/>
          </a:xfrm>
          <a:prstGeom prst="line">
            <a:avLst/>
          </a:prstGeom>
          <a:noFill/>
          <a:ln w="9525">
            <a:solidFill>
              <a:srgbClr val="000000"/>
            </a:solidFill>
            <a:prstDash val="lgDashDot"/>
            <a:round/>
            <a:headEnd/>
            <a:tailEnd/>
          </a:ln>
        </p:spPr>
        <p:txBody>
          <a:bodyPr/>
          <a:lstStyle/>
          <a:p>
            <a:endParaRPr lang="en-US"/>
          </a:p>
        </p:txBody>
      </p:sp>
      <p:sp>
        <p:nvSpPr>
          <p:cNvPr id="58397" name="Line 29"/>
          <p:cNvSpPr>
            <a:spLocks noChangeShapeType="1"/>
          </p:cNvSpPr>
          <p:nvPr/>
        </p:nvSpPr>
        <p:spPr bwMode="auto">
          <a:xfrm flipH="1" flipV="1">
            <a:off x="2686050" y="757238"/>
            <a:ext cx="14288" cy="4616450"/>
          </a:xfrm>
          <a:prstGeom prst="line">
            <a:avLst/>
          </a:prstGeom>
          <a:noFill/>
          <a:ln w="9525" cap="rnd">
            <a:solidFill>
              <a:srgbClr val="000000"/>
            </a:solidFill>
            <a:prstDash val="sysDot"/>
            <a:round/>
            <a:headEnd/>
            <a:tailEnd/>
          </a:ln>
        </p:spPr>
        <p:txBody>
          <a:bodyPr/>
          <a:lstStyle/>
          <a:p>
            <a:endParaRPr lang="en-US"/>
          </a:p>
        </p:txBody>
      </p:sp>
      <p:sp>
        <p:nvSpPr>
          <p:cNvPr id="58398" name="Line 30"/>
          <p:cNvSpPr>
            <a:spLocks noChangeShapeType="1"/>
          </p:cNvSpPr>
          <p:nvPr/>
        </p:nvSpPr>
        <p:spPr bwMode="auto">
          <a:xfrm flipH="1" flipV="1">
            <a:off x="2914650" y="757238"/>
            <a:ext cx="1588" cy="4616450"/>
          </a:xfrm>
          <a:prstGeom prst="line">
            <a:avLst/>
          </a:prstGeom>
          <a:noFill/>
          <a:ln w="9525" cap="rnd">
            <a:solidFill>
              <a:srgbClr val="000000"/>
            </a:solidFill>
            <a:prstDash val="sysDot"/>
            <a:round/>
            <a:headEnd/>
            <a:tailEnd/>
          </a:ln>
        </p:spPr>
        <p:txBody>
          <a:bodyPr/>
          <a:lstStyle/>
          <a:p>
            <a:endParaRPr lang="en-US"/>
          </a:p>
        </p:txBody>
      </p:sp>
      <p:sp>
        <p:nvSpPr>
          <p:cNvPr id="58399" name="Line 31"/>
          <p:cNvSpPr>
            <a:spLocks noChangeShapeType="1"/>
          </p:cNvSpPr>
          <p:nvPr/>
        </p:nvSpPr>
        <p:spPr bwMode="auto">
          <a:xfrm flipV="1">
            <a:off x="3348038" y="757238"/>
            <a:ext cx="0" cy="4616450"/>
          </a:xfrm>
          <a:prstGeom prst="line">
            <a:avLst/>
          </a:prstGeom>
          <a:noFill/>
          <a:ln w="9525" cap="rnd">
            <a:solidFill>
              <a:srgbClr val="000000"/>
            </a:solidFill>
            <a:prstDash val="sysDot"/>
            <a:round/>
            <a:headEnd/>
            <a:tailEnd/>
          </a:ln>
        </p:spPr>
        <p:txBody>
          <a:bodyPr/>
          <a:lstStyle/>
          <a:p>
            <a:endParaRPr lang="en-US"/>
          </a:p>
        </p:txBody>
      </p:sp>
      <p:sp>
        <p:nvSpPr>
          <p:cNvPr id="58400" name="Line 32"/>
          <p:cNvSpPr>
            <a:spLocks noChangeShapeType="1"/>
          </p:cNvSpPr>
          <p:nvPr/>
        </p:nvSpPr>
        <p:spPr bwMode="auto">
          <a:xfrm flipH="1" flipV="1">
            <a:off x="4067175" y="765175"/>
            <a:ext cx="0" cy="4608513"/>
          </a:xfrm>
          <a:prstGeom prst="line">
            <a:avLst/>
          </a:prstGeom>
          <a:noFill/>
          <a:ln w="9525" cap="rnd">
            <a:solidFill>
              <a:srgbClr val="000000"/>
            </a:solidFill>
            <a:prstDash val="sysDot"/>
            <a:round/>
            <a:headEnd/>
            <a:tailEnd/>
          </a:ln>
        </p:spPr>
        <p:txBody>
          <a:bodyPr/>
          <a:lstStyle/>
          <a:p>
            <a:endParaRPr lang="en-US"/>
          </a:p>
        </p:txBody>
      </p:sp>
      <p:sp>
        <p:nvSpPr>
          <p:cNvPr id="58401" name="Line 33"/>
          <p:cNvSpPr>
            <a:spLocks noChangeShapeType="1"/>
          </p:cNvSpPr>
          <p:nvPr/>
        </p:nvSpPr>
        <p:spPr bwMode="auto">
          <a:xfrm flipV="1">
            <a:off x="7451725" y="765175"/>
            <a:ext cx="0" cy="4614863"/>
          </a:xfrm>
          <a:prstGeom prst="line">
            <a:avLst/>
          </a:prstGeom>
          <a:noFill/>
          <a:ln w="9525" cap="rnd">
            <a:solidFill>
              <a:srgbClr val="000000"/>
            </a:solidFill>
            <a:prstDash val="sysDot"/>
            <a:round/>
            <a:headEnd/>
            <a:tailEnd/>
          </a:ln>
        </p:spPr>
        <p:txBody>
          <a:bodyPr/>
          <a:lstStyle/>
          <a:p>
            <a:endParaRPr lang="en-US"/>
          </a:p>
        </p:txBody>
      </p:sp>
      <p:sp>
        <p:nvSpPr>
          <p:cNvPr id="58402" name="Line 34"/>
          <p:cNvSpPr>
            <a:spLocks noChangeShapeType="1"/>
          </p:cNvSpPr>
          <p:nvPr/>
        </p:nvSpPr>
        <p:spPr bwMode="auto">
          <a:xfrm flipV="1">
            <a:off x="7667625" y="765175"/>
            <a:ext cx="0" cy="4608513"/>
          </a:xfrm>
          <a:prstGeom prst="line">
            <a:avLst/>
          </a:prstGeom>
          <a:noFill/>
          <a:ln w="9525" cap="rnd">
            <a:solidFill>
              <a:srgbClr val="000000"/>
            </a:solidFill>
            <a:prstDash val="sysDot"/>
            <a:round/>
            <a:headEnd/>
            <a:tailEnd/>
          </a:ln>
        </p:spPr>
        <p:txBody>
          <a:bodyPr/>
          <a:lstStyle/>
          <a:p>
            <a:endParaRPr lang="en-US"/>
          </a:p>
        </p:txBody>
      </p:sp>
      <p:sp>
        <p:nvSpPr>
          <p:cNvPr id="58403" name="Line 35"/>
          <p:cNvSpPr>
            <a:spLocks noChangeShapeType="1"/>
          </p:cNvSpPr>
          <p:nvPr/>
        </p:nvSpPr>
        <p:spPr bwMode="auto">
          <a:xfrm flipV="1">
            <a:off x="7885113" y="765175"/>
            <a:ext cx="0" cy="4608513"/>
          </a:xfrm>
          <a:prstGeom prst="line">
            <a:avLst/>
          </a:prstGeom>
          <a:noFill/>
          <a:ln w="9525" cap="rnd">
            <a:solidFill>
              <a:srgbClr val="000000"/>
            </a:solidFill>
            <a:prstDash val="sysDot"/>
            <a:round/>
            <a:headEnd/>
            <a:tailEnd/>
          </a:ln>
        </p:spPr>
        <p:txBody>
          <a:bodyPr/>
          <a:lstStyle/>
          <a:p>
            <a:endParaRPr lang="en-US"/>
          </a:p>
        </p:txBody>
      </p:sp>
      <p:sp>
        <p:nvSpPr>
          <p:cNvPr id="58404" name="Line 36"/>
          <p:cNvSpPr>
            <a:spLocks noChangeShapeType="1"/>
          </p:cNvSpPr>
          <p:nvPr/>
        </p:nvSpPr>
        <p:spPr bwMode="auto">
          <a:xfrm flipH="1" flipV="1">
            <a:off x="4932363" y="765175"/>
            <a:ext cx="0" cy="4608513"/>
          </a:xfrm>
          <a:prstGeom prst="line">
            <a:avLst/>
          </a:prstGeom>
          <a:noFill/>
          <a:ln w="9525" cap="rnd">
            <a:solidFill>
              <a:srgbClr val="000000"/>
            </a:solidFill>
            <a:prstDash val="sysDot"/>
            <a:round/>
            <a:headEnd/>
            <a:tailEnd/>
          </a:ln>
        </p:spPr>
        <p:txBody>
          <a:bodyPr/>
          <a:lstStyle/>
          <a:p>
            <a:endParaRPr lang="en-US"/>
          </a:p>
        </p:txBody>
      </p:sp>
      <p:sp>
        <p:nvSpPr>
          <p:cNvPr id="58405" name="Line 37"/>
          <p:cNvSpPr>
            <a:spLocks noChangeShapeType="1"/>
          </p:cNvSpPr>
          <p:nvPr/>
        </p:nvSpPr>
        <p:spPr bwMode="auto">
          <a:xfrm flipH="1" flipV="1">
            <a:off x="3779838" y="765175"/>
            <a:ext cx="0" cy="4608513"/>
          </a:xfrm>
          <a:prstGeom prst="line">
            <a:avLst/>
          </a:prstGeom>
          <a:noFill/>
          <a:ln w="9525" cap="rnd">
            <a:solidFill>
              <a:srgbClr val="000000"/>
            </a:solidFill>
            <a:prstDash val="sysDot"/>
            <a:round/>
            <a:headEnd/>
            <a:tailEnd/>
          </a:ln>
        </p:spPr>
        <p:txBody>
          <a:bodyPr/>
          <a:lstStyle/>
          <a:p>
            <a:endParaRPr lang="en-US"/>
          </a:p>
        </p:txBody>
      </p:sp>
      <p:sp>
        <p:nvSpPr>
          <p:cNvPr id="58406" name="Line 38"/>
          <p:cNvSpPr>
            <a:spLocks noChangeShapeType="1"/>
          </p:cNvSpPr>
          <p:nvPr/>
        </p:nvSpPr>
        <p:spPr bwMode="auto">
          <a:xfrm flipV="1">
            <a:off x="4284663" y="757238"/>
            <a:ext cx="0" cy="4616450"/>
          </a:xfrm>
          <a:prstGeom prst="line">
            <a:avLst/>
          </a:prstGeom>
          <a:noFill/>
          <a:ln w="9525" cap="rnd">
            <a:solidFill>
              <a:srgbClr val="000000"/>
            </a:solidFill>
            <a:prstDash val="sysDot"/>
            <a:round/>
            <a:headEnd/>
            <a:tailEnd/>
          </a:ln>
        </p:spPr>
        <p:txBody>
          <a:bodyPr/>
          <a:lstStyle/>
          <a:p>
            <a:endParaRPr lang="en-US"/>
          </a:p>
        </p:txBody>
      </p:sp>
      <p:sp>
        <p:nvSpPr>
          <p:cNvPr id="58407" name="Line 39"/>
          <p:cNvSpPr>
            <a:spLocks noChangeShapeType="1"/>
          </p:cNvSpPr>
          <p:nvPr/>
        </p:nvSpPr>
        <p:spPr bwMode="auto">
          <a:xfrm flipH="1" flipV="1">
            <a:off x="5867400" y="765175"/>
            <a:ext cx="0" cy="4608513"/>
          </a:xfrm>
          <a:prstGeom prst="line">
            <a:avLst/>
          </a:prstGeom>
          <a:noFill/>
          <a:ln w="9525" cap="rnd">
            <a:solidFill>
              <a:srgbClr val="000000"/>
            </a:solidFill>
            <a:prstDash val="sysDot"/>
            <a:round/>
            <a:headEnd/>
            <a:tailEnd/>
          </a:ln>
        </p:spPr>
        <p:txBody>
          <a:bodyPr/>
          <a:lstStyle/>
          <a:p>
            <a:endParaRPr lang="en-US"/>
          </a:p>
        </p:txBody>
      </p:sp>
      <p:sp>
        <p:nvSpPr>
          <p:cNvPr id="58408" name="Line 40"/>
          <p:cNvSpPr>
            <a:spLocks noChangeShapeType="1"/>
          </p:cNvSpPr>
          <p:nvPr/>
        </p:nvSpPr>
        <p:spPr bwMode="auto">
          <a:xfrm flipV="1">
            <a:off x="6300788" y="757238"/>
            <a:ext cx="0" cy="4616450"/>
          </a:xfrm>
          <a:prstGeom prst="line">
            <a:avLst/>
          </a:prstGeom>
          <a:noFill/>
          <a:ln w="9525">
            <a:solidFill>
              <a:srgbClr val="000000"/>
            </a:solidFill>
            <a:prstDash val="lgDashDot"/>
            <a:round/>
            <a:headEnd/>
            <a:tailEnd/>
          </a:ln>
        </p:spPr>
        <p:txBody>
          <a:bodyPr/>
          <a:lstStyle/>
          <a:p>
            <a:endParaRPr lang="en-US"/>
          </a:p>
        </p:txBody>
      </p:sp>
      <p:sp>
        <p:nvSpPr>
          <p:cNvPr id="58409" name="Line 41"/>
          <p:cNvSpPr>
            <a:spLocks noChangeShapeType="1"/>
          </p:cNvSpPr>
          <p:nvPr/>
        </p:nvSpPr>
        <p:spPr bwMode="auto">
          <a:xfrm flipV="1">
            <a:off x="5580063" y="765175"/>
            <a:ext cx="0" cy="4608513"/>
          </a:xfrm>
          <a:prstGeom prst="line">
            <a:avLst/>
          </a:prstGeom>
          <a:noFill/>
          <a:ln w="9525" cap="rnd">
            <a:solidFill>
              <a:srgbClr val="000000"/>
            </a:solidFill>
            <a:prstDash val="sysDot"/>
            <a:round/>
            <a:headEnd/>
            <a:tailEnd/>
          </a:ln>
        </p:spPr>
        <p:txBody>
          <a:bodyPr/>
          <a:lstStyle/>
          <a:p>
            <a:endParaRPr lang="en-US"/>
          </a:p>
        </p:txBody>
      </p:sp>
      <p:sp>
        <p:nvSpPr>
          <p:cNvPr id="58410" name="Line 42"/>
          <p:cNvSpPr>
            <a:spLocks noChangeShapeType="1"/>
          </p:cNvSpPr>
          <p:nvPr/>
        </p:nvSpPr>
        <p:spPr bwMode="auto">
          <a:xfrm flipV="1">
            <a:off x="6084888" y="757238"/>
            <a:ext cx="0" cy="4616450"/>
          </a:xfrm>
          <a:prstGeom prst="line">
            <a:avLst/>
          </a:prstGeom>
          <a:noFill/>
          <a:ln w="9525" cap="rnd">
            <a:solidFill>
              <a:srgbClr val="000000"/>
            </a:solidFill>
            <a:prstDash val="sysDot"/>
            <a:round/>
            <a:headEnd/>
            <a:tailEnd/>
          </a:ln>
        </p:spPr>
        <p:txBody>
          <a:bodyPr/>
          <a:lstStyle/>
          <a:p>
            <a:endParaRPr lang="en-US"/>
          </a:p>
        </p:txBody>
      </p:sp>
      <p:sp>
        <p:nvSpPr>
          <p:cNvPr id="58411" name="Line 43"/>
          <p:cNvSpPr>
            <a:spLocks noChangeShapeType="1"/>
          </p:cNvSpPr>
          <p:nvPr/>
        </p:nvSpPr>
        <p:spPr bwMode="auto">
          <a:xfrm flipH="1" flipV="1">
            <a:off x="6572250" y="757238"/>
            <a:ext cx="15875" cy="4616450"/>
          </a:xfrm>
          <a:prstGeom prst="line">
            <a:avLst/>
          </a:prstGeom>
          <a:noFill/>
          <a:ln w="9525" cap="rnd">
            <a:solidFill>
              <a:srgbClr val="000000"/>
            </a:solidFill>
            <a:prstDash val="sysDot"/>
            <a:round/>
            <a:headEnd/>
            <a:tailEnd/>
          </a:ln>
        </p:spPr>
        <p:txBody>
          <a:bodyPr/>
          <a:lstStyle/>
          <a:p>
            <a:endParaRPr lang="en-US"/>
          </a:p>
        </p:txBody>
      </p:sp>
      <p:sp>
        <p:nvSpPr>
          <p:cNvPr id="58412" name="Line 44"/>
          <p:cNvSpPr>
            <a:spLocks noChangeShapeType="1"/>
          </p:cNvSpPr>
          <p:nvPr/>
        </p:nvSpPr>
        <p:spPr bwMode="auto">
          <a:xfrm flipH="1" flipV="1">
            <a:off x="6800850" y="765175"/>
            <a:ext cx="3175" cy="4608513"/>
          </a:xfrm>
          <a:prstGeom prst="line">
            <a:avLst/>
          </a:prstGeom>
          <a:noFill/>
          <a:ln w="9525" cap="rnd">
            <a:solidFill>
              <a:srgbClr val="000000"/>
            </a:solidFill>
            <a:prstDash val="sysDot"/>
            <a:round/>
            <a:headEnd/>
            <a:tailEnd/>
          </a:ln>
        </p:spPr>
        <p:txBody>
          <a:bodyPr/>
          <a:lstStyle/>
          <a:p>
            <a:endParaRPr lang="en-US"/>
          </a:p>
        </p:txBody>
      </p:sp>
      <p:sp>
        <p:nvSpPr>
          <p:cNvPr id="58413" name="Rectangle 45"/>
          <p:cNvSpPr>
            <a:spLocks noChangeArrowheads="1"/>
          </p:cNvSpPr>
          <p:nvPr/>
        </p:nvSpPr>
        <p:spPr bwMode="auto">
          <a:xfrm>
            <a:off x="171450" y="260350"/>
            <a:ext cx="9144000" cy="4905375"/>
          </a:xfrm>
          <a:prstGeom prst="rect">
            <a:avLst/>
          </a:prstGeom>
          <a:noFill/>
          <a:ln w="9525">
            <a:noFill/>
            <a:miter lim="800000"/>
            <a:headEnd/>
            <a:tailEnd/>
          </a:ln>
          <a:effectLst/>
        </p:spPr>
        <p:txBody>
          <a:bodyPr anchor="ctr">
            <a:spAutoFit/>
          </a:bodyPr>
          <a:lstStyle/>
          <a:p>
            <a:endParaRPr lang="fa-IR"/>
          </a:p>
        </p:txBody>
      </p:sp>
      <p:sp>
        <p:nvSpPr>
          <p:cNvPr id="58414" name="Rectangle 46"/>
          <p:cNvSpPr>
            <a:spLocks noChangeArrowheads="1"/>
          </p:cNvSpPr>
          <p:nvPr/>
        </p:nvSpPr>
        <p:spPr bwMode="auto">
          <a:xfrm>
            <a:off x="2195513" y="808038"/>
            <a:ext cx="5981700" cy="517525"/>
          </a:xfrm>
          <a:prstGeom prst="rect">
            <a:avLst/>
          </a:prstGeom>
          <a:noFill/>
          <a:ln w="9525">
            <a:noFill/>
            <a:miter lim="800000"/>
            <a:headEnd/>
            <a:tailEnd/>
          </a:ln>
          <a:effectLst/>
        </p:spPr>
        <p:txBody>
          <a:bodyPr wrap="none" anchor="ctr">
            <a:spAutoFit/>
          </a:bodyPr>
          <a:lstStyle/>
          <a:p>
            <a:pPr rtl="1">
              <a:tabLst>
                <a:tab pos="-914400" algn="l"/>
                <a:tab pos="2990850" algn="l"/>
                <a:tab pos="3562350" algn="l"/>
                <a:tab pos="4133850" algn="l"/>
                <a:tab pos="4705350" algn="l"/>
                <a:tab pos="5276850" algn="l"/>
                <a:tab pos="5734050" algn="l"/>
              </a:tabLst>
            </a:pPr>
            <a:r>
              <a:rPr lang="fa-IR" sz="1400">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اسفند</a:t>
            </a:r>
            <a:r>
              <a:rPr lang="fa-IR" sz="1400">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بهمن</a:t>
            </a:r>
            <a:r>
              <a:rPr lang="fa-IR" sz="1400">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دی</a:t>
            </a:r>
            <a:r>
              <a:rPr lang="fa-IR" sz="1400">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آذر</a:t>
            </a:r>
            <a:r>
              <a:rPr lang="fa-IR" sz="1400">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آبان</a:t>
            </a:r>
            <a:r>
              <a:rPr lang="fa-IR" sz="1400">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مهر</a:t>
            </a:r>
            <a:r>
              <a:rPr lang="fa-IR" sz="1400">
                <a:latin typeface="Times New Roman" pitchFamily="18" charset="0"/>
                <a:ea typeface="MS Mincho" pitchFamily="49" charset="-128"/>
                <a:cs typeface="B Yagut" pitchFamily="2" charset="-78"/>
              </a:rPr>
              <a:t>              </a:t>
            </a:r>
            <a:endParaRPr lang="en-US" sz="1400">
              <a:ea typeface="MS Mincho" pitchFamily="49" charset="-128"/>
              <a:cs typeface="B Yagut" pitchFamily="2" charset="-78"/>
            </a:endParaRPr>
          </a:p>
          <a:p>
            <a:pPr eaLnBrk="0" hangingPunct="0">
              <a:tabLst>
                <a:tab pos="-914400" algn="l"/>
                <a:tab pos="2990850" algn="l"/>
                <a:tab pos="3562350" algn="l"/>
                <a:tab pos="4133850" algn="l"/>
                <a:tab pos="4705350" algn="l"/>
                <a:tab pos="5276850" algn="l"/>
                <a:tab pos="5734050" algn="l"/>
              </a:tabLst>
            </a:pPr>
            <a:endParaRPr lang="en-US" sz="1400">
              <a:ea typeface="MS Mincho" pitchFamily="49" charset="-128"/>
              <a:cs typeface="B Yagut" pitchFamily="2" charset="-78"/>
            </a:endParaRPr>
          </a:p>
        </p:txBody>
      </p:sp>
      <p:sp>
        <p:nvSpPr>
          <p:cNvPr id="58415" name="Rectangle 47"/>
          <p:cNvSpPr>
            <a:spLocks noChangeArrowheads="1"/>
          </p:cNvSpPr>
          <p:nvPr/>
        </p:nvSpPr>
        <p:spPr bwMode="auto">
          <a:xfrm>
            <a:off x="447675" y="1182688"/>
            <a:ext cx="2252663" cy="517525"/>
          </a:xfrm>
          <a:prstGeom prst="rect">
            <a:avLst/>
          </a:prstGeom>
          <a:noFill/>
          <a:ln w="9525">
            <a:noFill/>
            <a:miter lim="800000"/>
            <a:headEnd/>
            <a:tailEnd/>
          </a:ln>
          <a:effectLst/>
        </p:spPr>
        <p:txBody>
          <a:bodyPr anchor="ctr">
            <a:spAutoFit/>
          </a:bodyPr>
          <a:lstStyle/>
          <a:p>
            <a:pPr>
              <a:tabLst>
                <a:tab pos="0" algn="r"/>
                <a:tab pos="755650" algn="l"/>
                <a:tab pos="1962150" algn="r"/>
              </a:tabLst>
            </a:pPr>
            <a:r>
              <a:rPr lang="ar-SA" sz="1400" b="1">
                <a:latin typeface="Times New Roman" pitchFamily="18" charset="0"/>
                <a:ea typeface="MS Mincho" pitchFamily="49" charset="-128"/>
                <a:cs typeface="B Yagut" pitchFamily="2" charset="-78"/>
              </a:rPr>
              <a:t> </a:t>
            </a:r>
            <a:r>
              <a:rPr lang="ar-SA" sz="1400">
                <a:latin typeface="Times New Roman" pitchFamily="18" charset="0"/>
                <a:ea typeface="MS Mincho" pitchFamily="49" charset="-128"/>
                <a:cs typeface="B Yagut" pitchFamily="2" charset="-78"/>
              </a:rPr>
              <a:t>آماده کردن طرح توجیهی</a:t>
            </a:r>
            <a:endParaRPr lang="en-US" sz="1400">
              <a:ea typeface="MS Mincho" pitchFamily="49" charset="-128"/>
              <a:cs typeface="B Yagut" pitchFamily="2" charset="-78"/>
            </a:endParaRPr>
          </a:p>
          <a:p>
            <a:pPr eaLnBrk="0" hangingPunct="0">
              <a:tabLst>
                <a:tab pos="0" algn="r"/>
                <a:tab pos="755650" algn="l"/>
                <a:tab pos="1962150" algn="r"/>
              </a:tabLst>
            </a:pPr>
            <a:endParaRPr lang="en-US" sz="1400">
              <a:ea typeface="MS Mincho" pitchFamily="49" charset="-128"/>
              <a:cs typeface="B Yagut" pitchFamily="2" charset="-78"/>
            </a:endParaRPr>
          </a:p>
        </p:txBody>
      </p:sp>
      <p:sp>
        <p:nvSpPr>
          <p:cNvPr id="58416" name="Rectangle 48"/>
          <p:cNvSpPr>
            <a:spLocks noChangeArrowheads="1"/>
          </p:cNvSpPr>
          <p:nvPr/>
        </p:nvSpPr>
        <p:spPr bwMode="auto">
          <a:xfrm>
            <a:off x="349250" y="1412875"/>
            <a:ext cx="4727575" cy="517525"/>
          </a:xfrm>
          <a:prstGeom prst="rect">
            <a:avLst/>
          </a:prstGeom>
          <a:noFill/>
          <a:ln w="9525">
            <a:noFill/>
            <a:miter lim="800000"/>
            <a:headEnd/>
            <a:tailEnd/>
          </a:ln>
          <a:effectLst/>
        </p:spPr>
        <p:txBody>
          <a:bodyPr anchor="ctr">
            <a:spAutoFit/>
          </a:bodyPr>
          <a:lstStyle/>
          <a:p>
            <a:pPr>
              <a:tabLst>
                <a:tab pos="60325" algn="l"/>
                <a:tab pos="457200" algn="l"/>
                <a:tab pos="914400" algn="l"/>
                <a:tab pos="1371600" algn="l"/>
                <a:tab pos="1828800" algn="l"/>
                <a:tab pos="2286000" algn="l"/>
                <a:tab pos="2743200" algn="l"/>
                <a:tab pos="3200400" algn="l"/>
                <a:tab pos="3740150" algn="l"/>
                <a:tab pos="3889375" algn="l"/>
                <a:tab pos="4289425" algn="l"/>
                <a:tab pos="4746625" algn="ctr"/>
                <a:tab pos="5203825" algn="l"/>
                <a:tab pos="5775325" algn="l"/>
              </a:tabLst>
            </a:pPr>
            <a:r>
              <a:rPr lang="fa-IR" sz="1400" b="1">
                <a:latin typeface="Times New Roman" pitchFamily="18" charset="0"/>
                <a:ea typeface="MS Mincho" pitchFamily="49" charset="-128"/>
                <a:cs typeface="B Yagut" pitchFamily="2" charset="-78"/>
              </a:rPr>
              <a:t>  </a:t>
            </a:r>
            <a:r>
              <a:rPr lang="ar-SA" sz="1400" b="1">
                <a:latin typeface="Times New Roman" pitchFamily="18" charset="0"/>
                <a:ea typeface="MS Mincho" pitchFamily="49" charset="-128"/>
                <a:cs typeface="B Yagut" pitchFamily="2" charset="-78"/>
              </a:rPr>
              <a:t>نام کسب و کار و تأسیس شرکت</a:t>
            </a:r>
            <a:r>
              <a:rPr lang="en-US" sz="1400" b="1">
                <a:latin typeface="Times New Roman" pitchFamily="18" charset="0"/>
                <a:ea typeface="MS Mincho" pitchFamily="49" charset="-128"/>
                <a:cs typeface="B Yagut" pitchFamily="2" charset="-78"/>
              </a:rPr>
              <a:t>		</a:t>
            </a:r>
            <a:endParaRPr lang="en-US" sz="1400"/>
          </a:p>
          <a:p>
            <a:pPr eaLnBrk="0" hangingPunct="0">
              <a:tabLst>
                <a:tab pos="60325" algn="l"/>
                <a:tab pos="457200" algn="l"/>
                <a:tab pos="914400" algn="l"/>
                <a:tab pos="1371600" algn="l"/>
                <a:tab pos="1828800" algn="l"/>
                <a:tab pos="2286000" algn="l"/>
                <a:tab pos="2743200" algn="l"/>
                <a:tab pos="3200400" algn="l"/>
                <a:tab pos="3740150" algn="l"/>
                <a:tab pos="3889375" algn="l"/>
                <a:tab pos="4289425" algn="l"/>
                <a:tab pos="4746625" algn="ctr"/>
                <a:tab pos="5203825" algn="l"/>
                <a:tab pos="5775325" algn="l"/>
              </a:tabLst>
            </a:pPr>
            <a:endParaRPr lang="en-US" sz="1400"/>
          </a:p>
        </p:txBody>
      </p:sp>
      <p:sp>
        <p:nvSpPr>
          <p:cNvPr id="58417" name="Rectangle 49"/>
          <p:cNvSpPr>
            <a:spLocks noChangeArrowheads="1"/>
          </p:cNvSpPr>
          <p:nvPr/>
        </p:nvSpPr>
        <p:spPr bwMode="auto">
          <a:xfrm>
            <a:off x="179388" y="1701800"/>
            <a:ext cx="5256212" cy="517525"/>
          </a:xfrm>
          <a:prstGeom prst="rect">
            <a:avLst/>
          </a:prstGeom>
          <a:noFill/>
          <a:ln w="9525">
            <a:noFill/>
            <a:miter lim="800000"/>
            <a:headEnd/>
            <a:tailEnd/>
          </a:ln>
          <a:effectLst/>
        </p:spPr>
        <p:txBody>
          <a:bodyPr anchor="ctr">
            <a:spAutoFit/>
          </a:bodyPr>
          <a:lstStyle/>
          <a:p>
            <a:pPr>
              <a:tabLst>
                <a:tab pos="0" algn="l"/>
                <a:tab pos="457200" algn="l"/>
                <a:tab pos="914400" algn="l"/>
                <a:tab pos="1371600" algn="l"/>
                <a:tab pos="1828800" algn="l"/>
                <a:tab pos="2286000" algn="l"/>
                <a:tab pos="2743200" algn="l"/>
                <a:tab pos="3200400" algn="l"/>
                <a:tab pos="3740150" algn="l"/>
                <a:tab pos="3889375" algn="l"/>
                <a:tab pos="4289425" algn="l"/>
                <a:tab pos="4746625" algn="ctr"/>
                <a:tab pos="5203825" algn="l"/>
                <a:tab pos="5775325" algn="l"/>
              </a:tabLst>
            </a:pPr>
            <a:r>
              <a:rPr lang="ar-SA" sz="1400" b="1">
                <a:latin typeface="Times New Roman" pitchFamily="18" charset="0"/>
                <a:ea typeface="MS Mincho" pitchFamily="49" charset="-128"/>
                <a:cs typeface="B Yagut" pitchFamily="2" charset="-78"/>
              </a:rPr>
              <a:t>بازکردن حساب جاری به نام شرکت</a:t>
            </a:r>
            <a:r>
              <a:rPr lang="fa-IR" sz="1400" b="1">
                <a:latin typeface="Times New Roman" pitchFamily="18" charset="0"/>
                <a:ea typeface="MS Mincho" pitchFamily="49" charset="-128"/>
                <a:cs typeface="B Yagut" pitchFamily="2" charset="-78"/>
              </a:rPr>
              <a:t>  </a:t>
            </a:r>
            <a:endParaRPr lang="en-US" sz="1400">
              <a:ea typeface="MS Mincho" pitchFamily="49" charset="-128"/>
              <a:cs typeface="B Yagut" pitchFamily="2" charset="-78"/>
            </a:endParaRPr>
          </a:p>
          <a:p>
            <a:pPr eaLnBrk="0" hangingPunct="0">
              <a:tabLst>
                <a:tab pos="0" algn="l"/>
                <a:tab pos="457200" algn="l"/>
                <a:tab pos="914400" algn="l"/>
                <a:tab pos="1371600" algn="l"/>
                <a:tab pos="1828800" algn="l"/>
                <a:tab pos="2286000" algn="l"/>
                <a:tab pos="2743200" algn="l"/>
                <a:tab pos="3200400" algn="l"/>
                <a:tab pos="3740150" algn="l"/>
                <a:tab pos="3889375" algn="l"/>
                <a:tab pos="4289425" algn="l"/>
                <a:tab pos="4746625" algn="ctr"/>
                <a:tab pos="5203825" algn="l"/>
                <a:tab pos="5775325" algn="l"/>
              </a:tabLst>
            </a:pPr>
            <a:endParaRPr lang="en-US" sz="1400">
              <a:ea typeface="MS Mincho" pitchFamily="49" charset="-128"/>
              <a:cs typeface="B Yagut" pitchFamily="2" charset="-78"/>
            </a:endParaRPr>
          </a:p>
        </p:txBody>
      </p:sp>
      <p:sp>
        <p:nvSpPr>
          <p:cNvPr id="58418" name="Rectangle 50"/>
          <p:cNvSpPr>
            <a:spLocks noChangeArrowheads="1"/>
          </p:cNvSpPr>
          <p:nvPr/>
        </p:nvSpPr>
        <p:spPr bwMode="auto">
          <a:xfrm>
            <a:off x="395288" y="1978025"/>
            <a:ext cx="2376487" cy="730250"/>
          </a:xfrm>
          <a:prstGeom prst="rect">
            <a:avLst/>
          </a:prstGeom>
          <a:noFill/>
          <a:ln w="9525">
            <a:noFill/>
            <a:miter lim="800000"/>
            <a:headEnd/>
            <a:tailEnd/>
          </a:ln>
          <a:effectLst/>
        </p:spPr>
        <p:txBody>
          <a:bodyPr anchor="ctr">
            <a:spAutoFit/>
          </a:bodyPr>
          <a:lstStyle/>
          <a:p>
            <a:pPr>
              <a:tabLst>
                <a:tab pos="0" algn="r"/>
                <a:tab pos="3829050" algn="l"/>
                <a:tab pos="4289425" algn="l"/>
                <a:tab pos="4746625" algn="l"/>
                <a:tab pos="5203825" algn="l"/>
                <a:tab pos="5775325" algn="l"/>
              </a:tabLst>
            </a:pPr>
            <a:r>
              <a:rPr lang="ar-SA" sz="1400" b="1">
                <a:latin typeface="Times New Roman" pitchFamily="18" charset="0"/>
                <a:ea typeface="MS Mincho" pitchFamily="49" charset="-128"/>
                <a:cs typeface="B Yagut" pitchFamily="2" charset="-78"/>
              </a:rPr>
              <a:t>مشاوره حقوقی و مالی</a:t>
            </a:r>
            <a:r>
              <a:rPr lang="en-US" sz="1400" b="1">
                <a:latin typeface="Times New Roman" pitchFamily="18" charset="0"/>
                <a:ea typeface="MS Mincho" pitchFamily="49" charset="-128"/>
                <a:cs typeface="B Yagut" pitchFamily="2" charset="-78"/>
              </a:rPr>
              <a:t>             </a:t>
            </a:r>
            <a:r>
              <a:rPr lang="fa-IR" sz="1400" b="1">
                <a:latin typeface="Times New Roman" pitchFamily="18" charset="0"/>
                <a:ea typeface="MS Mincho" pitchFamily="49" charset="-128"/>
                <a:cs typeface="B Yagut" pitchFamily="2" charset="-78"/>
              </a:rPr>
              <a:t>                       </a:t>
            </a:r>
            <a:endParaRPr lang="en-US" sz="1400"/>
          </a:p>
          <a:p>
            <a:pPr eaLnBrk="0" hangingPunct="0">
              <a:tabLst>
                <a:tab pos="0" algn="r"/>
                <a:tab pos="3829050" algn="l"/>
                <a:tab pos="4289425" algn="l"/>
                <a:tab pos="4746625" algn="l"/>
                <a:tab pos="5203825" algn="l"/>
                <a:tab pos="5775325" algn="l"/>
              </a:tabLst>
            </a:pPr>
            <a:endParaRPr lang="en-US" sz="1400"/>
          </a:p>
        </p:txBody>
      </p:sp>
      <p:sp>
        <p:nvSpPr>
          <p:cNvPr id="58419" name="Rectangle 51"/>
          <p:cNvSpPr>
            <a:spLocks noChangeArrowheads="1"/>
          </p:cNvSpPr>
          <p:nvPr/>
        </p:nvSpPr>
        <p:spPr bwMode="auto">
          <a:xfrm>
            <a:off x="390525" y="2276475"/>
            <a:ext cx="3101975" cy="517525"/>
          </a:xfrm>
          <a:prstGeom prst="rect">
            <a:avLst/>
          </a:prstGeom>
          <a:noFill/>
          <a:ln w="9525">
            <a:noFill/>
            <a:miter lim="800000"/>
            <a:headEnd/>
            <a:tailEnd/>
          </a:ln>
          <a:effectLst/>
        </p:spPr>
        <p:txBody>
          <a:bodyPr wrap="none" anchor="ctr">
            <a:spAutoFit/>
          </a:bodyPr>
          <a:lstStyle/>
          <a:p>
            <a:pPr>
              <a:tabLst>
                <a:tab pos="0" algn="r"/>
                <a:tab pos="1733550" algn="l"/>
                <a:tab pos="2917825" algn="l"/>
                <a:tab pos="3375025" algn="l"/>
                <a:tab pos="3832225" algn="l"/>
                <a:tab pos="4289425" algn="l"/>
                <a:tab pos="4746625" algn="l"/>
                <a:tab pos="5203825" algn="l"/>
                <a:tab pos="5775325" algn="l"/>
              </a:tabLst>
            </a:pPr>
            <a:r>
              <a:rPr lang="ar-SA" sz="1400" b="1">
                <a:latin typeface="Times New Roman" pitchFamily="18" charset="0"/>
                <a:ea typeface="MS Mincho" pitchFamily="49" charset="-128"/>
                <a:cs typeface="B Yagut" pitchFamily="2" charset="-78"/>
              </a:rPr>
              <a:t>خرید کامپیوتر و تجهیزات اداری</a:t>
            </a:r>
            <a:r>
              <a:rPr lang="en-US" sz="1400" b="1">
                <a:latin typeface="Times New Roman" pitchFamily="18" charset="0"/>
                <a:ea typeface="MS Mincho" pitchFamily="49" charset="-128"/>
                <a:cs typeface="B Yagut" pitchFamily="2" charset="-78"/>
              </a:rPr>
              <a:t>        	</a:t>
            </a:r>
            <a:endParaRPr lang="en-US" sz="1400"/>
          </a:p>
          <a:p>
            <a:pPr eaLnBrk="0" hangingPunct="0">
              <a:tabLst>
                <a:tab pos="0" algn="r"/>
                <a:tab pos="1733550" algn="l"/>
                <a:tab pos="2917825" algn="l"/>
                <a:tab pos="3375025" algn="l"/>
                <a:tab pos="3832225" algn="l"/>
                <a:tab pos="4289425" algn="l"/>
                <a:tab pos="4746625" algn="l"/>
                <a:tab pos="5203825" algn="l"/>
                <a:tab pos="5775325" algn="l"/>
              </a:tabLst>
            </a:pPr>
            <a:endParaRPr lang="en-US" sz="1400"/>
          </a:p>
        </p:txBody>
      </p:sp>
      <p:sp>
        <p:nvSpPr>
          <p:cNvPr id="58420" name="Rectangle 52"/>
          <p:cNvSpPr>
            <a:spLocks noChangeArrowheads="1"/>
          </p:cNvSpPr>
          <p:nvPr/>
        </p:nvSpPr>
        <p:spPr bwMode="auto">
          <a:xfrm>
            <a:off x="350838" y="2352675"/>
            <a:ext cx="3429000" cy="942975"/>
          </a:xfrm>
          <a:prstGeom prst="rect">
            <a:avLst/>
          </a:prstGeom>
          <a:noFill/>
          <a:ln w="9525">
            <a:noFill/>
            <a:miter lim="800000"/>
            <a:headEnd/>
            <a:tailEnd/>
          </a:ln>
          <a:effectLst/>
        </p:spPr>
        <p:txBody>
          <a:bodyPr anchor="ctr">
            <a:spAutoFit/>
          </a:bodyPr>
          <a:lstStyle/>
          <a:p>
            <a:pPr>
              <a:tabLst>
                <a:tab pos="0" algn="r"/>
                <a:tab pos="1733550" algn="l"/>
                <a:tab pos="2917825" algn="l"/>
                <a:tab pos="3375025" algn="l"/>
                <a:tab pos="3717925" algn="l"/>
                <a:tab pos="4289425" algn="l"/>
                <a:tab pos="4746625" algn="l"/>
                <a:tab pos="5203825" algn="l"/>
                <a:tab pos="5775325" algn="l"/>
              </a:tabLst>
            </a:pPr>
            <a:r>
              <a:rPr lang="fa-IR" sz="1400" b="1">
                <a:latin typeface="Times New Roman" pitchFamily="18" charset="0"/>
                <a:ea typeface="MS Mincho" pitchFamily="49" charset="-128"/>
                <a:cs typeface="B Yagut" pitchFamily="2" charset="-78"/>
              </a:rPr>
              <a:t>                                                                                                         </a:t>
            </a:r>
            <a:r>
              <a:rPr lang="ar-SA" sz="1400" b="1">
                <a:latin typeface="Times New Roman" pitchFamily="18" charset="0"/>
                <a:ea typeface="MS Mincho" pitchFamily="49" charset="-128"/>
                <a:cs typeface="B Yagut" pitchFamily="2" charset="-78"/>
              </a:rPr>
              <a:t>کابل کشی برای تلفن و کامپیوتر </a:t>
            </a:r>
            <a:r>
              <a:rPr lang="fa-IR" sz="1400" b="1">
                <a:latin typeface="Times New Roman" pitchFamily="18" charset="0"/>
                <a:ea typeface="MS Mincho" pitchFamily="49" charset="-128"/>
                <a:cs typeface="B Yagut" pitchFamily="2" charset="-78"/>
              </a:rPr>
              <a:t>	                 </a:t>
            </a:r>
            <a:endParaRPr lang="en-US" sz="1400">
              <a:ea typeface="MS Mincho" pitchFamily="49" charset="-128"/>
              <a:cs typeface="B Yagut" pitchFamily="2" charset="-78"/>
            </a:endParaRPr>
          </a:p>
          <a:p>
            <a:pPr eaLnBrk="0" hangingPunct="0">
              <a:tabLst>
                <a:tab pos="0" algn="r"/>
                <a:tab pos="1733550" algn="l"/>
                <a:tab pos="2917825" algn="l"/>
                <a:tab pos="3375025" algn="l"/>
                <a:tab pos="3717925" algn="l"/>
                <a:tab pos="4289425" algn="l"/>
                <a:tab pos="4746625" algn="l"/>
                <a:tab pos="5203825" algn="l"/>
                <a:tab pos="5775325" algn="l"/>
              </a:tabLst>
            </a:pPr>
            <a:endParaRPr lang="en-US" sz="1400">
              <a:ea typeface="MS Mincho" pitchFamily="49" charset="-128"/>
              <a:cs typeface="B Yagut" pitchFamily="2" charset="-78"/>
            </a:endParaRPr>
          </a:p>
        </p:txBody>
      </p:sp>
      <p:sp>
        <p:nvSpPr>
          <p:cNvPr id="58421" name="Rectangle 53"/>
          <p:cNvSpPr>
            <a:spLocks noChangeArrowheads="1"/>
          </p:cNvSpPr>
          <p:nvPr/>
        </p:nvSpPr>
        <p:spPr bwMode="auto">
          <a:xfrm>
            <a:off x="422275" y="2852738"/>
            <a:ext cx="1917700" cy="517525"/>
          </a:xfrm>
          <a:prstGeom prst="rect">
            <a:avLst/>
          </a:prstGeom>
          <a:noFill/>
          <a:ln w="9525">
            <a:noFill/>
            <a:miter lim="800000"/>
            <a:headEnd/>
            <a:tailEnd/>
          </a:ln>
          <a:effectLst/>
        </p:spPr>
        <p:txBody>
          <a:bodyPr wrap="none" anchor="ctr">
            <a:spAutoFit/>
          </a:bodyPr>
          <a:lstStyle/>
          <a:p>
            <a:pPr>
              <a:tabLst>
                <a:tab pos="0" algn="r"/>
                <a:tab pos="1733550" algn="l"/>
                <a:tab pos="2917825" algn="l"/>
                <a:tab pos="3375025" algn="l"/>
                <a:tab pos="3717925" algn="l"/>
                <a:tab pos="4289425" algn="l"/>
                <a:tab pos="4746625" algn="l"/>
                <a:tab pos="5203825" algn="l"/>
                <a:tab pos="5775325" algn="l"/>
              </a:tabLst>
            </a:pPr>
            <a:r>
              <a:rPr lang="ar-SA" sz="1400" b="1">
                <a:latin typeface="Times New Roman" pitchFamily="18" charset="0"/>
                <a:ea typeface="MS Mincho" pitchFamily="49" charset="-128"/>
                <a:cs typeface="B Yagut" pitchFamily="2" charset="-78"/>
              </a:rPr>
              <a:t>خرید نرم افزار</a:t>
            </a:r>
            <a:r>
              <a:rPr lang="fa-IR" sz="1400" b="1">
                <a:latin typeface="Times New Roman" pitchFamily="18" charset="0"/>
                <a:ea typeface="MS Mincho" pitchFamily="49" charset="-128"/>
                <a:cs typeface="B Yagut" pitchFamily="2" charset="-78"/>
              </a:rPr>
              <a:t>	</a:t>
            </a:r>
            <a:endParaRPr lang="en-US" sz="1400">
              <a:ea typeface="MS Mincho" pitchFamily="49" charset="-128"/>
              <a:cs typeface="B Yagut" pitchFamily="2" charset="-78"/>
            </a:endParaRPr>
          </a:p>
          <a:p>
            <a:pPr eaLnBrk="0" hangingPunct="0">
              <a:tabLst>
                <a:tab pos="0" algn="r"/>
                <a:tab pos="1733550" algn="l"/>
                <a:tab pos="2917825" algn="l"/>
                <a:tab pos="3375025" algn="l"/>
                <a:tab pos="3717925" algn="l"/>
                <a:tab pos="4289425" algn="l"/>
                <a:tab pos="4746625" algn="l"/>
                <a:tab pos="5203825" algn="l"/>
                <a:tab pos="5775325" algn="l"/>
              </a:tabLst>
            </a:pPr>
            <a:endParaRPr lang="en-US" sz="1400">
              <a:ea typeface="MS Mincho" pitchFamily="49" charset="-128"/>
              <a:cs typeface="B Yagut" pitchFamily="2" charset="-78"/>
            </a:endParaRPr>
          </a:p>
        </p:txBody>
      </p:sp>
      <p:sp>
        <p:nvSpPr>
          <p:cNvPr id="58422" name="Rectangle 54"/>
          <p:cNvSpPr>
            <a:spLocks noChangeArrowheads="1"/>
          </p:cNvSpPr>
          <p:nvPr/>
        </p:nvSpPr>
        <p:spPr bwMode="auto">
          <a:xfrm>
            <a:off x="468313" y="3141663"/>
            <a:ext cx="806450" cy="517525"/>
          </a:xfrm>
          <a:prstGeom prst="rect">
            <a:avLst/>
          </a:prstGeom>
          <a:noFill/>
          <a:ln w="9525">
            <a:noFill/>
            <a:miter lim="800000"/>
            <a:headEnd/>
            <a:tailEnd/>
          </a:ln>
          <a:effectLst/>
        </p:spPr>
        <p:txBody>
          <a:bodyPr wrap="none" anchor="ctr">
            <a:spAutoFit/>
          </a:bodyPr>
          <a:lstStyle/>
          <a:p>
            <a:pPr>
              <a:tabLst>
                <a:tab pos="0" algn="r"/>
                <a:tab pos="1733550" algn="l"/>
                <a:tab pos="2917825" algn="l"/>
                <a:tab pos="3375025" algn="l"/>
                <a:tab pos="3832225" algn="l"/>
                <a:tab pos="4289425" algn="l"/>
                <a:tab pos="4746625" algn="l"/>
                <a:tab pos="5203825" algn="l"/>
                <a:tab pos="5775325" algn="l"/>
              </a:tabLst>
            </a:pPr>
            <a:r>
              <a:rPr lang="ar-SA" sz="1400" b="1">
                <a:latin typeface="Times New Roman" pitchFamily="18" charset="0"/>
                <a:ea typeface="MS Mincho" pitchFamily="49" charset="-128"/>
                <a:cs typeface="B Yagut" pitchFamily="2" charset="-78"/>
              </a:rPr>
              <a:t>وب سایت</a:t>
            </a:r>
            <a:endParaRPr lang="en-US" sz="1400">
              <a:ea typeface="MS Mincho" pitchFamily="49" charset="-128"/>
              <a:cs typeface="B Yagut" pitchFamily="2" charset="-78"/>
            </a:endParaRPr>
          </a:p>
          <a:p>
            <a:pPr eaLnBrk="0" hangingPunct="0">
              <a:tabLst>
                <a:tab pos="0" algn="r"/>
                <a:tab pos="1733550" algn="l"/>
                <a:tab pos="2917825" algn="l"/>
                <a:tab pos="3375025" algn="l"/>
                <a:tab pos="3832225" algn="l"/>
                <a:tab pos="4289425" algn="l"/>
                <a:tab pos="4746625" algn="l"/>
                <a:tab pos="5203825" algn="l"/>
                <a:tab pos="5775325" algn="l"/>
              </a:tabLst>
            </a:pPr>
            <a:endParaRPr lang="en-US" sz="1400">
              <a:ea typeface="MS Mincho" pitchFamily="49" charset="-128"/>
              <a:cs typeface="B Yagut" pitchFamily="2" charset="-78"/>
            </a:endParaRPr>
          </a:p>
        </p:txBody>
      </p:sp>
      <p:sp>
        <p:nvSpPr>
          <p:cNvPr id="58423" name="Rectangle 55"/>
          <p:cNvSpPr>
            <a:spLocks noChangeArrowheads="1"/>
          </p:cNvSpPr>
          <p:nvPr/>
        </p:nvSpPr>
        <p:spPr bwMode="auto">
          <a:xfrm>
            <a:off x="422275" y="3789363"/>
            <a:ext cx="1917700" cy="517525"/>
          </a:xfrm>
          <a:prstGeom prst="rect">
            <a:avLst/>
          </a:prstGeom>
          <a:noFill/>
          <a:ln w="9525">
            <a:noFill/>
            <a:miter lim="800000"/>
            <a:headEnd/>
            <a:tailEnd/>
          </a:ln>
          <a:effectLst/>
        </p:spPr>
        <p:txBody>
          <a:bodyPr wrap="none" anchor="ctr">
            <a:spAutoFit/>
          </a:bodyPr>
          <a:lstStyle/>
          <a:p>
            <a:pPr>
              <a:tabLst>
                <a:tab pos="0" algn="r"/>
                <a:tab pos="1733550" algn="l"/>
              </a:tabLst>
            </a:pPr>
            <a:r>
              <a:rPr lang="ar-SA" sz="1400" b="1">
                <a:latin typeface="Times New Roman" pitchFamily="18" charset="0"/>
                <a:ea typeface="MS Mincho" pitchFamily="49" charset="-128"/>
                <a:cs typeface="B Yagut" pitchFamily="2" charset="-78"/>
              </a:rPr>
              <a:t>برقراری خط تلفن</a:t>
            </a:r>
            <a:r>
              <a:rPr lang="fa-IR" sz="1400" b="1">
                <a:latin typeface="Times New Roman" pitchFamily="18" charset="0"/>
                <a:ea typeface="MS Mincho" pitchFamily="49" charset="-128"/>
                <a:cs typeface="B Yagut" pitchFamily="2" charset="-78"/>
              </a:rPr>
              <a:t>	</a:t>
            </a:r>
            <a:endParaRPr lang="en-US" sz="1400">
              <a:ea typeface="MS Mincho" pitchFamily="49" charset="-128"/>
              <a:cs typeface="B Yagut" pitchFamily="2" charset="-78"/>
            </a:endParaRPr>
          </a:p>
          <a:p>
            <a:pPr eaLnBrk="0" hangingPunct="0">
              <a:tabLst>
                <a:tab pos="0" algn="r"/>
                <a:tab pos="1733550" algn="l"/>
              </a:tabLst>
            </a:pPr>
            <a:endParaRPr lang="en-US" sz="1400">
              <a:ea typeface="MS Mincho" pitchFamily="49" charset="-128"/>
              <a:cs typeface="B Yagut" pitchFamily="2" charset="-78"/>
            </a:endParaRPr>
          </a:p>
        </p:txBody>
      </p:sp>
      <p:sp>
        <p:nvSpPr>
          <p:cNvPr id="58424" name="Rectangle 56"/>
          <p:cNvSpPr>
            <a:spLocks noChangeArrowheads="1"/>
          </p:cNvSpPr>
          <p:nvPr/>
        </p:nvSpPr>
        <p:spPr bwMode="auto">
          <a:xfrm>
            <a:off x="395288" y="4005263"/>
            <a:ext cx="3335337" cy="517525"/>
          </a:xfrm>
          <a:prstGeom prst="rect">
            <a:avLst/>
          </a:prstGeom>
          <a:noFill/>
          <a:ln w="9525">
            <a:noFill/>
            <a:miter lim="800000"/>
            <a:headEnd/>
            <a:tailEnd/>
          </a:ln>
          <a:effectLst/>
        </p:spPr>
        <p:txBody>
          <a:bodyPr wrap="none" anchor="ctr">
            <a:spAutoFit/>
          </a:bodyPr>
          <a:lstStyle/>
          <a:p>
            <a:pPr>
              <a:tabLst>
                <a:tab pos="0" algn="r"/>
                <a:tab pos="1733550" algn="l"/>
              </a:tabLst>
            </a:pPr>
            <a:r>
              <a:rPr lang="fa-IR" sz="1400" b="1">
                <a:latin typeface="Times New Roman" pitchFamily="18" charset="0"/>
                <a:ea typeface="MS Mincho" pitchFamily="49" charset="-128"/>
                <a:cs typeface="B Yagut" pitchFamily="2" charset="-78"/>
              </a:rPr>
              <a:t>       </a:t>
            </a:r>
            <a:r>
              <a:rPr lang="ar-SA" sz="1400" b="1">
                <a:latin typeface="Times New Roman" pitchFamily="18" charset="0"/>
                <a:ea typeface="MS Mincho" pitchFamily="49" charset="-128"/>
                <a:cs typeface="B Yagut" pitchFamily="2" charset="-78"/>
              </a:rPr>
              <a:t>مبلمان</a:t>
            </a:r>
            <a:r>
              <a:rPr lang="en-US" sz="1400" b="1">
                <a:latin typeface="Times New Roman" pitchFamily="18" charset="0"/>
                <a:ea typeface="MS Mincho" pitchFamily="49" charset="-128"/>
                <a:cs typeface="B Yagut" pitchFamily="2" charset="-78"/>
              </a:rPr>
              <a:t> </a:t>
            </a:r>
            <a:r>
              <a:rPr lang="fa-IR" sz="1400" b="1">
                <a:latin typeface="Times New Roman" pitchFamily="18" charset="0"/>
                <a:ea typeface="MS Mincho" pitchFamily="49" charset="-128"/>
                <a:cs typeface="B Yagut" pitchFamily="2" charset="-78"/>
              </a:rPr>
              <a:t>                                                             </a:t>
            </a:r>
            <a:r>
              <a:rPr lang="en-US" sz="1400" b="1">
                <a:latin typeface="Times New Roman" pitchFamily="18" charset="0"/>
                <a:ea typeface="MS Mincho" pitchFamily="49" charset="-128"/>
                <a:cs typeface="B Yagut" pitchFamily="2" charset="-78"/>
              </a:rPr>
              <a:t>    </a:t>
            </a:r>
            <a:endParaRPr lang="en-US" sz="1400"/>
          </a:p>
          <a:p>
            <a:pPr eaLnBrk="0" hangingPunct="0">
              <a:tabLst>
                <a:tab pos="0" algn="r"/>
                <a:tab pos="1733550" algn="l"/>
              </a:tabLst>
            </a:pPr>
            <a:endParaRPr lang="en-US" sz="1400"/>
          </a:p>
        </p:txBody>
      </p:sp>
      <p:sp>
        <p:nvSpPr>
          <p:cNvPr id="58425" name="Rectangle 57"/>
          <p:cNvSpPr>
            <a:spLocks noChangeArrowheads="1"/>
          </p:cNvSpPr>
          <p:nvPr/>
        </p:nvSpPr>
        <p:spPr bwMode="auto">
          <a:xfrm>
            <a:off x="341313" y="3487738"/>
            <a:ext cx="4735512" cy="517525"/>
          </a:xfrm>
          <a:prstGeom prst="rect">
            <a:avLst/>
          </a:prstGeom>
          <a:noFill/>
          <a:ln w="9525">
            <a:noFill/>
            <a:miter lim="800000"/>
            <a:headEnd/>
            <a:tailEnd/>
          </a:ln>
          <a:effectLst/>
        </p:spPr>
        <p:txBody>
          <a:bodyPr anchor="ctr">
            <a:spAutoFit/>
          </a:bodyPr>
          <a:lstStyle/>
          <a:p>
            <a:pPr>
              <a:tabLst>
                <a:tab pos="0" algn="r"/>
              </a:tabLst>
            </a:pPr>
            <a:r>
              <a:rPr lang="ar-SA" sz="1400" b="1">
                <a:latin typeface="Times New Roman" pitchFamily="18" charset="0"/>
                <a:ea typeface="MS Mincho" pitchFamily="49" charset="-128"/>
                <a:cs typeface="B Yagut" pitchFamily="2" charset="-78"/>
              </a:rPr>
              <a:t>تهیه مواد لازم جهت انجام تحقیق</a:t>
            </a:r>
            <a:r>
              <a:rPr lang="en-US" sz="1400" b="1">
                <a:latin typeface="Times New Roman" pitchFamily="18" charset="0"/>
                <a:ea typeface="MS Mincho" pitchFamily="49" charset="-128"/>
                <a:cs typeface="B Yagut" pitchFamily="2" charset="-78"/>
              </a:rPr>
              <a:t>	</a:t>
            </a:r>
            <a:r>
              <a:rPr lang="fa-IR" sz="1400" b="1">
                <a:latin typeface="Times New Roman" pitchFamily="18" charset="0"/>
                <a:ea typeface="MS Mincho" pitchFamily="49" charset="-128"/>
                <a:cs typeface="B Yagut" pitchFamily="2" charset="-78"/>
              </a:rPr>
              <a:t>                   </a:t>
            </a:r>
            <a:endParaRPr lang="en-US" sz="1400"/>
          </a:p>
          <a:p>
            <a:pPr eaLnBrk="0" hangingPunct="0">
              <a:tabLst>
                <a:tab pos="0" algn="r"/>
              </a:tabLst>
            </a:pPr>
            <a:endParaRPr lang="en-US" sz="1400"/>
          </a:p>
        </p:txBody>
      </p:sp>
      <p:sp>
        <p:nvSpPr>
          <p:cNvPr id="58426" name="Rectangle 58"/>
          <p:cNvSpPr>
            <a:spLocks noChangeArrowheads="1"/>
          </p:cNvSpPr>
          <p:nvPr/>
        </p:nvSpPr>
        <p:spPr bwMode="auto">
          <a:xfrm>
            <a:off x="327025" y="4292600"/>
            <a:ext cx="2927350" cy="517525"/>
          </a:xfrm>
          <a:prstGeom prst="rect">
            <a:avLst/>
          </a:prstGeom>
          <a:noFill/>
          <a:ln w="9525">
            <a:noFill/>
            <a:miter lim="800000"/>
            <a:headEnd/>
            <a:tailEnd/>
          </a:ln>
          <a:effectLst/>
        </p:spPr>
        <p:txBody>
          <a:bodyPr wrap="none" anchor="ctr">
            <a:spAutoFit/>
          </a:bodyPr>
          <a:lstStyle/>
          <a:p>
            <a:pPr>
              <a:tabLst>
                <a:tab pos="0" algn="r"/>
              </a:tabLst>
            </a:pPr>
            <a:r>
              <a:rPr lang="ar-SA" sz="1400" b="1">
                <a:latin typeface="Times New Roman" pitchFamily="18" charset="0"/>
                <a:ea typeface="MS Mincho" pitchFamily="49" charset="-128"/>
                <a:cs typeface="B Yagut" pitchFamily="2" charset="-78"/>
              </a:rPr>
              <a:t>خریدملزومات اداری</a:t>
            </a:r>
            <a:r>
              <a:rPr lang="en-US" sz="1400" b="1">
                <a:latin typeface="Times New Roman" pitchFamily="18" charset="0"/>
                <a:ea typeface="MS Mincho" pitchFamily="49" charset="-128"/>
                <a:cs typeface="B Yagut" pitchFamily="2" charset="-78"/>
              </a:rPr>
              <a:t>	                  	</a:t>
            </a:r>
            <a:endParaRPr lang="en-US" sz="1400"/>
          </a:p>
          <a:p>
            <a:pPr eaLnBrk="0" hangingPunct="0">
              <a:tabLst>
                <a:tab pos="0" algn="r"/>
              </a:tabLst>
            </a:pPr>
            <a:endParaRPr lang="en-US" sz="1400"/>
          </a:p>
        </p:txBody>
      </p:sp>
      <p:sp>
        <p:nvSpPr>
          <p:cNvPr id="58427" name="Rectangle 59"/>
          <p:cNvSpPr>
            <a:spLocks noChangeArrowheads="1"/>
          </p:cNvSpPr>
          <p:nvPr/>
        </p:nvSpPr>
        <p:spPr bwMode="auto">
          <a:xfrm>
            <a:off x="420688" y="4581525"/>
            <a:ext cx="6096000" cy="517525"/>
          </a:xfrm>
          <a:prstGeom prst="rect">
            <a:avLst/>
          </a:prstGeom>
          <a:noFill/>
          <a:ln w="9525">
            <a:noFill/>
            <a:miter lim="800000"/>
            <a:headEnd/>
            <a:tailEnd/>
          </a:ln>
          <a:effectLst/>
        </p:spPr>
        <p:txBody>
          <a:bodyPr anchor="ctr">
            <a:spAutoFit/>
          </a:bodyPr>
          <a:lstStyle/>
          <a:p>
            <a:pPr>
              <a:tabLst>
                <a:tab pos="0" algn="r"/>
              </a:tabLst>
            </a:pPr>
            <a:r>
              <a:rPr lang="ar-SA" sz="1400" b="1">
                <a:latin typeface="Times New Roman" pitchFamily="18" charset="0"/>
                <a:ea typeface="MS Mincho" pitchFamily="49" charset="-128"/>
                <a:cs typeface="B Yagut" pitchFamily="2" charset="-78"/>
              </a:rPr>
              <a:t>دریافت مجوزها</a:t>
            </a:r>
            <a:r>
              <a:rPr lang="en-US" sz="1400" b="1">
                <a:latin typeface="Times New Roman" pitchFamily="18" charset="0"/>
                <a:ea typeface="MS Mincho" pitchFamily="49" charset="-128"/>
                <a:cs typeface="B Yagut" pitchFamily="2" charset="-78"/>
              </a:rPr>
              <a:t>			</a:t>
            </a:r>
            <a:endParaRPr lang="en-US" sz="1400"/>
          </a:p>
          <a:p>
            <a:pPr eaLnBrk="0" hangingPunct="0">
              <a:tabLst>
                <a:tab pos="0" algn="r"/>
              </a:tabLst>
            </a:pPr>
            <a:endParaRPr lang="en-US" sz="1400"/>
          </a:p>
        </p:txBody>
      </p:sp>
      <p:sp>
        <p:nvSpPr>
          <p:cNvPr id="58428" name="Rectangle 60"/>
          <p:cNvSpPr>
            <a:spLocks noChangeArrowheads="1"/>
          </p:cNvSpPr>
          <p:nvPr/>
        </p:nvSpPr>
        <p:spPr bwMode="auto">
          <a:xfrm>
            <a:off x="395288" y="4868863"/>
            <a:ext cx="7416800" cy="517525"/>
          </a:xfrm>
          <a:prstGeom prst="rect">
            <a:avLst/>
          </a:prstGeom>
          <a:noFill/>
          <a:ln w="9525">
            <a:noFill/>
            <a:miter lim="800000"/>
            <a:headEnd/>
            <a:tailEnd/>
          </a:ln>
          <a:effectLst/>
        </p:spPr>
        <p:txBody>
          <a:bodyPr anchor="ctr">
            <a:spAutoFit/>
          </a:bodyPr>
          <a:lstStyle/>
          <a:p>
            <a:pPr>
              <a:tabLst>
                <a:tab pos="0" algn="r"/>
              </a:tabLst>
            </a:pPr>
            <a:r>
              <a:rPr lang="fa-IR" sz="1400" b="1">
                <a:latin typeface="Times New Roman" pitchFamily="18" charset="0"/>
                <a:ea typeface="MS Mincho" pitchFamily="49" charset="-128"/>
                <a:cs typeface="B Yagut" pitchFamily="2" charset="-78"/>
              </a:rPr>
              <a:t>                                                                                                          </a:t>
            </a:r>
            <a:r>
              <a:rPr lang="ar-SA" sz="1400" b="1">
                <a:latin typeface="Times New Roman" pitchFamily="18" charset="0"/>
                <a:ea typeface="MS Mincho" pitchFamily="49" charset="-128"/>
                <a:cs typeface="B Yagut" pitchFamily="2" charset="-78"/>
              </a:rPr>
              <a:t>اجاره محل کار </a:t>
            </a:r>
            <a:endParaRPr lang="en-US" sz="1400">
              <a:ea typeface="MS Mincho" pitchFamily="49" charset="-128"/>
              <a:cs typeface="B Yagut" pitchFamily="2" charset="-78"/>
            </a:endParaRPr>
          </a:p>
          <a:p>
            <a:pPr eaLnBrk="0" hangingPunct="0">
              <a:tabLst>
                <a:tab pos="0" algn="r"/>
              </a:tabLst>
            </a:pPr>
            <a:endParaRPr lang="en-US" sz="1400">
              <a:ea typeface="MS Mincho" pitchFamily="49" charset="-128"/>
              <a:cs typeface="B Yagut" pitchFamily="2" charset="-78"/>
            </a:endParaRPr>
          </a:p>
        </p:txBody>
      </p:sp>
      <p:sp>
        <p:nvSpPr>
          <p:cNvPr id="58429" name="Rectangle 61"/>
          <p:cNvSpPr>
            <a:spLocks noChangeArrowheads="1"/>
          </p:cNvSpPr>
          <p:nvPr/>
        </p:nvSpPr>
        <p:spPr bwMode="auto">
          <a:xfrm>
            <a:off x="171450" y="7083425"/>
            <a:ext cx="9144000" cy="0"/>
          </a:xfrm>
          <a:prstGeom prst="rect">
            <a:avLst/>
          </a:prstGeom>
          <a:noFill/>
          <a:ln w="9525">
            <a:noFill/>
            <a:miter lim="800000"/>
            <a:headEnd/>
            <a:tailEnd/>
          </a:ln>
          <a:effectLst/>
        </p:spPr>
        <p:txBody>
          <a:bodyPr wrap="none" anchor="ctr">
            <a:spAutoFit/>
          </a:bodyPr>
          <a:lstStyle/>
          <a:p>
            <a:pPr>
              <a:tabLst>
                <a:tab pos="2076450" algn="l"/>
                <a:tab pos="2533650" algn="l"/>
                <a:tab pos="3219450" algn="l"/>
                <a:tab pos="3790950" algn="l"/>
                <a:tab pos="4248150" algn="l"/>
                <a:tab pos="4819650" algn="l"/>
                <a:tab pos="5276850" algn="l"/>
                <a:tab pos="5848350" algn="l"/>
              </a:tabLst>
            </a:pPr>
            <a:endParaRPr lang="fa-IR"/>
          </a:p>
        </p:txBody>
      </p:sp>
      <p:sp>
        <p:nvSpPr>
          <p:cNvPr id="58430" name="Text Box 62"/>
          <p:cNvSpPr txBox="1">
            <a:spLocks noChangeArrowheads="1"/>
          </p:cNvSpPr>
          <p:nvPr/>
        </p:nvSpPr>
        <p:spPr bwMode="auto">
          <a:xfrm>
            <a:off x="3035300" y="1268413"/>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150</a:t>
            </a:r>
            <a:endParaRPr lang="en-US" sz="1200" b="1">
              <a:ea typeface="MS Mincho" pitchFamily="49" charset="-128"/>
              <a:cs typeface="B Badr" pitchFamily="2" charset="-78"/>
            </a:endParaRPr>
          </a:p>
        </p:txBody>
      </p:sp>
      <p:sp>
        <p:nvSpPr>
          <p:cNvPr id="58431" name="Text Box 63"/>
          <p:cNvSpPr txBox="1">
            <a:spLocks noChangeArrowheads="1"/>
          </p:cNvSpPr>
          <p:nvPr/>
        </p:nvSpPr>
        <p:spPr bwMode="auto">
          <a:xfrm>
            <a:off x="3754438" y="1616075"/>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760</a:t>
            </a:r>
            <a:endParaRPr lang="en-US" sz="1200" b="1">
              <a:ea typeface="MS Mincho" pitchFamily="49" charset="-128"/>
              <a:cs typeface="B Badr" pitchFamily="2" charset="-78"/>
            </a:endParaRPr>
          </a:p>
        </p:txBody>
      </p:sp>
      <p:sp>
        <p:nvSpPr>
          <p:cNvPr id="58432" name="Text Box 64"/>
          <p:cNvSpPr txBox="1">
            <a:spLocks noChangeArrowheads="1"/>
          </p:cNvSpPr>
          <p:nvPr/>
        </p:nvSpPr>
        <p:spPr bwMode="auto">
          <a:xfrm>
            <a:off x="3683000" y="2047875"/>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100</a:t>
            </a:r>
            <a:endParaRPr lang="en-US" sz="1200" b="1">
              <a:ea typeface="MS Mincho" pitchFamily="49" charset="-128"/>
              <a:cs typeface="B Badr" pitchFamily="2" charset="-78"/>
            </a:endParaRPr>
          </a:p>
        </p:txBody>
      </p:sp>
      <p:sp>
        <p:nvSpPr>
          <p:cNvPr id="58433" name="Text Box 65"/>
          <p:cNvSpPr txBox="1">
            <a:spLocks noChangeArrowheads="1"/>
          </p:cNvSpPr>
          <p:nvPr/>
        </p:nvSpPr>
        <p:spPr bwMode="auto">
          <a:xfrm>
            <a:off x="3060700" y="3789363"/>
            <a:ext cx="431800" cy="2159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230</a:t>
            </a:r>
            <a:endParaRPr lang="en-US" sz="1200" b="1">
              <a:ea typeface="MS Mincho" pitchFamily="49" charset="-128"/>
              <a:cs typeface="B Badr" pitchFamily="2" charset="-78"/>
            </a:endParaRPr>
          </a:p>
        </p:txBody>
      </p:sp>
      <p:sp>
        <p:nvSpPr>
          <p:cNvPr id="58434" name="Text Box 66"/>
          <p:cNvSpPr txBox="1">
            <a:spLocks noChangeArrowheads="1"/>
          </p:cNvSpPr>
          <p:nvPr/>
        </p:nvSpPr>
        <p:spPr bwMode="auto">
          <a:xfrm>
            <a:off x="3970338" y="4856163"/>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120</a:t>
            </a:r>
            <a:endParaRPr lang="en-US" sz="1200" b="1">
              <a:ea typeface="MS Mincho" pitchFamily="49" charset="-128"/>
              <a:cs typeface="B Badr" pitchFamily="2" charset="-78"/>
            </a:endParaRPr>
          </a:p>
        </p:txBody>
      </p:sp>
      <p:sp>
        <p:nvSpPr>
          <p:cNvPr id="58435" name="Text Box 67"/>
          <p:cNvSpPr txBox="1">
            <a:spLocks noChangeArrowheads="1"/>
          </p:cNvSpPr>
          <p:nvPr/>
        </p:nvSpPr>
        <p:spPr bwMode="auto">
          <a:xfrm>
            <a:off x="4500563" y="5157788"/>
            <a:ext cx="647700" cy="2159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50000</a:t>
            </a:r>
            <a:endParaRPr lang="en-US" sz="1200" b="1">
              <a:ea typeface="MS Mincho" pitchFamily="49" charset="-128"/>
              <a:cs typeface="B Badr" pitchFamily="2" charset="-78"/>
            </a:endParaRPr>
          </a:p>
        </p:txBody>
      </p:sp>
      <p:sp>
        <p:nvSpPr>
          <p:cNvPr id="58436" name="Text Box 68"/>
          <p:cNvSpPr txBox="1">
            <a:spLocks noChangeArrowheads="1"/>
          </p:cNvSpPr>
          <p:nvPr/>
        </p:nvSpPr>
        <p:spPr bwMode="auto">
          <a:xfrm>
            <a:off x="5051425" y="4568825"/>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150</a:t>
            </a:r>
            <a:endParaRPr lang="en-US" sz="1200" b="1">
              <a:ea typeface="MS Mincho" pitchFamily="49" charset="-128"/>
              <a:cs typeface="B Badr" pitchFamily="2" charset="-78"/>
            </a:endParaRPr>
          </a:p>
        </p:txBody>
      </p:sp>
      <p:sp>
        <p:nvSpPr>
          <p:cNvPr id="58437" name="Text Box 69"/>
          <p:cNvSpPr txBox="1">
            <a:spLocks noChangeArrowheads="1"/>
          </p:cNvSpPr>
          <p:nvPr/>
        </p:nvSpPr>
        <p:spPr bwMode="auto">
          <a:xfrm>
            <a:off x="5770563" y="4279900"/>
            <a:ext cx="457200" cy="228600"/>
          </a:xfrm>
          <a:prstGeom prst="rect">
            <a:avLst/>
          </a:prstGeom>
          <a:solidFill>
            <a:srgbClr val="FFFFFF"/>
          </a:solidFill>
          <a:ln w="9525">
            <a:solidFill>
              <a:srgbClr val="FFFFFF"/>
            </a:solidFill>
            <a:miter lim="800000"/>
            <a:headEnd/>
            <a:tailEnd/>
          </a:ln>
        </p:spPr>
        <p:txBody>
          <a:bodyPr/>
          <a:lstStyle/>
          <a:p>
            <a:r>
              <a:rPr lang="fa-IR" altLang="ja-JP" sz="1000">
                <a:latin typeface="Times New Roman" pitchFamily="18" charset="0"/>
                <a:ea typeface="MS Mincho" pitchFamily="49" charset="-128"/>
                <a:cs typeface="B Badr" pitchFamily="2" charset="-78"/>
              </a:rPr>
              <a:t>1200</a:t>
            </a:r>
            <a:endParaRPr lang="en-US" sz="1000">
              <a:ea typeface="MS Mincho" pitchFamily="49" charset="-128"/>
              <a:cs typeface="B Badr" pitchFamily="2" charset="-78"/>
            </a:endParaRPr>
          </a:p>
        </p:txBody>
      </p:sp>
      <p:sp>
        <p:nvSpPr>
          <p:cNvPr id="58438" name="Text Box 70"/>
          <p:cNvSpPr txBox="1">
            <a:spLocks noChangeArrowheads="1"/>
          </p:cNvSpPr>
          <p:nvPr/>
        </p:nvSpPr>
        <p:spPr bwMode="auto">
          <a:xfrm>
            <a:off x="5292725" y="3705225"/>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100</a:t>
            </a:r>
            <a:endParaRPr lang="en-US" sz="1200" b="1">
              <a:ea typeface="MS Mincho" pitchFamily="49" charset="-128"/>
              <a:cs typeface="B Badr" pitchFamily="2" charset="-78"/>
            </a:endParaRPr>
          </a:p>
        </p:txBody>
      </p:sp>
      <p:sp>
        <p:nvSpPr>
          <p:cNvPr id="58439" name="Text Box 71"/>
          <p:cNvSpPr txBox="1">
            <a:spLocks noChangeArrowheads="1"/>
          </p:cNvSpPr>
          <p:nvPr/>
        </p:nvSpPr>
        <p:spPr bwMode="auto">
          <a:xfrm>
            <a:off x="5843588" y="3141663"/>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700</a:t>
            </a:r>
            <a:endParaRPr lang="en-US" sz="1200" b="1">
              <a:ea typeface="MS Mincho" pitchFamily="49" charset="-128"/>
              <a:cs typeface="B Badr" pitchFamily="2" charset="-78"/>
            </a:endParaRPr>
          </a:p>
        </p:txBody>
      </p:sp>
      <p:sp>
        <p:nvSpPr>
          <p:cNvPr id="58440" name="Text Box 72"/>
          <p:cNvSpPr txBox="1">
            <a:spLocks noChangeArrowheads="1"/>
          </p:cNvSpPr>
          <p:nvPr/>
        </p:nvSpPr>
        <p:spPr bwMode="auto">
          <a:xfrm>
            <a:off x="5770563" y="2192338"/>
            <a:ext cx="601662"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8200</a:t>
            </a:r>
            <a:endParaRPr lang="en-US" sz="1200" b="1">
              <a:ea typeface="MS Mincho" pitchFamily="49" charset="-128"/>
              <a:cs typeface="B Badr" pitchFamily="2" charset="-78"/>
            </a:endParaRPr>
          </a:p>
        </p:txBody>
      </p:sp>
      <p:sp>
        <p:nvSpPr>
          <p:cNvPr id="58441" name="Text Box 73"/>
          <p:cNvSpPr txBox="1">
            <a:spLocks noChangeArrowheads="1"/>
          </p:cNvSpPr>
          <p:nvPr/>
        </p:nvSpPr>
        <p:spPr bwMode="auto">
          <a:xfrm>
            <a:off x="5076825" y="2913063"/>
            <a:ext cx="3429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65</a:t>
            </a:r>
            <a:endParaRPr lang="en-US" sz="1200" b="1">
              <a:ea typeface="MS Mincho" pitchFamily="49" charset="-128"/>
              <a:cs typeface="B Badr" pitchFamily="2" charset="-78"/>
            </a:endParaRPr>
          </a:p>
        </p:txBody>
      </p:sp>
      <p:sp>
        <p:nvSpPr>
          <p:cNvPr id="58442" name="Text Box 74"/>
          <p:cNvSpPr txBox="1">
            <a:spLocks noChangeArrowheads="1"/>
          </p:cNvSpPr>
          <p:nvPr/>
        </p:nvSpPr>
        <p:spPr bwMode="auto">
          <a:xfrm>
            <a:off x="7138988" y="3271838"/>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300</a:t>
            </a:r>
            <a:endParaRPr lang="en-US" sz="1200" b="1">
              <a:ea typeface="MS Mincho" pitchFamily="49" charset="-128"/>
              <a:cs typeface="B Badr" pitchFamily="2" charset="-78"/>
            </a:endParaRPr>
          </a:p>
        </p:txBody>
      </p:sp>
      <p:sp>
        <p:nvSpPr>
          <p:cNvPr id="58443" name="Text Box 75"/>
          <p:cNvSpPr txBox="1">
            <a:spLocks noChangeArrowheads="1"/>
          </p:cNvSpPr>
          <p:nvPr/>
        </p:nvSpPr>
        <p:spPr bwMode="auto">
          <a:xfrm>
            <a:off x="3106738" y="5432425"/>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380</a:t>
            </a:r>
            <a:endParaRPr lang="en-US" sz="1200" b="1">
              <a:ea typeface="MS Mincho" pitchFamily="49" charset="-128"/>
              <a:cs typeface="B Badr" pitchFamily="2" charset="-78"/>
            </a:endParaRPr>
          </a:p>
        </p:txBody>
      </p:sp>
      <p:sp>
        <p:nvSpPr>
          <p:cNvPr id="58444" name="Text Box 76"/>
          <p:cNvSpPr txBox="1">
            <a:spLocks noChangeArrowheads="1"/>
          </p:cNvSpPr>
          <p:nvPr/>
        </p:nvSpPr>
        <p:spPr bwMode="auto">
          <a:xfrm>
            <a:off x="3708400" y="5432425"/>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860</a:t>
            </a:r>
            <a:endParaRPr lang="en-US" sz="1200" b="1">
              <a:ea typeface="MS Mincho" pitchFamily="49" charset="-128"/>
              <a:cs typeface="B Badr" pitchFamily="2" charset="-78"/>
            </a:endParaRPr>
          </a:p>
        </p:txBody>
      </p:sp>
      <p:sp>
        <p:nvSpPr>
          <p:cNvPr id="58445" name="Text Box 77"/>
          <p:cNvSpPr txBox="1">
            <a:spLocks noChangeArrowheads="1"/>
          </p:cNvSpPr>
          <p:nvPr/>
        </p:nvSpPr>
        <p:spPr bwMode="auto">
          <a:xfrm>
            <a:off x="4043363" y="5432425"/>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120</a:t>
            </a:r>
            <a:endParaRPr lang="en-US" sz="1200" b="1">
              <a:ea typeface="MS Mincho" pitchFamily="49" charset="-128"/>
              <a:cs typeface="B Badr" pitchFamily="2" charset="-78"/>
            </a:endParaRPr>
          </a:p>
        </p:txBody>
      </p:sp>
      <p:sp>
        <p:nvSpPr>
          <p:cNvPr id="58446" name="Text Box 78"/>
          <p:cNvSpPr txBox="1">
            <a:spLocks noChangeArrowheads="1"/>
          </p:cNvSpPr>
          <p:nvPr/>
        </p:nvSpPr>
        <p:spPr bwMode="auto">
          <a:xfrm>
            <a:off x="4533900" y="5440363"/>
            <a:ext cx="685800" cy="220662"/>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50000</a:t>
            </a:r>
            <a:endParaRPr lang="en-US" sz="1200" b="1">
              <a:ea typeface="MS Mincho" pitchFamily="49" charset="-128"/>
              <a:cs typeface="B Badr" pitchFamily="2" charset="-78"/>
            </a:endParaRPr>
          </a:p>
        </p:txBody>
      </p:sp>
      <p:sp>
        <p:nvSpPr>
          <p:cNvPr id="58447" name="Text Box 80"/>
          <p:cNvSpPr txBox="1">
            <a:spLocks noChangeArrowheads="1"/>
          </p:cNvSpPr>
          <p:nvPr/>
        </p:nvSpPr>
        <p:spPr bwMode="auto">
          <a:xfrm>
            <a:off x="5003800" y="5432425"/>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215</a:t>
            </a:r>
            <a:endParaRPr lang="en-US" sz="1200" b="1">
              <a:ea typeface="MS Mincho" pitchFamily="49" charset="-128"/>
              <a:cs typeface="B Badr" pitchFamily="2" charset="-78"/>
            </a:endParaRPr>
          </a:p>
        </p:txBody>
      </p:sp>
      <p:sp>
        <p:nvSpPr>
          <p:cNvPr id="58448" name="Text Box 81"/>
          <p:cNvSpPr txBox="1">
            <a:spLocks noChangeArrowheads="1"/>
          </p:cNvSpPr>
          <p:nvPr/>
        </p:nvSpPr>
        <p:spPr bwMode="auto">
          <a:xfrm>
            <a:off x="5338763" y="5432425"/>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100</a:t>
            </a:r>
            <a:endParaRPr lang="en-US" sz="1200" b="1">
              <a:ea typeface="MS Mincho" pitchFamily="49" charset="-128"/>
              <a:cs typeface="B Badr" pitchFamily="2" charset="-78"/>
            </a:endParaRPr>
          </a:p>
        </p:txBody>
      </p:sp>
      <p:sp>
        <p:nvSpPr>
          <p:cNvPr id="58449" name="Text Box 82"/>
          <p:cNvSpPr txBox="1">
            <a:spLocks noChangeArrowheads="1"/>
          </p:cNvSpPr>
          <p:nvPr/>
        </p:nvSpPr>
        <p:spPr bwMode="auto">
          <a:xfrm>
            <a:off x="5795963" y="5445125"/>
            <a:ext cx="695325" cy="220663"/>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10100</a:t>
            </a:r>
            <a:endParaRPr lang="en-US" sz="1200" b="1">
              <a:ea typeface="MS Mincho" pitchFamily="49" charset="-128"/>
              <a:cs typeface="B Badr" pitchFamily="2" charset="-78"/>
            </a:endParaRPr>
          </a:p>
        </p:txBody>
      </p:sp>
      <p:sp>
        <p:nvSpPr>
          <p:cNvPr id="58450" name="Text Box 83"/>
          <p:cNvSpPr txBox="1">
            <a:spLocks noChangeArrowheads="1"/>
          </p:cNvSpPr>
          <p:nvPr/>
        </p:nvSpPr>
        <p:spPr bwMode="auto">
          <a:xfrm>
            <a:off x="7210425" y="5432425"/>
            <a:ext cx="457200" cy="228600"/>
          </a:xfrm>
          <a:prstGeom prst="rect">
            <a:avLst/>
          </a:prstGeom>
          <a:solidFill>
            <a:srgbClr val="FFFFFF"/>
          </a:solidFill>
          <a:ln w="9525">
            <a:solidFill>
              <a:srgbClr val="FFFFFF"/>
            </a:solidFill>
            <a:miter lim="800000"/>
            <a:headEnd/>
            <a:tailEnd/>
          </a:ln>
        </p:spPr>
        <p:txBody>
          <a:bodyPr/>
          <a:lstStyle/>
          <a:p>
            <a:r>
              <a:rPr lang="fa-IR" altLang="ja-JP" sz="1200" b="1">
                <a:latin typeface="Times New Roman" pitchFamily="18" charset="0"/>
                <a:ea typeface="MS Mincho" pitchFamily="49" charset="-128"/>
                <a:cs typeface="B Badr" pitchFamily="2" charset="-78"/>
              </a:rPr>
              <a:t>300</a:t>
            </a:r>
            <a:endParaRPr lang="en-US" sz="1200" b="1">
              <a:ea typeface="MS Mincho" pitchFamily="49" charset="-128"/>
              <a:cs typeface="B Badr" pitchFamily="2" charset="-78"/>
            </a:endParaRPr>
          </a:p>
        </p:txBody>
      </p:sp>
      <p:sp>
        <p:nvSpPr>
          <p:cNvPr id="58451" name="Text Box 84"/>
          <p:cNvSpPr txBox="1">
            <a:spLocks noChangeArrowheads="1"/>
          </p:cNvSpPr>
          <p:nvPr/>
        </p:nvSpPr>
        <p:spPr bwMode="auto">
          <a:xfrm>
            <a:off x="250825" y="5392738"/>
            <a:ext cx="2646363" cy="366712"/>
          </a:xfrm>
          <a:prstGeom prst="rect">
            <a:avLst/>
          </a:prstGeom>
          <a:noFill/>
          <a:ln w="9525">
            <a:noFill/>
            <a:miter lim="800000"/>
            <a:headEnd/>
            <a:tailEnd/>
          </a:ln>
          <a:effectLst/>
        </p:spPr>
        <p:txBody>
          <a:bodyPr wrap="none">
            <a:spAutoFit/>
          </a:bodyPr>
          <a:lstStyle/>
          <a:p>
            <a:r>
              <a:rPr lang="fa-IR" b="1"/>
              <a:t>مجموع هزینه تأسیس درهر هفته</a:t>
            </a:r>
            <a:endParaRPr lang="en-US" b="1"/>
          </a:p>
        </p:txBody>
      </p:sp>
      <p:sp>
        <p:nvSpPr>
          <p:cNvPr id="58452" name="Text Box 85"/>
          <p:cNvSpPr txBox="1">
            <a:spLocks noChangeArrowheads="1"/>
          </p:cNvSpPr>
          <p:nvPr/>
        </p:nvSpPr>
        <p:spPr bwMode="auto">
          <a:xfrm>
            <a:off x="2124075" y="200025"/>
            <a:ext cx="6561138" cy="366713"/>
          </a:xfrm>
          <a:prstGeom prst="rect">
            <a:avLst/>
          </a:prstGeom>
          <a:noFill/>
          <a:ln w="9525">
            <a:noFill/>
            <a:miter lim="800000"/>
            <a:headEnd/>
            <a:tailEnd/>
          </a:ln>
          <a:effectLst/>
        </p:spPr>
        <p:txBody>
          <a:bodyPr wrap="none">
            <a:spAutoFit/>
          </a:bodyPr>
          <a:lstStyle/>
          <a:p>
            <a:r>
              <a:rPr lang="ar-SA" b="1"/>
              <a:t>هزینه قابل پرداخت برای</a:t>
            </a:r>
            <a:r>
              <a:rPr lang="fa-IR" b="1"/>
              <a:t>  </a:t>
            </a:r>
            <a:r>
              <a:rPr lang="ar-SA" b="1"/>
              <a:t>انجام هر یک از فعالیتها را روی نمودار زمان بندی بنویسید</a:t>
            </a:r>
            <a:endParaRPr lang="en-US" b="1"/>
          </a:p>
        </p:txBody>
      </p:sp>
      <p:sp>
        <p:nvSpPr>
          <p:cNvPr id="58453" name="نگهدارنده مکان پانویس 1"/>
          <p:cNvSpPr>
            <a:spLocks noGrp="1"/>
          </p:cNvSpPr>
          <p:nvPr>
            <p:ph type="ftr" sz="quarter" idx="11"/>
          </p:nvPr>
        </p:nvSpPr>
        <p:spPr>
          <a:noFill/>
          <a:ln>
            <a:miter lim="800000"/>
            <a:headEnd/>
            <a:tailEnd/>
          </a:ln>
        </p:spPr>
        <p:txBody>
          <a:bodyPr/>
          <a:lstStyle/>
          <a:p>
            <a:r>
              <a:rPr lang="en-US" dirty="0" err="1" smtClean="0">
                <a:latin typeface="Arial" charset="0"/>
                <a:cs typeface="Arial" charset="0"/>
              </a:rPr>
              <a:t>Telegram.me</a:t>
            </a:r>
            <a:r>
              <a:rPr lang="en-US" dirty="0" smtClean="0">
                <a:latin typeface="Arial" charset="0"/>
                <a:cs typeface="Arial" charset="0"/>
              </a:rPr>
              <a:t>/</a:t>
            </a:r>
            <a:r>
              <a:rPr lang="en-US" dirty="0" err="1" smtClean="0">
                <a:latin typeface="Arial" charset="0"/>
                <a:cs typeface="Arial" charset="0"/>
              </a:rPr>
              <a:t>PptBank</a:t>
            </a:r>
            <a:endParaRPr lang="en-US" dirty="0">
              <a:latin typeface="Arial" charset="0"/>
              <a:cs typeface="Arial"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p:txBody>
          <a:bodyPr/>
          <a:lstStyle/>
          <a:p>
            <a:pPr eaLnBrk="1" hangingPunct="1">
              <a:defRPr/>
            </a:pPr>
            <a:r>
              <a:rPr lang="ar-SA" altLang="ja-JP" sz="4000" b="1" smtClean="0"/>
              <a:t>گام دوم </a:t>
            </a:r>
            <a:r>
              <a:rPr lang="fa-IR" altLang="ja-JP" sz="4000" b="1" smtClean="0"/>
              <a:t>–</a:t>
            </a:r>
            <a:r>
              <a:rPr lang="ar-SA" altLang="ja-JP" sz="4000" b="1" smtClean="0"/>
              <a:t> درآمد حاصل از فروش احتمالی خود را حداقل برای مدت دو سال برآورد نمایید</a:t>
            </a:r>
            <a:r>
              <a:rPr lang="en-US" altLang="ja-JP" sz="4000" smtClean="0">
                <a:ea typeface="MS PGothic" pitchFamily="34" charset="-128"/>
              </a:rPr>
              <a:t> </a:t>
            </a:r>
            <a:endParaRPr lang="en-US" sz="4000" smtClean="0"/>
          </a:p>
        </p:txBody>
      </p:sp>
      <p:sp>
        <p:nvSpPr>
          <p:cNvPr id="111619" name="Rectangle 3"/>
          <p:cNvSpPr>
            <a:spLocks noGrp="1" noRot="1" noChangeArrowheads="1"/>
          </p:cNvSpPr>
          <p:nvPr>
            <p:ph type="body" idx="1"/>
          </p:nvPr>
        </p:nvSpPr>
        <p:spPr/>
        <p:txBody>
          <a:bodyPr/>
          <a:lstStyle/>
          <a:p>
            <a:pPr algn="r" rtl="1" eaLnBrk="1" hangingPunct="1">
              <a:defRPr/>
            </a:pPr>
            <a:r>
              <a:rPr lang="ar-SA" b="1" smtClean="0"/>
              <a:t>گام </a:t>
            </a:r>
            <a:r>
              <a:rPr lang="fa-IR" b="1" smtClean="0"/>
              <a:t>1-2- </a:t>
            </a:r>
            <a:r>
              <a:rPr lang="ar-SA" smtClean="0"/>
              <a:t>با استفاده از نتایج تحقیق بازار، میزان فروش مورد انتظار خود را برای دوسال آینده برآورد کنید.این فروشها را در ماهی که انتظار انجام فروش را دارید ، نشان دهید.اگر بیش از یک محصول یا خدمت ارائه می کنید ، برآورد خود را برای هریک بنویسید. ( با استفاده از نمودار زمان بندی فوق)</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4" name="Rectangle 2"/>
          <p:cNvSpPr>
            <a:spLocks noGrp="1" noRot="1" noChangeArrowheads="1"/>
          </p:cNvSpPr>
          <p:nvPr>
            <p:ph type="title"/>
          </p:nvPr>
        </p:nvSpPr>
        <p:spPr/>
        <p:txBody>
          <a:bodyPr/>
          <a:lstStyle/>
          <a:p>
            <a:pPr eaLnBrk="1" hangingPunct="1">
              <a:defRPr/>
            </a:pPr>
            <a:r>
              <a:rPr lang="fa-IR" smtClean="0"/>
              <a:t>ادامه گام دوم</a:t>
            </a:r>
            <a:endParaRPr lang="en-US" smtClean="0"/>
          </a:p>
        </p:txBody>
      </p:sp>
      <p:sp>
        <p:nvSpPr>
          <p:cNvPr id="115715" name="Rectangle 3"/>
          <p:cNvSpPr>
            <a:spLocks noGrp="1" noRot="1" noChangeArrowheads="1"/>
          </p:cNvSpPr>
          <p:nvPr>
            <p:ph type="body" idx="1"/>
          </p:nvPr>
        </p:nvSpPr>
        <p:spPr/>
        <p:txBody>
          <a:bodyPr/>
          <a:lstStyle/>
          <a:p>
            <a:pPr algn="r" rtl="1" eaLnBrk="1" hangingPunct="1">
              <a:lnSpc>
                <a:spcPct val="90000"/>
              </a:lnSpc>
              <a:defRPr/>
            </a:pPr>
            <a:r>
              <a:rPr lang="ar-SA" b="1" smtClean="0"/>
              <a:t>گام </a:t>
            </a:r>
            <a:r>
              <a:rPr lang="fa-IR" b="1" smtClean="0"/>
              <a:t>2-2- </a:t>
            </a:r>
            <a:r>
              <a:rPr lang="ar-SA" smtClean="0"/>
              <a:t>درآمد مورد انتظار برای هر محصول را از طریق ضرب کردن میزان فروش مورد انتظار در قیمتی که تعیین کرده اید بدست آورید. درآمد حاصل از فروش محصولات و خدمات را برای رسیدن به فروش ناخالص کسب و کار خود با هم جمع کنید.</a:t>
            </a:r>
            <a:endParaRPr lang="fa-IR" smtClean="0"/>
          </a:p>
          <a:p>
            <a:pPr algn="r" rtl="1" eaLnBrk="1" hangingPunct="1">
              <a:lnSpc>
                <a:spcPct val="90000"/>
              </a:lnSpc>
              <a:defRPr/>
            </a:pPr>
            <a:r>
              <a:rPr lang="ar-SA" smtClean="0"/>
              <a:t>سناریو های مختلفی را برای بهترین ، بدترین و محتمل ترین وضعیت پیش بینی کنید. </a:t>
            </a:r>
            <a:endParaRPr lang="fa-IR" smtClean="0"/>
          </a:p>
          <a:p>
            <a:pPr algn="r" rtl="1" eaLnBrk="1" hangingPunct="1">
              <a:lnSpc>
                <a:spcPct val="90000"/>
              </a:lnSpc>
              <a:defRPr/>
            </a:pPr>
            <a:r>
              <a:rPr lang="ar-SA" b="1" smtClean="0"/>
              <a:t>گام </a:t>
            </a:r>
            <a:r>
              <a:rPr lang="fa-IR" b="1" smtClean="0"/>
              <a:t>3-2- </a:t>
            </a:r>
            <a:r>
              <a:rPr lang="ar-SA" smtClean="0"/>
              <a:t>این ارقام را با توجه به تأخیر احتمالی در پرداخت تنظیم نمایید.</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Rectangle 2"/>
          <p:cNvSpPr>
            <a:spLocks noGrp="1" noRot="1" noChangeArrowheads="1"/>
          </p:cNvSpPr>
          <p:nvPr>
            <p:ph type="title"/>
          </p:nvPr>
        </p:nvSpPr>
        <p:spPr/>
        <p:txBody>
          <a:bodyPr/>
          <a:lstStyle/>
          <a:p>
            <a:pPr rtl="1" eaLnBrk="1" hangingPunct="1">
              <a:defRPr/>
            </a:pPr>
            <a:r>
              <a:rPr lang="ar-SA" sz="4000" b="1" smtClean="0"/>
              <a:t>گام </a:t>
            </a:r>
            <a:r>
              <a:rPr lang="fa-IR" sz="4000" b="1" smtClean="0"/>
              <a:t>3</a:t>
            </a:r>
            <a:r>
              <a:rPr lang="ar-SA" sz="4000" b="1" smtClean="0"/>
              <a:t>- سرفصل های هزینه خود را شناسایی نموده و طبقه بندی کنید.</a:t>
            </a:r>
            <a:endParaRPr lang="en-US" sz="4000" b="1" smtClean="0"/>
          </a:p>
        </p:txBody>
      </p:sp>
      <p:sp>
        <p:nvSpPr>
          <p:cNvPr id="116739" name="Rectangle 3"/>
          <p:cNvSpPr>
            <a:spLocks noGrp="1" noRot="1" noChangeArrowheads="1"/>
          </p:cNvSpPr>
          <p:nvPr>
            <p:ph type="body" idx="1"/>
          </p:nvPr>
        </p:nvSpPr>
        <p:spPr/>
        <p:txBody>
          <a:bodyPr/>
          <a:lstStyle/>
          <a:p>
            <a:pPr algn="r" rtl="1" eaLnBrk="1" hangingPunct="1">
              <a:defRPr/>
            </a:pPr>
            <a:r>
              <a:rPr lang="ar-SA" b="1" smtClean="0"/>
              <a:t>گام </a:t>
            </a:r>
            <a:r>
              <a:rPr lang="fa-IR" b="1" smtClean="0"/>
              <a:t>1-3- </a:t>
            </a:r>
            <a:r>
              <a:rPr lang="ar-SA" smtClean="0"/>
              <a:t>کار خود را با تهیه فهرست از همه هزینه هایی که ممکن است در خلال اولین و دومین سال عملکرد شما بوجود بیاید آغاز کنید. سپس آنها را در یکی از دسته های زیر طبقه بندی نمایید:</a:t>
            </a:r>
            <a:endParaRPr lang="en-US" smtClean="0"/>
          </a:p>
          <a:p>
            <a:pPr algn="r" rtl="1" eaLnBrk="1" hangingPunct="1">
              <a:defRPr/>
            </a:pPr>
            <a:r>
              <a:rPr lang="ar-SA" smtClean="0"/>
              <a:t>هزینه های متغیر تولیدی ( بجز حقوق و دستمزد) </a:t>
            </a:r>
            <a:r>
              <a:rPr lang="fa-IR" smtClean="0"/>
              <a:t>–</a:t>
            </a:r>
            <a:r>
              <a:rPr lang="ar-SA" smtClean="0"/>
              <a:t> این دسته از هزینه ها شامل هزینه مواد و خدماتی است که در صورت تغییرات میزان تول</a:t>
            </a:r>
            <a:r>
              <a:rPr lang="fa-IR" smtClean="0"/>
              <a:t>ی</a:t>
            </a:r>
            <a:r>
              <a:rPr lang="ar-SA" smtClean="0"/>
              <a:t>د تغییر می کند.</a:t>
            </a:r>
            <a:endParaRPr lang="en-US" smtClean="0"/>
          </a:p>
          <a:p>
            <a:pPr algn="r" rtl="1" eaLnBrk="1" hangingPunct="1">
              <a:defRPr/>
            </a:pP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7762" name="Rectangle 2"/>
          <p:cNvSpPr>
            <a:spLocks noGrp="1" noRot="1" noChangeArrowheads="1"/>
          </p:cNvSpPr>
          <p:nvPr>
            <p:ph type="title"/>
          </p:nvPr>
        </p:nvSpPr>
        <p:spPr/>
        <p:txBody>
          <a:bodyPr/>
          <a:lstStyle/>
          <a:p>
            <a:pPr eaLnBrk="1" hangingPunct="1">
              <a:defRPr/>
            </a:pPr>
            <a:r>
              <a:rPr lang="fa-IR" smtClean="0"/>
              <a:t>ادامه</a:t>
            </a:r>
            <a:endParaRPr lang="en-US" smtClean="0"/>
          </a:p>
        </p:txBody>
      </p:sp>
      <p:sp>
        <p:nvSpPr>
          <p:cNvPr id="117763" name="Rectangle 3"/>
          <p:cNvSpPr>
            <a:spLocks noGrp="1" noRot="1" noChangeArrowheads="1"/>
          </p:cNvSpPr>
          <p:nvPr>
            <p:ph type="body" idx="1"/>
          </p:nvPr>
        </p:nvSpPr>
        <p:spPr/>
        <p:txBody>
          <a:bodyPr/>
          <a:lstStyle/>
          <a:p>
            <a:pPr algn="r" rtl="1" eaLnBrk="1" hangingPunct="1">
              <a:defRPr/>
            </a:pPr>
            <a:r>
              <a:rPr lang="ar-SA" smtClean="0"/>
              <a:t>هزینه های حقوق و دستمزد</a:t>
            </a:r>
          </a:p>
          <a:p>
            <a:pPr algn="r" rtl="1" eaLnBrk="1" hangingPunct="1">
              <a:defRPr/>
            </a:pPr>
            <a:r>
              <a:rPr lang="ar-SA" smtClean="0"/>
              <a:t>هزینه های ثابت تولیدی و سربار( بجز حقوق و دستمزد) </a:t>
            </a:r>
            <a:r>
              <a:rPr lang="fa-IR" smtClean="0"/>
              <a:t>–</a:t>
            </a:r>
            <a:r>
              <a:rPr lang="ar-SA" smtClean="0"/>
              <a:t> تلفن ، اجاره ، ملزومات، حسابداری</a:t>
            </a:r>
          </a:p>
          <a:p>
            <a:pPr algn="r" rtl="1" eaLnBrk="1" hangingPunct="1">
              <a:defRPr/>
            </a:pPr>
            <a:r>
              <a:rPr lang="ar-SA" smtClean="0"/>
              <a:t>هزینه های سرمایه ای </a:t>
            </a:r>
            <a:r>
              <a:rPr lang="fa-IR" smtClean="0"/>
              <a:t>–</a:t>
            </a:r>
            <a:r>
              <a:rPr lang="ar-SA" smtClean="0"/>
              <a:t> خرید تجهیزات ، ماشین آلات ، دارایی ثابت، ( بجز مواردی که بعنوان بخشی از بودجه تأسیس بحساب آورده اید</a:t>
            </a:r>
            <a:r>
              <a:rPr lang="fa-IR" smtClean="0"/>
              <a:t>)</a:t>
            </a:r>
            <a:r>
              <a:rPr lang="ar-SA" smtClean="0"/>
              <a:t>.</a:t>
            </a:r>
          </a:p>
          <a:p>
            <a:pPr algn="r" rtl="1" eaLnBrk="1" hangingPunct="1">
              <a:defRPr/>
            </a:pPr>
            <a:r>
              <a:rPr lang="ar-SA" smtClean="0"/>
              <a:t>سود</a:t>
            </a:r>
          </a:p>
          <a:p>
            <a:pPr algn="r" rtl="1" eaLnBrk="1" hangingPunct="1">
              <a:defRPr/>
            </a:pPr>
            <a:r>
              <a:rPr lang="ar-SA" smtClean="0"/>
              <a:t>مالیات بردرآمد</a:t>
            </a:r>
            <a:endParaRPr lang="en-US" smtClean="0"/>
          </a:p>
          <a:p>
            <a:pPr algn="r" rtl="1" eaLnBrk="1" hangingPunct="1">
              <a:defRPr/>
            </a:pP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eaLnBrk="1" hangingPunct="1">
              <a:defRPr/>
            </a:pPr>
            <a:r>
              <a:rPr lang="ar-SA" sz="4000" b="1" smtClean="0"/>
              <a:t>مدیر</a:t>
            </a:r>
            <a:r>
              <a:rPr lang="fa-IR" sz="4000" smtClean="0"/>
              <a:t/>
            </a:r>
            <a:br>
              <a:rPr lang="fa-IR" sz="4000" smtClean="0"/>
            </a:br>
            <a:endParaRPr lang="en-US" sz="4000" smtClean="0"/>
          </a:p>
        </p:txBody>
      </p:sp>
      <p:sp>
        <p:nvSpPr>
          <p:cNvPr id="38915" name="Rectangle 3"/>
          <p:cNvSpPr>
            <a:spLocks noGrp="1" noRot="1" noChangeArrowheads="1"/>
          </p:cNvSpPr>
          <p:nvPr>
            <p:ph type="body" sz="half" idx="1"/>
          </p:nvPr>
        </p:nvSpPr>
        <p:spPr>
          <a:xfrm>
            <a:off x="4273550" y="1676400"/>
            <a:ext cx="4191000" cy="4422775"/>
          </a:xfrm>
        </p:spPr>
        <p:txBody>
          <a:bodyPr/>
          <a:lstStyle/>
          <a:p>
            <a:pPr algn="r" rtl="1" eaLnBrk="1" hangingPunct="1">
              <a:defRPr/>
            </a:pPr>
            <a:r>
              <a:rPr lang="ar-SA" smtClean="0"/>
              <a:t>مسئولیت پذیر </a:t>
            </a:r>
            <a:endParaRPr lang="fa-IR" smtClean="0"/>
          </a:p>
          <a:p>
            <a:pPr algn="r" rtl="1" eaLnBrk="1" hangingPunct="1">
              <a:defRPr/>
            </a:pPr>
            <a:r>
              <a:rPr lang="ar-SA" smtClean="0"/>
              <a:t> تصمیم گیرنده</a:t>
            </a:r>
            <a:endParaRPr lang="fa-IR" smtClean="0"/>
          </a:p>
          <a:p>
            <a:pPr algn="r" rtl="1" eaLnBrk="1" hangingPunct="1">
              <a:defRPr/>
            </a:pPr>
            <a:r>
              <a:rPr lang="ar-SA" smtClean="0"/>
              <a:t> رهبر </a:t>
            </a:r>
            <a:endParaRPr lang="fa-IR" smtClean="0"/>
          </a:p>
          <a:p>
            <a:pPr algn="r" rtl="1" eaLnBrk="1" hangingPunct="1">
              <a:defRPr/>
            </a:pPr>
            <a:r>
              <a:rPr lang="ar-SA" smtClean="0"/>
              <a:t> برنامه ریز</a:t>
            </a:r>
            <a:endParaRPr lang="fa-IR" smtClean="0"/>
          </a:p>
          <a:p>
            <a:pPr algn="r" rtl="1" eaLnBrk="1" hangingPunct="1">
              <a:defRPr/>
            </a:pPr>
            <a:r>
              <a:rPr lang="fa-IR" smtClean="0"/>
              <a:t>هماهنگ کننده</a:t>
            </a:r>
            <a:endParaRPr lang="en-US" smtClean="0"/>
          </a:p>
        </p:txBody>
      </p:sp>
      <p:sp>
        <p:nvSpPr>
          <p:cNvPr id="8196" name="Text Box 4"/>
          <p:cNvSpPr txBox="1">
            <a:spLocks noChangeArrowheads="1"/>
          </p:cNvSpPr>
          <p:nvPr/>
        </p:nvSpPr>
        <p:spPr bwMode="auto">
          <a:xfrm>
            <a:off x="3255963" y="2873375"/>
            <a:ext cx="184150" cy="366713"/>
          </a:xfrm>
          <a:prstGeom prst="rect">
            <a:avLst/>
          </a:prstGeom>
          <a:noFill/>
          <a:ln w="9525">
            <a:noFill/>
            <a:miter lim="800000"/>
            <a:headEnd/>
            <a:tailEnd/>
          </a:ln>
          <a:effectLst/>
        </p:spPr>
        <p:txBody>
          <a:bodyPr wrap="none">
            <a:spAutoFit/>
          </a:bodyPr>
          <a:lstStyle/>
          <a:p>
            <a:endParaRPr lang="fa-IR"/>
          </a:p>
        </p:txBody>
      </p:sp>
      <p:pic>
        <p:nvPicPr>
          <p:cNvPr id="38917" name="Picture 5" descr="bd05078_"/>
          <p:cNvPicPr>
            <a:picLocks noGrp="1" noChangeAspect="1" noChangeArrowheads="1"/>
          </p:cNvPicPr>
          <p:nvPr>
            <p:ph sz="half" idx="2"/>
          </p:nvPr>
        </p:nvPicPr>
        <p:blipFill>
          <a:blip r:embed="rId2"/>
          <a:srcRect/>
          <a:stretch>
            <a:fillRect/>
          </a:stretch>
        </p:blipFill>
        <p:spPr>
          <a:xfrm>
            <a:off x="827088" y="1557338"/>
            <a:ext cx="4392612" cy="4608512"/>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8917"/>
                                        </p:tgtEl>
                                        <p:attrNameLst>
                                          <p:attrName>style.visibility</p:attrName>
                                        </p:attrNameLst>
                                      </p:cBhvr>
                                      <p:to>
                                        <p:strVal val="visible"/>
                                      </p:to>
                                    </p:set>
                                    <p:animEffect transition="in" filter="dissolve">
                                      <p:cBhvr>
                                        <p:cTn id="7" dur="500"/>
                                        <p:tgtEl>
                                          <p:spTgt spid="38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Rectangle 2"/>
          <p:cNvSpPr>
            <a:spLocks noGrp="1" noRot="1" noChangeArrowheads="1"/>
          </p:cNvSpPr>
          <p:nvPr>
            <p:ph type="title"/>
          </p:nvPr>
        </p:nvSpPr>
        <p:spPr/>
        <p:txBody>
          <a:bodyPr/>
          <a:lstStyle/>
          <a:p>
            <a:pPr rtl="1" eaLnBrk="1" hangingPunct="1">
              <a:defRPr/>
            </a:pPr>
            <a:r>
              <a:rPr lang="ar-SA" sz="4000" b="1" smtClean="0"/>
              <a:t>گام </a:t>
            </a:r>
            <a:r>
              <a:rPr lang="fa-IR" sz="4000" b="1" smtClean="0"/>
              <a:t>4-  </a:t>
            </a:r>
            <a:r>
              <a:rPr lang="ar-SA" sz="4000" b="1" smtClean="0"/>
              <a:t>برآورد هزینه های</a:t>
            </a:r>
            <a:r>
              <a:rPr lang="fa-IR" sz="4000" b="1" smtClean="0"/>
              <a:t>  </a:t>
            </a:r>
            <a:r>
              <a:rPr lang="ar-SA" sz="4000" b="1" smtClean="0"/>
              <a:t>متغیر تولید </a:t>
            </a:r>
            <a:r>
              <a:rPr lang="fa-IR" sz="4000" b="1" smtClean="0"/>
              <a:t/>
            </a:r>
            <a:br>
              <a:rPr lang="fa-IR" sz="4000" b="1" smtClean="0"/>
            </a:br>
            <a:r>
              <a:rPr lang="ar-SA" sz="4000" b="1" smtClean="0"/>
              <a:t>( باستثن</a:t>
            </a:r>
            <a:r>
              <a:rPr lang="fa-IR" sz="4000" b="1" smtClean="0"/>
              <a:t>ای</a:t>
            </a:r>
            <a:r>
              <a:rPr lang="ar-SA" sz="4000" b="1" smtClean="0"/>
              <a:t> هزینه های حقوق و دستمزد)</a:t>
            </a:r>
            <a:endParaRPr lang="en-US" sz="4000" b="1" smtClean="0"/>
          </a:p>
        </p:txBody>
      </p:sp>
      <p:sp>
        <p:nvSpPr>
          <p:cNvPr id="118787" name="Rectangle 3"/>
          <p:cNvSpPr>
            <a:spLocks noGrp="1" noRot="1" noChangeArrowheads="1"/>
          </p:cNvSpPr>
          <p:nvPr>
            <p:ph type="body" idx="1"/>
          </p:nvPr>
        </p:nvSpPr>
        <p:spPr/>
        <p:txBody>
          <a:bodyPr/>
          <a:lstStyle/>
          <a:p>
            <a:pPr algn="r" rtl="1" eaLnBrk="1" hangingPunct="1">
              <a:defRPr/>
            </a:pPr>
            <a:r>
              <a:rPr lang="ar-SA" b="1" smtClean="0"/>
              <a:t>گام </a:t>
            </a:r>
            <a:r>
              <a:rPr lang="fa-IR" b="1" smtClean="0"/>
              <a:t>1-4- </a:t>
            </a:r>
            <a:r>
              <a:rPr lang="ar-SA" smtClean="0"/>
              <a:t>اگر محصول تولیدی می سازید ، حجم تولید را برآورد کنید. در صورتیکه خرده فروش یا عمده فروش هستید ، میزان فروش را تخمین بزنید. میزان تولید را می توان با محاسبه میزان فروش بعلاوه تولید اضافی برای برآوردن تقاضا محاسبه نمود:</a:t>
            </a:r>
            <a:endParaRPr lang="fa-IR" smtClean="0"/>
          </a:p>
          <a:p>
            <a:pPr algn="r" rtl="1" eaLnBrk="1" hangingPunct="1">
              <a:defRPr/>
            </a:pPr>
            <a:r>
              <a:rPr lang="ar-SA" smtClean="0"/>
              <a:t>موجودی اضافی برای مقابله با نوسانات فروش ، و</a:t>
            </a:r>
            <a:endParaRPr lang="fa-IR" smtClean="0"/>
          </a:p>
          <a:p>
            <a:pPr algn="r" rtl="1" eaLnBrk="1" hangingPunct="1">
              <a:defRPr/>
            </a:pPr>
            <a:r>
              <a:rPr lang="ar-SA" smtClean="0"/>
              <a:t>ضایعات ناشی از عوامل مختلف مانند نمونه مجانی ، شکستن، دله دزدی، و اتلاف </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0" name="Rectangle 2"/>
          <p:cNvSpPr>
            <a:spLocks noGrp="1" noRot="1" noChangeArrowheads="1"/>
          </p:cNvSpPr>
          <p:nvPr>
            <p:ph type="title"/>
          </p:nvPr>
        </p:nvSpPr>
        <p:spPr/>
        <p:txBody>
          <a:bodyPr/>
          <a:lstStyle/>
          <a:p>
            <a:pPr eaLnBrk="1" hangingPunct="1">
              <a:defRPr/>
            </a:pPr>
            <a:r>
              <a:rPr lang="fa-IR" smtClean="0"/>
              <a:t>ادامه گام 4</a:t>
            </a:r>
            <a:endParaRPr lang="en-US" smtClean="0"/>
          </a:p>
        </p:txBody>
      </p:sp>
      <p:sp>
        <p:nvSpPr>
          <p:cNvPr id="119811" name="Rectangle 3"/>
          <p:cNvSpPr>
            <a:spLocks noGrp="1" noRot="1" noChangeArrowheads="1"/>
          </p:cNvSpPr>
          <p:nvPr>
            <p:ph type="body" idx="1"/>
          </p:nvPr>
        </p:nvSpPr>
        <p:spPr/>
        <p:txBody>
          <a:bodyPr/>
          <a:lstStyle/>
          <a:p>
            <a:pPr algn="r" rtl="1" eaLnBrk="1" hangingPunct="1">
              <a:defRPr/>
            </a:pPr>
            <a:r>
              <a:rPr lang="ar-SA" sz="2800" b="1" smtClean="0"/>
              <a:t>گام</a:t>
            </a:r>
            <a:r>
              <a:rPr lang="fa-IR" sz="2800" b="1" smtClean="0"/>
              <a:t>2-4- </a:t>
            </a:r>
            <a:r>
              <a:rPr lang="ar-SA" sz="2800" smtClean="0"/>
              <a:t>ارتباط بین حجم تولید خود را با فهرست هزینه های متغیر تولید روی کاغذ بیاورید.</a:t>
            </a:r>
            <a:endParaRPr lang="fa-IR" sz="2800" b="1" smtClean="0"/>
          </a:p>
          <a:p>
            <a:pPr algn="r" rtl="1" eaLnBrk="1" hangingPunct="1">
              <a:defRPr/>
            </a:pPr>
            <a:r>
              <a:rPr lang="ar-SA" sz="2800" b="1" smtClean="0"/>
              <a:t>گام</a:t>
            </a:r>
            <a:r>
              <a:rPr lang="fa-IR" sz="2800" b="1" smtClean="0"/>
              <a:t>3-4- </a:t>
            </a:r>
            <a:r>
              <a:rPr lang="ar-SA" sz="2800" smtClean="0"/>
              <a:t>نتایج حاصله از گامهای </a:t>
            </a:r>
            <a:r>
              <a:rPr lang="fa-IR" sz="2800" smtClean="0"/>
              <a:t>1-4 </a:t>
            </a:r>
            <a:r>
              <a:rPr lang="ar-SA" sz="2800" smtClean="0"/>
              <a:t>و </a:t>
            </a:r>
            <a:r>
              <a:rPr lang="fa-IR" sz="2800" smtClean="0"/>
              <a:t>2-4 </a:t>
            </a:r>
            <a:r>
              <a:rPr lang="ar-SA" sz="2800" smtClean="0"/>
              <a:t>را برای محاسبه مقدار مواد اولیه و خدمات مورد نیاز برای خرید ، در سطح تولید مورد انتظار بکار ببرید.</a:t>
            </a:r>
            <a:endParaRPr lang="fa-IR" sz="2800" b="1" smtClean="0"/>
          </a:p>
          <a:p>
            <a:pPr algn="r" rtl="1" eaLnBrk="1" hangingPunct="1">
              <a:defRPr/>
            </a:pPr>
            <a:r>
              <a:rPr lang="ar-SA" sz="2800" b="1" smtClean="0"/>
              <a:t>گام </a:t>
            </a:r>
            <a:r>
              <a:rPr lang="fa-IR" sz="2800" b="1" smtClean="0"/>
              <a:t>4-4- </a:t>
            </a:r>
            <a:r>
              <a:rPr lang="ar-SA" sz="2800" smtClean="0"/>
              <a:t>ببینید، هر یک از اقلام فهرست هزینه های متغیر تولید، به چه میزان برای یک واحد از محصول تولیدی افزایش می یابد. و آن را در حجم مورد انتظار برای خرید( لیست مواد و ملزومات مورد نیاز جهت تولید یک واحد محصول) خود ضرب کنید. </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Rectangle 2"/>
          <p:cNvSpPr>
            <a:spLocks noGrp="1" noRot="1" noChangeArrowheads="1"/>
          </p:cNvSpPr>
          <p:nvPr>
            <p:ph type="title"/>
          </p:nvPr>
        </p:nvSpPr>
        <p:spPr/>
        <p:txBody>
          <a:bodyPr/>
          <a:lstStyle/>
          <a:p>
            <a:pPr rtl="1" eaLnBrk="1" hangingPunct="1">
              <a:defRPr/>
            </a:pPr>
            <a:r>
              <a:rPr lang="ar-SA" altLang="ja-JP" sz="4000" b="1" smtClean="0"/>
              <a:t>گام </a:t>
            </a:r>
            <a:r>
              <a:rPr lang="fa-IR" altLang="ja-JP" sz="4000" b="1" smtClean="0"/>
              <a:t>5– </a:t>
            </a:r>
            <a:r>
              <a:rPr lang="ar-SA" altLang="ja-JP" sz="4000" b="1" smtClean="0"/>
              <a:t>برآورد هزینه های حقوق و دستمزد</a:t>
            </a:r>
            <a:r>
              <a:rPr lang="ar-SA" altLang="ja-JP" sz="4000" smtClean="0"/>
              <a:t> </a:t>
            </a:r>
            <a:endParaRPr lang="en-US" sz="4000" smtClean="0"/>
          </a:p>
        </p:txBody>
      </p:sp>
      <p:sp>
        <p:nvSpPr>
          <p:cNvPr id="120835" name="Rectangle 3"/>
          <p:cNvSpPr>
            <a:spLocks noGrp="1" noRot="1" noChangeArrowheads="1"/>
          </p:cNvSpPr>
          <p:nvPr>
            <p:ph type="body" idx="1"/>
          </p:nvPr>
        </p:nvSpPr>
        <p:spPr/>
        <p:txBody>
          <a:bodyPr/>
          <a:lstStyle/>
          <a:p>
            <a:pPr algn="r" rtl="1" eaLnBrk="1" hangingPunct="1">
              <a:defRPr/>
            </a:pPr>
            <a:r>
              <a:rPr lang="ar-SA" sz="2800" b="1" smtClean="0"/>
              <a:t>گام</a:t>
            </a:r>
            <a:r>
              <a:rPr lang="fa-IR" sz="2800" b="1" smtClean="0"/>
              <a:t>1-5-</a:t>
            </a:r>
            <a:r>
              <a:rPr lang="ar-SA" sz="2800" b="1" smtClean="0"/>
              <a:t> </a:t>
            </a:r>
            <a:r>
              <a:rPr lang="ar-SA" sz="2800" smtClean="0"/>
              <a:t>تعداد کارکنانی را که برای گرداندن کسب و کار خود نیاز دارید، محاسبه کنید. با توجه به اندازه ، ماهیت ومیزان تخصصی بودن ، فرهنگ کاری در محل ، نوع تکنولوژی مورد استفاده نیروی انسانی خود را شامل کارگران، کارمندان، پیمانکاران فرعی، کارکنان موردی، مدیران ، اعضأ هیأت مدیره و ...برآورد کنید.</a:t>
            </a:r>
            <a:endParaRPr lang="fa-IR" sz="2800" smtClean="0"/>
          </a:p>
          <a:p>
            <a:pPr algn="r" rtl="1" eaLnBrk="1" hangingPunct="1">
              <a:defRPr/>
            </a:pPr>
            <a:r>
              <a:rPr lang="ar-SA" sz="2800" smtClean="0"/>
              <a:t>در انجام این محاسبات ، به یاد داشته باشید که باید عواملی مانند تعطیلات رسمی ، مرخصی سالیانه ، مرخصی استعلاجی، و غیره را باید بحساب بیاورید. قاعده اساسی برای موفقیت آن است که هر یک از کارکنان با احتساب تعطیلات باید </a:t>
            </a:r>
            <a:r>
              <a:rPr lang="fa-IR" sz="2800" smtClean="0"/>
              <a:t>220 </a:t>
            </a:r>
            <a:r>
              <a:rPr lang="ar-SA" sz="2800" smtClean="0"/>
              <a:t>روز در سال به کار مفید مشغول باشد.</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Rectangle 2"/>
          <p:cNvSpPr>
            <a:spLocks noGrp="1" noRot="1" noChangeArrowheads="1"/>
          </p:cNvSpPr>
          <p:nvPr>
            <p:ph type="title"/>
          </p:nvPr>
        </p:nvSpPr>
        <p:spPr/>
        <p:txBody>
          <a:bodyPr/>
          <a:lstStyle/>
          <a:p>
            <a:pPr eaLnBrk="1" hangingPunct="1">
              <a:defRPr/>
            </a:pPr>
            <a:r>
              <a:rPr lang="fa-IR" smtClean="0"/>
              <a:t>ادامه گام 5</a:t>
            </a:r>
            <a:endParaRPr lang="en-US" smtClean="0"/>
          </a:p>
        </p:txBody>
      </p:sp>
      <p:sp>
        <p:nvSpPr>
          <p:cNvPr id="121859" name="Rectangle 3"/>
          <p:cNvSpPr>
            <a:spLocks noGrp="1" noRot="1" noChangeArrowheads="1"/>
          </p:cNvSpPr>
          <p:nvPr>
            <p:ph type="body" idx="1"/>
          </p:nvPr>
        </p:nvSpPr>
        <p:spPr>
          <a:xfrm>
            <a:off x="457200" y="1600200"/>
            <a:ext cx="8229600" cy="4924425"/>
          </a:xfrm>
        </p:spPr>
        <p:txBody>
          <a:bodyPr/>
          <a:lstStyle/>
          <a:p>
            <a:pPr algn="r" rtl="1" eaLnBrk="1" hangingPunct="1">
              <a:lnSpc>
                <a:spcPct val="90000"/>
              </a:lnSpc>
              <a:defRPr/>
            </a:pPr>
            <a:r>
              <a:rPr lang="ar-SA" sz="2800" b="1" smtClean="0"/>
              <a:t>گام </a:t>
            </a:r>
            <a:r>
              <a:rPr lang="fa-IR" sz="2800" b="1" smtClean="0"/>
              <a:t>2-5- </a:t>
            </a:r>
            <a:r>
              <a:rPr lang="ar-SA" sz="2800" smtClean="0"/>
              <a:t>هزینه های کار مستقیم و کار غیرمستقیم کارکنان را محاسبه کنید.</a:t>
            </a:r>
            <a:endParaRPr lang="fa-IR" sz="2800" smtClean="0"/>
          </a:p>
          <a:p>
            <a:pPr algn="r" rtl="1" eaLnBrk="1" hangingPunct="1">
              <a:lnSpc>
                <a:spcPct val="90000"/>
              </a:lnSpc>
              <a:defRPr/>
            </a:pPr>
            <a:r>
              <a:rPr lang="ar-SA" sz="2800" smtClean="0"/>
              <a:t>هزینه های کار مستقیم ، هزینه هایی است که مستقیماً در ایجاد ارزش افزوده وکار آنها در تولید محصول یا خدمت اصلی شما</a:t>
            </a:r>
            <a:r>
              <a:rPr lang="fa-IR" sz="2800" smtClean="0"/>
              <a:t>  </a:t>
            </a:r>
            <a:r>
              <a:rPr lang="ar-SA" sz="2800" smtClean="0"/>
              <a:t>قابل ردیابی است . </a:t>
            </a:r>
            <a:endParaRPr lang="fa-IR" sz="2800" smtClean="0"/>
          </a:p>
          <a:p>
            <a:pPr algn="r" rtl="1" eaLnBrk="1" hangingPunct="1">
              <a:lnSpc>
                <a:spcPct val="90000"/>
              </a:lnSpc>
              <a:defRPr/>
            </a:pPr>
            <a:r>
              <a:rPr lang="ar-SA" sz="2800" smtClean="0"/>
              <a:t>هزینه های کار غیر مستقیم ، هزینه هایی است که برای پشتیبانی از عملیات تولید محصول و ارائه خدمت صورت می گیرد. مانند کارگزینی، حسابداری ، سرپرستی و... </a:t>
            </a:r>
            <a:endParaRPr lang="fa-IR" sz="2800" smtClean="0"/>
          </a:p>
          <a:p>
            <a:pPr algn="r" rtl="1" eaLnBrk="1" hangingPunct="1">
              <a:lnSpc>
                <a:spcPct val="90000"/>
              </a:lnSpc>
              <a:defRPr/>
            </a:pPr>
            <a:r>
              <a:rPr lang="ar-SA" sz="2800" smtClean="0"/>
              <a:t>درهنگام استخدام نیروی کار جدید خصوصاً از نوع</a:t>
            </a:r>
            <a:r>
              <a:rPr lang="fa-IR" sz="2800" smtClean="0"/>
              <a:t>  </a:t>
            </a:r>
            <a:r>
              <a:rPr lang="ar-SA" sz="2800" smtClean="0"/>
              <a:t>غیر مستقیم آن،</a:t>
            </a:r>
            <a:r>
              <a:rPr lang="fa-IR" sz="2800" smtClean="0"/>
              <a:t>  </a:t>
            </a:r>
            <a:r>
              <a:rPr lang="ar-SA" sz="2800" smtClean="0"/>
              <a:t>با حسابداران و حقوق دانان مشاوره کنید، زیرا عواقب مختلفی بهمراه خواهد داشت.</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82" name="Rectangle 2"/>
          <p:cNvSpPr>
            <a:spLocks noGrp="1" noRot="1" noChangeArrowheads="1"/>
          </p:cNvSpPr>
          <p:nvPr>
            <p:ph type="title"/>
          </p:nvPr>
        </p:nvSpPr>
        <p:spPr/>
        <p:txBody>
          <a:bodyPr/>
          <a:lstStyle/>
          <a:p>
            <a:pPr eaLnBrk="1" hangingPunct="1">
              <a:defRPr/>
            </a:pPr>
            <a:r>
              <a:rPr lang="fa-IR" smtClean="0"/>
              <a:t>ادامه گام 5</a:t>
            </a:r>
            <a:endParaRPr lang="en-US" smtClean="0"/>
          </a:p>
        </p:txBody>
      </p:sp>
      <p:sp>
        <p:nvSpPr>
          <p:cNvPr id="122883" name="Rectangle 3"/>
          <p:cNvSpPr>
            <a:spLocks noGrp="1" noRot="1" noChangeArrowheads="1"/>
          </p:cNvSpPr>
          <p:nvPr>
            <p:ph type="body" idx="1"/>
          </p:nvPr>
        </p:nvSpPr>
        <p:spPr/>
        <p:txBody>
          <a:bodyPr/>
          <a:lstStyle/>
          <a:p>
            <a:pPr algn="r" rtl="1" eaLnBrk="1" hangingPunct="1">
              <a:defRPr/>
            </a:pPr>
            <a:r>
              <a:rPr lang="ar-SA" b="1" smtClean="0"/>
              <a:t>گام</a:t>
            </a:r>
            <a:r>
              <a:rPr lang="fa-IR" b="1" smtClean="0"/>
              <a:t>3-5- </a:t>
            </a:r>
            <a:r>
              <a:rPr lang="ar-SA" smtClean="0"/>
              <a:t>هزینه حقوق و دستمزد هر گروه از کارکنان را در تعداد آنها ضرب کنید و سپس برای بدست آوردن میزان حقوق ، دستمزد ، وحق العمل، آنها را</a:t>
            </a:r>
            <a:r>
              <a:rPr lang="fa-IR" smtClean="0"/>
              <a:t>  </a:t>
            </a:r>
            <a:r>
              <a:rPr lang="ar-SA" smtClean="0"/>
              <a:t>بطور جداگانه با هم جمع کنید.</a:t>
            </a:r>
            <a:endParaRPr lang="fa-IR" smtClean="0"/>
          </a:p>
          <a:p>
            <a:pPr algn="r" rtl="1" eaLnBrk="1" hangingPunct="1">
              <a:defRPr/>
            </a:pPr>
            <a:r>
              <a:rPr lang="ar-SA" smtClean="0"/>
              <a:t>این هزینه ها را بطور ماهانه بر اساس زمان بندی مورد انتظار برای پرداخت طبقه بندی کنید.</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906" name="Rectangle 2"/>
          <p:cNvSpPr>
            <a:spLocks noGrp="1" noRot="1" noChangeArrowheads="1"/>
          </p:cNvSpPr>
          <p:nvPr>
            <p:ph type="title"/>
          </p:nvPr>
        </p:nvSpPr>
        <p:spPr/>
        <p:txBody>
          <a:bodyPr/>
          <a:lstStyle/>
          <a:p>
            <a:pPr rtl="1" eaLnBrk="1" hangingPunct="1">
              <a:defRPr/>
            </a:pPr>
            <a:r>
              <a:rPr lang="ar-SA" altLang="ja-JP" sz="4000" b="1" smtClean="0"/>
              <a:t>گام </a:t>
            </a:r>
            <a:r>
              <a:rPr lang="fa-IR" altLang="ja-JP" sz="4000" b="1" smtClean="0"/>
              <a:t>6–</a:t>
            </a:r>
            <a:r>
              <a:rPr lang="ar-SA" altLang="ja-JP" sz="4000" b="1" smtClean="0"/>
              <a:t> برآورد هزینه های ثابت و هزینه های سرمایه ای ، حداقل برای دو سال آینده</a:t>
            </a:r>
            <a:r>
              <a:rPr lang="en-US" altLang="ja-JP" sz="4000" smtClean="0">
                <a:ea typeface="MS PGothic" pitchFamily="34" charset="-128"/>
              </a:rPr>
              <a:t> </a:t>
            </a:r>
            <a:endParaRPr lang="en-US" sz="4000" smtClean="0"/>
          </a:p>
        </p:txBody>
      </p:sp>
      <p:sp>
        <p:nvSpPr>
          <p:cNvPr id="123907" name="Rectangle 3"/>
          <p:cNvSpPr>
            <a:spLocks noGrp="1" noRot="1" noChangeArrowheads="1"/>
          </p:cNvSpPr>
          <p:nvPr>
            <p:ph type="body" idx="1"/>
          </p:nvPr>
        </p:nvSpPr>
        <p:spPr/>
        <p:txBody>
          <a:bodyPr/>
          <a:lstStyle/>
          <a:p>
            <a:pPr algn="r" rtl="1" eaLnBrk="1" hangingPunct="1">
              <a:defRPr/>
            </a:pPr>
            <a:r>
              <a:rPr lang="ar-SA" b="1" smtClean="0"/>
              <a:t>گام </a:t>
            </a:r>
            <a:r>
              <a:rPr lang="fa-IR" b="1" smtClean="0"/>
              <a:t>1-6- </a:t>
            </a:r>
            <a:r>
              <a:rPr lang="ar-SA" smtClean="0"/>
              <a:t>در گام سوم هزینه های سربار و هزینه های سرمایه ای را کسب و کار خود را شناسایی نمودید. برای هر یک از موارد این فهرست ، مقداری را که انتظار پرداخت آن را دارید ، برآورد نموده و هزینه ها را براساس ماه هایی که پرداخت خواهند شد، زمان بندی نمایید.جزئیات محاسباتی خود را ذکر نموده و تمام فرضیاتی را که برای این محاسبا ت در نظر گرفته اید ، بیان نمایید.</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Rot="1" noChangeArrowheads="1"/>
          </p:cNvSpPr>
          <p:nvPr>
            <p:ph type="title"/>
          </p:nvPr>
        </p:nvSpPr>
        <p:spPr/>
        <p:txBody>
          <a:bodyPr/>
          <a:lstStyle/>
          <a:p>
            <a:pPr rtl="1" eaLnBrk="1" hangingPunct="1">
              <a:defRPr/>
            </a:pPr>
            <a:r>
              <a:rPr lang="ar-SA" altLang="ja-JP" sz="4000" b="1" smtClean="0"/>
              <a:t>گام </a:t>
            </a:r>
            <a:r>
              <a:rPr lang="fa-IR" altLang="ja-JP" sz="4000" b="1" smtClean="0">
                <a:ea typeface="MS PGothic" pitchFamily="34" charset="-128"/>
              </a:rPr>
              <a:t>7</a:t>
            </a:r>
            <a:r>
              <a:rPr lang="ar-SA" altLang="ja-JP" sz="4000" b="1" smtClean="0"/>
              <a:t>- هزینه بهره وام ها و مالیات بردرآمد خود را محاسبه کنید</a:t>
            </a:r>
            <a:r>
              <a:rPr lang="en-US" altLang="ja-JP" sz="4000" smtClean="0">
                <a:ea typeface="MS PGothic" pitchFamily="34" charset="-128"/>
              </a:rPr>
              <a:t> </a:t>
            </a:r>
            <a:endParaRPr lang="en-US" sz="4000" smtClean="0"/>
          </a:p>
        </p:txBody>
      </p:sp>
      <p:sp>
        <p:nvSpPr>
          <p:cNvPr id="124931" name="Rectangle 3"/>
          <p:cNvSpPr>
            <a:spLocks noGrp="1" noRot="1" noChangeArrowheads="1"/>
          </p:cNvSpPr>
          <p:nvPr>
            <p:ph type="body" idx="1"/>
          </p:nvPr>
        </p:nvSpPr>
        <p:spPr/>
        <p:txBody>
          <a:bodyPr/>
          <a:lstStyle/>
          <a:p>
            <a:pPr algn="r" rtl="1" eaLnBrk="1" hangingPunct="1">
              <a:defRPr/>
            </a:pPr>
            <a:r>
              <a:rPr lang="ar-SA" b="1" smtClean="0"/>
              <a:t>گام </a:t>
            </a:r>
            <a:r>
              <a:rPr lang="fa-IR" b="1" smtClean="0"/>
              <a:t>1-7- </a:t>
            </a:r>
            <a:r>
              <a:rPr lang="ar-SA" smtClean="0"/>
              <a:t>میزان وام مورد نیاز خود را بر اساس روش پیشنهادی در گام </a:t>
            </a:r>
            <a:r>
              <a:rPr lang="fa-IR" smtClean="0"/>
              <a:t>10</a:t>
            </a:r>
            <a:r>
              <a:rPr lang="ar-SA" smtClean="0"/>
              <a:t>برآورد نمایید. اگر از انواع مختلفی از وامها استفاده می کنید آنها را بطور جداگانه نمایش دهید.</a:t>
            </a:r>
            <a:endParaRPr lang="fa-IR" b="1" smtClean="0"/>
          </a:p>
          <a:p>
            <a:pPr algn="r" rtl="1" eaLnBrk="1" hangingPunct="1">
              <a:defRPr/>
            </a:pPr>
            <a:r>
              <a:rPr lang="ar-SA" b="1" smtClean="0"/>
              <a:t>گام </a:t>
            </a:r>
            <a:r>
              <a:rPr lang="fa-IR" b="1" smtClean="0"/>
              <a:t>2-7- </a:t>
            </a:r>
            <a:r>
              <a:rPr lang="ar-SA" smtClean="0"/>
              <a:t>نرخ بهره سالیانه هر یک از وامها را برآورد کنید. </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4" name="Rectangle 2"/>
          <p:cNvSpPr>
            <a:spLocks noGrp="1" noRot="1" noChangeArrowheads="1"/>
          </p:cNvSpPr>
          <p:nvPr>
            <p:ph type="title"/>
          </p:nvPr>
        </p:nvSpPr>
        <p:spPr/>
        <p:txBody>
          <a:bodyPr/>
          <a:lstStyle/>
          <a:p>
            <a:pPr eaLnBrk="1" hangingPunct="1">
              <a:defRPr/>
            </a:pPr>
            <a:r>
              <a:rPr lang="fa-IR" smtClean="0"/>
              <a:t>ادامه گام 7</a:t>
            </a:r>
            <a:endParaRPr lang="en-US" smtClean="0"/>
          </a:p>
        </p:txBody>
      </p:sp>
      <p:sp>
        <p:nvSpPr>
          <p:cNvPr id="125955" name="Rectangle 3"/>
          <p:cNvSpPr>
            <a:spLocks noGrp="1" noRot="1" noChangeArrowheads="1"/>
          </p:cNvSpPr>
          <p:nvPr>
            <p:ph type="body" idx="1"/>
          </p:nvPr>
        </p:nvSpPr>
        <p:spPr/>
        <p:txBody>
          <a:bodyPr/>
          <a:lstStyle/>
          <a:p>
            <a:pPr algn="r" rtl="1" eaLnBrk="1" hangingPunct="1">
              <a:defRPr/>
            </a:pPr>
            <a:r>
              <a:rPr lang="ar-SA" b="1" smtClean="0"/>
              <a:t>گام </a:t>
            </a:r>
            <a:r>
              <a:rPr lang="fa-IR" b="1" smtClean="0"/>
              <a:t>3-7- </a:t>
            </a:r>
            <a:r>
              <a:rPr lang="ar-SA" smtClean="0"/>
              <a:t>برای محاسبه میزان بهره سالیانه دیون خود ، اصل وام را در نرخ بهره آن ضرب کنید( برای مثال ، یکی از اقوام شما وامی با بهره </a:t>
            </a:r>
            <a:r>
              <a:rPr lang="fa-IR" smtClean="0"/>
              <a:t>5</a:t>
            </a:r>
            <a:r>
              <a:rPr lang="ar-SA" smtClean="0"/>
              <a:t>% به شما داده و وام دیگری با نرخ بهره </a:t>
            </a:r>
            <a:r>
              <a:rPr lang="fa-IR" smtClean="0"/>
              <a:t>20</a:t>
            </a:r>
            <a:r>
              <a:rPr lang="ar-SA" smtClean="0"/>
              <a:t>% از</a:t>
            </a:r>
            <a:r>
              <a:rPr lang="fa-IR" smtClean="0"/>
              <a:t>  </a:t>
            </a:r>
            <a:r>
              <a:rPr lang="ar-SA" smtClean="0"/>
              <a:t>بانک گرفته اید) سپس هر یک را بطور جداگانه محاسبه کنید.</a:t>
            </a:r>
            <a:endParaRPr lang="fa-IR" b="1" smtClean="0"/>
          </a:p>
          <a:p>
            <a:pPr algn="r" rtl="1" eaLnBrk="1" hangingPunct="1">
              <a:defRPr/>
            </a:pPr>
            <a:r>
              <a:rPr lang="ar-SA" b="1" smtClean="0"/>
              <a:t>گام </a:t>
            </a:r>
            <a:r>
              <a:rPr lang="fa-IR" b="1" smtClean="0"/>
              <a:t>4-7-</a:t>
            </a:r>
            <a:r>
              <a:rPr lang="ar-SA" smtClean="0"/>
              <a:t> میزان مالیات بردرآمد خود را محاسبه کنید. اگر این مالیات بر میزان سرمایه یا وام مورد نیاز شما تأثیر دارد ، محاسبات گام </a:t>
            </a:r>
            <a:r>
              <a:rPr lang="fa-IR" smtClean="0"/>
              <a:t>7 </a:t>
            </a:r>
            <a:r>
              <a:rPr lang="ar-SA" smtClean="0"/>
              <a:t>را دوباره انجام دهید.</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8" name="Rectangle 2"/>
          <p:cNvSpPr>
            <a:spLocks noGrp="1" noRot="1" noChangeArrowheads="1"/>
          </p:cNvSpPr>
          <p:nvPr>
            <p:ph type="title"/>
          </p:nvPr>
        </p:nvSpPr>
        <p:spPr/>
        <p:txBody>
          <a:bodyPr/>
          <a:lstStyle/>
          <a:p>
            <a:pPr rtl="1" eaLnBrk="1" hangingPunct="1">
              <a:defRPr/>
            </a:pPr>
            <a:r>
              <a:rPr lang="ar-SA" altLang="ja-JP" b="1" smtClean="0"/>
              <a:t>گام </a:t>
            </a:r>
            <a:r>
              <a:rPr lang="fa-IR" altLang="ja-JP" b="1" smtClean="0">
                <a:ea typeface="MS PGothic" pitchFamily="34" charset="-128"/>
              </a:rPr>
              <a:t>8</a:t>
            </a:r>
            <a:r>
              <a:rPr lang="ar-SA" altLang="ja-JP" b="1" smtClean="0"/>
              <a:t>- جریان وجوه نقد را تخمین بزنید</a:t>
            </a:r>
            <a:r>
              <a:rPr lang="en-US" altLang="ja-JP" smtClean="0">
                <a:ea typeface="MS PGothic" pitchFamily="34" charset="-128"/>
              </a:rPr>
              <a:t> </a:t>
            </a:r>
            <a:endParaRPr lang="en-US" smtClean="0"/>
          </a:p>
        </p:txBody>
      </p:sp>
      <p:sp>
        <p:nvSpPr>
          <p:cNvPr id="126979" name="Rectangle 3"/>
          <p:cNvSpPr>
            <a:spLocks noGrp="1" noRot="1" noChangeArrowheads="1"/>
          </p:cNvSpPr>
          <p:nvPr>
            <p:ph type="body" idx="1"/>
          </p:nvPr>
        </p:nvSpPr>
        <p:spPr/>
        <p:txBody>
          <a:bodyPr/>
          <a:lstStyle/>
          <a:p>
            <a:pPr algn="r" rtl="1" eaLnBrk="1" hangingPunct="1">
              <a:defRPr/>
            </a:pPr>
            <a:r>
              <a:rPr lang="ar-SA" sz="2800" b="1" smtClean="0"/>
              <a:t>گام </a:t>
            </a:r>
            <a:r>
              <a:rPr lang="fa-IR" sz="2800" b="1" smtClean="0"/>
              <a:t>1-8- </a:t>
            </a:r>
            <a:r>
              <a:rPr lang="ar-SA" sz="2800" smtClean="0"/>
              <a:t>حالا شما تمام اطلاعات مورد نیاز را برای تهیه کاربرگ جریان وجوه نقد( بعنوان یکی از مهمترین صورتهای مالی)</a:t>
            </a:r>
            <a:r>
              <a:rPr lang="fa-IR" sz="2800" smtClean="0"/>
              <a:t>  </a:t>
            </a:r>
            <a:r>
              <a:rPr lang="ar-SA" sz="2800" smtClean="0"/>
              <a:t>در اختیار دارید.</a:t>
            </a:r>
            <a:endParaRPr lang="en-US" sz="2800" smtClean="0"/>
          </a:p>
          <a:p>
            <a:pPr algn="r" rtl="1" eaLnBrk="1" hangingPunct="1">
              <a:defRPr/>
            </a:pPr>
            <a:r>
              <a:rPr lang="ar-SA" sz="2800" smtClean="0"/>
              <a:t>در گام </a:t>
            </a:r>
            <a:r>
              <a:rPr lang="fa-IR" sz="2800" smtClean="0"/>
              <a:t>1</a:t>
            </a:r>
            <a:r>
              <a:rPr lang="ar-SA" sz="2800" smtClean="0"/>
              <a:t> هزینه های تأسیس را محاسبه کرده اید.</a:t>
            </a:r>
          </a:p>
          <a:p>
            <a:pPr algn="r" rtl="1" eaLnBrk="1" hangingPunct="1">
              <a:defRPr/>
            </a:pPr>
            <a:r>
              <a:rPr lang="ar-SA" sz="2800" smtClean="0"/>
              <a:t>در گام</a:t>
            </a:r>
            <a:r>
              <a:rPr lang="fa-IR" sz="2800" smtClean="0"/>
              <a:t>2</a:t>
            </a:r>
            <a:r>
              <a:rPr lang="ar-SA" sz="2800" smtClean="0"/>
              <a:t> دریافت های نقدی از عملیات تجاری خود را حساب کرده اید.</a:t>
            </a:r>
          </a:p>
          <a:p>
            <a:pPr algn="r" rtl="1" eaLnBrk="1" hangingPunct="1">
              <a:defRPr/>
            </a:pPr>
            <a:r>
              <a:rPr lang="ar-SA" sz="2800" smtClean="0"/>
              <a:t>در گامهای </a:t>
            </a:r>
            <a:r>
              <a:rPr lang="fa-IR" sz="2800" smtClean="0"/>
              <a:t>6-4</a:t>
            </a:r>
            <a:r>
              <a:rPr lang="ar-SA" sz="2800" smtClean="0"/>
              <a:t> میزان پرداخت های نقدی برای عملیات تجاری، سربارها و هزینه های سرمایه ای خود را بدست آورده اید</a:t>
            </a:r>
          </a:p>
          <a:p>
            <a:pPr algn="r" rtl="1" eaLnBrk="1" hangingPunct="1">
              <a:defRPr/>
            </a:pPr>
            <a:r>
              <a:rPr lang="ar-SA" sz="2800" smtClean="0"/>
              <a:t>سرانجام در گام</a:t>
            </a:r>
            <a:r>
              <a:rPr lang="fa-IR" sz="2800" smtClean="0"/>
              <a:t> 7 </a:t>
            </a:r>
            <a:r>
              <a:rPr lang="ar-SA" sz="2800" smtClean="0"/>
              <a:t>میزان بهره وامهای دریافتی را برآورد نموده اید.</a:t>
            </a:r>
            <a:endParaRPr lang="en-US" sz="2800" smtClean="0"/>
          </a:p>
          <a:p>
            <a:pPr algn="r" rtl="1" eaLnBrk="1" hangingPunct="1">
              <a:defRPr/>
            </a:pP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Rectangle 2"/>
          <p:cNvSpPr>
            <a:spLocks noGrp="1" noRot="1" noChangeArrowheads="1"/>
          </p:cNvSpPr>
          <p:nvPr>
            <p:ph type="title"/>
          </p:nvPr>
        </p:nvSpPr>
        <p:spPr/>
        <p:txBody>
          <a:bodyPr/>
          <a:lstStyle/>
          <a:p>
            <a:pPr eaLnBrk="1" hangingPunct="1">
              <a:defRPr/>
            </a:pPr>
            <a:r>
              <a:rPr lang="fa-IR" smtClean="0"/>
              <a:t>ادامه گام 8</a:t>
            </a:r>
            <a:endParaRPr lang="en-US" smtClean="0"/>
          </a:p>
        </p:txBody>
      </p:sp>
      <p:sp>
        <p:nvSpPr>
          <p:cNvPr id="128003" name="Rectangle 3"/>
          <p:cNvSpPr>
            <a:spLocks noGrp="1" noRot="1" noChangeArrowheads="1"/>
          </p:cNvSpPr>
          <p:nvPr>
            <p:ph type="body" idx="1"/>
          </p:nvPr>
        </p:nvSpPr>
        <p:spPr/>
        <p:txBody>
          <a:bodyPr/>
          <a:lstStyle/>
          <a:p>
            <a:pPr algn="r" rtl="1" eaLnBrk="1" hangingPunct="1">
              <a:defRPr/>
            </a:pPr>
            <a:r>
              <a:rPr lang="ar-SA" smtClean="0"/>
              <a:t>مجموع این موارد جریان وجوه نقدی پرداختی و دریافتی شما را نشان می دهد.</a:t>
            </a:r>
            <a:endParaRPr lang="fa-IR" smtClean="0"/>
          </a:p>
          <a:p>
            <a:pPr algn="r" rtl="1" eaLnBrk="1" hangingPunct="1">
              <a:defRPr/>
            </a:pPr>
            <a:r>
              <a:rPr lang="ar-SA" smtClean="0"/>
              <a:t>اگر جریان وجوه نقدی شمادر یکی از ماهها منفی است </a:t>
            </a:r>
            <a:endParaRPr lang="fa-IR" smtClean="0"/>
          </a:p>
          <a:p>
            <a:pPr algn="r" rtl="1" eaLnBrk="1" hangingPunct="1">
              <a:buFont typeface="Wingdings" pitchFamily="2" charset="2"/>
              <a:buNone/>
              <a:defRPr/>
            </a:pPr>
            <a:r>
              <a:rPr lang="fa-IR" smtClean="0"/>
              <a:t>  </a:t>
            </a:r>
            <a:r>
              <a:rPr lang="ar-SA" smtClean="0"/>
              <a:t>( اگر مصارف شما از منابع تان بیشتر است) در آن ماه دچار کمبود نقدینگی خواهید شد.اگر جریان نقدی شما مثبت است ، نشان می دهد ،</a:t>
            </a:r>
            <a:r>
              <a:rPr lang="fa-IR" smtClean="0"/>
              <a:t>  </a:t>
            </a:r>
            <a:r>
              <a:rPr lang="ar-SA" smtClean="0"/>
              <a:t>شما در آن ماه مازاد نقدینگی دارید.</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pPr eaLnBrk="1" hangingPunct="1">
              <a:defRPr/>
            </a:pPr>
            <a:r>
              <a:rPr lang="ar-SA" b="1" smtClean="0"/>
              <a:t>فروشنده</a:t>
            </a:r>
            <a:endParaRPr lang="en-US" b="1" smtClean="0"/>
          </a:p>
        </p:txBody>
      </p:sp>
      <p:sp>
        <p:nvSpPr>
          <p:cNvPr id="40963" name="Rectangle 3"/>
          <p:cNvSpPr>
            <a:spLocks noGrp="1" noRot="1" noChangeArrowheads="1"/>
          </p:cNvSpPr>
          <p:nvPr>
            <p:ph type="body" sz="half" idx="1"/>
          </p:nvPr>
        </p:nvSpPr>
        <p:spPr>
          <a:xfrm>
            <a:off x="4414838" y="1676400"/>
            <a:ext cx="4192587" cy="4422775"/>
          </a:xfrm>
        </p:spPr>
        <p:txBody>
          <a:bodyPr/>
          <a:lstStyle/>
          <a:p>
            <a:pPr algn="r" rtl="1" eaLnBrk="1" hangingPunct="1">
              <a:defRPr/>
            </a:pPr>
            <a:r>
              <a:rPr lang="ar-SA" sz="2800" smtClean="0"/>
              <a:t>شناخت و تامین نیاز مشتری</a:t>
            </a:r>
            <a:endParaRPr lang="fa-IR" sz="2800" smtClean="0"/>
          </a:p>
          <a:p>
            <a:pPr algn="r" rtl="1" eaLnBrk="1" hangingPunct="1">
              <a:defRPr/>
            </a:pPr>
            <a:r>
              <a:rPr lang="ar-SA" sz="2800" smtClean="0"/>
              <a:t> فهمیدن مردم </a:t>
            </a:r>
            <a:endParaRPr lang="fa-IR" sz="2800" smtClean="0"/>
          </a:p>
          <a:p>
            <a:pPr algn="r" rtl="1" eaLnBrk="1" hangingPunct="1">
              <a:defRPr/>
            </a:pPr>
            <a:r>
              <a:rPr lang="ar-SA" sz="2800" smtClean="0"/>
              <a:t> طریقه برقراری ارتباط و حرف زدن با آنها </a:t>
            </a:r>
            <a:endParaRPr lang="fa-IR" sz="2800" smtClean="0"/>
          </a:p>
          <a:p>
            <a:pPr algn="r" rtl="1" eaLnBrk="1" hangingPunct="1">
              <a:defRPr/>
            </a:pPr>
            <a:r>
              <a:rPr lang="ar-SA" sz="2800" smtClean="0"/>
              <a:t> اعتماد به نفس </a:t>
            </a:r>
            <a:endParaRPr lang="fa-IR" sz="2800" smtClean="0"/>
          </a:p>
          <a:p>
            <a:pPr algn="r" rtl="1" eaLnBrk="1" hangingPunct="1">
              <a:defRPr/>
            </a:pPr>
            <a:r>
              <a:rPr lang="ar-SA" sz="2800" smtClean="0"/>
              <a:t> گوش دادن به اعتراض مشتری.</a:t>
            </a:r>
            <a:endParaRPr lang="en-US" sz="2800" smtClean="0"/>
          </a:p>
        </p:txBody>
      </p:sp>
      <p:pic>
        <p:nvPicPr>
          <p:cNvPr id="9220" name="Picture 4" descr="ch3art"/>
          <p:cNvPicPr>
            <a:picLocks noGrp="1" noChangeAspect="1" noChangeArrowheads="1"/>
          </p:cNvPicPr>
          <p:nvPr>
            <p:ph sz="half" idx="2"/>
          </p:nvPr>
        </p:nvPicPr>
        <p:blipFill>
          <a:blip r:embed="rId2">
            <a:lum bright="34000" contrast="-34000"/>
          </a:blip>
          <a:srcRect/>
          <a:stretch>
            <a:fillRect/>
          </a:stretch>
        </p:blipFill>
        <p:spPr>
          <a:xfrm>
            <a:off x="395288" y="1773238"/>
            <a:ext cx="4105275" cy="3816350"/>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26" name="Rectangle 2"/>
          <p:cNvSpPr>
            <a:spLocks noGrp="1" noRot="1" noChangeArrowheads="1"/>
          </p:cNvSpPr>
          <p:nvPr>
            <p:ph type="title"/>
          </p:nvPr>
        </p:nvSpPr>
        <p:spPr/>
        <p:txBody>
          <a:bodyPr/>
          <a:lstStyle/>
          <a:p>
            <a:pPr rtl="1" eaLnBrk="1" hangingPunct="1">
              <a:defRPr/>
            </a:pPr>
            <a:r>
              <a:rPr lang="ar-SA" altLang="ja-JP" sz="4000" b="1" smtClean="0"/>
              <a:t>گام</a:t>
            </a:r>
            <a:r>
              <a:rPr lang="en-US" altLang="ja-JP" sz="4000" b="1" smtClean="0">
                <a:ea typeface="MS PGothic" pitchFamily="34" charset="-128"/>
              </a:rPr>
              <a:t> </a:t>
            </a:r>
            <a:r>
              <a:rPr lang="fa-IR" altLang="ja-JP" sz="4000" b="1" smtClean="0">
                <a:ea typeface="MS PGothic" pitchFamily="34" charset="-128"/>
              </a:rPr>
              <a:t>9-</a:t>
            </a:r>
            <a:r>
              <a:rPr lang="fa-IR" altLang="ja-JP" sz="4000" b="1" smtClean="0"/>
              <a:t>  </a:t>
            </a:r>
            <a:r>
              <a:rPr lang="ar-SA" altLang="ja-JP" sz="4000" b="1" smtClean="0"/>
              <a:t>برآورد مجموع سرمایه گذاری مورد نیاز</a:t>
            </a:r>
            <a:r>
              <a:rPr lang="ar-SA" altLang="ja-JP" sz="4000" smtClean="0"/>
              <a:t> </a:t>
            </a:r>
            <a:endParaRPr lang="en-US" sz="4000" smtClean="0"/>
          </a:p>
        </p:txBody>
      </p:sp>
      <p:sp>
        <p:nvSpPr>
          <p:cNvPr id="129027" name="Rectangle 3"/>
          <p:cNvSpPr>
            <a:spLocks noGrp="1" noRot="1" noChangeArrowheads="1"/>
          </p:cNvSpPr>
          <p:nvPr>
            <p:ph type="body" idx="1"/>
          </p:nvPr>
        </p:nvSpPr>
        <p:spPr/>
        <p:txBody>
          <a:bodyPr/>
          <a:lstStyle/>
          <a:p>
            <a:pPr algn="r" rtl="1" eaLnBrk="1" hangingPunct="1">
              <a:lnSpc>
                <a:spcPct val="90000"/>
              </a:lnSpc>
              <a:defRPr/>
            </a:pPr>
            <a:r>
              <a:rPr lang="ar-SA" sz="2800" b="1" smtClean="0"/>
              <a:t>گام </a:t>
            </a:r>
            <a:r>
              <a:rPr lang="fa-IR" sz="2800" b="1" smtClean="0"/>
              <a:t>1-9- </a:t>
            </a:r>
            <a:r>
              <a:rPr lang="ar-SA" sz="2800" smtClean="0"/>
              <a:t>کسب و کار شما برای انجام عملیات خود در ماه اول ، چهارماه اول ، و سال اول ، چقدر پول نیاز دارد؟ برای تامین مالی خود به چه میزان باید از دیگران وام بگیرید؟</a:t>
            </a:r>
            <a:endParaRPr lang="fa-IR" sz="2800" smtClean="0"/>
          </a:p>
          <a:p>
            <a:pPr algn="r" rtl="1" eaLnBrk="1" hangingPunct="1">
              <a:lnSpc>
                <a:spcPct val="90000"/>
              </a:lnSpc>
              <a:defRPr/>
            </a:pPr>
            <a:r>
              <a:rPr lang="ar-SA" sz="2800" smtClean="0"/>
              <a:t>کاربرگ جریان وجوه نقدی شاید مهمترین سندی باشد که تنظیم خواهید نمود. این کاربرگ بدقت نشان می دهد ، که در هر دوره به چه مقدار پول نیاز دارید ، یا چه میزان مازاد برای سرمایه گذاری مجدد یا بازپرداخت بدهی ها در اختیار خواهید داشت.</a:t>
            </a:r>
            <a:endParaRPr lang="fa-IR" sz="2800" smtClean="0"/>
          </a:p>
          <a:p>
            <a:pPr algn="r" rtl="1" eaLnBrk="1" hangingPunct="1">
              <a:lnSpc>
                <a:spcPct val="90000"/>
              </a:lnSpc>
              <a:defRPr/>
            </a:pPr>
            <a:r>
              <a:rPr lang="ar-SA" sz="2800" smtClean="0"/>
              <a:t>کمبود نقدینگی ، بیانگر نیاز به سرمایه گذاری یا اخذ وام بیشتراست که می تواند از محل پس انداز شما، وامهای بانکی، کمک های دولتی ، یا سایر منابع تامین شود. </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
          <p:cNvSpPr>
            <a:spLocks noGrp="1" noRot="1" noChangeArrowheads="1"/>
          </p:cNvSpPr>
          <p:nvPr>
            <p:ph type="title"/>
          </p:nvPr>
        </p:nvSpPr>
        <p:spPr/>
        <p:txBody>
          <a:bodyPr/>
          <a:lstStyle/>
          <a:p>
            <a:pPr rtl="1" eaLnBrk="1" hangingPunct="1">
              <a:defRPr/>
            </a:pPr>
            <a:r>
              <a:rPr lang="ar-SA" altLang="ja-JP" sz="4000" b="1" smtClean="0"/>
              <a:t>گام </a:t>
            </a:r>
            <a:r>
              <a:rPr lang="fa-IR" altLang="ja-JP" sz="4000" b="1" smtClean="0"/>
              <a:t>10</a:t>
            </a:r>
            <a:r>
              <a:rPr lang="ar-SA" altLang="ja-JP" sz="4000" b="1" smtClean="0"/>
              <a:t>- برآورد میزان تأمین مالی مورد نیاز از طریق وام</a:t>
            </a:r>
            <a:r>
              <a:rPr lang="en-US" altLang="ja-JP" sz="4000" smtClean="0">
                <a:ea typeface="MS PGothic" pitchFamily="34" charset="-128"/>
              </a:rPr>
              <a:t> </a:t>
            </a:r>
            <a:endParaRPr lang="en-US" sz="4000" smtClean="0"/>
          </a:p>
        </p:txBody>
      </p:sp>
      <p:sp>
        <p:nvSpPr>
          <p:cNvPr id="130051" name="Rectangle 3"/>
          <p:cNvSpPr>
            <a:spLocks noGrp="1" noRot="1" noChangeArrowheads="1"/>
          </p:cNvSpPr>
          <p:nvPr>
            <p:ph type="body" idx="1"/>
          </p:nvPr>
        </p:nvSpPr>
        <p:spPr/>
        <p:txBody>
          <a:bodyPr/>
          <a:lstStyle/>
          <a:p>
            <a:pPr algn="r" rtl="1" eaLnBrk="1" hangingPunct="1">
              <a:lnSpc>
                <a:spcPct val="90000"/>
              </a:lnSpc>
              <a:defRPr/>
            </a:pPr>
            <a:r>
              <a:rPr lang="ar-SA" b="1" smtClean="0"/>
              <a:t>گام</a:t>
            </a:r>
            <a:r>
              <a:rPr lang="fa-IR" b="1" smtClean="0"/>
              <a:t> 1-10-</a:t>
            </a:r>
            <a:r>
              <a:rPr lang="en-US" b="1" smtClean="0"/>
              <a:t> </a:t>
            </a:r>
            <a:r>
              <a:rPr lang="fa-IR" b="1" smtClean="0"/>
              <a:t> </a:t>
            </a:r>
            <a:r>
              <a:rPr lang="ar-SA" smtClean="0"/>
              <a:t>سرمایه</a:t>
            </a:r>
            <a:r>
              <a:rPr lang="fa-IR" smtClean="0"/>
              <a:t>  </a:t>
            </a:r>
            <a:r>
              <a:rPr lang="ar-SA" smtClean="0"/>
              <a:t>را که می توانید ازمحل پس انداز خودتان ( با فرض اینکه شما بجای اخذ وام از پول خودتان استفاده می کنید)، از سایر سرمایه گذاران ( دوستان، اقوام ، قطب ها صنعتی و اقتصادی، بانکها و...) و از کمک های دولتی جمع آوری کنید.</a:t>
            </a:r>
            <a:endParaRPr lang="fa-IR" smtClean="0"/>
          </a:p>
          <a:p>
            <a:pPr algn="r" rtl="1" eaLnBrk="1" hangingPunct="1">
              <a:lnSpc>
                <a:spcPct val="90000"/>
              </a:lnSpc>
              <a:defRPr/>
            </a:pPr>
            <a:r>
              <a:rPr lang="ar-SA" smtClean="0"/>
              <a:t>مقدار سرمایه خود را از کل سرمایه گذاری مورد نیاز کم کنید . این کار به شما میزان پولی را نشان خواهد داد که باید بصورت وام</a:t>
            </a:r>
            <a:r>
              <a:rPr lang="fa-IR" smtClean="0"/>
              <a:t>  </a:t>
            </a:r>
            <a:r>
              <a:rPr lang="ar-SA" smtClean="0"/>
              <a:t>قرض بگیرید. ارقام حاصل از این محاسبات را در گام </a:t>
            </a:r>
            <a:r>
              <a:rPr lang="fa-IR" smtClean="0"/>
              <a:t>1-7</a:t>
            </a:r>
            <a:r>
              <a:rPr lang="ar-SA" smtClean="0"/>
              <a:t> مورد استفاده قرار دهید.</a:t>
            </a: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Rectangle 2"/>
          <p:cNvSpPr>
            <a:spLocks noGrp="1" noRot="1" noChangeArrowheads="1"/>
          </p:cNvSpPr>
          <p:nvPr>
            <p:ph type="title"/>
          </p:nvPr>
        </p:nvSpPr>
        <p:spPr/>
        <p:txBody>
          <a:bodyPr/>
          <a:lstStyle/>
          <a:p>
            <a:pPr rtl="1" eaLnBrk="1" hangingPunct="1">
              <a:defRPr/>
            </a:pPr>
            <a:r>
              <a:rPr lang="ar-SA" sz="4000" b="1" smtClean="0"/>
              <a:t>گام</a:t>
            </a:r>
            <a:r>
              <a:rPr lang="fa-IR" sz="4000" b="1" smtClean="0"/>
              <a:t>2-10 </a:t>
            </a:r>
            <a:r>
              <a:rPr lang="ar-SA" sz="4000" smtClean="0"/>
              <a:t>امکان پذیر بودن دریافت وام را بررسی کنید</a:t>
            </a:r>
            <a:endParaRPr lang="en-US" sz="4000" smtClean="0"/>
          </a:p>
        </p:txBody>
      </p:sp>
      <p:sp>
        <p:nvSpPr>
          <p:cNvPr id="131075" name="Rectangle 3"/>
          <p:cNvSpPr>
            <a:spLocks noGrp="1" noRot="1" noChangeArrowheads="1"/>
          </p:cNvSpPr>
          <p:nvPr>
            <p:ph type="body" idx="1"/>
          </p:nvPr>
        </p:nvSpPr>
        <p:spPr/>
        <p:txBody>
          <a:bodyPr/>
          <a:lstStyle/>
          <a:p>
            <a:pPr algn="r" rtl="1" eaLnBrk="1" hangingPunct="1">
              <a:lnSpc>
                <a:spcPct val="90000"/>
              </a:lnSpc>
              <a:defRPr/>
            </a:pPr>
            <a:r>
              <a:rPr lang="ar-SA" sz="2800" smtClean="0"/>
              <a:t>عوامل زیادی وجود دارد که ممکن است برآورد های اولیه شما را مورد تردید قرار دهد. مهمتر از همه ،آن است که ممکن است بانکها بدلیل اینکه شما بتازگی کار خود را آغاز کرده اید ، از پرداخت وام خودداری کنند. دوم اینکه، ممکن است در یابید که توانایی بازپرداخت وام دریافتی را ندارید(گام </a:t>
            </a:r>
            <a:r>
              <a:rPr lang="fa-IR" sz="2800" smtClean="0"/>
              <a:t>3-7).</a:t>
            </a:r>
          </a:p>
          <a:p>
            <a:pPr algn="r" rtl="1" eaLnBrk="1" hangingPunct="1">
              <a:lnSpc>
                <a:spcPct val="90000"/>
              </a:lnSpc>
              <a:defRPr/>
            </a:pPr>
            <a:r>
              <a:rPr lang="ar-SA" sz="2800" smtClean="0"/>
              <a:t>تجربیات نشان میدهد ، بسیاری از کسانی که بتازگی کار خود را آغاز کرده اند ، تا ماهها ، شاید سالها، تا زمانی که نتوانسته اند به یک موسسه اعتباری ثابت کنند که ثبات مالی لازم برای بازپرداخت وام را دارند ، موفق به دریافت هیچگونه تسهیلات اعتباری نگردیده اند.البته مزیت وام نگرفتن ، عدم نیاز به پرداخت هزینه های بهره است.</a:t>
            </a:r>
            <a:endParaRPr lang="en-US" sz="2800"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Rectangle 2"/>
          <p:cNvSpPr>
            <a:spLocks noGrp="1" noRot="1" noChangeArrowheads="1"/>
          </p:cNvSpPr>
          <p:nvPr>
            <p:ph type="title"/>
          </p:nvPr>
        </p:nvSpPr>
        <p:spPr/>
        <p:txBody>
          <a:bodyPr/>
          <a:lstStyle/>
          <a:p>
            <a:pPr rtl="1" eaLnBrk="1" hangingPunct="1">
              <a:defRPr/>
            </a:pPr>
            <a:r>
              <a:rPr lang="ar-SA" sz="3600" b="1" smtClean="0"/>
              <a:t>گام </a:t>
            </a:r>
            <a:r>
              <a:rPr lang="fa-IR" sz="3600" b="1" smtClean="0"/>
              <a:t>3-10- </a:t>
            </a:r>
            <a:r>
              <a:rPr lang="ar-SA" sz="3600" smtClean="0"/>
              <a:t>تا زمانیکه به یک حدود امکان پذیر از نیاز به وام نرسیده اید ، روی برنامه مالی خود کار کنید</a:t>
            </a:r>
            <a:endParaRPr lang="en-US" sz="3600" smtClean="0"/>
          </a:p>
        </p:txBody>
      </p:sp>
      <p:sp>
        <p:nvSpPr>
          <p:cNvPr id="132099" name="Rectangle 3"/>
          <p:cNvSpPr>
            <a:spLocks noGrp="1" noRot="1" noChangeArrowheads="1"/>
          </p:cNvSpPr>
          <p:nvPr>
            <p:ph type="body" idx="1"/>
          </p:nvPr>
        </p:nvSpPr>
        <p:spPr/>
        <p:txBody>
          <a:bodyPr/>
          <a:lstStyle/>
          <a:p>
            <a:pPr algn="r" rtl="1" eaLnBrk="1" hangingPunct="1">
              <a:defRPr/>
            </a:pPr>
            <a:r>
              <a:rPr lang="ar-SA" smtClean="0"/>
              <a:t>اگر اولین برآورد شما از میزان وام مورد نیاز امکان پذیر نبود، بایستی روی برنامه مالی خود ، آنقدر کار کنید تا  نیازمندی خود را به وام تا حد ممکن پایین بیاورید. انجام این کار به طرق زیر ممکن است:</a:t>
            </a:r>
            <a:endParaRPr lang="en-US" smtClean="0"/>
          </a:p>
          <a:p>
            <a:pPr algn="r" rtl="1" eaLnBrk="1" hangingPunct="1">
              <a:defRPr/>
            </a:pPr>
            <a:r>
              <a:rPr lang="ar-SA" smtClean="0"/>
              <a:t>کاهش هزینه های عملیاتی یا تجدید نظر در خرید تجهیزات </a:t>
            </a:r>
          </a:p>
          <a:p>
            <a:pPr algn="r" rtl="1" eaLnBrk="1" hangingPunct="1">
              <a:defRPr/>
            </a:pPr>
            <a:r>
              <a:rPr lang="ar-SA" smtClean="0"/>
              <a:t>استفاده بیشتر از پس انداز خودتان برای سرمایه گذاری در کسب و کار، یا پیدا کردن تامین کنندگان مالی دیگر ( مانند افراد خیر و سازمانهای خیریه)</a:t>
            </a:r>
            <a:endParaRPr lang="en-US" smtClean="0"/>
          </a:p>
          <a:p>
            <a:pPr algn="r" rtl="1" eaLnBrk="1" hangingPunct="1">
              <a:defRPr/>
            </a:pPr>
            <a:endParaRPr lang="en-US" smtClean="0"/>
          </a:p>
        </p:txBody>
      </p:sp>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Rectangle 2"/>
          <p:cNvSpPr>
            <a:spLocks noGrp="1" noRot="1" noChangeArrowheads="1"/>
          </p:cNvSpPr>
          <p:nvPr>
            <p:ph type="title"/>
          </p:nvPr>
        </p:nvSpPr>
        <p:spPr/>
        <p:txBody>
          <a:bodyPr/>
          <a:lstStyle/>
          <a:p>
            <a:pPr eaLnBrk="1" hangingPunct="1">
              <a:defRPr/>
            </a:pPr>
            <a:endParaRPr lang="fa-IR" smtClean="0"/>
          </a:p>
        </p:txBody>
      </p:sp>
      <p:sp>
        <p:nvSpPr>
          <p:cNvPr id="133123" name="Rectangle 3"/>
          <p:cNvSpPr>
            <a:spLocks noGrp="1" noRot="1" noChangeArrowheads="1"/>
          </p:cNvSpPr>
          <p:nvPr>
            <p:ph type="body" idx="1"/>
          </p:nvPr>
        </p:nvSpPr>
        <p:spPr/>
        <p:txBody>
          <a:bodyPr/>
          <a:lstStyle/>
          <a:p>
            <a:pPr algn="r" rtl="1" eaLnBrk="1" hangingPunct="1">
              <a:defRPr/>
            </a:pPr>
            <a:r>
              <a:rPr lang="ar-SA" smtClean="0"/>
              <a:t>هراسی از کار مجدد روی تمام طرح توجیهی خود نداشته باشید، اگر اعداد و ارقام ، در مرحله اول با شما سر سازگاری ندارد، ناامید نشوید ، بروز مشکلات این فرصت را برای شما فراهم می نماید که با یک راه حل هوشمندانه ، آنها را حل کنید.</a:t>
            </a:r>
            <a:endParaRPr lang="en-US" smtClean="0"/>
          </a:p>
        </p:txBody>
      </p:sp>
      <p:pic>
        <p:nvPicPr>
          <p:cNvPr id="77828" name="Picture 5" descr="Picture4"/>
          <p:cNvPicPr>
            <a:picLocks noChangeAspect="1" noChangeArrowheads="1"/>
          </p:cNvPicPr>
          <p:nvPr/>
        </p:nvPicPr>
        <p:blipFill>
          <a:blip r:embed="rId2"/>
          <a:srcRect/>
          <a:stretch>
            <a:fillRect/>
          </a:stretch>
        </p:blipFill>
        <p:spPr bwMode="auto">
          <a:xfrm>
            <a:off x="2370138" y="3887788"/>
            <a:ext cx="3786187" cy="2997200"/>
          </a:xfrm>
          <a:prstGeom prst="rect">
            <a:avLst/>
          </a:prstGeom>
          <a:noFill/>
          <a:ln w="9525">
            <a:noFill/>
            <a:miter lim="800000"/>
            <a:headEnd/>
            <a:tailEnd/>
          </a:ln>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pPr eaLnBrk="1" hangingPunct="1">
              <a:defRPr/>
            </a:pPr>
            <a:r>
              <a:rPr lang="ar-SA" b="1" smtClean="0"/>
              <a:t>متفکر</a:t>
            </a:r>
            <a:endParaRPr lang="en-US" b="1" smtClean="0"/>
          </a:p>
        </p:txBody>
      </p:sp>
      <p:sp>
        <p:nvSpPr>
          <p:cNvPr id="43011" name="Rectangle 3"/>
          <p:cNvSpPr>
            <a:spLocks noGrp="1" noRot="1" noChangeArrowheads="1"/>
          </p:cNvSpPr>
          <p:nvPr>
            <p:ph type="body" sz="half" idx="1"/>
          </p:nvPr>
        </p:nvSpPr>
        <p:spPr>
          <a:xfrm>
            <a:off x="3973513" y="1676400"/>
            <a:ext cx="4191000" cy="4422775"/>
          </a:xfrm>
        </p:spPr>
        <p:txBody>
          <a:bodyPr/>
          <a:lstStyle/>
          <a:p>
            <a:pPr algn="r" rtl="1" eaLnBrk="1" hangingPunct="1">
              <a:defRPr/>
            </a:pPr>
            <a:r>
              <a:rPr lang="ar-SA" altLang="ja-JP" sz="2800" smtClean="0"/>
              <a:t>ایده های جدید ارائه نمایید </a:t>
            </a:r>
            <a:endParaRPr lang="fa-IR" altLang="ja-JP" sz="2800" smtClean="0"/>
          </a:p>
          <a:p>
            <a:pPr algn="r" rtl="1" eaLnBrk="1" hangingPunct="1">
              <a:defRPr/>
            </a:pPr>
            <a:r>
              <a:rPr lang="ar-SA" altLang="ja-JP" sz="2800" smtClean="0"/>
              <a:t> خلاق و نوآور باشید</a:t>
            </a:r>
            <a:endParaRPr lang="fa-IR" altLang="ja-JP" sz="2800" smtClean="0"/>
          </a:p>
          <a:p>
            <a:pPr algn="r" rtl="1" eaLnBrk="1" hangingPunct="1">
              <a:defRPr/>
            </a:pPr>
            <a:r>
              <a:rPr lang="ar-SA" altLang="ja-JP" sz="2800" smtClean="0"/>
              <a:t> برای مسایل و مشکلات راه حل ارائه </a:t>
            </a:r>
            <a:r>
              <a:rPr lang="fa-IR" altLang="ja-JP" sz="2800" smtClean="0"/>
              <a:t>کنید</a:t>
            </a:r>
            <a:r>
              <a:rPr lang="ar-SA" altLang="ja-JP" sz="2800" smtClean="0"/>
              <a:t>.</a:t>
            </a:r>
            <a:r>
              <a:rPr lang="en-US" altLang="ja-JP" sz="2800" smtClean="0">
                <a:ea typeface="MS PGothic" pitchFamily="34" charset="-128"/>
              </a:rPr>
              <a:t> </a:t>
            </a:r>
            <a:endParaRPr lang="en-US" sz="2800" smtClean="0"/>
          </a:p>
        </p:txBody>
      </p:sp>
      <p:pic>
        <p:nvPicPr>
          <p:cNvPr id="10244" name="Picture 4" descr="414genius"/>
          <p:cNvPicPr>
            <a:picLocks noGrp="1" noChangeAspect="1" noChangeArrowheads="1"/>
          </p:cNvPicPr>
          <p:nvPr>
            <p:ph sz="half" idx="2"/>
          </p:nvPr>
        </p:nvPicPr>
        <p:blipFill>
          <a:blip r:embed="rId2"/>
          <a:srcRect/>
          <a:stretch>
            <a:fillRect/>
          </a:stretch>
        </p:blipFill>
        <p:spPr>
          <a:xfrm>
            <a:off x="844550" y="2162175"/>
            <a:ext cx="2532063" cy="3449638"/>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lstStyle/>
          <a:p>
            <a:pPr eaLnBrk="1" hangingPunct="1">
              <a:defRPr/>
            </a:pPr>
            <a:r>
              <a:rPr lang="ar-SA" b="1" smtClean="0"/>
              <a:t>کارآفرین</a:t>
            </a:r>
            <a:endParaRPr lang="en-US" b="1" smtClean="0"/>
          </a:p>
        </p:txBody>
      </p:sp>
      <p:sp>
        <p:nvSpPr>
          <p:cNvPr id="45059" name="Rectangle 3"/>
          <p:cNvSpPr>
            <a:spLocks noGrp="1" noRot="1" noChangeArrowheads="1"/>
          </p:cNvSpPr>
          <p:nvPr>
            <p:ph type="body" sz="half" idx="1"/>
          </p:nvPr>
        </p:nvSpPr>
        <p:spPr>
          <a:xfrm>
            <a:off x="4491038" y="1676400"/>
            <a:ext cx="4191000" cy="4422775"/>
          </a:xfrm>
        </p:spPr>
        <p:txBody>
          <a:bodyPr/>
          <a:lstStyle/>
          <a:p>
            <a:pPr algn="r" rtl="1" eaLnBrk="1" hangingPunct="1">
              <a:defRPr/>
            </a:pPr>
            <a:r>
              <a:rPr lang="fa-IR" sz="2800" smtClean="0"/>
              <a:t> </a:t>
            </a:r>
            <a:r>
              <a:rPr lang="ar-SA" sz="2800" smtClean="0"/>
              <a:t>فرصت های کاری راشناسایی نمایید </a:t>
            </a:r>
            <a:endParaRPr lang="fa-IR" sz="2800" smtClean="0"/>
          </a:p>
          <a:p>
            <a:pPr algn="r" rtl="1" eaLnBrk="1" hangingPunct="1">
              <a:defRPr/>
            </a:pPr>
            <a:r>
              <a:rPr lang="ar-SA" sz="2800" smtClean="0"/>
              <a:t> موفقیت طلب باشید</a:t>
            </a:r>
            <a:endParaRPr lang="fa-IR" sz="2800" smtClean="0"/>
          </a:p>
          <a:p>
            <a:pPr algn="r" rtl="1" eaLnBrk="1" hangingPunct="1">
              <a:defRPr/>
            </a:pPr>
            <a:r>
              <a:rPr lang="ar-SA" sz="2800" smtClean="0"/>
              <a:t>ریسک های حساب شده انجام دهید</a:t>
            </a:r>
            <a:endParaRPr lang="fa-IR" sz="2800" smtClean="0"/>
          </a:p>
          <a:p>
            <a:pPr algn="r" rtl="1" eaLnBrk="1" hangingPunct="1">
              <a:defRPr/>
            </a:pPr>
            <a:r>
              <a:rPr lang="en-US" sz="2800" smtClean="0"/>
              <a:t> </a:t>
            </a:r>
            <a:r>
              <a:rPr lang="ar-SA" sz="2800" smtClean="0"/>
              <a:t>منابع</a:t>
            </a:r>
            <a:r>
              <a:rPr lang="fa-IR" sz="2800" smtClean="0"/>
              <a:t> </a:t>
            </a:r>
            <a:r>
              <a:rPr lang="ar-SA" sz="2800" smtClean="0"/>
              <a:t>وامکانات را برای رسیدن به هدف خود جمع آوری</a:t>
            </a:r>
            <a:r>
              <a:rPr lang="fa-IR" sz="2800" smtClean="0"/>
              <a:t> و بسیج </a:t>
            </a:r>
            <a:r>
              <a:rPr lang="ar-SA" sz="2800" smtClean="0"/>
              <a:t> کنید.</a:t>
            </a:r>
            <a:endParaRPr lang="en-US" sz="2800" smtClean="0"/>
          </a:p>
        </p:txBody>
      </p:sp>
      <p:pic>
        <p:nvPicPr>
          <p:cNvPr id="11268" name="Picture 4" descr="bd05542_"/>
          <p:cNvPicPr>
            <a:picLocks noGrp="1" noChangeAspect="1" noChangeArrowheads="1"/>
          </p:cNvPicPr>
          <p:nvPr>
            <p:ph sz="half" idx="2"/>
          </p:nvPr>
        </p:nvPicPr>
        <p:blipFill>
          <a:blip r:embed="rId2"/>
          <a:srcRect/>
          <a:stretch>
            <a:fillRect/>
          </a:stretch>
        </p:blipFill>
        <p:spPr>
          <a:xfrm>
            <a:off x="323850" y="2235200"/>
            <a:ext cx="4038600" cy="3255963"/>
          </a:xfrm>
          <a:noFill/>
        </p:spPr>
      </p:pic>
      <p:sp>
        <p:nvSpPr>
          <p:cNvPr id="2" name="نگهدارنده مکان پانویس 1"/>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US" dirty="0" err="1" smtClean="0"/>
              <a:t>Telegram.me</a:t>
            </a:r>
            <a:r>
              <a:rPr lang="en-US" dirty="0" smtClean="0"/>
              <a:t>/</a:t>
            </a:r>
            <a:r>
              <a:rPr lang="en-US" dirty="0" err="1" smtClean="0"/>
              <a:t>PptBank</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louds">
  <a:themeElements>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Clouds">
      <a:majorFont>
        <a:latin typeface="Arial"/>
        <a:ea typeface=""/>
        <a:cs typeface="Arial"/>
      </a:majorFont>
      <a:minorFont>
        <a:latin typeface="Arial"/>
        <a:ea typeface=""/>
        <a:cs typeface="Arial"/>
      </a:minorFont>
    </a:fontScheme>
    <a:fmtScheme name="دفتر کا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دفتر کا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طرح زمینه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دفتر کار">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تر کا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طرح زمینه Office">
  <a:themeElements>
    <a:clrScheme name="دفتر کار">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دفتر کار">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تر کا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Template>
  <TotalTime>612</TotalTime>
  <Words>5634</Words>
  <Application>Microsoft Office PowerPoint</Application>
  <PresentationFormat>On-screen Show (4:3)</PresentationFormat>
  <Paragraphs>463</Paragraphs>
  <Slides>74</Slides>
  <Notes>3</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74</vt:i4>
      </vt:variant>
    </vt:vector>
  </HeadingPairs>
  <TitlesOfParts>
    <vt:vector size="87" baseType="lpstr">
      <vt:lpstr>MS Mincho</vt:lpstr>
      <vt:lpstr>MS PGothic</vt:lpstr>
      <vt:lpstr>Arial</vt:lpstr>
      <vt:lpstr>B Badr</vt:lpstr>
      <vt:lpstr>B Titr</vt:lpstr>
      <vt:lpstr>B Yagut</vt:lpstr>
      <vt:lpstr>Symbol</vt:lpstr>
      <vt:lpstr>Tahoma</vt:lpstr>
      <vt:lpstr>Times New Roman</vt:lpstr>
      <vt:lpstr>Wingdings</vt:lpstr>
      <vt:lpstr>Clouds</vt:lpstr>
      <vt:lpstr>Default Design</vt:lpstr>
      <vt:lpstr>Clip</vt:lpstr>
      <vt:lpstr>کارفرمای خود باشید دستورالعمل تدوین طرح کارآفرینی </vt:lpstr>
      <vt:lpstr>شما هم می توانید: </vt:lpstr>
      <vt:lpstr>PowerPoint Presentation</vt:lpstr>
      <vt:lpstr>فکر می کنید افراد کارآفرین چه خصوصیاتی دارند که می توانند یک کسب و کار شخصی را ایجاد و راهبری کنند؟</vt:lpstr>
      <vt:lpstr>پیش نیاز کار چیست ؟</vt:lpstr>
      <vt:lpstr>مدیر </vt:lpstr>
      <vt:lpstr>فروشنده</vt:lpstr>
      <vt:lpstr>متفکر</vt:lpstr>
      <vt:lpstr>کارآفرین</vt:lpstr>
      <vt:lpstr>کارگر</vt:lpstr>
      <vt:lpstr>کارمند</vt:lpstr>
      <vt:lpstr>دانشجو</vt:lpstr>
      <vt:lpstr>بهتر است همین امروز کارتان را آغاز کنید.</vt:lpstr>
      <vt:lpstr>PowerPoint Presentation</vt:lpstr>
      <vt:lpstr>از خودتان سوال کنید. چکار می توانم بکنم؟</vt:lpstr>
      <vt:lpstr> چگونه ایده ای جدید ایجاد نمایم؟</vt:lpstr>
      <vt:lpstr> خیلی ها تجربه کرده اند و موفق شده اند .  پس شما هم می توانید.</vt:lpstr>
      <vt:lpstr>همیشه گوش به زنگ باشید. </vt:lpstr>
      <vt:lpstr>پژوهش و تحقیق</vt:lpstr>
      <vt:lpstr>پژوهش و تحقیق</vt:lpstr>
      <vt:lpstr>پژوهش و تحقیق</vt:lpstr>
      <vt:lpstr> پاداش این تلاشها چیست؟ </vt:lpstr>
      <vt:lpstr>خودتان را بهتر بشناسید؟</vt:lpstr>
      <vt:lpstr>ایده هایی برای آغاز کار</vt:lpstr>
      <vt:lpstr>ایده هایی برای آغاز کار</vt:lpstr>
      <vt:lpstr>ایده هایی برای آغاز کار</vt:lpstr>
      <vt:lpstr>ایده هایی برای آغاز کار</vt:lpstr>
      <vt:lpstr>دستورالعمل تدوین طرحی برای کسب و کار</vt:lpstr>
      <vt:lpstr>قسمت های اصلی طرح کسب و کار </vt:lpstr>
      <vt:lpstr>1- خلاصه </vt:lpstr>
      <vt:lpstr>خودتان را توصیف کنید.</vt:lpstr>
      <vt:lpstr>نوع کسب و کار مورد نظر خود را توصیف کنید.</vt:lpstr>
      <vt:lpstr>جا و مکان کسب و کار خود را شرح دهید. </vt:lpstr>
      <vt:lpstr> چه مقدار سرمایه برای تأسیس صنعت یاتجارت شما مورد نیاز است.</vt:lpstr>
      <vt:lpstr>مشخص کنید که چه مقدار و چه نوع تامین اعتبار مالی مورد نیاز است </vt:lpstr>
      <vt:lpstr>کسب و کارشما و بازار آن</vt:lpstr>
      <vt:lpstr>تحقیق بازار </vt:lpstr>
      <vt:lpstr>تحقیق بازار</vt:lpstr>
      <vt:lpstr>محصولات یا خدمات شما </vt:lpstr>
      <vt:lpstr>تجزیه و تحلیل صنعت شما </vt:lpstr>
      <vt:lpstr>توسعه پایدار </vt:lpstr>
      <vt:lpstr>دایر کردن کسب و کار </vt:lpstr>
      <vt:lpstr>دایر کردن کسب و کار</vt:lpstr>
      <vt:lpstr>دایر کردن کسب و کار</vt:lpstr>
      <vt:lpstr>دایر کردن کسب و کار</vt:lpstr>
      <vt:lpstr>PowerPoint Presentation</vt:lpstr>
      <vt:lpstr>برنامه مالی </vt:lpstr>
      <vt:lpstr>دلایل ورشکستگی شرکت ها</vt:lpstr>
      <vt:lpstr>تدوین برنامه مالی</vt:lpstr>
      <vt:lpstr>تدوین برنامه مالی</vt:lpstr>
      <vt:lpstr>ده گام برای آماده کردن برنامه مالی </vt:lpstr>
      <vt:lpstr>PowerPoint Presentation</vt:lpstr>
      <vt:lpstr>PowerPoint Presentation</vt:lpstr>
      <vt:lpstr>PowerPoint Presentation</vt:lpstr>
      <vt:lpstr>PowerPoint Presentation</vt:lpstr>
      <vt:lpstr>گام دوم – درآمد حاصل از فروش احتمالی خود را حداقل برای مدت دو سال برآورد نمایید </vt:lpstr>
      <vt:lpstr>ادامه گام دوم</vt:lpstr>
      <vt:lpstr>گام 3- سرفصل های هزینه خود را شناسایی نموده و طبقه بندی کنید.</vt:lpstr>
      <vt:lpstr>ادامه</vt:lpstr>
      <vt:lpstr>گام 4-  برآورد هزینه های  متغیر تولید  ( باستثنای هزینه های حقوق و دستمزد)</vt:lpstr>
      <vt:lpstr>ادامه گام 4</vt:lpstr>
      <vt:lpstr>گام 5– برآورد هزینه های حقوق و دستمزد </vt:lpstr>
      <vt:lpstr>ادامه گام 5</vt:lpstr>
      <vt:lpstr>ادامه گام 5</vt:lpstr>
      <vt:lpstr>گام 6– برآورد هزینه های ثابت و هزینه های سرمایه ای ، حداقل برای دو سال آینده </vt:lpstr>
      <vt:lpstr>گام 7- هزینه بهره وام ها و مالیات بردرآمد خود را محاسبه کنید </vt:lpstr>
      <vt:lpstr>ادامه گام 7</vt:lpstr>
      <vt:lpstr>گام 8- جریان وجوه نقد را تخمین بزنید </vt:lpstr>
      <vt:lpstr>ادامه گام 8</vt:lpstr>
      <vt:lpstr>گام 9-  برآورد مجموع سرمایه گذاری مورد نیاز </vt:lpstr>
      <vt:lpstr>گام 10- برآورد میزان تأمین مالی مورد نیاز از طریق وام </vt:lpstr>
      <vt:lpstr>گام2-10 امکان پذیر بودن دریافت وام را بررسی کنید</vt:lpstr>
      <vt:lpstr>گام 3-10- تا زمانیکه به یک حدود امکان پذیر از نیاز به وام نرسیده اید ، روی برنامه مالی خود کار کنید</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کارفرمای خود باشید دستورالعمل تدوین طرح توجیهی برای کارآفرینی</dc:title>
  <dc:creator>jalil mirmiran</dc:creator>
  <cp:lastModifiedBy>omid</cp:lastModifiedBy>
  <cp:revision>22</cp:revision>
  <dcterms:created xsi:type="dcterms:W3CDTF">2002-07-27T06:03:23Z</dcterms:created>
  <dcterms:modified xsi:type="dcterms:W3CDTF">2018-10-12T19:57:23Z</dcterms:modified>
</cp:coreProperties>
</file>