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4030B-F9B0-4D18-8D06-B3DCD89A0C60}" type="datetimeFigureOut">
              <a:rPr lang="en-GB" smtClean="0"/>
              <a:t>18/11/2014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AF974-A3B3-4A14-9C37-69E62A8F1BFC}" type="slidenum">
              <a:rPr lang="en-GB" smtClean="0"/>
              <a:t>‹#›</a:t>
            </a:fld>
            <a:endParaRPr lang="en-GB"/>
          </a:p>
        </p:txBody>
      </p:sp>
    </p:spTree>
    <p:extLst>
      <p:ext uri="{BB962C8B-B14F-4D97-AF65-F5344CB8AC3E}">
        <p14:creationId xmlns:p14="http://schemas.microsoft.com/office/powerpoint/2010/main" val="398247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3744814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99985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50456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1694663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938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101549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3439625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2796920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325013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C3263-802C-4C12-9803-CD0430BC5381}" type="datetimeFigureOut">
              <a:rPr lang="en-GB" smtClean="0"/>
              <a:t>18/11/2014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103379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7C3263-802C-4C12-9803-CD0430BC5381}" type="datetimeFigureOut">
              <a:rPr lang="en-GB" smtClean="0"/>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71999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7C3263-802C-4C12-9803-CD0430BC5381}" type="datetimeFigureOut">
              <a:rPr lang="en-GB" smtClean="0"/>
              <a:t>18/11/2014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401954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7C3263-802C-4C12-9803-CD0430BC5381}" type="datetimeFigureOut">
              <a:rPr lang="en-GB" smtClean="0"/>
              <a:t>18/11/2014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362425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C3263-802C-4C12-9803-CD0430BC5381}" type="datetimeFigureOut">
              <a:rPr lang="en-GB" smtClean="0"/>
              <a:t>18/11/2014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3698468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C3263-802C-4C12-9803-CD0430BC5381}" type="datetimeFigureOut">
              <a:rPr lang="en-GB" smtClean="0"/>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337027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C3263-802C-4C12-9803-CD0430BC5381}" type="datetimeFigureOut">
              <a:rPr lang="en-GB" smtClean="0"/>
              <a:t>18/11/2014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2C504A-8868-4493-9A30-DC8F336FD49A}" type="slidenum">
              <a:rPr lang="en-GB" smtClean="0"/>
              <a:t>‹#›</a:t>
            </a:fld>
            <a:endParaRPr lang="en-GB"/>
          </a:p>
        </p:txBody>
      </p:sp>
    </p:spTree>
    <p:extLst>
      <p:ext uri="{BB962C8B-B14F-4D97-AF65-F5344CB8AC3E}">
        <p14:creationId xmlns:p14="http://schemas.microsoft.com/office/powerpoint/2010/main" val="23039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7C3263-802C-4C12-9803-CD0430BC5381}" type="datetimeFigureOut">
              <a:rPr lang="en-GB" smtClean="0"/>
              <a:t>18/11/2014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2C504A-8868-4493-9A30-DC8F336FD49A}" type="slidenum">
              <a:rPr lang="en-GB" smtClean="0"/>
              <a:t>‹#›</a:t>
            </a:fld>
            <a:endParaRPr lang="en-GB"/>
          </a:p>
        </p:txBody>
      </p:sp>
    </p:spTree>
    <p:extLst>
      <p:ext uri="{BB962C8B-B14F-4D97-AF65-F5344CB8AC3E}">
        <p14:creationId xmlns:p14="http://schemas.microsoft.com/office/powerpoint/2010/main" val="2270207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00" y="37909"/>
            <a:ext cx="8596668" cy="1370842"/>
          </a:xfrm>
        </p:spPr>
        <p:txBody>
          <a:bodyPr>
            <a:normAutofit/>
          </a:bodyPr>
          <a:lstStyle/>
          <a:p>
            <a:pPr algn="ctr"/>
            <a:r>
              <a:rPr lang="fa-IR" sz="8000" dirty="0" smtClean="0"/>
              <a:t>انواع سقف</a:t>
            </a:r>
            <a:endParaRPr lang="en-GB" sz="8000" dirty="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11276" y="1473808"/>
            <a:ext cx="2418474" cy="2166864"/>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82" y="4299045"/>
            <a:ext cx="2943178" cy="207926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816" y="1680938"/>
            <a:ext cx="2911518" cy="469737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4890" y="3862315"/>
            <a:ext cx="2614860" cy="251599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875" y="1680938"/>
            <a:ext cx="2898451" cy="2489317"/>
          </a:xfrm>
          <a:prstGeom prst="rect">
            <a:avLst/>
          </a:prstGeom>
        </p:spPr>
      </p:pic>
    </p:spTree>
    <p:extLst>
      <p:ext uri="{BB962C8B-B14F-4D97-AF65-F5344CB8AC3E}">
        <p14:creationId xmlns:p14="http://schemas.microsoft.com/office/powerpoint/2010/main" val="34249313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0082"/>
            <a:ext cx="3854528" cy="709683"/>
          </a:xfrm>
        </p:spPr>
        <p:txBody>
          <a:bodyPr>
            <a:normAutofit/>
          </a:bodyPr>
          <a:lstStyle/>
          <a:p>
            <a:r>
              <a:rPr lang="fa-IR" sz="3600" dirty="0" smtClean="0">
                <a:solidFill>
                  <a:schemeClr val="tx1"/>
                </a:solidFill>
              </a:rPr>
              <a:t>سقف تیرچه بلوک</a:t>
            </a:r>
            <a:endParaRPr lang="en-GB" sz="3600" dirty="0">
              <a:solidFill>
                <a:schemeClr val="tx1"/>
              </a:solidFill>
            </a:endParaRPr>
          </a:p>
        </p:txBody>
      </p:sp>
      <p:sp>
        <p:nvSpPr>
          <p:cNvPr id="4" name="Text Placeholder 3"/>
          <p:cNvSpPr>
            <a:spLocks noGrp="1"/>
          </p:cNvSpPr>
          <p:nvPr>
            <p:ph type="body" sz="half" idx="2"/>
          </p:nvPr>
        </p:nvSpPr>
        <p:spPr>
          <a:xfrm>
            <a:off x="368490" y="996288"/>
            <a:ext cx="4163372" cy="5418160"/>
          </a:xfrm>
        </p:spPr>
        <p:txBody>
          <a:bodyPr>
            <a:normAutofit/>
          </a:bodyPr>
          <a:lstStyle/>
          <a:p>
            <a:pPr algn="r"/>
            <a:r>
              <a:rPr lang="fa-IR" sz="2400" dirty="0"/>
              <a:t>این نوع سقف یکی از رایج ترین انواع سقف به حساب می آید. اجزای تشکیل دهنده سقف تیرچه – بلوک شامل تیرچه ، بلوک پرکننده و بتن وآرماتورحرراتی وآرماتور تقویتی برش (اوتکا ) می باشد. در این میان دوجزء اول یعنی تیرچه و بلوک پرکننده اجزای منحصر به فرد این نوع سقف محسوب می شوند.هم تیرچه و هم بلوک پرکننده انواع مختلفی دارند که به معرفی آنها می پردازیم</a:t>
            </a:r>
            <a:r>
              <a:rPr lang="fa-IR" sz="2400" dirty="0" smtClean="0"/>
              <a:t>.</a:t>
            </a:r>
            <a:endParaRPr lang="fa-IR" sz="2400" dirty="0"/>
          </a:p>
        </p:txBody>
      </p:sp>
      <p:pic>
        <p:nvPicPr>
          <p:cNvPr id="17" name="Content Placeholder 1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60082"/>
            <a:ext cx="5311135" cy="4100895"/>
          </a:xfr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083" y="4353098"/>
            <a:ext cx="5942044" cy="2061350"/>
          </a:xfrm>
          <a:prstGeom prst="rect">
            <a:avLst/>
          </a:prstGeom>
        </p:spPr>
      </p:pic>
    </p:spTree>
    <p:extLst>
      <p:ext uri="{BB962C8B-B14F-4D97-AF65-F5344CB8AC3E}">
        <p14:creationId xmlns:p14="http://schemas.microsoft.com/office/powerpoint/2010/main" val="3090276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45660" y="268811"/>
            <a:ext cx="4163372" cy="6018661"/>
          </a:xfrm>
        </p:spPr>
        <p:txBody>
          <a:bodyPr/>
          <a:lstStyle/>
          <a:p>
            <a:pPr algn="just" rtl="1"/>
            <a:r>
              <a:rPr lang="fa-IR" sz="1800" b="1" dirty="0">
                <a:solidFill>
                  <a:srgbClr val="3C3C3C"/>
                </a:solidFill>
                <a:latin typeface="Tahoma" panose="020B0604030504040204" pitchFamily="34" charset="0"/>
              </a:rPr>
              <a:t>انواع تیرچه :</a:t>
            </a:r>
            <a:endParaRPr lang="fa-IR" sz="1800" dirty="0">
              <a:solidFill>
                <a:srgbClr val="3C3C3C"/>
              </a:solidFill>
              <a:latin typeface="Tahoma" panose="020B0604030504040204" pitchFamily="34" charset="0"/>
            </a:endParaRPr>
          </a:p>
          <a:p>
            <a:pPr algn="just" rtl="1"/>
            <a:r>
              <a:rPr lang="fa-IR" sz="1800" dirty="0">
                <a:solidFill>
                  <a:srgbClr val="3C3C3C"/>
                </a:solidFill>
                <a:latin typeface="Tahoma" panose="020B0604030504040204" pitchFamily="34" charset="0"/>
              </a:rPr>
              <a:t>الف ) تیرچه پاشنه بتنی</a:t>
            </a:r>
          </a:p>
          <a:p>
            <a:pPr algn="just" rtl="1"/>
            <a:r>
              <a:rPr lang="fa-IR" sz="1800" dirty="0">
                <a:solidFill>
                  <a:srgbClr val="3C3C3C"/>
                </a:solidFill>
                <a:latin typeface="Tahoma" panose="020B0604030504040204" pitchFamily="34" charset="0"/>
              </a:rPr>
              <a:t>ب) تیرچه فلزی با جان باز( کرمیت )</a:t>
            </a:r>
          </a:p>
          <a:p>
            <a:pPr algn="just" rtl="1"/>
            <a:r>
              <a:rPr lang="fa-IR" sz="1800" b="1" dirty="0">
                <a:solidFill>
                  <a:srgbClr val="3C3C3C"/>
                </a:solidFill>
                <a:latin typeface="Tahoma" panose="020B0604030504040204" pitchFamily="34" charset="0"/>
              </a:rPr>
              <a:t>انواع بلوک پرکننده:</a:t>
            </a:r>
            <a:endParaRPr lang="fa-IR" sz="1800" dirty="0">
              <a:solidFill>
                <a:srgbClr val="3C3C3C"/>
              </a:solidFill>
              <a:latin typeface="Tahoma" panose="020B0604030504040204" pitchFamily="34" charset="0"/>
            </a:endParaRPr>
          </a:p>
          <a:p>
            <a:pPr algn="just" rtl="1"/>
            <a:r>
              <a:rPr lang="fa-IR" sz="1800" dirty="0">
                <a:solidFill>
                  <a:srgbClr val="3C3C3C"/>
                </a:solidFill>
                <a:latin typeface="Tahoma" panose="020B0604030504040204" pitchFamily="34" charset="0"/>
              </a:rPr>
              <a:t>الف ) بلوک پلی استایرن</a:t>
            </a:r>
          </a:p>
          <a:p>
            <a:pPr algn="just" rtl="1"/>
            <a:r>
              <a:rPr lang="fa-IR" sz="1800" dirty="0">
                <a:solidFill>
                  <a:srgbClr val="3C3C3C"/>
                </a:solidFill>
                <a:latin typeface="Tahoma" panose="020B0604030504040204" pitchFamily="34" charset="0"/>
              </a:rPr>
              <a:t>ب) بلوک سفالی</a:t>
            </a:r>
          </a:p>
          <a:p>
            <a:pPr algn="just" rtl="1"/>
            <a:r>
              <a:rPr lang="fa-IR" sz="1800" dirty="0">
                <a:solidFill>
                  <a:srgbClr val="3C3C3C"/>
                </a:solidFill>
                <a:latin typeface="Tahoma" panose="020B0604030504040204" pitchFamily="34" charset="0"/>
              </a:rPr>
              <a:t>ج) بلوک سیمانی</a:t>
            </a:r>
          </a:p>
          <a:p>
            <a:pPr algn="just" rtl="1"/>
            <a:r>
              <a:rPr lang="fa-IR" sz="1800" dirty="0">
                <a:solidFill>
                  <a:srgbClr val="3C3C3C"/>
                </a:solidFill>
                <a:latin typeface="Tahoma" panose="020B0604030504040204" pitchFamily="34" charset="0"/>
              </a:rPr>
              <a:t>البته این امکان هم وجود دارد که بلوک پرکننده را حذف کرده و با استفاده از قالب ، شکلی شبیه به بلوک پرکننده ایجاد نمود و پس از گیرش بتن ، قالب را برداشت . درواقع با این روش فضایی را که در حالت عادی توسط بلوک پرکننده اشغال می شود ، بصورت خالی در اختیار خواهید داشت و می توانید برای عبور تاسیسات از آن استفاده کنید.</a:t>
            </a:r>
          </a:p>
          <a:p>
            <a:endParaRPr lang="en-GB" dirty="0"/>
          </a:p>
        </p:txBody>
      </p:sp>
      <p:pic>
        <p:nvPicPr>
          <p:cNvPr id="8" name="Content Placeholder 7"/>
          <p:cNvPicPr>
            <a:picLocks noGrp="1" noChangeAspect="1"/>
          </p:cNvPicPr>
          <p:nvPr>
            <p:ph idx="1"/>
          </p:nvPr>
        </p:nvPicPr>
        <p:blipFill>
          <a:blip r:embed="rId2"/>
          <a:stretch>
            <a:fillRect/>
          </a:stretch>
        </p:blipFill>
        <p:spPr>
          <a:xfrm>
            <a:off x="4694830" y="122830"/>
            <a:ext cx="4776715" cy="29615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52" y="3278141"/>
            <a:ext cx="5145205" cy="3095625"/>
          </a:xfrm>
          <a:prstGeom prst="rect">
            <a:avLst/>
          </a:prstGeom>
        </p:spPr>
      </p:pic>
    </p:spTree>
    <p:extLst>
      <p:ext uri="{BB962C8B-B14F-4D97-AF65-F5344CB8AC3E}">
        <p14:creationId xmlns:p14="http://schemas.microsoft.com/office/powerpoint/2010/main" val="1365357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2830"/>
            <a:ext cx="8596668" cy="900752"/>
          </a:xfrm>
        </p:spPr>
        <p:txBody>
          <a:bodyPr>
            <a:normAutofit/>
          </a:bodyPr>
          <a:lstStyle/>
          <a:p>
            <a:pPr algn="ctr"/>
            <a:r>
              <a:rPr lang="fa-IR" sz="4400" dirty="0" smtClean="0">
                <a:solidFill>
                  <a:schemeClr val="tx1"/>
                </a:solidFill>
              </a:rPr>
              <a:t>دتایل سقف تیرچه بلوک</a:t>
            </a:r>
            <a:endParaRPr lang="en-GB" sz="4400" dirty="0">
              <a:solidFill>
                <a:schemeClr val="tx1"/>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3250"/>
          <a:stretch/>
        </p:blipFill>
        <p:spPr>
          <a:xfrm>
            <a:off x="3908153" y="1023582"/>
            <a:ext cx="5863644" cy="361665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7" y="928048"/>
            <a:ext cx="3411942" cy="551369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5721" r="47034"/>
          <a:stretch/>
        </p:blipFill>
        <p:spPr>
          <a:xfrm>
            <a:off x="3908153" y="4640240"/>
            <a:ext cx="3452884" cy="2019867"/>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6878" t="68208" r="22867" b="16796"/>
          <a:stretch/>
        </p:blipFill>
        <p:spPr>
          <a:xfrm>
            <a:off x="6714696" y="4940491"/>
            <a:ext cx="1830129" cy="658504"/>
          </a:xfrm>
          <a:prstGeom prst="rect">
            <a:avLst/>
          </a:prstGeom>
        </p:spPr>
      </p:pic>
    </p:spTree>
    <p:extLst>
      <p:ext uri="{BB962C8B-B14F-4D97-AF65-F5344CB8AC3E}">
        <p14:creationId xmlns:p14="http://schemas.microsoft.com/office/powerpoint/2010/main" val="2580725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192"/>
            <a:ext cx="3854528" cy="1278466"/>
          </a:xfrm>
        </p:spPr>
        <p:txBody>
          <a:bodyPr>
            <a:normAutofit fontScale="90000"/>
          </a:bodyPr>
          <a:lstStyle/>
          <a:p>
            <a:pPr algn="ctr"/>
            <a:r>
              <a:rPr lang="fa-IR" sz="4000" dirty="0" smtClean="0">
                <a:solidFill>
                  <a:schemeClr val="tx1"/>
                </a:solidFill>
              </a:rPr>
              <a:t>سقف طاق ضربی</a:t>
            </a:r>
            <a:endParaRPr lang="en-GB" sz="4000" dirty="0">
              <a:solidFill>
                <a:schemeClr val="tx1"/>
              </a:solidFill>
            </a:endParaRPr>
          </a:p>
        </p:txBody>
      </p:sp>
      <p:sp>
        <p:nvSpPr>
          <p:cNvPr id="4" name="Text Placeholder 3"/>
          <p:cNvSpPr>
            <a:spLocks noGrp="1"/>
          </p:cNvSpPr>
          <p:nvPr>
            <p:ph type="body" sz="half" idx="2"/>
          </p:nvPr>
        </p:nvSpPr>
        <p:spPr>
          <a:xfrm>
            <a:off x="677334" y="1787857"/>
            <a:ext cx="3854528" cy="4585647"/>
          </a:xfrm>
        </p:spPr>
        <p:txBody>
          <a:bodyPr/>
          <a:lstStyle/>
          <a:p>
            <a:pPr algn="r" rtl="1"/>
            <a:r>
              <a:rPr lang="fa-IR" sz="2000" dirty="0"/>
              <a:t>هرچند که این نوع سقف منسوخ شده است و دیگر مورد تایید ضوابط وآیین نامه ها نیست اما به دلیل اینکه هنوز ساختمان های زیادی وجود دارند که سقف های طاق ضربی دارند ، مهندسین و سایر افراد شاغل در صنعت ساختمان می بایست با این نوع سقف آشنایی داشته باشند و نقاط ضعف و قوت آنرا بشناسند. سقف طاق ضربی به راحتی و با هزینه کم ساخته میشود.اما بدلیل وزن بالا و عملکرد بسیار ضعیف درهنگام زلزله ،سقف قابل اعتمادی نیست.</a:t>
            </a:r>
          </a:p>
          <a:p>
            <a:pPr algn="r" rtl="1"/>
            <a:endParaRPr lang="fa-IR" sz="2000" b="1" dirty="0"/>
          </a:p>
          <a:p>
            <a:pPr algn="r"/>
            <a:endParaRPr lang="en-GB"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8456"/>
          <a:stretch/>
        </p:blipFill>
        <p:spPr>
          <a:xfrm>
            <a:off x="4866512" y="3768203"/>
            <a:ext cx="4286250" cy="2905552"/>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365" y="218363"/>
            <a:ext cx="4763068" cy="3384645"/>
          </a:xfrm>
          <a:prstGeom prst="rect">
            <a:avLst/>
          </a:prstGeom>
        </p:spPr>
      </p:pic>
    </p:spTree>
    <p:extLst>
      <p:ext uri="{BB962C8B-B14F-4D97-AF65-F5344CB8AC3E}">
        <p14:creationId xmlns:p14="http://schemas.microsoft.com/office/powerpoint/2010/main" val="74117011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000" dirty="0" smtClean="0">
                <a:solidFill>
                  <a:schemeClr val="tx1"/>
                </a:solidFill>
              </a:rPr>
              <a:t>دتایل سقف طاق ضربی</a:t>
            </a:r>
            <a:endParaRPr lang="en-GB" sz="6000" dirty="0">
              <a:solidFill>
                <a:schemeClr val="tx1"/>
              </a:solidFill>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92" t="9034" r="16096" b="12557"/>
          <a:stretch/>
        </p:blipFill>
        <p:spPr>
          <a:xfrm>
            <a:off x="423081" y="1815152"/>
            <a:ext cx="8850921" cy="4667535"/>
          </a:xfrm>
        </p:spPr>
      </p:pic>
    </p:spTree>
    <p:extLst>
      <p:ext uri="{BB962C8B-B14F-4D97-AF65-F5344CB8AC3E}">
        <p14:creationId xmlns:p14="http://schemas.microsoft.com/office/powerpoint/2010/main" val="38191592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30" y="127289"/>
            <a:ext cx="3854528" cy="562208"/>
          </a:xfrm>
        </p:spPr>
        <p:txBody>
          <a:bodyPr>
            <a:noAutofit/>
          </a:bodyPr>
          <a:lstStyle/>
          <a:p>
            <a:pPr algn="ctr"/>
            <a:r>
              <a:rPr lang="fa-IR" sz="4400" dirty="0" smtClean="0"/>
              <a:t>سقف کاذب</a:t>
            </a:r>
            <a:endParaRPr lang="en-GB" sz="4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116734">
            <a:off x="7814323" y="567459"/>
            <a:ext cx="4025582" cy="2866031"/>
          </a:xfrm>
        </p:spPr>
      </p:pic>
      <p:sp>
        <p:nvSpPr>
          <p:cNvPr id="4" name="Text Placeholder 3"/>
          <p:cNvSpPr>
            <a:spLocks noGrp="1"/>
          </p:cNvSpPr>
          <p:nvPr>
            <p:ph type="body" sz="half" idx="2"/>
          </p:nvPr>
        </p:nvSpPr>
        <p:spPr>
          <a:xfrm>
            <a:off x="476030" y="689497"/>
            <a:ext cx="3854528" cy="5891374"/>
          </a:xfrm>
        </p:spPr>
        <p:txBody>
          <a:bodyPr>
            <a:normAutofit/>
          </a:bodyPr>
          <a:lstStyle/>
          <a:p>
            <a:pPr algn="r"/>
            <a:r>
              <a:rPr lang="fa-IR" sz="1800" dirty="0" smtClean="0">
                <a:solidFill>
                  <a:schemeClr val="tx1"/>
                </a:solidFill>
              </a:rPr>
              <a:t> </a:t>
            </a:r>
            <a:endParaRPr lang="en-GB" sz="1800" dirty="0">
              <a:solidFill>
                <a:schemeClr val="tx1"/>
              </a:solidFill>
            </a:endParaRPr>
          </a:p>
          <a:p>
            <a:pPr algn="r"/>
            <a:r>
              <a:rPr lang="fa-IR" sz="1800" dirty="0" smtClean="0">
                <a:solidFill>
                  <a:schemeClr val="tx1"/>
                </a:solidFill>
              </a:rPr>
              <a:t>شاخه‌ای از</a:t>
            </a:r>
            <a:r>
              <a:rPr lang="fa-IR" sz="1800" dirty="0">
                <a:solidFill>
                  <a:schemeClr val="tx1"/>
                </a:solidFill>
              </a:rPr>
              <a:t> معماری داخلی است که برای پوشش سقف اصلی (زیر سقف) بکار می‌رود. سقف کاذب می‌تواند بصورت گچی –چوبی –فلزات رنگین- پی وی سی – شیشه ای – آهنی – ورق‌های فلزی </a:t>
            </a:r>
            <a:r>
              <a:rPr lang="fa-IR" sz="1800" dirty="0" smtClean="0">
                <a:solidFill>
                  <a:schemeClr val="tx1"/>
                </a:solidFill>
              </a:rPr>
              <a:t>روکش </a:t>
            </a:r>
            <a:r>
              <a:rPr lang="fa-IR" sz="1800" dirty="0">
                <a:solidFill>
                  <a:schemeClr val="tx1"/>
                </a:solidFill>
              </a:rPr>
              <a:t>دار – آلومینیومی – کامپوزیت و غیره نصب شود که در هر صورت قابلیت اجرا به صورت واحد ویا با هم را داراست  . حضور سقف کاذب در ساختمان دغدغه پوشش و مخفی نگه داشتن عوامل زیر سقف را از بین می‌بردسقف کاذب در مواردی که ذکر می‌شود قابلیت خود را بروز می‌دهد :پوشش تاسیسات زیر سقف اصلی- آکوستیک کردن فضا-ایجاد احجام دکوراتیو-هدایت و جلوگیری از اتلاف دما و رطوبت-نورپردازی مناسب با شرایط کار و زندگی و.... پوشاندن، مهمترین کارکرد سقف کاذب </a:t>
            </a:r>
            <a:r>
              <a:rPr lang="fa-IR" sz="1800" dirty="0" smtClean="0">
                <a:solidFill>
                  <a:schemeClr val="tx1"/>
                </a:solidFill>
              </a:rPr>
              <a:t>است</a:t>
            </a:r>
            <a:endParaRPr lang="en-GB" sz="1800" dirty="0">
              <a:solidFill>
                <a:schemeClr val="tx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2693">
            <a:off x="4890355" y="551033"/>
            <a:ext cx="2493480" cy="48651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404" y="3955906"/>
            <a:ext cx="3774288" cy="2792912"/>
          </a:xfrm>
          <a:prstGeom prst="rect">
            <a:avLst/>
          </a:prstGeom>
        </p:spPr>
      </p:pic>
    </p:spTree>
    <p:extLst>
      <p:ext uri="{BB962C8B-B14F-4D97-AF65-F5344CB8AC3E}">
        <p14:creationId xmlns:p14="http://schemas.microsoft.com/office/powerpoint/2010/main" val="1902057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6600" dirty="0" smtClean="0">
                <a:solidFill>
                  <a:schemeClr val="tx1"/>
                </a:solidFill>
              </a:rPr>
              <a:t>دتایل سقف کاذب</a:t>
            </a:r>
            <a:endParaRPr lang="en-GB" sz="6600" dirty="0">
              <a:solidFill>
                <a:schemeClr val="tx1"/>
              </a:solidFill>
            </a:endParaRPr>
          </a:p>
        </p:txBody>
      </p:sp>
      <p:pic>
        <p:nvPicPr>
          <p:cNvPr id="7" name="Content Placeholder 6"/>
          <p:cNvPicPr>
            <a:picLocks noGrp="1" noChangeAspect="1"/>
          </p:cNvPicPr>
          <p:nvPr>
            <p:ph idx="1"/>
          </p:nvPr>
        </p:nvPicPr>
        <p:blipFill rotWithShape="1">
          <a:blip r:embed="rId2"/>
          <a:srcRect l="8856" r="9208" b="16854"/>
          <a:stretch/>
        </p:blipFill>
        <p:spPr>
          <a:xfrm>
            <a:off x="368490" y="1930400"/>
            <a:ext cx="8925635" cy="4538639"/>
          </a:xfrm>
          <a:prstGeom prst="rect">
            <a:avLst/>
          </a:prstGeom>
        </p:spPr>
      </p:pic>
    </p:spTree>
    <p:extLst>
      <p:ext uri="{BB962C8B-B14F-4D97-AF65-F5344CB8AC3E}">
        <p14:creationId xmlns:p14="http://schemas.microsoft.com/office/powerpoint/2010/main" val="2145508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8419"/>
            <a:ext cx="3854528" cy="644094"/>
          </a:xfrm>
        </p:spPr>
        <p:txBody>
          <a:bodyPr>
            <a:normAutofit/>
          </a:bodyPr>
          <a:lstStyle/>
          <a:p>
            <a:pPr algn="ctr"/>
            <a:r>
              <a:rPr lang="fa-IR" sz="3200" dirty="0" smtClean="0">
                <a:solidFill>
                  <a:schemeClr val="tx1"/>
                </a:solidFill>
              </a:rPr>
              <a:t>سقف عرشه فولادی</a:t>
            </a:r>
            <a:endParaRPr lang="en-GB" sz="32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1446" y="4662132"/>
            <a:ext cx="4435522"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677334" y="1064525"/>
            <a:ext cx="3854528" cy="5445457"/>
          </a:xfrm>
        </p:spPr>
        <p:txBody>
          <a:bodyPr>
            <a:normAutofit lnSpcReduction="10000"/>
          </a:bodyPr>
          <a:lstStyle/>
          <a:p>
            <a:pPr algn="r"/>
            <a:r>
              <a:rPr lang="fa-IR" sz="1600" dirty="0"/>
              <a:t>این نوع سقف در سالهای اخیر رواج زیادی درساختمان سازی پیداکرده است.دلیل اصلی این اقبال خوب سازدگان و پیمانکاران ساختمانی ، سرعت بالای اجرای آن است.اجزای تشکیل دهنده سقف عرشه فولادی شامل تیرهای فرعی ، ورق گالوانیزه ذوزنقه ای ، گل میخ ، بتن و آرماتورحرراتی می باشد. البته برخی از مهندسین طراح یک آرماتورخمشی در پایین مقطع بتنی سقف ( داخل کنگره ی ورق عرشه فولادی ) تعبیه میکنند. در واقع مهندس طراح دراین حالت از نقش ورق عرشه فولادی بعنوان المان کششی مقطع صرف نظر میکند وورق عرشه فولادی راصرفا بعنوان قالب در نظر میگیرد. یکی دیگر از دلایل رواج سقف عرشه فولادی ایمنی قابل قبول آن درحین اجراست.چراکه پس از پخش کردن و اتصال ورق ها به سازه (بوسیله دستگاه میخکوب ) یک عرشه فولادی گسترده ایجاد می شود که یک سطح ایمن را دراختیار اکیپ اجرایی قرار می دهد و آنها میتوانند با اطمینان خاطر و ایمنی بالا به ادامه عملیات اجرایی سقف بپردازند</a:t>
            </a:r>
            <a:r>
              <a:rPr lang="fa-IR" dirty="0"/>
              <a:t>.</a:t>
            </a:r>
          </a:p>
          <a:p>
            <a:pPr algn="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388" y="339772"/>
            <a:ext cx="6461411" cy="3671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925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dirty="0">
                <a:solidFill>
                  <a:schemeClr val="tx1"/>
                </a:solidFill>
              </a:rPr>
              <a:t>دتایل </a:t>
            </a:r>
            <a:r>
              <a:rPr lang="fa-IR" sz="4800" dirty="0" smtClean="0">
                <a:solidFill>
                  <a:schemeClr val="tx1"/>
                </a:solidFill>
              </a:rPr>
              <a:t>سقف عرشه فولادی</a:t>
            </a:r>
            <a:endParaRPr lang="en-GB" sz="4800" dirty="0"/>
          </a:p>
        </p:txBody>
      </p:sp>
      <p:pic>
        <p:nvPicPr>
          <p:cNvPr id="6" name="Content Placeholder 5"/>
          <p:cNvPicPr>
            <a:picLocks noGrp="1" noChangeAspect="1"/>
          </p:cNvPicPr>
          <p:nvPr>
            <p:ph idx="1"/>
          </p:nvPr>
        </p:nvPicPr>
        <p:blipFill rotWithShape="1">
          <a:blip r:embed="rId2"/>
          <a:srcRect t="31536"/>
          <a:stretch/>
        </p:blipFill>
        <p:spPr>
          <a:xfrm>
            <a:off x="720770" y="3384645"/>
            <a:ext cx="3168841" cy="34733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611" y="3534390"/>
            <a:ext cx="2733675" cy="30373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3841" y="1381719"/>
            <a:ext cx="5311540" cy="1928053"/>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r="38527"/>
          <a:stretch/>
        </p:blipFill>
        <p:spPr>
          <a:xfrm>
            <a:off x="7005765" y="1770394"/>
            <a:ext cx="2388993" cy="11715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0485" y="3534390"/>
            <a:ext cx="2979554" cy="2483726"/>
          </a:xfrm>
          <a:prstGeom prst="rect">
            <a:avLst/>
          </a:prstGeom>
        </p:spPr>
      </p:pic>
    </p:spTree>
    <p:extLst>
      <p:ext uri="{BB962C8B-B14F-4D97-AF65-F5344CB8AC3E}">
        <p14:creationId xmlns:p14="http://schemas.microsoft.com/office/powerpoint/2010/main" val="187717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848" y="0"/>
            <a:ext cx="3854528" cy="719186"/>
          </a:xfrm>
        </p:spPr>
        <p:txBody>
          <a:bodyPr>
            <a:normAutofit/>
          </a:bodyPr>
          <a:lstStyle/>
          <a:p>
            <a:pPr algn="ctr"/>
            <a:r>
              <a:rPr lang="fa-IR" sz="3200" dirty="0" smtClean="0">
                <a:solidFill>
                  <a:schemeClr val="tx1"/>
                </a:solidFill>
              </a:rPr>
              <a:t>سقف دال بتنی</a:t>
            </a:r>
            <a:endParaRPr lang="en-GB" sz="32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9421" y="719186"/>
            <a:ext cx="5036024" cy="5586080"/>
          </a:xfrm>
        </p:spPr>
      </p:pic>
      <p:sp>
        <p:nvSpPr>
          <p:cNvPr id="4" name="Text Placeholder 3"/>
          <p:cNvSpPr>
            <a:spLocks noGrp="1"/>
          </p:cNvSpPr>
          <p:nvPr>
            <p:ph type="body" sz="half" idx="2"/>
          </p:nvPr>
        </p:nvSpPr>
        <p:spPr>
          <a:xfrm>
            <a:off x="366848" y="941697"/>
            <a:ext cx="4165014" cy="5595582"/>
          </a:xfrm>
        </p:spPr>
        <p:txBody>
          <a:bodyPr>
            <a:normAutofit/>
          </a:bodyPr>
          <a:lstStyle/>
          <a:p>
            <a:pPr algn="r"/>
            <a:r>
              <a:rPr lang="fa-IR" sz="1600" dirty="0"/>
              <a:t>این نوع سقف بدلیل وزن بالای آن و سرعت اجرای پایین و همچنین هزینه ی بیشتری که دارد کمتر مورد استفاده قرارمیگیرد.اما با این وجود برخی از مهندسین طراح اعتقاد بیشتری به سقف دال دارند و درطراحی های خود از این سقف استفاده میکنند. در برخی ساختمانها که از اهمیت بالایی برخوردارند.مثل ساختمانهای واقع در در نیروگاهها یا مراکز صنعتی بزرگ از سیستم سقف دال بتنی استفاده می شود. اجزای تشکیل دهند. این سقف آرماتور وبتن است.آنچه که درمورد سقف دال بتنی لازم به ذکر است اینست که دال اصولا به دودسته ی دال یک طرفه ودو طرفه تقسیم میشود و تفاوت این دونوع دال درمقدار وجهت قرارگیری آرماتورهای آنهاست. عاملی که باعث تمایز دال یک طرفه از دال دوطرفه می شود نسبت اندازه طول به عرض آن است. بدین ترتیب که هرگاه نسبت طول به عرض دال از عدد 2 کمتر باشد این دال یک طرفه و درغیر این صورت دوطرفه درنظر گرفته شده وبرهمین اساس طراحی میشوند. </a:t>
            </a:r>
            <a:endParaRPr lang="en-GB" sz="1600" dirty="0"/>
          </a:p>
        </p:txBody>
      </p:sp>
    </p:spTree>
    <p:extLst>
      <p:ext uri="{BB962C8B-B14F-4D97-AF65-F5344CB8AC3E}">
        <p14:creationId xmlns:p14="http://schemas.microsoft.com/office/powerpoint/2010/main" val="1200197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99296" y="327546"/>
            <a:ext cx="5022376" cy="6264323"/>
          </a:xfrm>
          <a:prstGeom prst="rect">
            <a:avLst/>
          </a:prstGeom>
        </p:spPr>
      </p:pic>
      <p:sp>
        <p:nvSpPr>
          <p:cNvPr id="4" name="Text Placeholder 3"/>
          <p:cNvSpPr>
            <a:spLocks noGrp="1"/>
          </p:cNvSpPr>
          <p:nvPr>
            <p:ph type="body" sz="half" idx="2"/>
          </p:nvPr>
        </p:nvSpPr>
        <p:spPr>
          <a:xfrm>
            <a:off x="458970" y="514924"/>
            <a:ext cx="3854528" cy="6076945"/>
          </a:xfrm>
        </p:spPr>
        <p:txBody>
          <a:bodyPr/>
          <a:lstStyle/>
          <a:p>
            <a:pPr algn="r"/>
            <a:r>
              <a:rPr lang="fa-IR" sz="1800" dirty="0"/>
              <a:t>دال یک طرفه فقط درجهت طولی و دال دو طرفه درهر دو جهت نیاز به آرماتور خمشی دارد.دالها در اسکلت بتنی بصورت درجا اجرا می شوند بدین ترتیب که با قالب بندی کل سطح سقف یک عرشه موقت ایجاد میکنند و سپس آرماتوربندی کرده و بتن ریزی میکنند و قالبهامی بایست تا گیرش حداقل بتن در جای خود باقی بمانند و به هیچ وجه نباید زودتر از موعد باز می شوند. در اسکلتهای فلزی نیز دال ها بصورت پیش ساخته استفاده می شوند. بدین ترتیب که با اندازه گیری دقیق تیرریزی موجود ، دال های نواری را طبق همین اندازه ها در کارخانه ساخته و سپس به محل پروژه حمل و در تراز مورد نظر نصب میکنند. این دال های پیش ساخته یا به صورت پیش تنیده و یا بصورت عادی ساخته میشوند.</a:t>
            </a:r>
          </a:p>
          <a:p>
            <a:endParaRPr lang="en-GB" dirty="0"/>
          </a:p>
        </p:txBody>
      </p:sp>
    </p:spTree>
    <p:extLst>
      <p:ext uri="{BB962C8B-B14F-4D97-AF65-F5344CB8AC3E}">
        <p14:creationId xmlns:p14="http://schemas.microsoft.com/office/powerpoint/2010/main" val="41583516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169</TotalTime>
  <Words>761</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Tahoma</vt:lpstr>
      <vt:lpstr>Trebuchet MS</vt:lpstr>
      <vt:lpstr>Wingdings 3</vt:lpstr>
      <vt:lpstr>Facet</vt:lpstr>
      <vt:lpstr>انواع سقف</vt:lpstr>
      <vt:lpstr>سقف طاق ضربی</vt:lpstr>
      <vt:lpstr>دتایل سقف طاق ضربی</vt:lpstr>
      <vt:lpstr>سقف کاذب</vt:lpstr>
      <vt:lpstr>دتایل سقف کاذب</vt:lpstr>
      <vt:lpstr>سقف عرشه فولادی</vt:lpstr>
      <vt:lpstr>دتایل سقف عرشه فولادی</vt:lpstr>
      <vt:lpstr>سقف دال بتنی</vt:lpstr>
      <vt:lpstr>PowerPoint Presentation</vt:lpstr>
      <vt:lpstr>سقف تیرچه بلوک</vt:lpstr>
      <vt:lpstr>PowerPoint Presentation</vt:lpstr>
      <vt:lpstr>دتایل سقف تیرچه بلوک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انواع سقف</dc:title>
  <dc:creator>Mehrdad Nokhbehrousta</dc:creator>
  <cp:lastModifiedBy>Mehrdad Nokhbehrousta</cp:lastModifiedBy>
  <cp:revision>18</cp:revision>
  <dcterms:created xsi:type="dcterms:W3CDTF">2014-11-17T18:40:44Z</dcterms:created>
  <dcterms:modified xsi:type="dcterms:W3CDTF">2014-11-18T20:42:52Z</dcterms:modified>
</cp:coreProperties>
</file>