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4" r:id="rId2"/>
    <p:sldId id="258" r:id="rId3"/>
    <p:sldId id="295" r:id="rId4"/>
    <p:sldId id="296" r:id="rId5"/>
    <p:sldId id="257" r:id="rId6"/>
    <p:sldId id="260" r:id="rId7"/>
    <p:sldId id="264" r:id="rId8"/>
    <p:sldId id="261" r:id="rId9"/>
    <p:sldId id="265" r:id="rId10"/>
    <p:sldId id="270" r:id="rId11"/>
    <p:sldId id="280" r:id="rId12"/>
    <p:sldId id="288" r:id="rId13"/>
    <p:sldId id="289" r:id="rId14"/>
    <p:sldId id="290" r:id="rId15"/>
    <p:sldId id="291" r:id="rId16"/>
    <p:sldId id="292" r:id="rId17"/>
    <p:sldId id="293" r:id="rId18"/>
    <p:sldId id="267" r:id="rId19"/>
    <p:sldId id="298" r:id="rId20"/>
    <p:sldId id="297" r:id="rId21"/>
  </p:sldIdLst>
  <p:sldSz cx="9144000" cy="6858000" type="screen4x3"/>
  <p:notesSz cx="6858000" cy="9144000"/>
  <p:defaultTextStyle>
    <a:defPPr>
      <a:defRPr lang="fa-IR"/>
    </a:defPPr>
    <a:lvl1pPr algn="ctr" rtl="1" fontAlgn="base">
      <a:spcBef>
        <a:spcPct val="0"/>
      </a:spcBef>
      <a:spcAft>
        <a:spcPct val="0"/>
      </a:spcAft>
      <a:defRPr sz="1600" kern="1200">
        <a:solidFill>
          <a:schemeClr val="tx1"/>
        </a:solidFill>
        <a:latin typeface="Angsana New" pitchFamily="18" charset="-34"/>
        <a:ea typeface="+mn-ea"/>
        <a:cs typeface="Arial" pitchFamily="34" charset="0"/>
      </a:defRPr>
    </a:lvl1pPr>
    <a:lvl2pPr marL="457200" algn="ctr" rtl="1" fontAlgn="base">
      <a:spcBef>
        <a:spcPct val="0"/>
      </a:spcBef>
      <a:spcAft>
        <a:spcPct val="0"/>
      </a:spcAft>
      <a:defRPr sz="1600" kern="1200">
        <a:solidFill>
          <a:schemeClr val="tx1"/>
        </a:solidFill>
        <a:latin typeface="Angsana New" pitchFamily="18" charset="-34"/>
        <a:ea typeface="+mn-ea"/>
        <a:cs typeface="Arial" pitchFamily="34" charset="0"/>
      </a:defRPr>
    </a:lvl2pPr>
    <a:lvl3pPr marL="914400" algn="ctr" rtl="1" fontAlgn="base">
      <a:spcBef>
        <a:spcPct val="0"/>
      </a:spcBef>
      <a:spcAft>
        <a:spcPct val="0"/>
      </a:spcAft>
      <a:defRPr sz="1600" kern="1200">
        <a:solidFill>
          <a:schemeClr val="tx1"/>
        </a:solidFill>
        <a:latin typeface="Angsana New" pitchFamily="18" charset="-34"/>
        <a:ea typeface="+mn-ea"/>
        <a:cs typeface="Arial" pitchFamily="34" charset="0"/>
      </a:defRPr>
    </a:lvl3pPr>
    <a:lvl4pPr marL="1371600" algn="ctr" rtl="1" fontAlgn="base">
      <a:spcBef>
        <a:spcPct val="0"/>
      </a:spcBef>
      <a:spcAft>
        <a:spcPct val="0"/>
      </a:spcAft>
      <a:defRPr sz="1600" kern="1200">
        <a:solidFill>
          <a:schemeClr val="tx1"/>
        </a:solidFill>
        <a:latin typeface="Angsana New" pitchFamily="18" charset="-34"/>
        <a:ea typeface="+mn-ea"/>
        <a:cs typeface="Arial" pitchFamily="34" charset="0"/>
      </a:defRPr>
    </a:lvl4pPr>
    <a:lvl5pPr marL="1828800" algn="ctr" rtl="1" fontAlgn="base">
      <a:spcBef>
        <a:spcPct val="0"/>
      </a:spcBef>
      <a:spcAft>
        <a:spcPct val="0"/>
      </a:spcAft>
      <a:defRPr sz="1600" kern="1200">
        <a:solidFill>
          <a:schemeClr val="tx1"/>
        </a:solidFill>
        <a:latin typeface="Angsana New" pitchFamily="18" charset="-34"/>
        <a:ea typeface="+mn-ea"/>
        <a:cs typeface="Arial" pitchFamily="34" charset="0"/>
      </a:defRPr>
    </a:lvl5pPr>
    <a:lvl6pPr marL="2286000" algn="r" defTabSz="914400" rtl="1" eaLnBrk="1" latinLnBrk="0" hangingPunct="1">
      <a:defRPr sz="1600" kern="1200">
        <a:solidFill>
          <a:schemeClr val="tx1"/>
        </a:solidFill>
        <a:latin typeface="Angsana New" pitchFamily="18" charset="-34"/>
        <a:ea typeface="+mn-ea"/>
        <a:cs typeface="Arial" pitchFamily="34" charset="0"/>
      </a:defRPr>
    </a:lvl6pPr>
    <a:lvl7pPr marL="2743200" algn="r" defTabSz="914400" rtl="1" eaLnBrk="1" latinLnBrk="0" hangingPunct="1">
      <a:defRPr sz="1600" kern="1200">
        <a:solidFill>
          <a:schemeClr val="tx1"/>
        </a:solidFill>
        <a:latin typeface="Angsana New" pitchFamily="18" charset="-34"/>
        <a:ea typeface="+mn-ea"/>
        <a:cs typeface="Arial" pitchFamily="34" charset="0"/>
      </a:defRPr>
    </a:lvl7pPr>
    <a:lvl8pPr marL="3200400" algn="r" defTabSz="914400" rtl="1" eaLnBrk="1" latinLnBrk="0" hangingPunct="1">
      <a:defRPr sz="1600" kern="1200">
        <a:solidFill>
          <a:schemeClr val="tx1"/>
        </a:solidFill>
        <a:latin typeface="Angsana New" pitchFamily="18" charset="-34"/>
        <a:ea typeface="+mn-ea"/>
        <a:cs typeface="Arial" pitchFamily="34" charset="0"/>
      </a:defRPr>
    </a:lvl8pPr>
    <a:lvl9pPr marL="3657600" algn="r" defTabSz="914400" rtl="1" eaLnBrk="1" latinLnBrk="0" hangingPunct="1">
      <a:defRPr sz="1600" kern="1200">
        <a:solidFill>
          <a:schemeClr val="tx1"/>
        </a:solidFill>
        <a:latin typeface="Angsana New" pitchFamily="18" charset="-34"/>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1056E2"/>
    <a:srgbClr val="438FEB"/>
    <a:srgbClr val="67A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72" autoAdjust="0"/>
    <p:restoredTop sz="86403" autoAdjust="0"/>
  </p:normalViewPr>
  <p:slideViewPr>
    <p:cSldViewPr>
      <p:cViewPr varScale="1">
        <p:scale>
          <a:sx n="60" d="100"/>
          <a:sy n="60" d="100"/>
        </p:scale>
        <p:origin x="8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D6E10-81C6-4366-80F7-ED18868B90C1}" type="slidenum">
              <a:rPr lang="ar-SA"/>
              <a:pPr>
                <a:defRPr/>
              </a:pPr>
              <a:t>‹#›</a:t>
            </a:fld>
            <a:endParaRPr lang="en-US"/>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0189E-6355-4876-B676-BC3428EB30CA}" type="slidenum">
              <a:rPr lang="ar-SA"/>
              <a:pPr>
                <a:defRPr/>
              </a:pPr>
              <a:t>‹#›</a:t>
            </a:fld>
            <a:endParaRPr lang="en-U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8A9BFF-FF64-4FC9-80DC-6B3DEACCB72C}" type="slidenum">
              <a:rPr lang="ar-SA"/>
              <a:pPr>
                <a:defRPr/>
              </a:pPr>
              <a:t>‹#›</a:t>
            </a:fld>
            <a:endParaRPr lang="en-US"/>
          </a:p>
        </p:txBody>
      </p:sp>
    </p:spTree>
  </p:cSld>
  <p:clrMapOvr>
    <a:masterClrMapping/>
  </p:clrMapOvr>
  <p:transition spd="slow">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C160F4-75B5-4761-AD97-FAB26641EEB6}" type="slidenum">
              <a:rPr lang="ar-SA"/>
              <a:pPr>
                <a:defRPr/>
              </a:pPr>
              <a:t>‹#›</a:t>
            </a:fld>
            <a:endParaRPr lang="en-US"/>
          </a:p>
        </p:txBody>
      </p:sp>
    </p:spTree>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online image</a:t>
            </a:r>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872227-DDC7-4D4D-8F87-E75440015A77}" type="slidenum">
              <a:rPr lang="ar-SA"/>
              <a:pPr>
                <a:defRPr/>
              </a:pPr>
              <a:t>‹#›</a:t>
            </a:fld>
            <a:endParaRPr lang="en-US"/>
          </a:p>
        </p:txBody>
      </p:sp>
    </p:spTree>
  </p:cSld>
  <p:clrMapOvr>
    <a:masterClrMapping/>
  </p:clrMapOvr>
  <p:transition spd="slow">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BEAE-C92E-428A-A2F8-CDDFB46FE25D}" type="slidenum">
              <a:rPr lang="ar-SA"/>
              <a:pPr>
                <a:defRPr/>
              </a:pPr>
              <a:t>‹#›</a:t>
            </a:fld>
            <a:endParaRPr lang="en-US"/>
          </a:p>
        </p:txBody>
      </p:sp>
    </p:spTree>
  </p:cSld>
  <p:clrMapOvr>
    <a:masterClrMapping/>
  </p:clrMapOvr>
  <p:transition spd="slow">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62CB380-BF0D-42F9-9C59-F46343120373}" type="slidenum">
              <a:rPr lang="ar-SA"/>
              <a:pPr>
                <a:defRPr/>
              </a:pPr>
              <a:t>‹#›</a:t>
            </a:fld>
            <a:endParaRPr lang="en-US"/>
          </a:p>
        </p:txBody>
      </p:sp>
    </p:spTree>
  </p:cSld>
  <p:clrMapOvr>
    <a:masterClrMapping/>
  </p:clrMapOvr>
  <p:transition spd="slow">
    <p:wheel spokes="8"/>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20AFD8-98B0-4CDA-AADA-45EFD7168B8F}" type="slidenum">
              <a:rPr lang="ar-SA"/>
              <a:pPr>
                <a:defRPr/>
              </a:pPr>
              <a:t>‹#›</a:t>
            </a:fld>
            <a:endParaRPr lang="en-US"/>
          </a:p>
        </p:txBody>
      </p:sp>
    </p:spTree>
  </p:cSld>
  <p:clrMapOvr>
    <a:masterClrMapping/>
  </p:clrMapOvr>
  <p:transition spd="slow">
    <p:wheel spokes="8"/>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41B4C-4274-41F1-8408-65DC85493251}" type="slidenum">
              <a:rPr lang="ar-SA"/>
              <a:pPr>
                <a:defRPr/>
              </a:pPr>
              <a:t>‹#›</a:t>
            </a:fld>
            <a:endParaRPr lang="en-US"/>
          </a:p>
        </p:txBody>
      </p:sp>
    </p:spTree>
  </p:cSld>
  <p:clrMapOvr>
    <a:masterClrMapping/>
  </p:clrMapOvr>
  <p:transition spd="slow">
    <p:wheel spokes="8"/>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C4A847-8AE3-4DBB-8B22-6AE3D1FA4A4B}" type="slidenum">
              <a:rPr lang="ar-SA"/>
              <a:pPr>
                <a:defRPr/>
              </a:pPr>
              <a:t>‹#›</a:t>
            </a:fld>
            <a:endParaRPr lang="en-US"/>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C3F8B8-7AE8-409B-97E9-36FA72B054C9}" type="slidenum">
              <a:rPr lang="ar-SA"/>
              <a:pPr>
                <a:defRPr/>
              </a:pPr>
              <a:t>‹#›</a:t>
            </a:fld>
            <a:endParaRPr lang="en-US"/>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10E1-840A-4968-82B1-BCF984914843}" type="slidenum">
              <a:rPr lang="ar-SA"/>
              <a:pPr>
                <a:defRPr/>
              </a:pPr>
              <a:t>‹#›</a:t>
            </a:fld>
            <a:endParaRPr lang="en-US"/>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04454B-4280-40DC-8FD6-633E7DB786F5}" type="slidenum">
              <a:rPr lang="ar-SA"/>
              <a:pPr>
                <a:defRPr/>
              </a:pPr>
              <a:t>‹#›</a:t>
            </a:fld>
            <a:endParaRPr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CFF9DB-0E4C-4B80-A603-08D820D8AC98}" type="slidenum">
              <a:rPr lang="ar-SA"/>
              <a:pPr>
                <a:defRPr/>
              </a:pPr>
              <a:t>‹#›</a:t>
            </a:fld>
            <a:endParaRPr lang="en-U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FC5122-9236-4411-BEAA-842940722B3D}" type="slidenum">
              <a:rPr lang="ar-SA"/>
              <a:pPr>
                <a:defRPr/>
              </a:pPr>
              <a:t>‹#›</a:t>
            </a:fld>
            <a:endParaRPr lang="en-U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77B931-D4C7-4553-A545-E464A35FB6ED}" type="slidenum">
              <a:rPr lang="ar-SA"/>
              <a:pPr>
                <a:defRPr/>
              </a:pPr>
              <a:t>‹#›</a:t>
            </a:fld>
            <a:endParaRPr lang="en-U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1B297A-97C2-4EB6-8DCC-C41F0B7BF133}" type="slidenum">
              <a:rPr lang="ar-SA"/>
              <a:pPr>
                <a:defRPr/>
              </a:pPr>
              <a:t>‹#›</a:t>
            </a:fld>
            <a:endParaRPr lang="en-U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6A403A-EEE2-4049-9CAF-7F295025F3BC}" type="slidenum">
              <a:rPr lang="ar-SA"/>
              <a:pPr>
                <a:defRPr/>
              </a:pPr>
              <a:t>‹#›</a:t>
            </a:fld>
            <a:endParaRPr lang="en-US"/>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cs typeface="Arial" charset="0"/>
              </a:defRPr>
            </a:lvl1pPr>
          </a:lstStyle>
          <a:p>
            <a:pPr>
              <a:defRPr/>
            </a:pPr>
            <a:fld id="{0F87A76D-9685-4EBD-8D84-10527182FD4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p:wheel spokes="8"/>
  </p:transition>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a.wikipedia.org/wiki/%D8%AA%D8%B5%D9%88%DB%8C%D8%B1:Sun920607.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en-US" dirty="0" smtClean="0"/>
          </a:p>
        </p:txBody>
      </p:sp>
      <p:sp>
        <p:nvSpPr>
          <p:cNvPr id="3075" name="Rectangle 3"/>
          <p:cNvSpPr>
            <a:spLocks noGrp="1" noChangeArrowheads="1"/>
          </p:cNvSpPr>
          <p:nvPr>
            <p:ph type="subTitle" idx="1"/>
          </p:nvPr>
        </p:nvSpPr>
        <p:spPr/>
        <p:txBody>
          <a:bodyPr/>
          <a:lstStyle/>
          <a:p>
            <a:pPr eaLnBrk="1" hangingPunct="1"/>
            <a:endParaRPr lang="en-US" smtClean="0"/>
          </a:p>
        </p:txBody>
      </p:sp>
      <p:pic>
        <p:nvPicPr>
          <p:cNvPr id="3076" name="Picture 4" descr="SunRis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Sun 6"/>
          <p:cNvSpPr/>
          <p:nvPr/>
        </p:nvSpPr>
        <p:spPr bwMode="auto">
          <a:xfrm>
            <a:off x="1080830" y="1303940"/>
            <a:ext cx="3187590" cy="2048860"/>
          </a:xfrm>
          <a:prstGeom prst="sun">
            <a:avLst/>
          </a:prstGeom>
          <a:solidFill>
            <a:srgbClr val="FFFF00"/>
          </a:solidFill>
          <a:ln w="9525" cap="flat" cmpd="sng" algn="ctr">
            <a:noFill/>
            <a:prstDash val="solid"/>
            <a:round/>
            <a:headEnd type="none" w="med" len="med"/>
            <a:tailEnd type="none" w="med" len="med"/>
          </a:ln>
          <a:effectLst>
            <a:outerShdw dist="45791" dir="2021404" algn="ctr" rotWithShape="0">
              <a:srgbClr val="B2B2B2">
                <a:alpha val="80000"/>
              </a:srgbClr>
            </a:outerShdw>
          </a:effec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fa-IR" sz="1800" i="0" u="none" strike="noStrike" cap="none" normalizeH="0" baseline="0" dirty="0" smtClean="0">
                <a:ln>
                  <a:noFill/>
                </a:ln>
                <a:solidFill>
                  <a:srgbClr val="002060"/>
                </a:solidFill>
                <a:effectLst/>
                <a:cs typeface="Titr Mazar" pitchFamily="2" charset="-78"/>
              </a:rPr>
              <a:t>انرژی</a:t>
            </a:r>
            <a:r>
              <a:rPr kumimoji="0" lang="fa-IR" sz="1800" i="0" u="none" strike="noStrike" cap="none" normalizeH="0" dirty="0" smtClean="0">
                <a:ln>
                  <a:noFill/>
                </a:ln>
                <a:solidFill>
                  <a:srgbClr val="002060"/>
                </a:solidFill>
                <a:effectLst/>
                <a:cs typeface="Titr Mazar" pitchFamily="2" charset="-78"/>
              </a:rPr>
              <a:t> خورشيدی</a:t>
            </a:r>
            <a:endParaRPr kumimoji="0" lang="fa-IR" sz="1800" i="0" u="none" strike="noStrike" cap="none" normalizeH="0" baseline="0" dirty="0" smtClean="0">
              <a:ln>
                <a:noFill/>
              </a:ln>
              <a:solidFill>
                <a:srgbClr val="002060"/>
              </a:solidFill>
              <a:effectLst/>
              <a:cs typeface="Titr Mazar" pitchFamily="2" charset="-78"/>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dissolv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endParaRPr lang="en-US" smtClean="0"/>
          </a:p>
        </p:txBody>
      </p:sp>
      <p:sp>
        <p:nvSpPr>
          <p:cNvPr id="61443" name="Rectangle 3"/>
          <p:cNvSpPr>
            <a:spLocks noGrp="1" noChangeArrowheads="1"/>
          </p:cNvSpPr>
          <p:nvPr>
            <p:ph type="subTitle" idx="1"/>
          </p:nvPr>
        </p:nvSpPr>
        <p:spPr/>
        <p:txBody>
          <a:bodyPr/>
          <a:lstStyle/>
          <a:p>
            <a:pPr eaLnBrk="1" hangingPunct="1"/>
            <a:endParaRPr lang="en-US" smtClean="0"/>
          </a:p>
        </p:txBody>
      </p:sp>
      <p:pic>
        <p:nvPicPr>
          <p:cNvPr id="19460" name="Picture 4" descr="solar_cells"/>
          <p:cNvPicPr>
            <a:picLocks noChangeAspect="1" noChangeArrowheads="1"/>
          </p:cNvPicPr>
          <p:nvPr/>
        </p:nvPicPr>
        <p:blipFill>
          <a:blip r:embed="rId2"/>
          <a:srcRect/>
          <a:stretch>
            <a:fillRect/>
          </a:stretch>
        </p:blipFill>
        <p:spPr bwMode="auto">
          <a:xfrm>
            <a:off x="228600" y="0"/>
            <a:ext cx="8915400" cy="6858000"/>
          </a:xfrm>
          <a:prstGeom prst="rect">
            <a:avLst/>
          </a:prstGeom>
          <a:noFill/>
          <a:ln w="9525">
            <a:noFill/>
            <a:miter lim="800000"/>
            <a:headEnd/>
            <a:tailEnd/>
          </a:ln>
        </p:spPr>
      </p:pic>
      <p:sp>
        <p:nvSpPr>
          <p:cNvPr id="61445" name="WordArt 5"/>
          <p:cNvSpPr>
            <a:spLocks noChangeArrowheads="1" noChangeShapeType="1" noTextEdit="1"/>
          </p:cNvSpPr>
          <p:nvPr/>
        </p:nvSpPr>
        <p:spPr bwMode="auto">
          <a:xfrm>
            <a:off x="549275" y="317500"/>
            <a:ext cx="8162925" cy="857250"/>
          </a:xfrm>
          <a:prstGeom prst="rect">
            <a:avLst/>
          </a:prstGeom>
        </p:spPr>
        <p:txBody>
          <a:bodyPr wrap="none" fromWordArt="1">
            <a:prstTxWarp prst="textStop">
              <a:avLst>
                <a:gd name="adj" fmla="val 22222"/>
              </a:avLst>
            </a:prstTxWarp>
          </a:bodyPr>
          <a:lstStyle/>
          <a:p>
            <a:r>
              <a:rPr lang="fa-IR" sz="4800"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Titr Mazar" pitchFamily="2" charset="-78"/>
              </a:rPr>
              <a:t>در آشپزخانه </a:t>
            </a:r>
            <a:r>
              <a:rPr lang="fa-IR" sz="4800"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Titr Mazar" pitchFamily="2" charset="-78"/>
              </a:rPr>
              <a:t>ی خود </a:t>
            </a:r>
            <a:r>
              <a:rPr lang="fa-IR" sz="4800"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Titr Mazar" pitchFamily="2" charset="-78"/>
              </a:rPr>
              <a:t>سلول </a:t>
            </a:r>
            <a:r>
              <a:rPr lang="fa-IR" sz="4800" kern="10" dirty="0" smtClean="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Titr Mazar" pitchFamily="2" charset="-78"/>
              </a:rPr>
              <a:t>خورشيدی بسازيد</a:t>
            </a:r>
            <a:endParaRPr lang="fa-IR" sz="4800"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Titr Maza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ppt_x</p:attrName>
                                        </p:attrNameLst>
                                      </p:cBhvr>
                                      <p:tavLst>
                                        <p:tav tm="0">
                                          <p:val>
                                            <p:strVal val="#ppt_x-.2"/>
                                          </p:val>
                                        </p:tav>
                                        <p:tav tm="100000">
                                          <p:val>
                                            <p:strVal val="#ppt_x"/>
                                          </p:val>
                                        </p:tav>
                                      </p:tavLst>
                                    </p:anim>
                                    <p:anim calcmode="lin" valueType="num">
                                      <p:cBhvr>
                                        <p:cTn id="8" dur="1000" fill="hold"/>
                                        <p:tgtEl>
                                          <p:spTgt spid="61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500"/>
                                        <p:tgtEl>
                                          <p:spTgt spid="61443">
                                            <p:txEl>
                                              <p:pRg st="0" end="0"/>
                                            </p:txEl>
                                          </p:spTgt>
                                        </p:tgtEl>
                                      </p:cBhvr>
                                    </p:animEffect>
                                    <p:anim calcmode="lin" valueType="num">
                                      <p:cBhvr>
                                        <p:cTn id="15"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14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45"/>
                                        </p:tgtEl>
                                        <p:attrNameLst>
                                          <p:attrName>style.visibility</p:attrName>
                                        </p:attrNameLst>
                                      </p:cBhvr>
                                      <p:to>
                                        <p:strVal val="visible"/>
                                      </p:to>
                                    </p:set>
                                    <p:animEffect transition="in" filter="fade">
                                      <p:cBhvr>
                                        <p:cTn id="21"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P spid="6144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body" sz="half" idx="3"/>
          </p:nvPr>
        </p:nvSpPr>
        <p:spPr>
          <a:xfrm>
            <a:off x="3661260" y="609600"/>
            <a:ext cx="5101740" cy="5562600"/>
          </a:xfrm>
        </p:spPr>
        <p:txBody>
          <a:bodyPr/>
          <a:lstStyle/>
          <a:p>
            <a:pPr algn="just" eaLnBrk="1" hangingPunct="1">
              <a:buFont typeface="Wingdings" pitchFamily="2" charset="2"/>
              <a:buChar char="×"/>
            </a:pPr>
            <a:r>
              <a:rPr lang="fa-IR" dirty="0" smtClean="0">
                <a:cs typeface="MavFon" pitchFamily="2" charset="-78"/>
              </a:rPr>
              <a:t>اولین قدم در ساخت سلول خورشیدی، بریدن </a:t>
            </a:r>
            <a:r>
              <a:rPr lang="fa-IR" dirty="0">
                <a:cs typeface="MavFon" pitchFamily="2" charset="-78"/>
              </a:rPr>
              <a:t>ورقه های مسی است. </a:t>
            </a:r>
            <a:endParaRPr lang="fa-IR" dirty="0" smtClean="0">
              <a:cs typeface="MavFon" pitchFamily="2" charset="-78"/>
            </a:endParaRPr>
          </a:p>
          <a:p>
            <a:pPr algn="just" eaLnBrk="1" hangingPunct="1">
              <a:buFont typeface="Wingdings" pitchFamily="2" charset="2"/>
              <a:buChar char="×"/>
            </a:pPr>
            <a:r>
              <a:rPr lang="fa-IR" dirty="0" smtClean="0">
                <a:cs typeface="MavFon" pitchFamily="2" charset="-78"/>
              </a:rPr>
              <a:t>دست های خود را شسته،به طوری که چربی </a:t>
            </a:r>
            <a:r>
              <a:rPr lang="fa-IR" dirty="0">
                <a:cs typeface="MavFon" pitchFamily="2" charset="-78"/>
              </a:rPr>
              <a:t>روی </a:t>
            </a:r>
            <a:r>
              <a:rPr lang="fa-IR" dirty="0" smtClean="0">
                <a:cs typeface="MavFon" pitchFamily="2" charset="-78"/>
              </a:rPr>
              <a:t>آن ها </a:t>
            </a:r>
            <a:r>
              <a:rPr lang="fa-IR" dirty="0">
                <a:cs typeface="MavFon" pitchFamily="2" charset="-78"/>
              </a:rPr>
              <a:t>باقی نماند.             </a:t>
            </a:r>
          </a:p>
          <a:p>
            <a:pPr algn="just" eaLnBrk="1" hangingPunct="1">
              <a:buFont typeface="Wingdings" pitchFamily="2" charset="2"/>
              <a:buChar char="×"/>
            </a:pPr>
            <a:r>
              <a:rPr lang="fa-IR" dirty="0" smtClean="0">
                <a:cs typeface="MavFon" pitchFamily="2" charset="-78"/>
              </a:rPr>
              <a:t>قدم بدی،گذاشتن ورقه مسی بر روی گاز می باشد.                                </a:t>
            </a:r>
          </a:p>
          <a:p>
            <a:pPr algn="just" eaLnBrk="1" hangingPunct="1">
              <a:buFont typeface="Wingdings" pitchFamily="2" charset="2"/>
              <a:buChar char="×"/>
            </a:pPr>
            <a:r>
              <a:rPr lang="fa-IR" dirty="0" smtClean="0">
                <a:cs typeface="MavFon" pitchFamily="2" charset="-78"/>
              </a:rPr>
              <a:t>وقتی </a:t>
            </a:r>
            <a:r>
              <a:rPr lang="fa-IR" dirty="0">
                <a:cs typeface="MavFon" pitchFamily="2" charset="-78"/>
              </a:rPr>
              <a:t>که ورقه ها شروع </a:t>
            </a:r>
            <a:r>
              <a:rPr lang="fa-IR" dirty="0" smtClean="0">
                <a:cs typeface="MavFon" pitchFamily="2" charset="-78"/>
              </a:rPr>
              <a:t>به گرم شدن نقش </a:t>
            </a:r>
            <a:r>
              <a:rPr lang="fa-IR" dirty="0">
                <a:cs typeface="MavFon" pitchFamily="2" charset="-78"/>
              </a:rPr>
              <a:t>های زیبایی از اکسید مس دیده </a:t>
            </a:r>
            <a:r>
              <a:rPr lang="fa-IR" dirty="0" smtClean="0">
                <a:cs typeface="MavFon" pitchFamily="2" charset="-78"/>
              </a:rPr>
              <a:t>می شود</a:t>
            </a:r>
            <a:r>
              <a:rPr lang="fa-IR" dirty="0">
                <a:solidFill>
                  <a:srgbClr val="0066FF"/>
                </a:solidFill>
                <a:cs typeface="MavFon" pitchFamily="2" charset="-78"/>
              </a:rPr>
              <a:t>. </a:t>
            </a:r>
            <a:endParaRPr lang="fa-IR" dirty="0" smtClean="0">
              <a:cs typeface="MavFon" pitchFamily="2" charset="-78"/>
            </a:endParaRPr>
          </a:p>
          <a:p>
            <a:pPr marL="0" indent="0" algn="just" eaLnBrk="1" hangingPunct="1">
              <a:buNone/>
            </a:pPr>
            <a:endParaRPr lang="en-US" dirty="0" smtClean="0">
              <a:cs typeface="MavFon" pitchFamily="2" charset="-78"/>
            </a:endParaRPr>
          </a:p>
        </p:txBody>
      </p:sp>
      <p:pic>
        <p:nvPicPr>
          <p:cNvPr id="69635" name="Picture 3" descr="nas 1"/>
          <p:cNvPicPr>
            <a:picLocks noGrp="1" noChangeAspect="1" noChangeArrowheads="1"/>
          </p:cNvPicPr>
          <p:nvPr>
            <p:ph sz="quarter" idx="1"/>
          </p:nvPr>
        </p:nvPicPr>
        <p:blipFill>
          <a:blip r:embed="rId2"/>
          <a:srcRect/>
          <a:stretch>
            <a:fillRect/>
          </a:stretch>
        </p:blipFill>
        <p:spPr>
          <a:xfrm>
            <a:off x="685800" y="609600"/>
            <a:ext cx="2819400" cy="2743200"/>
          </a:xfrm>
          <a:noFill/>
        </p:spPr>
      </p:pic>
      <p:pic>
        <p:nvPicPr>
          <p:cNvPr id="69636" name="Picture 4" descr="na s2"/>
          <p:cNvPicPr>
            <a:picLocks noGrp="1" noChangeAspect="1" noChangeArrowheads="1"/>
          </p:cNvPicPr>
          <p:nvPr>
            <p:ph sz="quarter" idx="2"/>
          </p:nvPr>
        </p:nvPicPr>
        <p:blipFill>
          <a:blip r:embed="rId3"/>
          <a:srcRect/>
          <a:stretch>
            <a:fillRect/>
          </a:stretch>
        </p:blipFill>
        <p:spPr>
          <a:xfrm>
            <a:off x="609600" y="3886200"/>
            <a:ext cx="2892425" cy="2362200"/>
          </a:xfr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fade">
                                      <p:cBhvr>
                                        <p:cTn id="7" dur="1000"/>
                                        <p:tgtEl>
                                          <p:spTgt spid="69634">
                                            <p:txEl>
                                              <p:pRg st="0" end="0"/>
                                            </p:txEl>
                                          </p:spTgt>
                                        </p:tgtEl>
                                      </p:cBhvr>
                                    </p:animEffect>
                                    <p:anim calcmode="lin" valueType="num">
                                      <p:cBhvr>
                                        <p:cTn id="8" dur="1000" fill="hold"/>
                                        <p:tgtEl>
                                          <p:spTgt spid="69634">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963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963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9634">
                                            <p:txEl>
                                              <p:pRg st="1" end="1"/>
                                            </p:txEl>
                                          </p:spTgt>
                                        </p:tgtEl>
                                        <p:attrNameLst>
                                          <p:attrName>style.visibility</p:attrName>
                                        </p:attrNameLst>
                                      </p:cBhvr>
                                      <p:to>
                                        <p:strVal val="visible"/>
                                      </p:to>
                                    </p:set>
                                    <p:animEffect transition="in" filter="fade">
                                      <p:cBhvr>
                                        <p:cTn id="15" dur="1000"/>
                                        <p:tgtEl>
                                          <p:spTgt spid="69634">
                                            <p:txEl>
                                              <p:pRg st="1" end="1"/>
                                            </p:txEl>
                                          </p:spTgt>
                                        </p:tgtEl>
                                      </p:cBhvr>
                                    </p:animEffect>
                                    <p:anim calcmode="lin" valueType="num">
                                      <p:cBhvr>
                                        <p:cTn id="16" dur="1000" fill="hold"/>
                                        <p:tgtEl>
                                          <p:spTgt spid="69634">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963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963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9634">
                                            <p:txEl>
                                              <p:pRg st="2" end="2"/>
                                            </p:txEl>
                                          </p:spTgt>
                                        </p:tgtEl>
                                        <p:attrNameLst>
                                          <p:attrName>style.visibility</p:attrName>
                                        </p:attrNameLst>
                                      </p:cBhvr>
                                      <p:to>
                                        <p:strVal val="visible"/>
                                      </p:to>
                                    </p:set>
                                    <p:animEffect transition="in" filter="fade">
                                      <p:cBhvr>
                                        <p:cTn id="23" dur="1000"/>
                                        <p:tgtEl>
                                          <p:spTgt spid="69634">
                                            <p:txEl>
                                              <p:pRg st="2" end="2"/>
                                            </p:txEl>
                                          </p:spTgt>
                                        </p:tgtEl>
                                      </p:cBhvr>
                                    </p:animEffect>
                                    <p:anim calcmode="lin" valueType="num">
                                      <p:cBhvr>
                                        <p:cTn id="24" dur="1000" fill="hold"/>
                                        <p:tgtEl>
                                          <p:spTgt spid="69634">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963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963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9634">
                                            <p:txEl>
                                              <p:pRg st="3" end="3"/>
                                            </p:txEl>
                                          </p:spTgt>
                                        </p:tgtEl>
                                        <p:attrNameLst>
                                          <p:attrName>style.visibility</p:attrName>
                                        </p:attrNameLst>
                                      </p:cBhvr>
                                      <p:to>
                                        <p:strVal val="visible"/>
                                      </p:to>
                                    </p:set>
                                    <p:animEffect transition="in" filter="fade">
                                      <p:cBhvr>
                                        <p:cTn id="31" dur="1000"/>
                                        <p:tgtEl>
                                          <p:spTgt spid="69634">
                                            <p:txEl>
                                              <p:pRg st="3" end="3"/>
                                            </p:txEl>
                                          </p:spTgt>
                                        </p:tgtEl>
                                      </p:cBhvr>
                                    </p:animEffect>
                                    <p:anim calcmode="lin" valueType="num">
                                      <p:cBhvr>
                                        <p:cTn id="32" dur="1000" fill="hold"/>
                                        <p:tgtEl>
                                          <p:spTgt spid="69634">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963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963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9635"/>
                                        </p:tgtEl>
                                        <p:attrNameLst>
                                          <p:attrName>style.visibility</p:attrName>
                                        </p:attrNameLst>
                                      </p:cBhvr>
                                      <p:to>
                                        <p:strVal val="visible"/>
                                      </p:to>
                                    </p:set>
                                    <p:animEffect transition="in" filter="fade">
                                      <p:cBhvr>
                                        <p:cTn id="39" dur="2000"/>
                                        <p:tgtEl>
                                          <p:spTgt spid="696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9636"/>
                                        </p:tgtEl>
                                        <p:attrNameLst>
                                          <p:attrName>style.visibility</p:attrName>
                                        </p:attrNameLst>
                                      </p:cBhvr>
                                      <p:to>
                                        <p:strVal val="visible"/>
                                      </p:to>
                                    </p:set>
                                    <p:animEffect transition="in" filter="fade">
                                      <p:cBhvr>
                                        <p:cTn id="44"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body" sz="half" idx="4294967295"/>
          </p:nvPr>
        </p:nvSpPr>
        <p:spPr>
          <a:xfrm>
            <a:off x="4114800" y="0"/>
            <a:ext cx="5029200" cy="6858000"/>
          </a:xfrm>
        </p:spPr>
        <p:txBody>
          <a:bodyPr/>
          <a:lstStyle/>
          <a:p>
            <a:pPr eaLnBrk="1" hangingPunct="1">
              <a:buFont typeface="Wingdings" pitchFamily="2" charset="2"/>
              <a:buChar char="×"/>
            </a:pPr>
            <a:endParaRPr lang="en-US" dirty="0" smtClean="0"/>
          </a:p>
          <a:p>
            <a:pPr eaLnBrk="1" hangingPunct="1">
              <a:buFont typeface="Wingdings" pitchFamily="2" charset="2"/>
              <a:buChar char="×"/>
            </a:pPr>
            <a:r>
              <a:rPr lang="fa-IR" dirty="0" smtClean="0">
                <a:cs typeface="MavFon" pitchFamily="2" charset="-78"/>
              </a:rPr>
              <a:t>با گذشت زمان،رنگ برگه های مسی تیره می شود.                           </a:t>
            </a:r>
            <a:endParaRPr lang="en-US" dirty="0" smtClean="0">
              <a:cs typeface="MavFon" pitchFamily="2" charset="-78"/>
            </a:endParaRPr>
          </a:p>
          <a:p>
            <a:pPr eaLnBrk="1" hangingPunct="1">
              <a:buFont typeface="Wingdings" pitchFamily="2" charset="2"/>
              <a:buChar char="×"/>
            </a:pPr>
            <a:r>
              <a:rPr lang="fa-IR" dirty="0" smtClean="0">
                <a:cs typeface="MavFon" pitchFamily="2" charset="-78"/>
              </a:rPr>
              <a:t>لایه </a:t>
            </a:r>
            <a:r>
              <a:rPr lang="fa-IR" dirty="0">
                <a:cs typeface="MavFon" pitchFamily="2" charset="-78"/>
              </a:rPr>
              <a:t>ی </a:t>
            </a:r>
            <a:r>
              <a:rPr lang="fa-IR" dirty="0" smtClean="0">
                <a:cs typeface="MavFon" pitchFamily="2" charset="-78"/>
              </a:rPr>
              <a:t>مشکی رنگ   </a:t>
            </a:r>
            <a:r>
              <a:rPr lang="en-US" dirty="0" err="1" smtClean="0">
                <a:cs typeface="MavFon" pitchFamily="2" charset="-78"/>
              </a:rPr>
              <a:t>Cupricoxide</a:t>
            </a:r>
            <a:r>
              <a:rPr lang="fa-IR" dirty="0" smtClean="0">
                <a:cs typeface="MavFon" pitchFamily="2" charset="-78"/>
              </a:rPr>
              <a:t>،نام دارد.                                 </a:t>
            </a:r>
            <a:endParaRPr lang="en-US" dirty="0" smtClean="0">
              <a:cs typeface="MavFon" pitchFamily="2" charset="-78"/>
            </a:endParaRPr>
          </a:p>
          <a:p>
            <a:pPr eaLnBrk="1" hangingPunct="1">
              <a:buFont typeface="Wingdings" pitchFamily="2" charset="2"/>
              <a:buChar char="×"/>
            </a:pPr>
            <a:r>
              <a:rPr lang="fa-IR" dirty="0" smtClean="0">
                <a:cs typeface="MavFon" pitchFamily="2" charset="-78"/>
              </a:rPr>
              <a:t>به مدت نیم ساعت برگه ها را به      </a:t>
            </a:r>
          </a:p>
          <a:p>
            <a:pPr eaLnBrk="1" hangingPunct="1">
              <a:buFontTx/>
              <a:buNone/>
            </a:pPr>
            <a:r>
              <a:rPr lang="fa-IR" dirty="0" smtClean="0">
                <a:cs typeface="MavFon" pitchFamily="2" charset="-78"/>
              </a:rPr>
              <a:t>همان حال باقی می گذاریم .           </a:t>
            </a:r>
            <a:endParaRPr lang="en-US" dirty="0" smtClean="0">
              <a:cs typeface="MavFon" pitchFamily="2" charset="-78"/>
            </a:endParaRPr>
          </a:p>
          <a:p>
            <a:pPr eaLnBrk="1" hangingPunct="1">
              <a:buFont typeface="Wingdings" pitchFamily="2" charset="2"/>
              <a:buChar char="×"/>
            </a:pPr>
            <a:r>
              <a:rPr lang="fa-IR" dirty="0" smtClean="0">
                <a:cs typeface="MavFon" pitchFamily="2" charset="-78"/>
              </a:rPr>
              <a:t>سپس برگه ها را به آرامی سرد       </a:t>
            </a:r>
          </a:p>
          <a:p>
            <a:pPr eaLnBrk="1" hangingPunct="1">
              <a:buFontTx/>
              <a:buNone/>
            </a:pPr>
            <a:r>
              <a:rPr lang="fa-IR" dirty="0" smtClean="0">
                <a:cs typeface="MavFon" pitchFamily="2" charset="-78"/>
              </a:rPr>
              <a:t>می کنیم.                                 </a:t>
            </a:r>
          </a:p>
        </p:txBody>
      </p:sp>
      <p:pic>
        <p:nvPicPr>
          <p:cNvPr id="21507" name="Picture 3" descr="nas"/>
          <p:cNvPicPr>
            <a:picLocks noGrp="1" noChangeAspect="1" noChangeArrowheads="1"/>
          </p:cNvPicPr>
          <p:nvPr>
            <p:ph/>
          </p:nvPr>
        </p:nvPicPr>
        <p:blipFill>
          <a:blip r:embed="rId2"/>
          <a:srcRect/>
          <a:stretch>
            <a:fillRect/>
          </a:stretch>
        </p:blipFill>
        <p:spPr>
          <a:xfrm>
            <a:off x="381000" y="304800"/>
            <a:ext cx="3352800" cy="2667000"/>
          </a:xfrm>
          <a:noFill/>
        </p:spPr>
      </p:pic>
      <p:pic>
        <p:nvPicPr>
          <p:cNvPr id="21508" name="Picture 4" descr="nas5"/>
          <p:cNvPicPr>
            <a:picLocks noChangeAspect="1" noChangeArrowheads="1"/>
          </p:cNvPicPr>
          <p:nvPr/>
        </p:nvPicPr>
        <p:blipFill>
          <a:blip r:embed="rId3"/>
          <a:srcRect/>
          <a:stretch>
            <a:fillRect/>
          </a:stretch>
        </p:blipFill>
        <p:spPr bwMode="auto">
          <a:xfrm>
            <a:off x="304800" y="3505200"/>
            <a:ext cx="3352800" cy="2895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0658">
                                            <p:txEl>
                                              <p:pRg st="1" end="1"/>
                                            </p:txEl>
                                          </p:spTgt>
                                        </p:tgtEl>
                                        <p:attrNameLst>
                                          <p:attrName>style.visibility</p:attrName>
                                        </p:attrNameLst>
                                      </p:cBhvr>
                                      <p:to>
                                        <p:strVal val="visible"/>
                                      </p:to>
                                    </p:set>
                                    <p:animEffect transition="in" filter="fade">
                                      <p:cBhvr>
                                        <p:cTn id="7" dur="500">
                                          <p:stCondLst>
                                            <p:cond delay="0"/>
                                          </p:stCondLst>
                                        </p:cTn>
                                        <p:tgtEl>
                                          <p:spTgt spid="706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70658">
                                            <p:txEl>
                                              <p:pRg st="2" end="2"/>
                                            </p:txEl>
                                          </p:spTgt>
                                        </p:tgtEl>
                                        <p:attrNameLst>
                                          <p:attrName>style.visibility</p:attrName>
                                        </p:attrNameLst>
                                      </p:cBhvr>
                                      <p:to>
                                        <p:strVal val="visible"/>
                                      </p:to>
                                    </p:set>
                                    <p:animEffect transition="in" filter="fade">
                                      <p:cBhvr>
                                        <p:cTn id="12" dur="500">
                                          <p:stCondLst>
                                            <p:cond delay="0"/>
                                          </p:stCondLst>
                                        </p:cTn>
                                        <p:tgtEl>
                                          <p:spTgt spid="706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0658">
                                            <p:txEl>
                                              <p:pRg st="3" end="3"/>
                                            </p:txEl>
                                          </p:spTgt>
                                        </p:tgtEl>
                                        <p:attrNameLst>
                                          <p:attrName>style.visibility</p:attrName>
                                        </p:attrNameLst>
                                      </p:cBhvr>
                                      <p:to>
                                        <p:strVal val="visible"/>
                                      </p:to>
                                    </p:set>
                                    <p:animEffect transition="in" filter="fade">
                                      <p:cBhvr>
                                        <p:cTn id="17" dur="500">
                                          <p:stCondLst>
                                            <p:cond delay="0"/>
                                          </p:stCondLst>
                                        </p:cTn>
                                        <p:tgtEl>
                                          <p:spTgt spid="706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70658">
                                            <p:txEl>
                                              <p:pRg st="4" end="4"/>
                                            </p:txEl>
                                          </p:spTgt>
                                        </p:tgtEl>
                                        <p:attrNameLst>
                                          <p:attrName>style.visibility</p:attrName>
                                        </p:attrNameLst>
                                      </p:cBhvr>
                                      <p:to>
                                        <p:strVal val="visible"/>
                                      </p:to>
                                    </p:set>
                                    <p:animEffect transition="in" filter="fade">
                                      <p:cBhvr>
                                        <p:cTn id="22" dur="500">
                                          <p:stCondLst>
                                            <p:cond delay="0"/>
                                          </p:stCondLst>
                                        </p:cTn>
                                        <p:tgtEl>
                                          <p:spTgt spid="706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70658">
                                            <p:txEl>
                                              <p:pRg st="5" end="5"/>
                                            </p:txEl>
                                          </p:spTgt>
                                        </p:tgtEl>
                                        <p:attrNameLst>
                                          <p:attrName>style.visibility</p:attrName>
                                        </p:attrNameLst>
                                      </p:cBhvr>
                                      <p:to>
                                        <p:strVal val="visible"/>
                                      </p:to>
                                    </p:set>
                                    <p:animEffect transition="in" filter="fade">
                                      <p:cBhvr>
                                        <p:cTn id="27" dur="500">
                                          <p:stCondLst>
                                            <p:cond delay="0"/>
                                          </p:stCondLst>
                                        </p:cTn>
                                        <p:tgtEl>
                                          <p:spTgt spid="706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70658">
                                            <p:txEl>
                                              <p:pRg st="6" end="6"/>
                                            </p:txEl>
                                          </p:spTgt>
                                        </p:tgtEl>
                                        <p:attrNameLst>
                                          <p:attrName>style.visibility</p:attrName>
                                        </p:attrNameLst>
                                      </p:cBhvr>
                                      <p:to>
                                        <p:strVal val="visible"/>
                                      </p:to>
                                    </p:set>
                                    <p:animEffect transition="in" filter="fade">
                                      <p:cBhvr>
                                        <p:cTn id="32" dur="500">
                                          <p:stCondLst>
                                            <p:cond delay="0"/>
                                          </p:stCondLst>
                                        </p:cTn>
                                        <p:tgtEl>
                                          <p:spTgt spid="706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3" name="Picture 3" descr="nas6"/>
          <p:cNvPicPr>
            <a:picLocks noGrp="1" noChangeAspect="1" noChangeArrowheads="1"/>
          </p:cNvPicPr>
          <p:nvPr>
            <p:ph sz="quarter" idx="2"/>
          </p:nvPr>
        </p:nvPicPr>
        <p:blipFill>
          <a:blip r:embed="rId2"/>
          <a:srcRect/>
          <a:stretch>
            <a:fillRect/>
          </a:stretch>
        </p:blipFill>
        <p:spPr>
          <a:xfrm>
            <a:off x="4724400" y="609600"/>
            <a:ext cx="3581400" cy="2362200"/>
          </a:xfrm>
          <a:noFill/>
        </p:spPr>
      </p:pic>
      <p:sp>
        <p:nvSpPr>
          <p:cNvPr id="71682" name="Rectangle 2"/>
          <p:cNvSpPr>
            <a:spLocks noGrp="1" noChangeArrowheads="1"/>
          </p:cNvSpPr>
          <p:nvPr>
            <p:ph type="body" sz="half" idx="1"/>
          </p:nvPr>
        </p:nvSpPr>
        <p:spPr>
          <a:xfrm>
            <a:off x="170090" y="457200"/>
            <a:ext cx="4553699" cy="5668963"/>
          </a:xfrm>
        </p:spPr>
        <p:txBody>
          <a:bodyPr/>
          <a:lstStyle/>
          <a:p>
            <a:pPr algn="just" eaLnBrk="1" hangingPunct="1">
              <a:buFontTx/>
              <a:buNone/>
            </a:pPr>
            <a:r>
              <a:rPr lang="fa-IR" sz="3600" dirty="0" smtClean="0">
                <a:cs typeface="MavFon" pitchFamily="2" charset="-78"/>
              </a:rPr>
              <a:t>وقتی که برگه ها سرد می شوند، چروکیده می شوند، اکسید تشکیل شده نیز چروکیده می شود،که دلیل جدا شدن آن از مس است. وقتی که مس در دمای اتاق سرد شد،حدود 20دقیقه، بیشتر اکسید  از روی آن رفته است.            </a:t>
            </a:r>
          </a:p>
          <a:p>
            <a:pPr algn="just" eaLnBrk="1" hangingPunct="1">
              <a:buFontTx/>
              <a:buNone/>
            </a:pPr>
            <a:endParaRPr lang="en-US" sz="3600" dirty="0" smtClean="0">
              <a:cs typeface="MavFon" pitchFamily="2" charset="-78"/>
            </a:endParaRPr>
          </a:p>
        </p:txBody>
      </p:sp>
      <p:pic>
        <p:nvPicPr>
          <p:cNvPr id="71684" name="Picture 4" descr="nas 7"/>
          <p:cNvPicPr>
            <a:picLocks noGrp="1" noChangeAspect="1" noChangeArrowheads="1"/>
          </p:cNvPicPr>
          <p:nvPr>
            <p:ph sz="quarter" idx="3"/>
          </p:nvPr>
        </p:nvPicPr>
        <p:blipFill>
          <a:blip r:embed="rId3"/>
          <a:srcRect/>
          <a:stretch>
            <a:fillRect/>
          </a:stretch>
        </p:blipFill>
        <p:spPr>
          <a:xfrm>
            <a:off x="4800600" y="3657600"/>
            <a:ext cx="3505200" cy="2438400"/>
          </a:xfr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dissolve">
                                      <p:cBhvr>
                                        <p:cTn id="7" dur="500"/>
                                        <p:tgtEl>
                                          <p:spTgt spid="71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fade">
                                      <p:cBhvr>
                                        <p:cTn id="12" dur="20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fade">
                                      <p:cBhvr>
                                        <p:cTn id="17" dur="2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57200" y="609600"/>
            <a:ext cx="8229600" cy="5516563"/>
          </a:xfrm>
        </p:spPr>
        <p:txBody>
          <a:bodyPr/>
          <a:lstStyle/>
          <a:p>
            <a:pPr algn="just" eaLnBrk="1" hangingPunct="1">
              <a:buFontTx/>
              <a:buNone/>
            </a:pPr>
            <a:r>
              <a:rPr lang="fa-IR" dirty="0" smtClean="0">
                <a:cs typeface="MavFon" pitchFamily="2" charset="-78"/>
              </a:rPr>
              <a:t>برگه مسی دیگری،به اندازه اولی می بریم.هر دو را خم می  </a:t>
            </a:r>
          </a:p>
          <a:p>
            <a:pPr algn="just" eaLnBrk="1" hangingPunct="1">
              <a:buFontTx/>
              <a:buNone/>
            </a:pPr>
            <a:r>
              <a:rPr lang="fa-IR" dirty="0" smtClean="0">
                <a:cs typeface="MavFon" pitchFamily="2" charset="-78"/>
              </a:rPr>
              <a:t>کنیم و در یک بطری پلا ستیکی،به نحوی که با هم در تماس </a:t>
            </a:r>
          </a:p>
          <a:p>
            <a:pPr algn="just" eaLnBrk="1" hangingPunct="1">
              <a:buFontTx/>
              <a:buNone/>
            </a:pPr>
            <a:r>
              <a:rPr lang="fa-IR" dirty="0" smtClean="0">
                <a:cs typeface="MavFon" pitchFamily="2" charset="-78"/>
              </a:rPr>
              <a:t>نباشند قرار می دهیم.                                              </a:t>
            </a:r>
          </a:p>
          <a:p>
            <a:pPr algn="just" eaLnBrk="1" hangingPunct="1">
              <a:buFontTx/>
              <a:buNone/>
            </a:pPr>
            <a:r>
              <a:rPr lang="fa-IR" dirty="0" smtClean="0">
                <a:cs typeface="MavFon" pitchFamily="2" charset="-78"/>
              </a:rPr>
              <a:t>هر دو را به وسیله دو انبرک به آمپر متر وصل می کنیم برگه </a:t>
            </a:r>
          </a:p>
          <a:p>
            <a:pPr algn="just" eaLnBrk="1" hangingPunct="1">
              <a:buFontTx/>
              <a:buNone/>
            </a:pPr>
            <a:r>
              <a:rPr lang="fa-IR" dirty="0" smtClean="0">
                <a:cs typeface="MavFon" pitchFamily="2" charset="-78"/>
              </a:rPr>
              <a:t>مسی را سمت مثبت و اکسید را سمت منفی وصل می کنیم.   </a:t>
            </a:r>
          </a:p>
          <a:p>
            <a:pPr algn="justLow" eaLnBrk="1" hangingPunct="1">
              <a:buFontTx/>
              <a:buNone/>
            </a:pPr>
            <a:r>
              <a:rPr lang="fa-IR" dirty="0" smtClean="0">
                <a:cs typeface="MavFon" pitchFamily="2" charset="-78"/>
              </a:rPr>
              <a:t>مقداری نمک و آب را مخلوط کرده داخل بطری می ریزیم،به طوری که برگه ها تا نیمه در داخل آب باشند.                  </a:t>
            </a:r>
          </a:p>
          <a:p>
            <a:pPr algn="just" eaLnBrk="1" hangingPunct="1">
              <a:buFontTx/>
              <a:buNone/>
            </a:pPr>
            <a:r>
              <a:rPr lang="fa-IR" dirty="0" smtClean="0">
                <a:cs typeface="MavFon" pitchFamily="2" charset="-78"/>
              </a:rPr>
              <a:t>  </a:t>
            </a:r>
            <a:endParaRPr lang="en-US" dirty="0" smtClean="0">
              <a:cs typeface="MavFo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fade">
                                      <p:cBhvr>
                                        <p:cTn id="7" dur="500">
                                          <p:stCondLst>
                                            <p:cond delay="0"/>
                                          </p:stCondLst>
                                        </p:cTn>
                                        <p:tgtEl>
                                          <p:spTgt spid="73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73730">
                                            <p:txEl>
                                              <p:pRg st="1" end="1"/>
                                            </p:txEl>
                                          </p:spTgt>
                                        </p:tgtEl>
                                        <p:attrNameLst>
                                          <p:attrName>style.visibility</p:attrName>
                                        </p:attrNameLst>
                                      </p:cBhvr>
                                      <p:to>
                                        <p:strVal val="visible"/>
                                      </p:to>
                                    </p:set>
                                    <p:animEffect transition="in" filter="fade">
                                      <p:cBhvr>
                                        <p:cTn id="12" dur="500">
                                          <p:stCondLst>
                                            <p:cond delay="0"/>
                                          </p:stCondLst>
                                        </p:cTn>
                                        <p:tgtEl>
                                          <p:spTgt spid="737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3730">
                                            <p:txEl>
                                              <p:pRg st="2" end="2"/>
                                            </p:txEl>
                                          </p:spTgt>
                                        </p:tgtEl>
                                        <p:attrNameLst>
                                          <p:attrName>style.visibility</p:attrName>
                                        </p:attrNameLst>
                                      </p:cBhvr>
                                      <p:to>
                                        <p:strVal val="visible"/>
                                      </p:to>
                                    </p:set>
                                    <p:animEffect transition="in" filter="fade">
                                      <p:cBhvr>
                                        <p:cTn id="17" dur="500">
                                          <p:stCondLst>
                                            <p:cond delay="0"/>
                                          </p:stCondLst>
                                        </p:cTn>
                                        <p:tgtEl>
                                          <p:spTgt spid="737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73730">
                                            <p:txEl>
                                              <p:pRg st="3" end="3"/>
                                            </p:txEl>
                                          </p:spTgt>
                                        </p:tgtEl>
                                        <p:attrNameLst>
                                          <p:attrName>style.visibility</p:attrName>
                                        </p:attrNameLst>
                                      </p:cBhvr>
                                      <p:to>
                                        <p:strVal val="visible"/>
                                      </p:to>
                                    </p:set>
                                    <p:animEffect transition="in" filter="fade">
                                      <p:cBhvr>
                                        <p:cTn id="22" dur="500">
                                          <p:stCondLst>
                                            <p:cond delay="0"/>
                                          </p:stCondLst>
                                        </p:cTn>
                                        <p:tgtEl>
                                          <p:spTgt spid="737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73730">
                                            <p:txEl>
                                              <p:pRg st="4" end="4"/>
                                            </p:txEl>
                                          </p:spTgt>
                                        </p:tgtEl>
                                        <p:attrNameLst>
                                          <p:attrName>style.visibility</p:attrName>
                                        </p:attrNameLst>
                                      </p:cBhvr>
                                      <p:to>
                                        <p:strVal val="visible"/>
                                      </p:to>
                                    </p:set>
                                    <p:animEffect transition="in" filter="fade">
                                      <p:cBhvr>
                                        <p:cTn id="27" dur="500">
                                          <p:stCondLst>
                                            <p:cond delay="0"/>
                                          </p:stCondLst>
                                        </p:cTn>
                                        <p:tgtEl>
                                          <p:spTgt spid="737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73730">
                                            <p:txEl>
                                              <p:pRg st="5" end="5"/>
                                            </p:txEl>
                                          </p:spTgt>
                                        </p:tgtEl>
                                        <p:attrNameLst>
                                          <p:attrName>style.visibility</p:attrName>
                                        </p:attrNameLst>
                                      </p:cBhvr>
                                      <p:to>
                                        <p:strVal val="visible"/>
                                      </p:to>
                                    </p:set>
                                    <p:animEffect transition="in" filter="fade">
                                      <p:cBhvr>
                                        <p:cTn id="32" dur="500">
                                          <p:stCondLst>
                                            <p:cond delay="0"/>
                                          </p:stCondLst>
                                        </p:cTn>
                                        <p:tgtEl>
                                          <p:spTgt spid="737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73730">
                                            <p:txEl>
                                              <p:pRg st="6" end="6"/>
                                            </p:txEl>
                                          </p:spTgt>
                                        </p:tgtEl>
                                        <p:attrNameLst>
                                          <p:attrName>style.visibility</p:attrName>
                                        </p:attrNameLst>
                                      </p:cBhvr>
                                      <p:to>
                                        <p:strVal val="visible"/>
                                      </p:to>
                                    </p:set>
                                    <p:animEffect transition="in" filter="fade">
                                      <p:cBhvr>
                                        <p:cTn id="37" dur="500">
                                          <p:stCondLst>
                                            <p:cond delay="0"/>
                                          </p:stCondLst>
                                        </p:cTn>
                                        <p:tgtEl>
                                          <p:spTgt spid="737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sz="half" idx="2"/>
          </p:nvPr>
        </p:nvSpPr>
        <p:spPr>
          <a:xfrm>
            <a:off x="457200" y="4876800"/>
            <a:ext cx="8229600" cy="1524000"/>
          </a:xfrm>
        </p:spPr>
        <p:txBody>
          <a:bodyPr/>
          <a:lstStyle/>
          <a:p>
            <a:pPr eaLnBrk="1" hangingPunct="1">
              <a:buFontTx/>
              <a:buNone/>
            </a:pPr>
            <a:r>
              <a:rPr lang="fa-IR" sz="2800" dirty="0" smtClean="0">
                <a:cs typeface="MavFon" pitchFamily="2" charset="-78"/>
              </a:rPr>
              <a:t>در شکل بالا سلول خورشیدی در سایه قرار دارد،آمپرمتر در حدود 6 </a:t>
            </a:r>
          </a:p>
          <a:p>
            <a:pPr eaLnBrk="1" hangingPunct="1">
              <a:buFontTx/>
              <a:buNone/>
            </a:pPr>
            <a:r>
              <a:rPr lang="fa-IR" sz="2800" dirty="0" smtClean="0">
                <a:cs typeface="MavFon" pitchFamily="2" charset="-78"/>
              </a:rPr>
              <a:t>میکرو آمپر را نمایش می دهد.                                              </a:t>
            </a:r>
            <a:endParaRPr lang="en-US" sz="2800" dirty="0" smtClean="0">
              <a:cs typeface="MavFon" pitchFamily="2" charset="-78"/>
            </a:endParaRPr>
          </a:p>
        </p:txBody>
      </p:sp>
      <p:pic>
        <p:nvPicPr>
          <p:cNvPr id="74755" name="Picture 3" descr="jar_cell_in_shadow"/>
          <p:cNvPicPr>
            <a:picLocks noGrp="1" noChangeAspect="1" noChangeArrowheads="1"/>
          </p:cNvPicPr>
          <p:nvPr>
            <p:ph sz="half" idx="1"/>
          </p:nvPr>
        </p:nvPicPr>
        <p:blipFill>
          <a:blip r:embed="rId2"/>
          <a:srcRect/>
          <a:stretch>
            <a:fillRect/>
          </a:stretch>
        </p:blipFill>
        <p:spPr>
          <a:xfrm>
            <a:off x="1752600" y="609600"/>
            <a:ext cx="5181600" cy="4114800"/>
          </a:xfr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fade">
                                      <p:cBhvr>
                                        <p:cTn id="7" dur="1000"/>
                                        <p:tgtEl>
                                          <p:spTgt spid="74754">
                                            <p:txEl>
                                              <p:pRg st="0" end="0"/>
                                            </p:txEl>
                                          </p:spTgt>
                                        </p:tgtEl>
                                      </p:cBhvr>
                                    </p:animEffect>
                                    <p:anim calcmode="lin" valueType="num">
                                      <p:cBhvr>
                                        <p:cTn id="8" dur="1000" fill="hold"/>
                                        <p:tgtEl>
                                          <p:spTgt spid="74754">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7475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475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4754">
                                            <p:txEl>
                                              <p:pRg st="1" end="1"/>
                                            </p:txEl>
                                          </p:spTgt>
                                        </p:tgtEl>
                                        <p:attrNameLst>
                                          <p:attrName>style.visibility</p:attrName>
                                        </p:attrNameLst>
                                      </p:cBhvr>
                                      <p:to>
                                        <p:strVal val="visible"/>
                                      </p:to>
                                    </p:set>
                                    <p:animEffect transition="in" filter="fade">
                                      <p:cBhvr>
                                        <p:cTn id="15" dur="1000"/>
                                        <p:tgtEl>
                                          <p:spTgt spid="74754">
                                            <p:txEl>
                                              <p:pRg st="1" end="1"/>
                                            </p:txEl>
                                          </p:spTgt>
                                        </p:tgtEl>
                                      </p:cBhvr>
                                    </p:animEffect>
                                    <p:anim calcmode="lin" valueType="num">
                                      <p:cBhvr>
                                        <p:cTn id="16" dur="1000" fill="hold"/>
                                        <p:tgtEl>
                                          <p:spTgt spid="74754">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7475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7475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755"/>
                                        </p:tgtEl>
                                        <p:attrNameLst>
                                          <p:attrName>style.visibility</p:attrName>
                                        </p:attrNameLst>
                                      </p:cBhvr>
                                      <p:to>
                                        <p:strVal val="visible"/>
                                      </p:to>
                                    </p:set>
                                    <p:animEffect transition="in" filter="fade">
                                      <p:cBhvr>
                                        <p:cTn id="23" dur="20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body" sz="half" idx="1"/>
          </p:nvPr>
        </p:nvSpPr>
        <p:spPr>
          <a:xfrm>
            <a:off x="381000" y="457200"/>
            <a:ext cx="8229600" cy="1371600"/>
          </a:xfrm>
        </p:spPr>
        <p:txBody>
          <a:bodyPr/>
          <a:lstStyle/>
          <a:p>
            <a:pPr eaLnBrk="1" hangingPunct="1">
              <a:buFontTx/>
              <a:buNone/>
            </a:pPr>
            <a:r>
              <a:rPr lang="fa-IR" sz="2800" dirty="0" smtClean="0">
                <a:cs typeface="MavFon" pitchFamily="2" charset="-78"/>
              </a:rPr>
              <a:t>این تصویر سلول خورشیدی را در زیر نور نشان می دهد.              </a:t>
            </a:r>
          </a:p>
          <a:p>
            <a:pPr eaLnBrk="1" hangingPunct="1">
              <a:buFontTx/>
              <a:buNone/>
            </a:pPr>
            <a:r>
              <a:rPr lang="fa-IR" sz="2800" dirty="0" smtClean="0">
                <a:cs typeface="MavFon" pitchFamily="2" charset="-78"/>
              </a:rPr>
              <a:t>آمپرمتر در حدود 33 میکرو را نشان می دهد.                           </a:t>
            </a:r>
            <a:endParaRPr lang="en-US" sz="2800" dirty="0" smtClean="0">
              <a:cs typeface="MavFon" pitchFamily="2" charset="-78"/>
            </a:endParaRPr>
          </a:p>
        </p:txBody>
      </p:sp>
      <p:pic>
        <p:nvPicPr>
          <p:cNvPr id="75779" name="Picture 3" descr="nas9"/>
          <p:cNvPicPr>
            <a:picLocks noGrp="1" noChangeAspect="1" noChangeArrowheads="1"/>
          </p:cNvPicPr>
          <p:nvPr>
            <p:ph sz="half" idx="2"/>
          </p:nvPr>
        </p:nvPicPr>
        <p:blipFill>
          <a:blip r:embed="rId2"/>
          <a:srcRect/>
          <a:stretch>
            <a:fillRect/>
          </a:stretch>
        </p:blipFill>
        <p:spPr>
          <a:xfrm>
            <a:off x="1676400" y="1905000"/>
            <a:ext cx="5486400" cy="4572000"/>
          </a:xfr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5778">
                                            <p:txEl>
                                              <p:pRg st="0" end="0"/>
                                            </p:txEl>
                                          </p:spTgt>
                                        </p:tgtEl>
                                        <p:attrNameLst>
                                          <p:attrName>style.opacity</p:attrName>
                                        </p:attrNameLst>
                                      </p:cBhvr>
                                      <p:to>
                                        <p:strVal val="0.25"/>
                                      </p:to>
                                    </p:set>
                                    <p:animEffect filter="image" prLst="opacity: 0.25">
                                      <p:cBhvr rctx="IE">
                                        <p:cTn id="7" dur="indefinite"/>
                                        <p:tgtEl>
                                          <p:spTgt spid="75778">
                                            <p:txEl>
                                              <p:pRg st="0" end="0"/>
                                            </p:txEl>
                                          </p:spTgt>
                                        </p:tgtEl>
                                      </p:cBhvr>
                                    </p:animEffect>
                                  </p:childTnLst>
                                </p:cTn>
                              </p:par>
                              <p:par>
                                <p:cTn id="8" presetID="9" presetClass="emph" presetSubtype="0" grpId="0" nodeType="withEffect">
                                  <p:stCondLst>
                                    <p:cond delay="0"/>
                                  </p:stCondLst>
                                  <p:childTnLst>
                                    <p:set>
                                      <p:cBhvr rctx="PPT">
                                        <p:cTn id="9" dur="indefinite"/>
                                        <p:tgtEl>
                                          <p:spTgt spid="75778">
                                            <p:txEl>
                                              <p:pRg st="1" end="1"/>
                                            </p:txEl>
                                          </p:spTgt>
                                        </p:tgtEl>
                                        <p:attrNameLst>
                                          <p:attrName>style.opacity</p:attrName>
                                        </p:attrNameLst>
                                      </p:cBhvr>
                                      <p:to>
                                        <p:strVal val="0.25"/>
                                      </p:to>
                                    </p:set>
                                    <p:animEffect filter="image" prLst="opacity: 0.25">
                                      <p:cBhvr rctx="IE">
                                        <p:cTn id="10" dur="indefinite"/>
                                        <p:tgtEl>
                                          <p:spTgt spid="7577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75778">
                                            <p:txEl>
                                              <p:pRg st="0" end="0"/>
                                            </p:txEl>
                                          </p:spTgt>
                                        </p:tgtEl>
                                        <p:attrNameLst>
                                          <p:attrName>style.opacity</p:attrName>
                                        </p:attrNameLst>
                                      </p:cBhvr>
                                      <p:to>
                                        <p:strVal val="1.0"/>
                                      </p:to>
                                    </p:set>
                                    <p:animEffect filter="image" prLst="opacity: 1.0">
                                      <p:cBhvr rctx="IE">
                                        <p:cTn id="15" dur="indefinite"/>
                                        <p:tgtEl>
                                          <p:spTgt spid="7577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75778">
                                            <p:txEl>
                                              <p:pRg st="1" end="1"/>
                                            </p:txEl>
                                          </p:spTgt>
                                        </p:tgtEl>
                                        <p:attrNameLst>
                                          <p:attrName>style.opacity</p:attrName>
                                        </p:attrNameLst>
                                      </p:cBhvr>
                                      <p:to>
                                        <p:strVal val="1.0"/>
                                      </p:to>
                                    </p:set>
                                    <p:animEffect filter="image" prLst="opacity: 1.0">
                                      <p:cBhvr rctx="IE">
                                        <p:cTn id="20" dur="indefinite"/>
                                        <p:tgtEl>
                                          <p:spTgt spid="7577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5779"/>
                                        </p:tgtEl>
                                        <p:attrNameLst>
                                          <p:attrName>style.visibility</p:attrName>
                                        </p:attrNameLst>
                                      </p:cBhvr>
                                      <p:to>
                                        <p:strVal val="visible"/>
                                      </p:to>
                                    </p:set>
                                    <p:animEffect transition="in" filter="fade">
                                      <p:cBhvr>
                                        <p:cTn id="25" dur="20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allAtOnce"/>
      <p:bldP spid="75778" grpI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dissolv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half" idx="1"/>
          </p:nvPr>
        </p:nvSpPr>
        <p:spPr/>
        <p:txBody>
          <a:bodyPr/>
          <a:lstStyle/>
          <a:p>
            <a:endParaRPr lang="fa-IR"/>
          </a:p>
        </p:txBody>
      </p:sp>
      <p:sp>
        <p:nvSpPr>
          <p:cNvPr id="4" name="Content Placeholder 3"/>
          <p:cNvSpPr>
            <a:spLocks noGrp="1"/>
          </p:cNvSpPr>
          <p:nvPr>
            <p:ph sz="half" idx="2"/>
          </p:nvPr>
        </p:nvSpPr>
        <p:spPr/>
        <p:txBody>
          <a:bodyPr/>
          <a:lstStyle/>
          <a:p>
            <a:endParaRPr lang="fa-IR"/>
          </a:p>
        </p:txBody>
      </p:sp>
      <p:pic>
        <p:nvPicPr>
          <p:cNvPr id="66562" name="Picture 2" descr="http://www.mehrnews.ir/mehr_media/image/2009/01/419871_orig.jpg"/>
          <p:cNvPicPr>
            <a:picLocks noChangeAspect="1" noChangeArrowheads="1"/>
          </p:cNvPicPr>
          <p:nvPr/>
        </p:nvPicPr>
        <p:blipFill>
          <a:blip r:embed="rId2"/>
          <a:srcRect/>
          <a:stretch>
            <a:fillRect/>
          </a:stretch>
        </p:blipFill>
        <p:spPr bwMode="auto">
          <a:xfrm>
            <a:off x="381000" y="304800"/>
            <a:ext cx="8382000" cy="5819776"/>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0" name="Picture 10" descr="خورشید در روز ۷ ژوئن سال ۱۹۹۲">
            <a:hlinkClick r:id="rId2" tooltip="خورشید در روز ۷ ژوئن سال ۱۹۹۲"/>
          </p:cNvPr>
          <p:cNvPicPr>
            <a:picLocks noChangeAspect="1" noChangeArrowheads="1"/>
          </p:cNvPicPr>
          <p:nvPr/>
        </p:nvPicPr>
        <p:blipFill>
          <a:blip r:embed="rId3">
            <a:lum bright="12000" contrast="6000"/>
          </a:blip>
          <a:srcRect/>
          <a:stretch>
            <a:fillRect/>
          </a:stretch>
        </p:blipFill>
        <p:spPr bwMode="auto">
          <a:xfrm>
            <a:off x="381000" y="3886200"/>
            <a:ext cx="3200400" cy="2400300"/>
          </a:xfrm>
          <a:prstGeom prst="rect">
            <a:avLst/>
          </a:prstGeom>
          <a:noFill/>
          <a:ln w="9525">
            <a:noFill/>
            <a:miter lim="800000"/>
            <a:headEnd/>
            <a:tailEnd/>
          </a:ln>
        </p:spPr>
      </p:pic>
      <p:sp>
        <p:nvSpPr>
          <p:cNvPr id="5133" name="WordArt 13"/>
          <p:cNvSpPr>
            <a:spLocks noChangeArrowheads="1" noChangeShapeType="1" noTextEdit="1"/>
          </p:cNvSpPr>
          <p:nvPr/>
        </p:nvSpPr>
        <p:spPr bwMode="auto">
          <a:xfrm>
            <a:off x="5786438" y="685800"/>
            <a:ext cx="2892425" cy="617538"/>
          </a:xfrm>
          <a:prstGeom prst="rect">
            <a:avLst/>
          </a:prstGeom>
        </p:spPr>
        <p:txBody>
          <a:bodyPr wrap="none" fromWordArt="1">
            <a:prstTxWarp prst="textPlain">
              <a:avLst>
                <a:gd name="adj" fmla="val 50000"/>
              </a:avLst>
            </a:prstTxWarp>
          </a:bodyPr>
          <a:lstStyle/>
          <a:p>
            <a:r>
              <a:rPr lang="fa-IR"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 </a:t>
            </a:r>
            <a:r>
              <a:rPr lang="fa-IR" sz="3200" kern="10" dirty="0">
                <a:ln w="9525">
                  <a:no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Arial"/>
                <a:cs typeface="Titr Mazar" pitchFamily="2" charset="-78"/>
              </a:rPr>
              <a:t>مقدمه:</a:t>
            </a:r>
          </a:p>
        </p:txBody>
      </p:sp>
      <p:sp>
        <p:nvSpPr>
          <p:cNvPr id="4100" name="WordArt 15"/>
          <p:cNvSpPr>
            <a:spLocks noChangeArrowheads="1" noChangeShapeType="1" noTextEdit="1"/>
          </p:cNvSpPr>
          <p:nvPr/>
        </p:nvSpPr>
        <p:spPr bwMode="auto">
          <a:xfrm>
            <a:off x="228600" y="1600200"/>
            <a:ext cx="8669416" cy="762000"/>
          </a:xfrm>
          <a:prstGeom prst="rect">
            <a:avLst/>
          </a:prstGeom>
        </p:spPr>
        <p:txBody>
          <a:bodyPr wrap="none" fromWordArt="1">
            <a:prstTxWarp prst="textPlain">
              <a:avLst>
                <a:gd name="adj" fmla="val 50079"/>
              </a:avLst>
            </a:prstTxWarp>
          </a:bodyPr>
          <a:lstStyle/>
          <a:p>
            <a:r>
              <a:rPr lang="fa-IR" sz="6000" kern="10" dirty="0">
                <a:ln w="9525">
                  <a:noFill/>
                  <a:round/>
                  <a:headEnd/>
                  <a:tailEnd/>
                </a:ln>
                <a:solidFill>
                  <a:srgbClr val="002060"/>
                </a:solidFill>
                <a:latin typeface="Times New Roman"/>
                <a:cs typeface="Times New Roman"/>
              </a:rPr>
              <a:t> </a:t>
            </a:r>
            <a:r>
              <a:rPr lang="fa-IR" sz="6000" kern="10" dirty="0">
                <a:ln w="9525">
                  <a:noFill/>
                  <a:round/>
                  <a:headEnd/>
                  <a:tailEnd/>
                </a:ln>
                <a:solidFill>
                  <a:srgbClr val="002060"/>
                </a:solidFill>
                <a:latin typeface="Times New Roman"/>
                <a:cs typeface="MavFon" pitchFamily="2" charset="-78"/>
              </a:rPr>
              <a:t>خورشید یا خور یا هور یکی از ستارگان کهکشان ماست.و تنها ستاره سامانه خورشیدی می باشد</a:t>
            </a:r>
            <a:r>
              <a:rPr lang="fa-IR" sz="6000" kern="10" dirty="0">
                <a:ln w="9525">
                  <a:noFill/>
                  <a:round/>
                  <a:headEnd/>
                  <a:tailEnd/>
                </a:ln>
                <a:solidFill>
                  <a:srgbClr val="002060"/>
                </a:solidFill>
                <a:latin typeface="Times New Roman"/>
                <a:cs typeface="Times New Roman"/>
              </a:rPr>
              <a:t>.</a:t>
            </a:r>
          </a:p>
        </p:txBody>
      </p:sp>
      <p:sp>
        <p:nvSpPr>
          <p:cNvPr id="4101" name="WordArt 16"/>
          <p:cNvSpPr>
            <a:spLocks noChangeArrowheads="1" noChangeShapeType="1" noTextEdit="1"/>
          </p:cNvSpPr>
          <p:nvPr/>
        </p:nvSpPr>
        <p:spPr bwMode="auto">
          <a:xfrm>
            <a:off x="228600" y="2667000"/>
            <a:ext cx="8669416" cy="838200"/>
          </a:xfrm>
          <a:prstGeom prst="rect">
            <a:avLst/>
          </a:prstGeom>
        </p:spPr>
        <p:txBody>
          <a:bodyPr wrap="none" fromWordArt="1">
            <a:prstTxWarp prst="textPlain">
              <a:avLst>
                <a:gd name="adj" fmla="val 50000"/>
              </a:avLst>
            </a:prstTxWarp>
          </a:bodyPr>
          <a:lstStyle/>
          <a:p>
            <a:pPr algn="r"/>
            <a:r>
              <a:rPr lang="fa-IR" sz="1400" kern="10" dirty="0">
                <a:ln w="9525">
                  <a:noFill/>
                  <a:round/>
                  <a:headEnd/>
                  <a:tailEnd/>
                </a:ln>
                <a:solidFill>
                  <a:srgbClr val="002060"/>
                </a:solidFill>
                <a:latin typeface="Times New Roman"/>
                <a:cs typeface="MavFon" pitchFamily="2" charset="-78"/>
              </a:rPr>
              <a:t>منبع اصلی نور و گرما و در یک کلام زندگی بر روی زمین این ستاره است که با فاصله </a:t>
            </a:r>
            <a:r>
              <a:rPr lang="fa-IR" sz="1400" kern="10" dirty="0" smtClean="0">
                <a:ln w="9525">
                  <a:noFill/>
                  <a:round/>
                  <a:headEnd/>
                  <a:tailEnd/>
                </a:ln>
                <a:solidFill>
                  <a:srgbClr val="002060"/>
                </a:solidFill>
                <a:latin typeface="Times New Roman"/>
                <a:cs typeface="MavFon" pitchFamily="2" charset="-78"/>
              </a:rPr>
              <a:t>ای حدود </a:t>
            </a:r>
            <a:r>
              <a:rPr lang="fa-IR" sz="1400" kern="10" dirty="0">
                <a:ln w="9525">
                  <a:noFill/>
                  <a:round/>
                  <a:headEnd/>
                  <a:tailEnd/>
                </a:ln>
                <a:solidFill>
                  <a:srgbClr val="002060"/>
                </a:solidFill>
                <a:latin typeface="Times New Roman"/>
                <a:cs typeface="MavFon" pitchFamily="2" charset="-78"/>
              </a:rPr>
              <a:t>150 میلیون کیلومتری از زمین قرار گرفته</a:t>
            </a:r>
          </a:p>
          <a:p>
            <a:pPr algn="r"/>
            <a:r>
              <a:rPr lang="fa-IR" sz="1400" kern="10" dirty="0">
                <a:ln w="9525">
                  <a:noFill/>
                  <a:round/>
                  <a:headEnd/>
                  <a:tailEnd/>
                </a:ln>
                <a:solidFill>
                  <a:srgbClr val="002060"/>
                </a:solidFill>
                <a:latin typeface="Times New Roman"/>
                <a:cs typeface="MavFon" pitchFamily="2" charset="-78"/>
              </a:rPr>
              <a:t> و قطری تقریبا معادل 1 میلیون 390 هزار کیلومتر و وزنی معادل 330 هزار بار سنگین تر از زمین دارد...</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fade">
                                      <p:cBhvr>
                                        <p:cTn id="7" dur="2000"/>
                                        <p:tgtEl>
                                          <p:spTgt spid="5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8000" dirty="0" smtClean="0">
                <a:cs typeface="Titr Mazar" pitchFamily="2" charset="-78"/>
              </a:rPr>
              <a:t>پايان</a:t>
            </a:r>
            <a:endParaRPr lang="fa-IR" sz="8000" dirty="0">
              <a:cs typeface="Titr Mazar" pitchFamily="2" charset="-78"/>
            </a:endParaRPr>
          </a:p>
        </p:txBody>
      </p:sp>
      <p:sp>
        <p:nvSpPr>
          <p:cNvPr id="3" name="Content Placeholder 2"/>
          <p:cNvSpPr>
            <a:spLocks noGrp="1"/>
          </p:cNvSpPr>
          <p:nvPr>
            <p:ph sz="half" idx="1"/>
          </p:nvPr>
        </p:nvSpPr>
        <p:spPr/>
        <p:txBody>
          <a:bodyPr/>
          <a:lstStyle/>
          <a:p>
            <a:endParaRPr lang="fa-IR"/>
          </a:p>
        </p:txBody>
      </p:sp>
      <p:sp>
        <p:nvSpPr>
          <p:cNvPr id="4" name="Content Placeholder 3"/>
          <p:cNvSpPr>
            <a:spLocks noGrp="1"/>
          </p:cNvSpPr>
          <p:nvPr>
            <p:ph sz="half" idx="2"/>
          </p:nvPr>
        </p:nvSpPr>
        <p:spPr/>
        <p:txBody>
          <a:bodyPr/>
          <a:lstStyle/>
          <a:p>
            <a:endParaRPr lang="fa-IR" dirty="0"/>
          </a:p>
        </p:txBody>
      </p:sp>
      <p:pic>
        <p:nvPicPr>
          <p:cNvPr id="47106" name="Picture 2" descr="http://hitna.ir/hitna_content/media/image/2011/04/2209_orig.jpg"/>
          <p:cNvPicPr>
            <a:picLocks noChangeAspect="1" noChangeArrowheads="1"/>
          </p:cNvPicPr>
          <p:nvPr/>
        </p:nvPicPr>
        <p:blipFill>
          <a:blip r:embed="rId2"/>
          <a:srcRect/>
          <a:stretch>
            <a:fillRect/>
          </a:stretch>
        </p:blipFill>
        <p:spPr bwMode="auto">
          <a:xfrm>
            <a:off x="304800" y="1524000"/>
            <a:ext cx="4286250" cy="4695826"/>
          </a:xfrm>
          <a:prstGeom prst="rect">
            <a:avLst/>
          </a:prstGeom>
          <a:noFill/>
        </p:spPr>
      </p:pic>
      <p:pic>
        <p:nvPicPr>
          <p:cNvPr id="47108" name="Picture 4" descr="http://www.shahrnevesht.ir/Portals/0/omran%20shahri/photovol.jpg"/>
          <p:cNvPicPr>
            <a:picLocks noChangeAspect="1" noChangeArrowheads="1"/>
          </p:cNvPicPr>
          <p:nvPr/>
        </p:nvPicPr>
        <p:blipFill>
          <a:blip r:embed="rId3"/>
          <a:srcRect/>
          <a:stretch>
            <a:fillRect/>
          </a:stretch>
        </p:blipFill>
        <p:spPr bwMode="auto">
          <a:xfrm>
            <a:off x="4648200" y="1600200"/>
            <a:ext cx="4114800" cy="4572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1447800"/>
            <a:ext cx="8763000" cy="5410200"/>
          </a:xfrm>
        </p:spPr>
        <p:txBody>
          <a:bodyPr/>
          <a:lstStyle/>
          <a:p>
            <a:pPr algn="just" eaLnBrk="1" hangingPunct="1">
              <a:lnSpc>
                <a:spcPct val="90000"/>
              </a:lnSpc>
              <a:buFont typeface="Wingdings" pitchFamily="2" charset="2"/>
              <a:buChar char="×"/>
            </a:pPr>
            <a:r>
              <a:rPr lang="fa-IR" sz="3600" dirty="0" smtClean="0">
                <a:solidFill>
                  <a:srgbClr val="003399"/>
                </a:solidFill>
                <a:cs typeface="MavFon" pitchFamily="2" charset="-78"/>
              </a:rPr>
              <a:t>خورشید یک راکتور هسته ای بسیار عظیم طبیعی است؛ ماده در آن جا بر اثر همجوشی هسته ای به انرژی تبدیل می شود؛ هر روز حدود 350 تن ازجرمش به تابش تبدیل می شود، دمای داخلی آن حدود 15میلیون درجه سانتیگراداست.</a:t>
            </a:r>
          </a:p>
        </p:txBody>
      </p:sp>
      <p:sp>
        <p:nvSpPr>
          <p:cNvPr id="78851" name="WordArt 3"/>
          <p:cNvSpPr>
            <a:spLocks noChangeArrowheads="1" noChangeShapeType="1" noTextEdit="1"/>
          </p:cNvSpPr>
          <p:nvPr/>
        </p:nvSpPr>
        <p:spPr bwMode="auto">
          <a:xfrm>
            <a:off x="5638800" y="304800"/>
            <a:ext cx="2905125" cy="676275"/>
          </a:xfrm>
          <a:prstGeom prst="rect">
            <a:avLst/>
          </a:prstGeom>
        </p:spPr>
        <p:txBody>
          <a:bodyPr wrap="none" fromWordArt="1">
            <a:prstTxWarp prst="textPlain">
              <a:avLst>
                <a:gd name="adj" fmla="val 50000"/>
              </a:avLst>
            </a:prstTxWarp>
          </a:bodyPr>
          <a:lstStyle/>
          <a:p>
            <a:r>
              <a:rPr lang="fa-IR" sz="44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Titr Mazar" pitchFamily="2" charset="-78"/>
              </a:rPr>
              <a:t>خورشيد </a:t>
            </a:r>
            <a:r>
              <a:rPr lang="fa-IR" sz="4400" kern="10" dirty="0" smtClean="0">
                <a:ln w="9525">
                  <a:noFill/>
                  <a:round/>
                  <a:headEnd/>
                  <a:tailEnd/>
                </a:ln>
                <a:gradFill rotWithShape="1">
                  <a:gsLst>
                    <a:gs pos="0">
                      <a:srgbClr val="FFFF00"/>
                    </a:gs>
                    <a:gs pos="100000">
                      <a:srgbClr val="FF9933"/>
                    </a:gs>
                  </a:gsLst>
                  <a:path path="rect">
                    <a:fillToRect l="50000" t="50000" r="50000" b="50000"/>
                  </a:path>
                </a:gradFill>
                <a:effectLst>
                  <a:outerShdw blurRad="38100" dist="38100" dir="2700000" algn="tl">
                    <a:srgbClr val="000000">
                      <a:alpha val="43137"/>
                    </a:srgbClr>
                  </a:outerShdw>
                </a:effectLst>
                <a:latin typeface="Arial"/>
                <a:cs typeface="Titr Mazar" pitchFamily="2" charset="-78"/>
              </a:rPr>
              <a:t>چيست</a:t>
            </a:r>
            <a:r>
              <a:rPr lang="fa-IR" sz="44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Titr Mazar" pitchFamily="2" charset="-78"/>
              </a:rPr>
              <a:t>؟</a:t>
            </a:r>
          </a:p>
        </p:txBody>
      </p:sp>
      <p:pic>
        <p:nvPicPr>
          <p:cNvPr id="78852" name="Picture 4" descr="sun1_jpge3568d0a-d376-48f6-8af4-ddc1e2826928Large"/>
          <p:cNvPicPr>
            <a:picLocks noChangeAspect="1" noChangeArrowheads="1"/>
          </p:cNvPicPr>
          <p:nvPr/>
        </p:nvPicPr>
        <p:blipFill>
          <a:blip r:embed="rId2"/>
          <a:srcRect/>
          <a:stretch>
            <a:fillRect/>
          </a:stretch>
        </p:blipFill>
        <p:spPr bwMode="auto">
          <a:xfrm>
            <a:off x="322263" y="3429000"/>
            <a:ext cx="3048000" cy="32004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fade">
                                      <p:cBhvr>
                                        <p:cTn id="7" dur="2000"/>
                                        <p:tgtEl>
                                          <p:spTgt spid="788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852"/>
                                        </p:tgtEl>
                                        <p:attrNameLst>
                                          <p:attrName>style.visibility</p:attrName>
                                        </p:attrNameLst>
                                      </p:cBhvr>
                                      <p:to>
                                        <p:strVal val="visible"/>
                                      </p:to>
                                    </p:set>
                                    <p:animEffect transition="in" filter="fade">
                                      <p:cBhvr>
                                        <p:cTn id="12" dur="2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0" y="1600200"/>
            <a:ext cx="9144000" cy="5257800"/>
          </a:xfrm>
        </p:spPr>
        <p:txBody>
          <a:bodyPr/>
          <a:lstStyle/>
          <a:p>
            <a:pPr eaLnBrk="1" hangingPunct="1">
              <a:buFontTx/>
              <a:buNone/>
            </a:pPr>
            <a:r>
              <a:rPr lang="fa-IR" sz="2800" dirty="0" smtClean="0">
                <a:solidFill>
                  <a:srgbClr val="003399"/>
                </a:solidFill>
                <a:cs typeface="MavFon" pitchFamily="2" charset="-78"/>
              </a:rPr>
              <a:t>با اندازه گیری شارژ خورشیدی تابشی در بالای جو زمین</a:t>
            </a:r>
          </a:p>
          <a:p>
            <a:pPr eaLnBrk="1" hangingPunct="1">
              <a:buFontTx/>
              <a:buNone/>
            </a:pPr>
            <a:r>
              <a:rPr lang="fa-IR" sz="2800" dirty="0" smtClean="0">
                <a:solidFill>
                  <a:srgbClr val="003399"/>
                </a:solidFill>
                <a:cs typeface="MavFon" pitchFamily="2" charset="-78"/>
              </a:rPr>
              <a:t>می توان قدرت دریافتی کل انرژی خورشید را محاسبه کرد.</a:t>
            </a:r>
          </a:p>
          <a:p>
            <a:pPr eaLnBrk="1" hangingPunct="1">
              <a:buNone/>
            </a:pPr>
            <a:r>
              <a:rPr lang="fa-IR" sz="2800" dirty="0" smtClean="0">
                <a:solidFill>
                  <a:srgbClr val="003399"/>
                </a:solidFill>
                <a:cs typeface="MavFon" pitchFamily="2" charset="-78"/>
              </a:rPr>
              <a:t>ماده در عالم اساساً از هیدروژن وهلیم </a:t>
            </a:r>
            <a:r>
              <a:rPr lang="fa-IR" sz="2800" dirty="0">
                <a:solidFill>
                  <a:srgbClr val="003399"/>
                </a:solidFill>
                <a:cs typeface="MavFon" pitchFamily="2" charset="-78"/>
              </a:rPr>
              <a:t>تشکیل شده </a:t>
            </a:r>
            <a:r>
              <a:rPr lang="fa-IR" sz="2800" dirty="0" smtClean="0">
                <a:solidFill>
                  <a:srgbClr val="003399"/>
                </a:solidFill>
                <a:cs typeface="MavFon" pitchFamily="2" charset="-78"/>
              </a:rPr>
              <a:t>است،</a:t>
            </a:r>
          </a:p>
          <a:p>
            <a:pPr eaLnBrk="1" hangingPunct="1">
              <a:buNone/>
            </a:pPr>
            <a:r>
              <a:rPr lang="fa-IR" sz="2800" dirty="0" smtClean="0">
                <a:solidFill>
                  <a:srgbClr val="003399"/>
                </a:solidFill>
                <a:cs typeface="MavFon" pitchFamily="2" charset="-78"/>
              </a:rPr>
              <a:t>که </a:t>
            </a:r>
            <a:r>
              <a:rPr lang="fa-IR" sz="2800" dirty="0">
                <a:solidFill>
                  <a:srgbClr val="003399"/>
                </a:solidFill>
                <a:cs typeface="MavFon" pitchFamily="2" charset="-78"/>
              </a:rPr>
              <a:t>قسمت اعظم آن </a:t>
            </a:r>
            <a:r>
              <a:rPr lang="fa-IR" sz="2800" dirty="0" smtClean="0">
                <a:solidFill>
                  <a:srgbClr val="003399"/>
                </a:solidFill>
                <a:cs typeface="MavFon" pitchFamily="2" charset="-78"/>
              </a:rPr>
              <a:t>بین ستاره ها و کهکشان ها توزیع </a:t>
            </a:r>
          </a:p>
          <a:p>
            <a:pPr eaLnBrk="1" hangingPunct="1">
              <a:buNone/>
            </a:pPr>
            <a:r>
              <a:rPr lang="fa-IR" sz="2800" dirty="0" smtClean="0">
                <a:solidFill>
                  <a:srgbClr val="003399"/>
                </a:solidFill>
                <a:cs typeface="MavFon" pitchFamily="2" charset="-78"/>
              </a:rPr>
              <a:t>شده است. انرژی پتانسیل گرانشی سبب ازدیاد دمای </a:t>
            </a:r>
          </a:p>
          <a:p>
            <a:pPr eaLnBrk="1" hangingPunct="1">
              <a:buNone/>
            </a:pPr>
            <a:r>
              <a:rPr lang="fa-IR" sz="2800" dirty="0" smtClean="0">
                <a:solidFill>
                  <a:srgbClr val="003399"/>
                </a:solidFill>
                <a:cs typeface="MavFon" pitchFamily="2" charset="-78"/>
              </a:rPr>
              <a:t>داخل ستاره شده وآن هم موجب افزایش چگالی ستاره </a:t>
            </a:r>
          </a:p>
          <a:p>
            <a:pPr eaLnBrk="1" hangingPunct="1">
              <a:buNone/>
            </a:pPr>
            <a:r>
              <a:rPr lang="fa-IR" sz="2800" dirty="0" smtClean="0">
                <a:solidFill>
                  <a:srgbClr val="003399"/>
                </a:solidFill>
                <a:cs typeface="MavFon" pitchFamily="2" charset="-78"/>
              </a:rPr>
              <a:t>شده است. </a:t>
            </a:r>
          </a:p>
          <a:p>
            <a:pPr eaLnBrk="1" hangingPunct="1">
              <a:buFontTx/>
              <a:buNone/>
            </a:pPr>
            <a:r>
              <a:rPr lang="fa-IR" sz="2800" dirty="0" smtClean="0">
                <a:solidFill>
                  <a:srgbClr val="003399"/>
                </a:solidFill>
                <a:cs typeface="MavFon" pitchFamily="2" charset="-78"/>
              </a:rPr>
              <a:t> </a:t>
            </a:r>
          </a:p>
          <a:p>
            <a:pPr eaLnBrk="1" hangingPunct="1">
              <a:buFontTx/>
              <a:buNone/>
            </a:pPr>
            <a:endParaRPr lang="fa-IR" sz="2800" dirty="0" smtClean="0">
              <a:solidFill>
                <a:srgbClr val="003399"/>
              </a:solidFill>
            </a:endParaRPr>
          </a:p>
          <a:p>
            <a:pPr eaLnBrk="1" hangingPunct="1">
              <a:buFontTx/>
              <a:buNone/>
            </a:pPr>
            <a:r>
              <a:rPr lang="fa-IR" sz="2800" dirty="0" smtClean="0">
                <a:solidFill>
                  <a:srgbClr val="003399"/>
                </a:solidFill>
              </a:rPr>
              <a:t> </a:t>
            </a:r>
            <a:endParaRPr lang="en-US" sz="2800" dirty="0" smtClean="0">
              <a:solidFill>
                <a:srgbClr val="003399"/>
              </a:solidFill>
            </a:endParaRPr>
          </a:p>
        </p:txBody>
      </p:sp>
      <p:sp>
        <p:nvSpPr>
          <p:cNvPr id="79875" name="WordArt 3"/>
          <p:cNvSpPr>
            <a:spLocks noChangeArrowheads="1" noChangeShapeType="1" noTextEdit="1"/>
          </p:cNvSpPr>
          <p:nvPr/>
        </p:nvSpPr>
        <p:spPr bwMode="auto">
          <a:xfrm>
            <a:off x="4648200" y="457200"/>
            <a:ext cx="4000500" cy="676275"/>
          </a:xfrm>
          <a:prstGeom prst="rect">
            <a:avLst/>
          </a:prstGeom>
        </p:spPr>
        <p:txBody>
          <a:bodyPr wrap="none" fromWordArt="1">
            <a:prstTxWarp prst="textPlain">
              <a:avLst>
                <a:gd name="adj" fmla="val 50000"/>
              </a:avLst>
            </a:prstTxWarp>
          </a:bodyPr>
          <a:lstStyle/>
          <a:p>
            <a:r>
              <a:rPr lang="fa-IR" sz="44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Titr Mazar" pitchFamily="2" charset="-78"/>
              </a:rPr>
              <a:t>منبع انرژی </a:t>
            </a:r>
            <a:r>
              <a:rPr lang="fa-IR" sz="44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Titr Mazar" pitchFamily="2" charset="-78"/>
              </a:rPr>
              <a:t>خورشيدی</a:t>
            </a:r>
            <a:r>
              <a:rPr lang="fa-IR" sz="44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Titr Mazar" pitchFamily="2" charset="-78"/>
              </a:rPr>
              <a:t>:</a:t>
            </a:r>
          </a:p>
        </p:txBody>
      </p:sp>
      <p:pic>
        <p:nvPicPr>
          <p:cNvPr id="79876" name="Picture 4" descr="4sun_t"/>
          <p:cNvPicPr>
            <a:picLocks noChangeAspect="1" noChangeArrowheads="1" noCrop="1"/>
          </p:cNvPicPr>
          <p:nvPr/>
        </p:nvPicPr>
        <p:blipFill>
          <a:blip r:embed="rId2"/>
          <a:srcRect/>
          <a:stretch>
            <a:fillRect/>
          </a:stretch>
        </p:blipFill>
        <p:spPr bwMode="auto">
          <a:xfrm>
            <a:off x="236530" y="2620963"/>
            <a:ext cx="2362200" cy="27051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20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fade">
                                      <p:cBhvr>
                                        <p:cTn id="12" dur="2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1" name="WordArt 9"/>
          <p:cNvSpPr>
            <a:spLocks noChangeArrowheads="1" noChangeShapeType="1" noTextEdit="1"/>
          </p:cNvSpPr>
          <p:nvPr/>
        </p:nvSpPr>
        <p:spPr bwMode="auto">
          <a:xfrm>
            <a:off x="6477000" y="381000"/>
            <a:ext cx="2181225" cy="685800"/>
          </a:xfrm>
          <a:prstGeom prst="rect">
            <a:avLst/>
          </a:prstGeom>
        </p:spPr>
        <p:txBody>
          <a:bodyPr wrap="none" fromWordArt="1">
            <a:prstTxWarp prst="textPlain">
              <a:avLst>
                <a:gd name="adj" fmla="val 50000"/>
              </a:avLst>
            </a:prstTxWarp>
          </a:bodyPr>
          <a:lstStyle/>
          <a:p>
            <a:r>
              <a:rPr lang="fa-IR" sz="32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a typeface="Arial Unicode MS"/>
                <a:cs typeface="Titr Mazar" pitchFamily="2" charset="-78"/>
              </a:rPr>
              <a:t>تاريخچه</a:t>
            </a:r>
            <a:r>
              <a:rPr lang="fa-IR"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a typeface="Arial Unicode MS"/>
                <a:cs typeface="Titr Mazar" pitchFamily="2" charset="-78"/>
              </a:rPr>
              <a:t>:</a:t>
            </a:r>
          </a:p>
        </p:txBody>
      </p:sp>
      <p:sp>
        <p:nvSpPr>
          <p:cNvPr id="7171" name="WordArt 10"/>
          <p:cNvSpPr>
            <a:spLocks noChangeArrowheads="1" noChangeShapeType="1" noTextEdit="1"/>
          </p:cNvSpPr>
          <p:nvPr/>
        </p:nvSpPr>
        <p:spPr bwMode="auto">
          <a:xfrm>
            <a:off x="2476501" y="1676400"/>
            <a:ext cx="6181724" cy="457200"/>
          </a:xfrm>
          <a:prstGeom prst="rect">
            <a:avLst/>
          </a:prstGeom>
        </p:spPr>
        <p:txBody>
          <a:bodyPr wrap="none" fromWordArt="1">
            <a:prstTxWarp prst="textPlain">
              <a:avLst>
                <a:gd name="adj" fmla="val 50000"/>
              </a:avLst>
            </a:prstTxWarp>
          </a:bodyPr>
          <a:lstStyle/>
          <a:p>
            <a:r>
              <a:rPr lang="fa-IR" sz="1400" kern="10" dirty="0">
                <a:ln w="9525">
                  <a:noFill/>
                  <a:round/>
                  <a:headEnd/>
                  <a:tailEnd/>
                </a:ln>
                <a:solidFill>
                  <a:srgbClr val="003399"/>
                </a:solidFill>
                <a:latin typeface="Times New Roman"/>
                <a:cs typeface="MavFon" pitchFamily="2" charset="-78"/>
              </a:rPr>
              <a:t>شناخت انرژی خورشید و استفاده از آن برای منظورهای مختلف به زمان ما قبل تاریخ باز می </a:t>
            </a:r>
            <a:r>
              <a:rPr lang="fa-IR" sz="1400" kern="10" dirty="0" smtClean="0">
                <a:ln w="9525">
                  <a:noFill/>
                  <a:round/>
                  <a:headEnd/>
                  <a:tailEnd/>
                </a:ln>
                <a:solidFill>
                  <a:srgbClr val="003399"/>
                </a:solidFill>
                <a:latin typeface="Times New Roman"/>
                <a:cs typeface="MavFon" pitchFamily="2" charset="-78"/>
              </a:rPr>
              <a:t>گردد.</a:t>
            </a:r>
            <a:endParaRPr lang="fa-IR" sz="1400" kern="10" dirty="0">
              <a:ln w="9525">
                <a:noFill/>
                <a:round/>
                <a:headEnd/>
                <a:tailEnd/>
              </a:ln>
              <a:solidFill>
                <a:srgbClr val="003399"/>
              </a:solidFill>
              <a:latin typeface="Times New Roman"/>
              <a:cs typeface="MavFon" pitchFamily="2" charset="-78"/>
            </a:endParaRPr>
          </a:p>
        </p:txBody>
      </p:sp>
      <p:sp>
        <p:nvSpPr>
          <p:cNvPr id="7172" name="WordArt 11"/>
          <p:cNvSpPr>
            <a:spLocks noChangeArrowheads="1" noChangeShapeType="1" noTextEdit="1"/>
          </p:cNvSpPr>
          <p:nvPr/>
        </p:nvSpPr>
        <p:spPr bwMode="auto">
          <a:xfrm>
            <a:off x="625475" y="2286000"/>
            <a:ext cx="7969250" cy="536575"/>
          </a:xfrm>
          <a:prstGeom prst="rect">
            <a:avLst/>
          </a:prstGeom>
        </p:spPr>
        <p:txBody>
          <a:bodyPr wrap="none" fromWordArt="1">
            <a:prstTxWarp prst="textPlain">
              <a:avLst>
                <a:gd name="adj" fmla="val 50000"/>
              </a:avLst>
            </a:prstTxWarp>
          </a:bodyPr>
          <a:lstStyle/>
          <a:p>
            <a:r>
              <a:rPr lang="fa-IR" sz="1200" kern="10" dirty="0">
                <a:ln w="9525">
                  <a:noFill/>
                  <a:round/>
                  <a:headEnd/>
                  <a:tailEnd/>
                </a:ln>
                <a:solidFill>
                  <a:srgbClr val="003399"/>
                </a:solidFill>
                <a:latin typeface="Arial"/>
                <a:cs typeface="MavFon" pitchFamily="2" charset="-78"/>
              </a:rPr>
              <a:t>شاید به دوران سفالگری،در آن هنگام روحانیون معابد به کمک جامهای بزرگ طلایی صیقل داده شده و اشعه خورشید،آتشدانهای محرابها را روشن می کردند.</a:t>
            </a:r>
          </a:p>
        </p:txBody>
      </p:sp>
      <p:pic>
        <p:nvPicPr>
          <p:cNvPr id="3084" name="Picture 12" descr="37761-123520"/>
          <p:cNvPicPr>
            <a:picLocks noChangeAspect="1" noChangeArrowheads="1"/>
          </p:cNvPicPr>
          <p:nvPr/>
        </p:nvPicPr>
        <p:blipFill>
          <a:blip r:embed="rId2">
            <a:lum contrast="18000"/>
          </a:blip>
          <a:srcRect/>
          <a:stretch>
            <a:fillRect/>
          </a:stretch>
        </p:blipFill>
        <p:spPr bwMode="auto">
          <a:xfrm>
            <a:off x="381000" y="533400"/>
            <a:ext cx="2095500" cy="1514475"/>
          </a:xfrm>
          <a:prstGeom prst="rect">
            <a:avLst/>
          </a:prstGeom>
          <a:noFill/>
          <a:ln w="9525">
            <a:noFill/>
            <a:miter lim="800000"/>
            <a:headEnd/>
            <a:tailEnd/>
          </a:ln>
        </p:spPr>
      </p:pic>
      <p:sp>
        <p:nvSpPr>
          <p:cNvPr id="7174" name="WordArt 13"/>
          <p:cNvSpPr>
            <a:spLocks noChangeArrowheads="1" noChangeShapeType="1" noTextEdit="1"/>
          </p:cNvSpPr>
          <p:nvPr/>
        </p:nvSpPr>
        <p:spPr bwMode="auto">
          <a:xfrm>
            <a:off x="685800" y="2971800"/>
            <a:ext cx="7908925" cy="381000"/>
          </a:xfrm>
          <a:prstGeom prst="rect">
            <a:avLst/>
          </a:prstGeom>
        </p:spPr>
        <p:txBody>
          <a:bodyPr wrap="none" fromWordArt="1">
            <a:prstTxWarp prst="textPlain">
              <a:avLst>
                <a:gd name="adj" fmla="val 50000"/>
              </a:avLst>
            </a:prstTxWarp>
          </a:bodyPr>
          <a:lstStyle/>
          <a:p>
            <a:r>
              <a:rPr lang="fa-IR" kern="10" dirty="0">
                <a:ln w="9525">
                  <a:noFill/>
                  <a:round/>
                  <a:headEnd/>
                  <a:tailEnd/>
                </a:ln>
                <a:solidFill>
                  <a:srgbClr val="003399"/>
                </a:solidFill>
                <a:latin typeface="Arial"/>
                <a:cs typeface="MavFon" pitchFamily="2" charset="-78"/>
              </a:rPr>
              <a:t>یکی از فراعنه </a:t>
            </a:r>
            <a:r>
              <a:rPr lang="fa-IR" kern="10" dirty="0" smtClean="0">
                <a:ln w="9525">
                  <a:noFill/>
                  <a:round/>
                  <a:headEnd/>
                  <a:tailEnd/>
                </a:ln>
                <a:solidFill>
                  <a:srgbClr val="003399"/>
                </a:solidFill>
                <a:latin typeface="Arial"/>
                <a:cs typeface="MavFon" pitchFamily="2" charset="-78"/>
              </a:rPr>
              <a:t>ی مصر </a:t>
            </a:r>
            <a:r>
              <a:rPr lang="fa-IR" kern="10" dirty="0">
                <a:ln w="9525">
                  <a:noFill/>
                  <a:round/>
                  <a:headEnd/>
                  <a:tailEnd/>
                </a:ln>
                <a:solidFill>
                  <a:srgbClr val="003399"/>
                </a:solidFill>
                <a:latin typeface="Arial"/>
                <a:cs typeface="MavFon" pitchFamily="2" charset="-78"/>
              </a:rPr>
              <a:t>معبدی ساخته بود که با طلوع خورشید درب آن باز و با غروب خورشید درب آن بسته می شود.</a:t>
            </a:r>
          </a:p>
        </p:txBody>
      </p:sp>
      <p:pic>
        <p:nvPicPr>
          <p:cNvPr id="3086" name="Picture 14" descr="022"/>
          <p:cNvPicPr>
            <a:picLocks noChangeAspect="1" noChangeArrowheads="1"/>
          </p:cNvPicPr>
          <p:nvPr/>
        </p:nvPicPr>
        <p:blipFill>
          <a:blip r:embed="rId3"/>
          <a:srcRect/>
          <a:stretch>
            <a:fillRect/>
          </a:stretch>
        </p:blipFill>
        <p:spPr bwMode="auto">
          <a:xfrm>
            <a:off x="533400" y="3505200"/>
            <a:ext cx="4762500" cy="31432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2000"/>
                                        <p:tgtEl>
                                          <p:spTgt spid="30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4"/>
                                        </p:tgtEl>
                                        <p:attrNameLst>
                                          <p:attrName>style.visibility</p:attrName>
                                        </p:attrNameLst>
                                      </p:cBhvr>
                                      <p:to>
                                        <p:strVal val="visible"/>
                                      </p:to>
                                    </p:set>
                                    <p:animEffect transition="in" filter="fade">
                                      <p:cBhvr>
                                        <p:cTn id="12" dur="2000"/>
                                        <p:tgtEl>
                                          <p:spTgt spid="30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fade">
                                      <p:cBhvr>
                                        <p:cTn id="17" dur="2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86344211_fb81c811d1"/>
          <p:cNvPicPr>
            <a:picLocks noChangeAspect="1" noChangeArrowheads="1"/>
          </p:cNvPicPr>
          <p:nvPr/>
        </p:nvPicPr>
        <p:blipFill>
          <a:blip r:embed="rId2"/>
          <a:srcRect/>
          <a:stretch>
            <a:fillRect/>
          </a:stretch>
        </p:blipFill>
        <p:spPr bwMode="auto">
          <a:xfrm>
            <a:off x="381000" y="1371600"/>
            <a:ext cx="3571875" cy="4762500"/>
          </a:xfrm>
          <a:prstGeom prst="rect">
            <a:avLst/>
          </a:prstGeom>
          <a:noFill/>
          <a:ln w="9525">
            <a:noFill/>
            <a:miter lim="800000"/>
            <a:headEnd/>
            <a:tailEnd/>
          </a:ln>
        </p:spPr>
      </p:pic>
      <p:sp>
        <p:nvSpPr>
          <p:cNvPr id="9219" name="WordArt 8"/>
          <p:cNvSpPr>
            <a:spLocks noChangeArrowheads="1" noChangeShapeType="1" noTextEdit="1"/>
          </p:cNvSpPr>
          <p:nvPr/>
        </p:nvSpPr>
        <p:spPr bwMode="auto">
          <a:xfrm>
            <a:off x="152400" y="533400"/>
            <a:ext cx="8734425" cy="457200"/>
          </a:xfrm>
          <a:prstGeom prst="rect">
            <a:avLst/>
          </a:prstGeom>
        </p:spPr>
        <p:txBody>
          <a:bodyPr wrap="none" fromWordArt="1">
            <a:prstTxWarp prst="textPlain">
              <a:avLst>
                <a:gd name="adj" fmla="val 50000"/>
              </a:avLst>
            </a:prstTxWarp>
          </a:bodyPr>
          <a:lstStyle/>
          <a:p>
            <a:r>
              <a:rPr lang="fa-IR" sz="1400" kern="10" dirty="0">
                <a:ln w="9525">
                  <a:noFill/>
                  <a:round/>
                  <a:headEnd/>
                  <a:tailEnd/>
                </a:ln>
                <a:solidFill>
                  <a:srgbClr val="002060"/>
                </a:solidFill>
                <a:latin typeface="Times New Roman"/>
                <a:cs typeface="MavFon" pitchFamily="2" charset="-78"/>
              </a:rPr>
              <a:t>در ایران نیز معماری سنتی ایرانیان باستان نشان دهنده </a:t>
            </a:r>
            <a:r>
              <a:rPr lang="fa-IR" sz="1400" kern="10" dirty="0" smtClean="0">
                <a:ln w="9525">
                  <a:noFill/>
                  <a:round/>
                  <a:headEnd/>
                  <a:tailEnd/>
                </a:ln>
                <a:solidFill>
                  <a:srgbClr val="002060"/>
                </a:solidFill>
                <a:latin typeface="Times New Roman"/>
                <a:cs typeface="MavFon" pitchFamily="2" charset="-78"/>
              </a:rPr>
              <a:t>ی توجه </a:t>
            </a:r>
            <a:r>
              <a:rPr lang="fa-IR" sz="1400" kern="10" dirty="0">
                <a:ln w="9525">
                  <a:noFill/>
                  <a:round/>
                  <a:headEnd/>
                  <a:tailEnd/>
                </a:ln>
                <a:solidFill>
                  <a:srgbClr val="002060"/>
                </a:solidFill>
                <a:latin typeface="Times New Roman"/>
                <a:cs typeface="MavFon" pitchFamily="2" charset="-78"/>
              </a:rPr>
              <a:t>خاص آنان در استفاده </a:t>
            </a:r>
            <a:r>
              <a:rPr lang="fa-IR" sz="1400" kern="10" dirty="0" smtClean="0">
                <a:ln w="9525">
                  <a:noFill/>
                  <a:round/>
                  <a:headEnd/>
                  <a:tailEnd/>
                </a:ln>
                <a:solidFill>
                  <a:srgbClr val="002060"/>
                </a:solidFill>
                <a:latin typeface="Times New Roman"/>
                <a:cs typeface="MavFon" pitchFamily="2" charset="-78"/>
              </a:rPr>
              <a:t>ی صحیح </a:t>
            </a:r>
            <a:r>
              <a:rPr lang="fa-IR" sz="1400" kern="10" dirty="0">
                <a:ln w="9525">
                  <a:noFill/>
                  <a:round/>
                  <a:headEnd/>
                  <a:tailEnd/>
                </a:ln>
                <a:solidFill>
                  <a:srgbClr val="002060"/>
                </a:solidFill>
                <a:latin typeface="Times New Roman"/>
                <a:cs typeface="MavFon" pitchFamily="2" charset="-78"/>
              </a:rPr>
              <a:t>و موثر از انرژی خورشید در </a:t>
            </a:r>
            <a:r>
              <a:rPr lang="fa-IR" sz="1400" kern="10" dirty="0" smtClean="0">
                <a:ln w="9525">
                  <a:noFill/>
                  <a:round/>
                  <a:headEnd/>
                  <a:tailEnd/>
                </a:ln>
                <a:solidFill>
                  <a:srgbClr val="002060"/>
                </a:solidFill>
                <a:latin typeface="Times New Roman"/>
                <a:cs typeface="MavFon" pitchFamily="2" charset="-78"/>
              </a:rPr>
              <a:t>زمان های </a:t>
            </a:r>
            <a:r>
              <a:rPr lang="fa-IR" sz="1400" kern="10" dirty="0">
                <a:ln w="9525">
                  <a:noFill/>
                  <a:round/>
                  <a:headEnd/>
                  <a:tailEnd/>
                </a:ln>
                <a:solidFill>
                  <a:srgbClr val="002060"/>
                </a:solidFill>
                <a:latin typeface="Times New Roman"/>
                <a:cs typeface="MavFon" pitchFamily="2" charset="-78"/>
              </a:rPr>
              <a:t>قدیم بوده است.</a:t>
            </a:r>
          </a:p>
        </p:txBody>
      </p:sp>
      <p:pic>
        <p:nvPicPr>
          <p:cNvPr id="9226" name="Picture 10" descr="qom1"/>
          <p:cNvPicPr>
            <a:picLocks noChangeAspect="1" noChangeArrowheads="1"/>
          </p:cNvPicPr>
          <p:nvPr/>
        </p:nvPicPr>
        <p:blipFill>
          <a:blip r:embed="rId3"/>
          <a:srcRect/>
          <a:stretch>
            <a:fillRect/>
          </a:stretch>
        </p:blipFill>
        <p:spPr bwMode="auto">
          <a:xfrm>
            <a:off x="4724400" y="3505200"/>
            <a:ext cx="3810000" cy="25336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20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fade">
                                      <p:cBhvr>
                                        <p:cTn id="12" dur="2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olar%20Panels"/>
          <p:cNvPicPr>
            <a:picLocks noChangeAspect="1" noChangeArrowheads="1"/>
          </p:cNvPicPr>
          <p:nvPr/>
        </p:nvPicPr>
        <p:blipFill>
          <a:blip r:embed="rId2"/>
          <a:srcRect/>
          <a:stretch>
            <a:fillRect/>
          </a:stretch>
        </p:blipFill>
        <p:spPr bwMode="auto">
          <a:xfrm>
            <a:off x="304800" y="1752600"/>
            <a:ext cx="3124200" cy="4762500"/>
          </a:xfrm>
          <a:prstGeom prst="rect">
            <a:avLst/>
          </a:prstGeom>
          <a:noFill/>
          <a:ln w="9525">
            <a:noFill/>
            <a:miter lim="800000"/>
            <a:headEnd/>
            <a:tailEnd/>
          </a:ln>
        </p:spPr>
      </p:pic>
      <p:sp>
        <p:nvSpPr>
          <p:cNvPr id="12291" name="WordArt 6"/>
          <p:cNvSpPr>
            <a:spLocks noChangeArrowheads="1" noChangeShapeType="1" noTextEdit="1"/>
          </p:cNvSpPr>
          <p:nvPr/>
        </p:nvSpPr>
        <p:spPr bwMode="auto">
          <a:xfrm>
            <a:off x="1219200" y="381000"/>
            <a:ext cx="7553325" cy="457200"/>
          </a:xfrm>
          <a:prstGeom prst="rect">
            <a:avLst/>
          </a:prstGeom>
        </p:spPr>
        <p:txBody>
          <a:bodyPr wrap="none" fromWordArt="1">
            <a:prstTxWarp prst="textPlain">
              <a:avLst>
                <a:gd name="adj" fmla="val 50000"/>
              </a:avLst>
            </a:prstTxWarp>
          </a:bodyPr>
          <a:lstStyle/>
          <a:p>
            <a:r>
              <a:rPr lang="fa-IR" kern="10" dirty="0" smtClean="0">
                <a:ln w="9525">
                  <a:noFill/>
                  <a:round/>
                  <a:headEnd/>
                  <a:tailEnd/>
                </a:ln>
                <a:solidFill>
                  <a:srgbClr val="336699"/>
                </a:solidFill>
                <a:effectLst>
                  <a:outerShdw dist="45791" dir="2021404" algn="ctr" rotWithShape="0">
                    <a:srgbClr val="B2B2B2">
                      <a:alpha val="79999"/>
                    </a:srgbClr>
                  </a:outerShdw>
                </a:effectLst>
                <a:latin typeface="Times New Roman"/>
                <a:cs typeface="Titr Mazar" pitchFamily="2" charset="-78"/>
              </a:rPr>
              <a:t>اين سيستم </a:t>
            </a:r>
            <a:r>
              <a:rPr lang="fa-IR" kern="10" dirty="0">
                <a:ln w="9525">
                  <a:noFill/>
                  <a:round/>
                  <a:headEnd/>
                  <a:tailEnd/>
                </a:ln>
                <a:solidFill>
                  <a:srgbClr val="336699"/>
                </a:solidFill>
                <a:effectLst>
                  <a:outerShdw dist="45791" dir="2021404" algn="ctr" rotWithShape="0">
                    <a:srgbClr val="B2B2B2">
                      <a:alpha val="79999"/>
                    </a:srgbClr>
                  </a:outerShdw>
                </a:effectLst>
                <a:latin typeface="Times New Roman"/>
                <a:cs typeface="Titr Mazar" pitchFamily="2" charset="-78"/>
              </a:rPr>
              <a:t>ها به طور کلی به سه قسمت </a:t>
            </a:r>
            <a:r>
              <a:rPr lang="fa-IR" kern="10" dirty="0" smtClean="0">
                <a:ln w="9525">
                  <a:noFill/>
                  <a:round/>
                  <a:headEnd/>
                  <a:tailEnd/>
                </a:ln>
                <a:solidFill>
                  <a:srgbClr val="336699"/>
                </a:solidFill>
                <a:effectLst>
                  <a:outerShdw dist="45791" dir="2021404" algn="ctr" rotWithShape="0">
                    <a:srgbClr val="B2B2B2">
                      <a:alpha val="79999"/>
                    </a:srgbClr>
                  </a:outerShdw>
                </a:effectLst>
                <a:latin typeface="Times New Roman"/>
                <a:cs typeface="Titr Mazar" pitchFamily="2" charset="-78"/>
              </a:rPr>
              <a:t>تقسيم </a:t>
            </a:r>
            <a:r>
              <a:rPr lang="fa-IR" kern="10" dirty="0">
                <a:ln w="9525">
                  <a:noFill/>
                  <a:round/>
                  <a:headEnd/>
                  <a:tailEnd/>
                </a:ln>
                <a:solidFill>
                  <a:srgbClr val="336699"/>
                </a:solidFill>
                <a:effectLst>
                  <a:outerShdw dist="45791" dir="2021404" algn="ctr" rotWithShape="0">
                    <a:srgbClr val="B2B2B2">
                      <a:alpha val="79999"/>
                    </a:srgbClr>
                  </a:outerShdw>
                </a:effectLst>
                <a:latin typeface="Times New Roman"/>
                <a:cs typeface="Titr Mazar" pitchFamily="2" charset="-78"/>
              </a:rPr>
              <a:t>می شود:</a:t>
            </a:r>
          </a:p>
        </p:txBody>
      </p:sp>
      <p:sp>
        <p:nvSpPr>
          <p:cNvPr id="13319" name="WordArt 7"/>
          <p:cNvSpPr>
            <a:spLocks noChangeArrowheads="1" noChangeShapeType="1" noTextEdit="1"/>
          </p:cNvSpPr>
          <p:nvPr/>
        </p:nvSpPr>
        <p:spPr bwMode="auto">
          <a:xfrm>
            <a:off x="4040188" y="2290763"/>
            <a:ext cx="4524375" cy="381000"/>
          </a:xfrm>
          <a:prstGeom prst="rect">
            <a:avLst/>
          </a:prstGeom>
        </p:spPr>
        <p:txBody>
          <a:bodyPr wrap="none" fromWordArt="1">
            <a:prstTxWarp prst="textPlain">
              <a:avLst>
                <a:gd name="adj" fmla="val 50000"/>
              </a:avLst>
            </a:prstTxWarp>
          </a:bodyPr>
          <a:lstStyle/>
          <a:p>
            <a:r>
              <a:rPr lang="fa-IR" sz="18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MavFon" pitchFamily="2" charset="-78"/>
              </a:rPr>
              <a:t>1. پنل های </a:t>
            </a:r>
            <a:r>
              <a:rPr lang="fa-IR" sz="18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MavFon" pitchFamily="2" charset="-78"/>
              </a:rPr>
              <a:t>خورشیدی</a:t>
            </a:r>
          </a:p>
        </p:txBody>
      </p:sp>
      <p:sp>
        <p:nvSpPr>
          <p:cNvPr id="13320" name="WordArt 8"/>
          <p:cNvSpPr>
            <a:spLocks noChangeArrowheads="1" noChangeShapeType="1" noTextEdit="1"/>
          </p:cNvSpPr>
          <p:nvPr/>
        </p:nvSpPr>
        <p:spPr bwMode="auto">
          <a:xfrm>
            <a:off x="3736975" y="3505200"/>
            <a:ext cx="4876800" cy="533400"/>
          </a:xfrm>
          <a:prstGeom prst="rect">
            <a:avLst/>
          </a:prstGeom>
        </p:spPr>
        <p:txBody>
          <a:bodyPr wrap="none" fromWordArt="1">
            <a:prstTxWarp prst="textPlain">
              <a:avLst>
                <a:gd name="adj" fmla="val 50000"/>
              </a:avLst>
            </a:prstTxWarp>
          </a:bodyPr>
          <a:lstStyle/>
          <a:p>
            <a:r>
              <a:rPr lang="fa-IR" sz="18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MavFon" pitchFamily="2" charset="-78"/>
              </a:rPr>
              <a:t>2. تولید توان مطلوب یا بخش کنترل</a:t>
            </a:r>
          </a:p>
        </p:txBody>
      </p:sp>
      <p:sp>
        <p:nvSpPr>
          <p:cNvPr id="13321" name="WordArt 9"/>
          <p:cNvSpPr>
            <a:spLocks noChangeArrowheads="1" noChangeShapeType="1" noTextEdit="1"/>
          </p:cNvSpPr>
          <p:nvPr/>
        </p:nvSpPr>
        <p:spPr bwMode="auto">
          <a:xfrm>
            <a:off x="3889375" y="4795838"/>
            <a:ext cx="4762500" cy="533400"/>
          </a:xfrm>
          <a:prstGeom prst="rect">
            <a:avLst/>
          </a:prstGeom>
        </p:spPr>
        <p:txBody>
          <a:bodyPr wrap="none" fromWordArt="1">
            <a:prstTxWarp prst="textPlain">
              <a:avLst>
                <a:gd name="adj" fmla="val 50000"/>
              </a:avLst>
            </a:prstTxWarp>
          </a:bodyPr>
          <a:lstStyle/>
          <a:p>
            <a:r>
              <a:rPr lang="fa-IR" sz="18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MavFon" pitchFamily="2" charset="-78"/>
              </a:rPr>
              <a:t>3. مصرف کننده یا بار الکتریکی</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fade">
                                      <p:cBhvr>
                                        <p:cTn id="7" dur="20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fade">
                                      <p:cBhvr>
                                        <p:cTn id="12" dur="2000"/>
                                        <p:tgtEl>
                                          <p:spTgt spid="133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21"/>
                                        </p:tgtEl>
                                        <p:attrNameLst>
                                          <p:attrName>style.visibility</p:attrName>
                                        </p:attrNameLst>
                                      </p:cBhvr>
                                      <p:to>
                                        <p:strVal val="visible"/>
                                      </p:to>
                                    </p:set>
                                    <p:animEffect transition="in" filter="fade">
                                      <p:cBhvr>
                                        <p:cTn id="17" dur="2000"/>
                                        <p:tgtEl>
                                          <p:spTgt spid="133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fade">
                                      <p:cBhvr>
                                        <p:cTn id="22"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P spid="133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4419600" y="533400"/>
            <a:ext cx="4448175" cy="533400"/>
          </a:xfrm>
          <a:prstGeom prst="rect">
            <a:avLst/>
          </a:prstGeom>
        </p:spPr>
        <p:txBody>
          <a:bodyPr wrap="none" fromWordArt="1">
            <a:prstTxWarp prst="textPlain">
              <a:avLst>
                <a:gd name="adj" fmla="val 50000"/>
              </a:avLst>
            </a:prstTxWarp>
          </a:bodyPr>
          <a:lstStyle/>
          <a:p>
            <a:r>
              <a:rPr lang="fa-IR"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a typeface="Arial Unicode MS"/>
                <a:cs typeface="Titr Mazar" pitchFamily="2" charset="-78"/>
              </a:rPr>
              <a:t>کاربردهای انرژی </a:t>
            </a:r>
            <a:r>
              <a:rPr lang="fa-IR" sz="32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a typeface="Arial Unicode MS"/>
                <a:cs typeface="Titr Mazar" pitchFamily="2" charset="-78"/>
              </a:rPr>
              <a:t>خورشيد</a:t>
            </a:r>
            <a:r>
              <a:rPr lang="fa-IR"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a typeface="Arial Unicode MS"/>
                <a:cs typeface="Titr Mazar" pitchFamily="2" charset="-78"/>
              </a:rPr>
              <a:t>:</a:t>
            </a:r>
          </a:p>
        </p:txBody>
      </p:sp>
      <p:sp>
        <p:nvSpPr>
          <p:cNvPr id="17411" name="WordArt 5"/>
          <p:cNvSpPr>
            <a:spLocks noChangeArrowheads="1" noChangeShapeType="1" noTextEdit="1"/>
          </p:cNvSpPr>
          <p:nvPr/>
        </p:nvSpPr>
        <p:spPr bwMode="auto">
          <a:xfrm>
            <a:off x="457200" y="1524000"/>
            <a:ext cx="8229600" cy="457200"/>
          </a:xfrm>
          <a:prstGeom prst="rect">
            <a:avLst/>
          </a:prstGeom>
        </p:spPr>
        <p:txBody>
          <a:bodyPr wrap="none" fromWordArt="1">
            <a:prstTxWarp prst="textPlain">
              <a:avLst>
                <a:gd name="adj" fmla="val 50000"/>
              </a:avLst>
            </a:prstTxWarp>
          </a:bodyPr>
          <a:lstStyle/>
          <a:p>
            <a:r>
              <a:rPr lang="fa-IR" sz="1800" kern="10" dirty="0">
                <a:ln w="9525">
                  <a:noFill/>
                  <a:round/>
                  <a:headEnd/>
                  <a:tailEnd/>
                </a:ln>
                <a:solidFill>
                  <a:srgbClr val="003399"/>
                </a:solidFill>
                <a:latin typeface="Times New Roman"/>
                <a:cs typeface="MavFon" pitchFamily="2" charset="-78"/>
              </a:rPr>
              <a:t>در عصر حاضر از انرژی خورشید توسط </a:t>
            </a:r>
            <a:r>
              <a:rPr lang="fa-IR" sz="1800" kern="10" dirty="0" smtClean="0">
                <a:ln w="9525">
                  <a:noFill/>
                  <a:round/>
                  <a:headEnd/>
                  <a:tailEnd/>
                </a:ln>
                <a:solidFill>
                  <a:srgbClr val="003399"/>
                </a:solidFill>
                <a:latin typeface="Times New Roman"/>
                <a:cs typeface="MavFon" pitchFamily="2" charset="-78"/>
              </a:rPr>
              <a:t>سیستم های </a:t>
            </a:r>
            <a:r>
              <a:rPr lang="fa-IR" sz="1800" kern="10" dirty="0">
                <a:ln w="9525">
                  <a:noFill/>
                  <a:round/>
                  <a:headEnd/>
                  <a:tailEnd/>
                </a:ln>
                <a:solidFill>
                  <a:srgbClr val="003399"/>
                </a:solidFill>
                <a:latin typeface="Times New Roman"/>
                <a:cs typeface="MavFon" pitchFamily="2" charset="-78"/>
              </a:rPr>
              <a:t>مختلف و برای مقاصد متفاوت استفاده  و بهره گیری می شود که عبارتند از:</a:t>
            </a:r>
          </a:p>
        </p:txBody>
      </p:sp>
      <p:sp>
        <p:nvSpPr>
          <p:cNvPr id="10246" name="WordArt 6"/>
          <p:cNvSpPr>
            <a:spLocks noChangeArrowheads="1" noChangeShapeType="1" noTextEdit="1"/>
          </p:cNvSpPr>
          <p:nvPr/>
        </p:nvSpPr>
        <p:spPr bwMode="auto">
          <a:xfrm>
            <a:off x="2667000" y="2362200"/>
            <a:ext cx="5981700" cy="381000"/>
          </a:xfrm>
          <a:prstGeom prst="rect">
            <a:avLst/>
          </a:prstGeom>
        </p:spPr>
        <p:txBody>
          <a:bodyPr wrap="none" fromWordArt="1">
            <a:prstTxWarp prst="textPlain">
              <a:avLst>
                <a:gd name="adj" fmla="val 50000"/>
              </a:avLst>
            </a:prstTxWarp>
          </a:bodyPr>
          <a:lstStyle/>
          <a:p>
            <a:r>
              <a:rPr lang="fa-IR" kern="10" dirty="0">
                <a:ln w="9525">
                  <a:noFill/>
                  <a:round/>
                  <a:headEnd/>
                  <a:tailEnd/>
                </a:ln>
                <a:solidFill>
                  <a:srgbClr val="003399"/>
                </a:solidFill>
                <a:latin typeface="Times New Roman"/>
                <a:cs typeface="MavFon" pitchFamily="2" charset="-78"/>
              </a:rPr>
              <a:t>1. استفاده از انرژی حرارتی خورشید برای مصارف خانگی،صنعتی و نیروگاهی؛</a:t>
            </a:r>
          </a:p>
        </p:txBody>
      </p:sp>
      <p:sp>
        <p:nvSpPr>
          <p:cNvPr id="10247" name="WordArt 7"/>
          <p:cNvSpPr>
            <a:spLocks noChangeArrowheads="1" noChangeShapeType="1" noTextEdit="1"/>
          </p:cNvSpPr>
          <p:nvPr/>
        </p:nvSpPr>
        <p:spPr bwMode="auto">
          <a:xfrm>
            <a:off x="2590800" y="3124200"/>
            <a:ext cx="6076950" cy="457200"/>
          </a:xfrm>
          <a:prstGeom prst="rect">
            <a:avLst/>
          </a:prstGeom>
        </p:spPr>
        <p:txBody>
          <a:bodyPr wrap="none" fromWordArt="1">
            <a:prstTxWarp prst="textPlain">
              <a:avLst>
                <a:gd name="adj" fmla="val 50000"/>
              </a:avLst>
            </a:prstTxWarp>
          </a:bodyPr>
          <a:lstStyle/>
          <a:p>
            <a:r>
              <a:rPr lang="fa-IR" kern="10" dirty="0">
                <a:ln w="9525">
                  <a:noFill/>
                  <a:round/>
                  <a:headEnd/>
                  <a:tailEnd/>
                </a:ln>
                <a:solidFill>
                  <a:srgbClr val="003399"/>
                </a:solidFill>
                <a:latin typeface="Times New Roman"/>
                <a:cs typeface="MavFon" pitchFamily="2" charset="-78"/>
              </a:rPr>
              <a:t>2. تبدیل مستقیم پرتوهای خورشید به الکتریسیته </a:t>
            </a:r>
            <a:r>
              <a:rPr lang="fa-IR" kern="10" dirty="0" smtClean="0">
                <a:ln w="9525">
                  <a:noFill/>
                  <a:round/>
                  <a:headEnd/>
                  <a:tailEnd/>
                </a:ln>
                <a:solidFill>
                  <a:srgbClr val="003399"/>
                </a:solidFill>
                <a:latin typeface="Times New Roman"/>
                <a:cs typeface="MavFon" pitchFamily="2" charset="-78"/>
              </a:rPr>
              <a:t>به وسیله ی تجهیزاتی </a:t>
            </a:r>
            <a:r>
              <a:rPr lang="fa-IR" kern="10" dirty="0">
                <a:ln w="9525">
                  <a:noFill/>
                  <a:round/>
                  <a:headEnd/>
                  <a:tailEnd/>
                </a:ln>
                <a:solidFill>
                  <a:srgbClr val="003399"/>
                </a:solidFill>
                <a:latin typeface="Times New Roman"/>
                <a:cs typeface="MavFon" pitchFamily="2" charset="-78"/>
              </a:rPr>
              <a:t>به نام فوتوولتائیک.</a:t>
            </a:r>
          </a:p>
        </p:txBody>
      </p:sp>
      <p:pic>
        <p:nvPicPr>
          <p:cNvPr id="10251" name="Picture 11" descr="sun"/>
          <p:cNvPicPr>
            <a:picLocks noChangeAspect="1" noChangeArrowheads="1"/>
          </p:cNvPicPr>
          <p:nvPr/>
        </p:nvPicPr>
        <p:blipFill>
          <a:blip r:embed="rId2">
            <a:lum bright="6000" contrast="6000"/>
          </a:blip>
          <a:srcRect/>
          <a:stretch>
            <a:fillRect/>
          </a:stretch>
        </p:blipFill>
        <p:spPr bwMode="auto">
          <a:xfrm>
            <a:off x="381000" y="3733800"/>
            <a:ext cx="3810000" cy="29527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51"/>
                                        </p:tgtEl>
                                        <p:attrNameLst>
                                          <p:attrName>style.visibility</p:attrName>
                                        </p:attrNameLst>
                                      </p:cBhvr>
                                      <p:to>
                                        <p:strVal val="visible"/>
                                      </p:to>
                                    </p:set>
                                    <p:animEffect transition="in" filter="fade">
                                      <p:cBhvr>
                                        <p:cTn id="12" dur="2000"/>
                                        <p:tgtEl>
                                          <p:spTgt spid="102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fade">
                                      <p:cBhvr>
                                        <p:cTn id="17" dur="20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fade">
                                      <p:cBhvr>
                                        <p:cTn id="22"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p:bldP spid="102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2209800" y="381000"/>
            <a:ext cx="6438900" cy="457200"/>
          </a:xfrm>
          <a:prstGeom prst="rect">
            <a:avLst/>
          </a:prstGeom>
        </p:spPr>
        <p:txBody>
          <a:bodyPr wrap="none" fromWordArt="1">
            <a:prstTxWarp prst="textPlain">
              <a:avLst>
                <a:gd name="adj" fmla="val 50000"/>
              </a:avLst>
            </a:prstTxWarp>
          </a:bodyPr>
          <a:lstStyle/>
          <a:p>
            <a:r>
              <a:rPr lang="fa-IR"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a typeface="Arial Unicode MS"/>
                <a:cs typeface="MavFon" pitchFamily="2" charset="-78"/>
              </a:rPr>
              <a:t>مصارف و کابردهای </a:t>
            </a:r>
            <a:r>
              <a:rPr lang="fa-IR" sz="3200" kern="10" dirty="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a typeface="Arial Unicode MS"/>
                <a:cs typeface="MavFon" pitchFamily="2" charset="-78"/>
              </a:rPr>
              <a:t>فتوولتائيک</a:t>
            </a:r>
            <a:r>
              <a:rPr lang="fa-IR" sz="32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Unicode MS"/>
                <a:ea typeface="Arial Unicode MS"/>
                <a:cs typeface="MavFon" pitchFamily="2" charset="-78"/>
              </a:rPr>
              <a:t>:</a:t>
            </a:r>
          </a:p>
        </p:txBody>
      </p:sp>
      <p:sp>
        <p:nvSpPr>
          <p:cNvPr id="14341" name="WordArt 5"/>
          <p:cNvSpPr>
            <a:spLocks noChangeArrowheads="1" noChangeShapeType="1" noTextEdit="1"/>
          </p:cNvSpPr>
          <p:nvPr/>
        </p:nvSpPr>
        <p:spPr bwMode="auto">
          <a:xfrm>
            <a:off x="4191000" y="1295400"/>
            <a:ext cx="4371975" cy="304800"/>
          </a:xfrm>
          <a:prstGeom prst="rect">
            <a:avLst/>
          </a:prstGeom>
        </p:spPr>
        <p:txBody>
          <a:bodyPr wrap="none" fromWordArt="1">
            <a:prstTxWarp prst="textPlain">
              <a:avLst>
                <a:gd name="adj" fmla="val 50000"/>
              </a:avLst>
            </a:prstTxWarp>
          </a:bodyPr>
          <a:lstStyle/>
          <a:p>
            <a:pPr algn="r"/>
            <a:r>
              <a:rPr lang="fa-IR" sz="2000" kern="10" dirty="0">
                <a:ln w="9525">
                  <a:noFill/>
                  <a:round/>
                  <a:headEnd/>
                  <a:tailEnd/>
                </a:ln>
                <a:solidFill>
                  <a:srgbClr val="003399"/>
                </a:solidFill>
                <a:latin typeface="Times New Roman"/>
                <a:cs typeface="MavFon" pitchFamily="2" charset="-78"/>
              </a:rPr>
              <a:t>1. مصارف فضانوردی</a:t>
            </a:r>
          </a:p>
        </p:txBody>
      </p:sp>
      <p:sp>
        <p:nvSpPr>
          <p:cNvPr id="14342" name="WordArt 6"/>
          <p:cNvSpPr>
            <a:spLocks noChangeArrowheads="1" noChangeShapeType="1" noTextEdit="1"/>
          </p:cNvSpPr>
          <p:nvPr/>
        </p:nvSpPr>
        <p:spPr bwMode="auto">
          <a:xfrm>
            <a:off x="3813175" y="1758950"/>
            <a:ext cx="4860925" cy="304800"/>
          </a:xfrm>
          <a:prstGeom prst="rect">
            <a:avLst/>
          </a:prstGeom>
        </p:spPr>
        <p:txBody>
          <a:bodyPr wrap="none" fromWordArt="1">
            <a:prstTxWarp prst="textPlain">
              <a:avLst>
                <a:gd name="adj" fmla="val 50000"/>
              </a:avLst>
            </a:prstTxWarp>
          </a:bodyPr>
          <a:lstStyle/>
          <a:p>
            <a:pPr algn="r"/>
            <a:r>
              <a:rPr lang="fa-IR" sz="1400" kern="10" dirty="0">
                <a:ln w="9525">
                  <a:noFill/>
                  <a:round/>
                  <a:headEnd/>
                  <a:tailEnd/>
                </a:ln>
                <a:solidFill>
                  <a:srgbClr val="003399"/>
                </a:solidFill>
                <a:latin typeface="Times New Roman"/>
                <a:cs typeface="MavFon" pitchFamily="2" charset="-78"/>
              </a:rPr>
              <a:t>2. روشنایی خورشیدی</a:t>
            </a:r>
          </a:p>
        </p:txBody>
      </p:sp>
      <p:sp>
        <p:nvSpPr>
          <p:cNvPr id="14343" name="WordArt 7"/>
          <p:cNvSpPr>
            <a:spLocks noChangeArrowheads="1" noChangeShapeType="1" noTextEdit="1"/>
          </p:cNvSpPr>
          <p:nvPr/>
        </p:nvSpPr>
        <p:spPr bwMode="auto">
          <a:xfrm>
            <a:off x="3505200" y="2290763"/>
            <a:ext cx="5013325" cy="452437"/>
          </a:xfrm>
          <a:prstGeom prst="rect">
            <a:avLst/>
          </a:prstGeom>
        </p:spPr>
        <p:txBody>
          <a:bodyPr wrap="none" fromWordArt="1">
            <a:prstTxWarp prst="textPlain">
              <a:avLst>
                <a:gd name="adj" fmla="val 50000"/>
              </a:avLst>
            </a:prstTxWarp>
          </a:bodyPr>
          <a:lstStyle/>
          <a:p>
            <a:pPr algn="r"/>
            <a:r>
              <a:rPr lang="fa-IR" sz="1400" kern="10" dirty="0">
                <a:ln w="9525">
                  <a:noFill/>
                  <a:round/>
                  <a:headEnd/>
                  <a:tailEnd/>
                </a:ln>
                <a:solidFill>
                  <a:srgbClr val="003399"/>
                </a:solidFill>
                <a:latin typeface="Times New Roman"/>
                <a:cs typeface="MavFon" pitchFamily="2" charset="-78"/>
              </a:rPr>
              <a:t>3.  سیستم تغذیه کننده یک واحد مسکونی</a:t>
            </a:r>
          </a:p>
        </p:txBody>
      </p:sp>
      <p:sp>
        <p:nvSpPr>
          <p:cNvPr id="14344" name="WordArt 8"/>
          <p:cNvSpPr>
            <a:spLocks noChangeArrowheads="1" noChangeShapeType="1" noTextEdit="1"/>
          </p:cNvSpPr>
          <p:nvPr/>
        </p:nvSpPr>
        <p:spPr bwMode="auto">
          <a:xfrm>
            <a:off x="3048000" y="2971800"/>
            <a:ext cx="5546725" cy="304800"/>
          </a:xfrm>
          <a:prstGeom prst="rect">
            <a:avLst/>
          </a:prstGeom>
        </p:spPr>
        <p:txBody>
          <a:bodyPr wrap="none" fromWordArt="1">
            <a:prstTxWarp prst="textPlain">
              <a:avLst>
                <a:gd name="adj" fmla="val 50000"/>
              </a:avLst>
            </a:prstTxWarp>
          </a:bodyPr>
          <a:lstStyle/>
          <a:p>
            <a:pPr algn="r"/>
            <a:r>
              <a:rPr lang="fa-IR" sz="1400" kern="10" dirty="0">
                <a:ln w="9525">
                  <a:noFill/>
                  <a:round/>
                  <a:headEnd/>
                  <a:tailEnd/>
                </a:ln>
                <a:solidFill>
                  <a:srgbClr val="003399"/>
                </a:solidFill>
                <a:latin typeface="Times New Roman"/>
                <a:cs typeface="MavFon" pitchFamily="2" charset="-78"/>
              </a:rPr>
              <a:t>4. سیستمهای پمپاژ خورشیدی</a:t>
            </a:r>
          </a:p>
        </p:txBody>
      </p:sp>
      <p:sp>
        <p:nvSpPr>
          <p:cNvPr id="14345" name="WordArt 9"/>
          <p:cNvSpPr>
            <a:spLocks noChangeArrowheads="1" noChangeShapeType="1" noTextEdit="1"/>
          </p:cNvSpPr>
          <p:nvPr/>
        </p:nvSpPr>
        <p:spPr bwMode="auto">
          <a:xfrm>
            <a:off x="1600200" y="3429000"/>
            <a:ext cx="6953250" cy="457200"/>
          </a:xfrm>
          <a:prstGeom prst="rect">
            <a:avLst/>
          </a:prstGeom>
        </p:spPr>
        <p:txBody>
          <a:bodyPr wrap="none" fromWordArt="1">
            <a:prstTxWarp prst="textPlain">
              <a:avLst>
                <a:gd name="adj" fmla="val 50000"/>
              </a:avLst>
            </a:prstTxWarp>
          </a:bodyPr>
          <a:lstStyle/>
          <a:p>
            <a:pPr algn="r"/>
            <a:r>
              <a:rPr lang="fa-IR" sz="1400" kern="10" dirty="0">
                <a:ln w="9525">
                  <a:noFill/>
                  <a:round/>
                  <a:headEnd/>
                  <a:tailEnd/>
                </a:ln>
                <a:solidFill>
                  <a:srgbClr val="003399"/>
                </a:solidFill>
                <a:latin typeface="Times New Roman"/>
                <a:cs typeface="MavFon" pitchFamily="2" charset="-78"/>
              </a:rPr>
              <a:t>5. سیستم تغذیه کننده ایستگاه های مخابراتی و زلزله نگاری</a:t>
            </a:r>
          </a:p>
        </p:txBody>
      </p:sp>
      <p:sp>
        <p:nvSpPr>
          <p:cNvPr id="14346" name="WordArt 10"/>
          <p:cNvSpPr>
            <a:spLocks noChangeArrowheads="1" noChangeShapeType="1" noTextEdit="1"/>
          </p:cNvSpPr>
          <p:nvPr/>
        </p:nvSpPr>
        <p:spPr bwMode="auto">
          <a:xfrm>
            <a:off x="2057400" y="4038600"/>
            <a:ext cx="6524625" cy="304800"/>
          </a:xfrm>
          <a:prstGeom prst="rect">
            <a:avLst/>
          </a:prstGeom>
        </p:spPr>
        <p:txBody>
          <a:bodyPr wrap="none" fromWordArt="1">
            <a:prstTxWarp prst="textPlain">
              <a:avLst>
                <a:gd name="adj" fmla="val 50000"/>
              </a:avLst>
            </a:prstTxWarp>
          </a:bodyPr>
          <a:lstStyle/>
          <a:p>
            <a:pPr algn="r"/>
            <a:r>
              <a:rPr lang="fa-IR" sz="1400" kern="10" dirty="0">
                <a:ln w="9525">
                  <a:noFill/>
                  <a:round/>
                  <a:headEnd/>
                  <a:tailEnd/>
                </a:ln>
                <a:solidFill>
                  <a:srgbClr val="003399"/>
                </a:solidFill>
                <a:latin typeface="Times New Roman"/>
                <a:cs typeface="MavFon" pitchFamily="2" charset="-78"/>
              </a:rPr>
              <a:t>6. ماشین حساب،ساعت،رادیو....</a:t>
            </a:r>
          </a:p>
        </p:txBody>
      </p:sp>
      <p:sp>
        <p:nvSpPr>
          <p:cNvPr id="14347" name="WordArt 11"/>
          <p:cNvSpPr>
            <a:spLocks noChangeArrowheads="1" noChangeShapeType="1" noTextEdit="1"/>
          </p:cNvSpPr>
          <p:nvPr/>
        </p:nvSpPr>
        <p:spPr bwMode="auto">
          <a:xfrm>
            <a:off x="3962400" y="4572000"/>
            <a:ext cx="4629150" cy="381000"/>
          </a:xfrm>
          <a:prstGeom prst="rect">
            <a:avLst/>
          </a:prstGeom>
        </p:spPr>
        <p:txBody>
          <a:bodyPr wrap="none" fromWordArt="1">
            <a:prstTxWarp prst="textPlain">
              <a:avLst>
                <a:gd name="adj" fmla="val 50000"/>
              </a:avLst>
            </a:prstTxWarp>
          </a:bodyPr>
          <a:lstStyle/>
          <a:p>
            <a:pPr algn="r"/>
            <a:r>
              <a:rPr lang="fa-IR" sz="1400" kern="10" dirty="0">
                <a:ln w="9525">
                  <a:noFill/>
                  <a:round/>
                  <a:headEnd/>
                  <a:tailEnd/>
                </a:ln>
                <a:solidFill>
                  <a:srgbClr val="003399"/>
                </a:solidFill>
                <a:latin typeface="Times New Roman"/>
                <a:cs typeface="MavFon" pitchFamily="2" charset="-78"/>
              </a:rPr>
              <a:t>7. نیروگاه های فتوولتائیک</a:t>
            </a:r>
          </a:p>
        </p:txBody>
      </p:sp>
      <p:sp>
        <p:nvSpPr>
          <p:cNvPr id="14348" name="WordArt 12"/>
          <p:cNvSpPr>
            <a:spLocks noChangeArrowheads="1" noChangeShapeType="1" noTextEdit="1"/>
          </p:cNvSpPr>
          <p:nvPr/>
        </p:nvSpPr>
        <p:spPr bwMode="auto">
          <a:xfrm>
            <a:off x="3889375" y="5178424"/>
            <a:ext cx="4733925" cy="225425"/>
          </a:xfrm>
          <a:prstGeom prst="rect">
            <a:avLst/>
          </a:prstGeom>
        </p:spPr>
        <p:txBody>
          <a:bodyPr wrap="none" fromWordArt="1">
            <a:prstTxWarp prst="textPlain">
              <a:avLst>
                <a:gd name="adj" fmla="val 50000"/>
              </a:avLst>
            </a:prstTxWarp>
          </a:bodyPr>
          <a:lstStyle/>
          <a:p>
            <a:pPr algn="r"/>
            <a:r>
              <a:rPr lang="fa-IR" sz="1400" kern="10" dirty="0" smtClean="0">
                <a:ln w="9525">
                  <a:noFill/>
                  <a:round/>
                  <a:headEnd/>
                  <a:tailEnd/>
                </a:ln>
                <a:solidFill>
                  <a:srgbClr val="003399"/>
                </a:solidFill>
                <a:latin typeface="Times New Roman"/>
                <a:cs typeface="MavFon" pitchFamily="2" charset="-78"/>
              </a:rPr>
              <a:t>8.یخچال های </a:t>
            </a:r>
            <a:r>
              <a:rPr lang="fa-IR" sz="1400" kern="10" dirty="0">
                <a:ln w="9525">
                  <a:noFill/>
                  <a:round/>
                  <a:headEnd/>
                  <a:tailEnd/>
                </a:ln>
                <a:solidFill>
                  <a:srgbClr val="003399"/>
                </a:solidFill>
                <a:latin typeface="Times New Roman"/>
                <a:cs typeface="MavFon" pitchFamily="2" charset="-78"/>
              </a:rPr>
              <a:t>خورشیدی</a:t>
            </a:r>
          </a:p>
        </p:txBody>
      </p:sp>
      <p:sp>
        <p:nvSpPr>
          <p:cNvPr id="14349" name="WordArt 13"/>
          <p:cNvSpPr>
            <a:spLocks noChangeArrowheads="1" noChangeShapeType="1" noTextEdit="1"/>
          </p:cNvSpPr>
          <p:nvPr/>
        </p:nvSpPr>
        <p:spPr bwMode="auto">
          <a:xfrm>
            <a:off x="3054350" y="5629275"/>
            <a:ext cx="5514975" cy="381000"/>
          </a:xfrm>
          <a:prstGeom prst="rect">
            <a:avLst/>
          </a:prstGeom>
        </p:spPr>
        <p:txBody>
          <a:bodyPr wrap="none" fromWordArt="1">
            <a:prstTxWarp prst="textPlain">
              <a:avLst>
                <a:gd name="adj" fmla="val 50000"/>
              </a:avLst>
            </a:prstTxWarp>
          </a:bodyPr>
          <a:lstStyle/>
          <a:p>
            <a:pPr algn="r"/>
            <a:r>
              <a:rPr lang="fa-IR" sz="1400" kern="10" dirty="0">
                <a:ln w="9525">
                  <a:noFill/>
                  <a:round/>
                  <a:headEnd/>
                  <a:tailEnd/>
                </a:ln>
                <a:solidFill>
                  <a:srgbClr val="003399"/>
                </a:solidFill>
                <a:latin typeface="Times New Roman"/>
                <a:cs typeface="MavFon" pitchFamily="2" charset="-78"/>
              </a:rPr>
              <a:t>9. سیستم تغذیه کننده پرتابل یا قابل حمل</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2000"/>
                                        <p:tgtEl>
                                          <p:spTgt spid="143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fade">
                                      <p:cBhvr>
                                        <p:cTn id="17" dur="2000"/>
                                        <p:tgtEl>
                                          <p:spTgt spid="143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43"/>
                                        </p:tgtEl>
                                        <p:attrNameLst>
                                          <p:attrName>style.visibility</p:attrName>
                                        </p:attrNameLst>
                                      </p:cBhvr>
                                      <p:to>
                                        <p:strVal val="visible"/>
                                      </p:to>
                                    </p:set>
                                    <p:animEffect transition="in" filter="fade">
                                      <p:cBhvr>
                                        <p:cTn id="22" dur="2000"/>
                                        <p:tgtEl>
                                          <p:spTgt spid="143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fade">
                                      <p:cBhvr>
                                        <p:cTn id="27" dur="2000"/>
                                        <p:tgtEl>
                                          <p:spTgt spid="143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45"/>
                                        </p:tgtEl>
                                        <p:attrNameLst>
                                          <p:attrName>style.visibility</p:attrName>
                                        </p:attrNameLst>
                                      </p:cBhvr>
                                      <p:to>
                                        <p:strVal val="visible"/>
                                      </p:to>
                                    </p:set>
                                    <p:animEffect transition="in" filter="fade">
                                      <p:cBhvr>
                                        <p:cTn id="32" dur="2000"/>
                                        <p:tgtEl>
                                          <p:spTgt spid="143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46"/>
                                        </p:tgtEl>
                                        <p:attrNameLst>
                                          <p:attrName>style.visibility</p:attrName>
                                        </p:attrNameLst>
                                      </p:cBhvr>
                                      <p:to>
                                        <p:strVal val="visible"/>
                                      </p:to>
                                    </p:set>
                                    <p:animEffect transition="in" filter="fade">
                                      <p:cBhvr>
                                        <p:cTn id="37" dur="2000"/>
                                        <p:tgtEl>
                                          <p:spTgt spid="143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347"/>
                                        </p:tgtEl>
                                        <p:attrNameLst>
                                          <p:attrName>style.visibility</p:attrName>
                                        </p:attrNameLst>
                                      </p:cBhvr>
                                      <p:to>
                                        <p:strVal val="visible"/>
                                      </p:to>
                                    </p:set>
                                    <p:animEffect transition="in" filter="fade">
                                      <p:cBhvr>
                                        <p:cTn id="42" dur="2000"/>
                                        <p:tgtEl>
                                          <p:spTgt spid="143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348"/>
                                        </p:tgtEl>
                                        <p:attrNameLst>
                                          <p:attrName>style.visibility</p:attrName>
                                        </p:attrNameLst>
                                      </p:cBhvr>
                                      <p:to>
                                        <p:strVal val="visible"/>
                                      </p:to>
                                    </p:set>
                                    <p:animEffect transition="in" filter="fade">
                                      <p:cBhvr>
                                        <p:cTn id="47" dur="2000"/>
                                        <p:tgtEl>
                                          <p:spTgt spid="143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349"/>
                                        </p:tgtEl>
                                        <p:attrNameLst>
                                          <p:attrName>style.visibility</p:attrName>
                                        </p:attrNameLst>
                                      </p:cBhvr>
                                      <p:to>
                                        <p:strVal val="visible"/>
                                      </p:to>
                                    </p:set>
                                    <p:animEffect transition="in" filter="fade">
                                      <p:cBhvr>
                                        <p:cTn id="52" dur="2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14342" grpId="0"/>
      <p:bldP spid="14343" grpId="0"/>
      <p:bldP spid="14344" grpId="0"/>
      <p:bldP spid="14345" grpId="0"/>
      <p:bldP spid="14346" grpId="0"/>
      <p:bldP spid="14347" grpId="0"/>
      <p:bldP spid="14348" grpId="0"/>
      <p:bldP spid="1434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99"/>
        </a:solidFill>
        <a:ln w="9525" cap="flat" cmpd="sng" algn="ctr">
          <a:noFill/>
          <a:prstDash val="solid"/>
          <a:round/>
          <a:headEnd type="none" w="med" len="med"/>
          <a:tailEnd type="none" w="med" len="med"/>
        </a:ln>
        <a:effectLst>
          <a:outerShdw dist="45791" dir="2021404" algn="ctr" rotWithShape="0">
            <a:srgbClr val="B2B2B2">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1600" b="0" i="0" u="none" strike="noStrike" cap="none" normalizeH="0" baseline="0" smtClean="0">
            <a:ln>
              <a:noFill/>
            </a:ln>
            <a:solidFill>
              <a:schemeClr val="tx1"/>
            </a:solidFill>
            <a:effectLst/>
            <a:latin typeface="Angsana New" pitchFamily="18" charset="-34"/>
            <a:cs typeface="Arial" charset="0"/>
          </a:defRPr>
        </a:defPPr>
      </a:lstStyle>
    </a:spDef>
    <a:lnDef>
      <a:spPr bwMode="auto">
        <a:xfrm>
          <a:off x="0" y="0"/>
          <a:ext cx="1" cy="1"/>
        </a:xfrm>
        <a:custGeom>
          <a:avLst/>
          <a:gdLst/>
          <a:ahLst/>
          <a:cxnLst/>
          <a:rect l="0" t="0" r="0" b="0"/>
          <a:pathLst/>
        </a:custGeom>
        <a:solidFill>
          <a:srgbClr val="336699"/>
        </a:solidFill>
        <a:ln w="9525" cap="flat" cmpd="sng" algn="ctr">
          <a:noFill/>
          <a:prstDash val="solid"/>
          <a:round/>
          <a:headEnd type="none" w="med" len="med"/>
          <a:tailEnd type="none" w="med" len="med"/>
        </a:ln>
        <a:effectLst>
          <a:outerShdw dist="45791" dir="2021404" algn="ctr" rotWithShape="0">
            <a:srgbClr val="B2B2B2">
              <a:alpha val="80000"/>
            </a:srgbClr>
          </a:outerShdw>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1600" b="0" i="0" u="none" strike="noStrike" cap="none" normalizeH="0" baseline="0" smtClean="0">
            <a:ln>
              <a:noFill/>
            </a:ln>
            <a:solidFill>
              <a:schemeClr val="tx1"/>
            </a:solidFill>
            <a:effectLst/>
            <a:latin typeface="Angsana New" pitchFamily="18" charset="-34"/>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انرژی خورشیدی</Template>
  <TotalTime>1</TotalTime>
  <Words>710</Words>
  <Application>Microsoft Office PowerPoint</Application>
  <PresentationFormat>On-screen Show (4:3)</PresentationFormat>
  <Paragraphs>66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Angsana New</vt:lpstr>
      <vt:lpstr>Arial</vt:lpstr>
      <vt:lpstr>Arial Unicode MS</vt:lpstr>
      <vt:lpstr>MavFon</vt:lpstr>
      <vt:lpstr>Times New Roman</vt:lpstr>
      <vt:lpstr>Titr Mazar</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پايان</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2022-02-04T08:12:03Z</dcterms:created>
  <dcterms:modified xsi:type="dcterms:W3CDTF">2022-02-04T08:14:02Z</dcterms:modified>
</cp:coreProperties>
</file>