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1"/>
  </p:notesMasterIdLst>
  <p:handoutMasterIdLst>
    <p:handoutMasterId r:id="rId42"/>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80" r:id="rId25"/>
    <p:sldId id="281" r:id="rId26"/>
    <p:sldId id="295" r:id="rId27"/>
    <p:sldId id="282" r:id="rId28"/>
    <p:sldId id="283" r:id="rId29"/>
    <p:sldId id="284" r:id="rId30"/>
    <p:sldId id="285" r:id="rId31"/>
    <p:sldId id="286" r:id="rId32"/>
    <p:sldId id="296" r:id="rId33"/>
    <p:sldId id="287" r:id="rId34"/>
    <p:sldId id="288" r:id="rId35"/>
    <p:sldId id="289" r:id="rId36"/>
    <p:sldId id="290" r:id="rId37"/>
    <p:sldId id="291" r:id="rId38"/>
    <p:sldId id="293" r:id="rId39"/>
    <p:sldId id="294" r:id="rId40"/>
  </p:sldIdLst>
  <p:sldSz cx="12188825" cy="6858000"/>
  <p:notesSz cx="6797675" cy="9926638"/>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9" pos="3839" userDrawn="1">
          <p15:clr>
            <a:srgbClr val="A4A3A4"/>
          </p15:clr>
        </p15:guide>
        <p15:guide id="10" orient="horz" pos="216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B9B1"/>
    <a:srgbClr val="DCE4DE"/>
    <a:srgbClr val="87AAA0"/>
    <a:srgbClr val="B2C2B6"/>
    <a:srgbClr val="E0B488"/>
    <a:srgbClr val="E9BC8F"/>
    <a:srgbClr val="EECAA6"/>
    <a:srgbClr val="E9B683"/>
    <a:srgbClr val="EFCBA7"/>
    <a:srgbClr val="D8C7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29" autoAdjust="0"/>
    <p:restoredTop sz="94660"/>
  </p:normalViewPr>
  <p:slideViewPr>
    <p:cSldViewPr showGuides="1">
      <p:cViewPr varScale="1">
        <p:scale>
          <a:sx n="66" d="100"/>
          <a:sy n="66" d="100"/>
        </p:scale>
        <p:origin x="132" y="162"/>
      </p:cViewPr>
      <p:guideLst>
        <p:guide pos="3839"/>
        <p:guide orient="horz" pos="2160"/>
      </p:guideLst>
    </p:cSldViewPr>
  </p:slideViewPr>
  <p:notesTextViewPr>
    <p:cViewPr>
      <p:scale>
        <a:sx n="1" d="1"/>
        <a:sy n="1" d="1"/>
      </p:scale>
      <p:origin x="0" y="0"/>
    </p:cViewPr>
  </p:notesTextViewPr>
  <p:notesViewPr>
    <p:cSldViewPr>
      <p:cViewPr varScale="1">
        <p:scale>
          <a:sx n="63" d="100"/>
          <a:sy n="63" d="100"/>
        </p:scale>
        <p:origin x="1986"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a:solidFill>
                <a:schemeClr val="tx2"/>
              </a:solidFill>
            </a:endParaRPr>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E973C59C-4E16-4A64-A766-34DB213E11B3}" type="datetimeFigureOut">
              <a:rPr lang="en-US">
                <a:solidFill>
                  <a:schemeClr val="tx2"/>
                </a:solidFill>
              </a:rPr>
              <a:pPr/>
              <a:t>8/4/2015</a:t>
            </a:fld>
            <a:endParaRPr>
              <a:solidFill>
                <a:schemeClr val="tx2"/>
              </a:solidFill>
            </a:endParaRPr>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a:solidFill>
                <a:schemeClr val="tx2"/>
              </a:solidFill>
            </a:endParaRPr>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FD77566-CD65-4859-9FA1-43956DC85B8C}" type="slidenum">
              <a:rPr>
                <a:solidFill>
                  <a:schemeClr val="tx2"/>
                </a:solidFill>
              </a:rPr>
              <a:pPr/>
              <a:t>‹#›</a:t>
            </a:fld>
            <a:endParaRPr>
              <a:solidFill>
                <a:schemeClr val="tx2"/>
              </a:solidFill>
            </a:endParaRPr>
          </a:p>
        </p:txBody>
      </p:sp>
    </p:spTree>
    <p:extLst>
      <p:ext uri="{BB962C8B-B14F-4D97-AF65-F5344CB8AC3E}">
        <p14:creationId xmlns:p14="http://schemas.microsoft.com/office/powerpoint/2010/main" val="2708798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solidFill>
                  <a:schemeClr val="tx2"/>
                </a:solidFill>
              </a:defRPr>
            </a:lvl1pPr>
          </a:lstStyle>
          <a:p>
            <a:endParaRPr/>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solidFill>
                  <a:schemeClr val="tx2"/>
                </a:solidFill>
              </a:defRPr>
            </a:lvl1pPr>
          </a:lstStyle>
          <a:p>
            <a:fld id="{F95CF31C-F757-429C-A789-86504F04C3BE}" type="datetimeFigureOut">
              <a:rPr lang="en-US"/>
              <a:pPr/>
              <a:t>8/4/2015</a:t>
            </a:fld>
            <a:endParaRPr/>
          </a:p>
        </p:txBody>
      </p:sp>
      <p:sp>
        <p:nvSpPr>
          <p:cNvPr id="4" name="Slide Image Placeholder 3"/>
          <p:cNvSpPr>
            <a:spLocks noGrp="1" noRot="1" noChangeAspect="1"/>
          </p:cNvSpPr>
          <p:nvPr>
            <p:ph type="sldImg" idx="2"/>
          </p:nvPr>
        </p:nvSpPr>
        <p:spPr>
          <a:xfrm>
            <a:off x="92075" y="744538"/>
            <a:ext cx="6613525" cy="37226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solidFill>
                  <a:schemeClr val="tx2"/>
                </a:solidFill>
              </a:defRPr>
            </a:lvl1pPr>
          </a:lstStyle>
          <a:p>
            <a:endParaRPr/>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solidFill>
                  <a:schemeClr val="tx2"/>
                </a:solidFill>
              </a:defRPr>
            </a:lvl1pPr>
          </a:lstStyle>
          <a:p>
            <a:fld id="{B8796F01-7154-41E0-B48B-A6921757531A}" type="slidenum">
              <a:rPr/>
              <a:pPr/>
              <a:t>‹#›</a:t>
            </a:fld>
            <a:endParaRPr/>
          </a:p>
        </p:txBody>
      </p:sp>
    </p:spTree>
    <p:extLst>
      <p:ext uri="{BB962C8B-B14F-4D97-AF65-F5344CB8AC3E}">
        <p14:creationId xmlns:p14="http://schemas.microsoft.com/office/powerpoint/2010/main" val="44077566"/>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2"/>
        </a:solidFill>
        <a:latin typeface="+mn-lt"/>
        <a:ea typeface="+mn-ea"/>
        <a:cs typeface="+mn-cs"/>
      </a:defRPr>
    </a:lvl1pPr>
    <a:lvl2pPr marL="609493" algn="l" defTabSz="1218987" rtl="0" eaLnBrk="1" latinLnBrk="0" hangingPunct="1">
      <a:defRPr sz="1600" kern="1200">
        <a:solidFill>
          <a:schemeClr val="tx2"/>
        </a:solidFill>
        <a:latin typeface="+mn-lt"/>
        <a:ea typeface="+mn-ea"/>
        <a:cs typeface="+mn-cs"/>
      </a:defRPr>
    </a:lvl2pPr>
    <a:lvl3pPr marL="1218987" algn="l" defTabSz="1218987" rtl="0" eaLnBrk="1" latinLnBrk="0" hangingPunct="1">
      <a:defRPr sz="1600" kern="1200">
        <a:solidFill>
          <a:schemeClr val="tx2"/>
        </a:solidFill>
        <a:latin typeface="+mn-lt"/>
        <a:ea typeface="+mn-ea"/>
        <a:cs typeface="+mn-cs"/>
      </a:defRPr>
    </a:lvl3pPr>
    <a:lvl4pPr marL="1828480" algn="l" defTabSz="1218987" rtl="0" eaLnBrk="1" latinLnBrk="0" hangingPunct="1">
      <a:defRPr sz="1600" kern="1200">
        <a:solidFill>
          <a:schemeClr val="tx2"/>
        </a:solidFill>
        <a:latin typeface="+mn-lt"/>
        <a:ea typeface="+mn-ea"/>
        <a:cs typeface="+mn-cs"/>
      </a:defRPr>
    </a:lvl4pPr>
    <a:lvl5pPr marL="2437973" algn="l" defTabSz="1218987" rtl="0" eaLnBrk="1" latinLnBrk="0" hangingPunct="1">
      <a:defRPr sz="1600" kern="1200">
        <a:solidFill>
          <a:schemeClr val="tx2"/>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9" name="Date Placeholder 2"/>
          <p:cNvSpPr>
            <a:spLocks noGrp="1"/>
          </p:cNvSpPr>
          <p:nvPr>
            <p:ph type="dt" sz="half" idx="10"/>
          </p:nvPr>
        </p:nvSpPr>
        <p:spPr>
          <a:xfrm>
            <a:off x="1562555" y="6492701"/>
            <a:ext cx="1291497" cy="320675"/>
          </a:xfrm>
          <a:prstGeom prst="rect">
            <a:avLst/>
          </a:prstGeom>
        </p:spPr>
        <p:txBody>
          <a:bodyPr/>
          <a:lstStyle>
            <a:lvl1pPr algn="l" rtl="1">
              <a:defRPr>
                <a:cs typeface="B Nazanin" panose="00000400000000000000" pitchFamily="2" charset="-78"/>
              </a:defRPr>
            </a:lvl1pPr>
          </a:lstStyle>
          <a:p>
            <a:fld id="{5E5793AF-5DEC-4258-B2BE-A8FF20B44C8B}" type="datetime1">
              <a:rPr lang="en-US" smtClean="0"/>
              <a:pPr/>
              <a:t>8/4/2015</a:t>
            </a:fld>
            <a:endParaRPr lang="en-US" dirty="0"/>
          </a:p>
        </p:txBody>
      </p:sp>
      <p:sp>
        <p:nvSpPr>
          <p:cNvPr id="10" name="Footer Placeholder 3"/>
          <p:cNvSpPr>
            <a:spLocks noGrp="1"/>
          </p:cNvSpPr>
          <p:nvPr>
            <p:ph type="ftr" sz="quarter" idx="11"/>
          </p:nvPr>
        </p:nvSpPr>
        <p:spPr>
          <a:xfrm>
            <a:off x="2922080" y="6483869"/>
            <a:ext cx="7331015" cy="340145"/>
          </a:xfrm>
          <a:prstGeom prst="rect">
            <a:avLst/>
          </a:prstGeom>
        </p:spPr>
        <p:txBody>
          <a:bodyPr/>
          <a:lstStyle>
            <a:lvl1pPr rtl="1">
              <a:defRPr>
                <a:cs typeface="B Nazanin" panose="00000400000000000000" pitchFamily="2" charset="-78"/>
              </a:defRPr>
            </a:lvl1pPr>
          </a:lstStyle>
          <a:p>
            <a:r>
              <a:rPr lang="fa-IR" dirty="0" smtClean="0"/>
              <a:t>زیر نویس</a:t>
            </a:r>
            <a:endParaRPr lang="en-US" dirty="0"/>
          </a:p>
        </p:txBody>
      </p:sp>
      <p:sp>
        <p:nvSpPr>
          <p:cNvPr id="11" name="Slide Number Placeholder 4"/>
          <p:cNvSpPr>
            <a:spLocks noGrp="1"/>
          </p:cNvSpPr>
          <p:nvPr>
            <p:ph type="sldNum" sz="quarter" idx="12"/>
          </p:nvPr>
        </p:nvSpPr>
        <p:spPr>
          <a:xfrm>
            <a:off x="10321123" y="6483869"/>
            <a:ext cx="1410675" cy="329507"/>
          </a:xfrm>
          <a:prstGeom prst="rect">
            <a:avLst/>
          </a:prstGeom>
        </p:spPr>
        <p:txBody>
          <a:bodyPr/>
          <a:lstStyle>
            <a:lvl1pPr algn="r" rtl="1">
              <a:defRPr>
                <a:cs typeface="B Nazanin" panose="00000400000000000000" pitchFamily="2" charset="-78"/>
              </a:defRPr>
            </a:lvl1pPr>
          </a:lstStyle>
          <a:p>
            <a:r>
              <a:rPr lang="fa-IR" dirty="0" smtClean="0"/>
              <a:t>اسلاید شماره: </a:t>
            </a:r>
            <a:fld id="{EB37DED6-D4C7-42EE-AB49-D2E39E64FDE4}" type="slidenum">
              <a:rPr lang="en-US" smtClean="0"/>
              <a:pPr/>
              <a:t>‹#›</a:t>
            </a:fld>
            <a:endParaRPr lang="en-US" dirty="0"/>
          </a:p>
        </p:txBody>
      </p:sp>
      <p:sp>
        <p:nvSpPr>
          <p:cNvPr id="6" name="Content Placeholder 3"/>
          <p:cNvSpPr>
            <a:spLocks noGrp="1"/>
          </p:cNvSpPr>
          <p:nvPr>
            <p:ph sz="half" idx="2" hasCustomPrompt="1"/>
          </p:nvPr>
        </p:nvSpPr>
        <p:spPr>
          <a:xfrm>
            <a:off x="405780" y="1268760"/>
            <a:ext cx="11377263" cy="4903440"/>
          </a:xfrm>
          <a:prstGeom prst="rect">
            <a:avLst/>
          </a:prstGeom>
        </p:spPr>
        <p:txBody>
          <a:bodyPr>
            <a:normAutofit/>
          </a:bodyPr>
          <a:lstStyle>
            <a:lvl1pPr>
              <a:defRPr sz="3200" baseline="0">
                <a:cs typeface="B Nazanin" panose="00000400000000000000" pitchFamily="2" charset="-78"/>
              </a:defRPr>
            </a:lvl1pPr>
            <a:lvl2pPr>
              <a:defRPr sz="3000" baseline="0">
                <a:cs typeface="B Nazanin" panose="00000400000000000000" pitchFamily="2" charset="-78"/>
              </a:defRPr>
            </a:lvl2pPr>
            <a:lvl3pPr>
              <a:defRPr sz="2800" baseline="0">
                <a:cs typeface="B Nazanin" panose="00000400000000000000" pitchFamily="2" charset="-78"/>
              </a:defRPr>
            </a:lvl3pPr>
            <a:lvl4pPr>
              <a:defRPr sz="2600" baseline="0">
                <a:cs typeface="B Nazanin" panose="00000400000000000000" pitchFamily="2" charset="-78"/>
              </a:defRPr>
            </a:lvl4pPr>
            <a:lvl5pPr marL="2011328">
              <a:defRPr sz="2400" baseline="0">
                <a:cs typeface="B Nazanin" panose="00000400000000000000" pitchFamily="2" charset="-78"/>
              </a:defRPr>
            </a:lvl5pPr>
            <a:lvl6pPr marL="2011328">
              <a:defRPr sz="1800"/>
            </a:lvl6pPr>
            <a:lvl7pPr marL="2011328">
              <a:defRPr sz="1800"/>
            </a:lvl7pPr>
            <a:lvl8pPr marL="2011328">
              <a:defRPr sz="1800"/>
            </a:lvl8pPr>
            <a:lvl9pPr marL="2011328">
              <a:defRPr sz="1800"/>
            </a:lvl9pPr>
          </a:lstStyle>
          <a:p>
            <a:pPr lvl="0"/>
            <a:r>
              <a:rPr lang="fa-IR" dirty="0" smtClean="0"/>
              <a:t>جهت ورود اولین مرحله سرخط کلیک کنید</a:t>
            </a:r>
            <a:endParaRPr lang="en-US" dirty="0" smtClean="0"/>
          </a:p>
          <a:p>
            <a:pPr lvl="1"/>
            <a:r>
              <a:rPr lang="fa-IR" dirty="0" smtClean="0"/>
              <a:t>دومین مرحله سر خط</a:t>
            </a:r>
            <a:endParaRPr lang="en-US" dirty="0" smtClean="0"/>
          </a:p>
          <a:p>
            <a:pPr lvl="2"/>
            <a:r>
              <a:rPr lang="fa-IR" dirty="0" smtClean="0"/>
              <a:t>سومین مرحله سرخط</a:t>
            </a:r>
            <a:endParaRPr lang="en-US" dirty="0" smtClean="0"/>
          </a:p>
          <a:p>
            <a:pPr lvl="3"/>
            <a:r>
              <a:rPr lang="fa-IR" dirty="0" smtClean="0"/>
              <a:t>چهارمین مرحله سر خط</a:t>
            </a:r>
            <a:endParaRPr lang="en-US" dirty="0" smtClean="0"/>
          </a:p>
          <a:p>
            <a:pPr lvl="4"/>
            <a:r>
              <a:rPr lang="fa-IR" dirty="0" smtClean="0"/>
              <a:t>پنجمین مرحله سر خط</a:t>
            </a:r>
            <a:endParaRPr dirty="0"/>
          </a:p>
        </p:txBody>
      </p:sp>
      <p:sp>
        <p:nvSpPr>
          <p:cNvPr id="7" name="Title 1"/>
          <p:cNvSpPr>
            <a:spLocks noGrp="1"/>
          </p:cNvSpPr>
          <p:nvPr>
            <p:ph type="title" hasCustomPrompt="1"/>
          </p:nvPr>
        </p:nvSpPr>
        <p:spPr>
          <a:xfrm>
            <a:off x="2071499" y="167937"/>
            <a:ext cx="9729631" cy="792088"/>
          </a:xfrm>
          <a:prstGeom prst="rect">
            <a:avLst/>
          </a:prstGeom>
        </p:spPr>
        <p:txBody>
          <a:bodyPr>
            <a:normAutofit/>
          </a:bodyPr>
          <a:lstStyle>
            <a:lvl1pPr algn="ctr" rtl="1">
              <a:defRPr sz="4000" baseline="0">
                <a:cs typeface="B Titr" panose="00000700000000000000" pitchFamily="2" charset="-78"/>
              </a:defRPr>
            </a:lvl1pPr>
          </a:lstStyle>
          <a:p>
            <a:r>
              <a:rPr lang="fa-IR" dirty="0" smtClean="0"/>
              <a:t>برای وارد کردن عنوان اینجا را کلیک کنید</a:t>
            </a:r>
            <a:endParaRPr dirty="0"/>
          </a:p>
        </p:txBody>
      </p:sp>
      <p:cxnSp>
        <p:nvCxnSpPr>
          <p:cNvPr id="8" name="Straight Connector 7"/>
          <p:cNvCxnSpPr/>
          <p:nvPr userDrawn="1"/>
        </p:nvCxnSpPr>
        <p:spPr>
          <a:xfrm>
            <a:off x="261764" y="1124744"/>
            <a:ext cx="11593288"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1171" y="198487"/>
            <a:ext cx="2302026" cy="773432"/>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868501" y="1667655"/>
            <a:ext cx="4249666" cy="4249666"/>
          </a:xfrm>
          <a:prstGeom prst="rect">
            <a:avLst/>
          </a:prstGeom>
        </p:spPr>
      </p:pic>
    </p:spTree>
    <p:extLst>
      <p:ext uri="{BB962C8B-B14F-4D97-AF65-F5344CB8AC3E}">
        <p14:creationId xmlns:p14="http://schemas.microsoft.com/office/powerpoint/2010/main" val="3516763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11" name="Date Placeholder 2"/>
          <p:cNvSpPr>
            <a:spLocks noGrp="1"/>
          </p:cNvSpPr>
          <p:nvPr>
            <p:ph type="dt" sz="half" idx="10"/>
          </p:nvPr>
        </p:nvSpPr>
        <p:spPr>
          <a:xfrm>
            <a:off x="405780" y="6480935"/>
            <a:ext cx="1291497" cy="320675"/>
          </a:xfrm>
          <a:prstGeom prst="rect">
            <a:avLst/>
          </a:prstGeom>
        </p:spPr>
        <p:txBody>
          <a:bodyPr/>
          <a:lstStyle>
            <a:lvl1pPr algn="l" rtl="1">
              <a:defRPr>
                <a:cs typeface="B Nazanin" panose="00000400000000000000" pitchFamily="2" charset="-78"/>
              </a:defRPr>
            </a:lvl1pPr>
          </a:lstStyle>
          <a:p>
            <a:fld id="{B64395F0-FB13-4E45-A839-1FDB77F504D8}" type="datetime1">
              <a:rPr lang="en-US" smtClean="0"/>
              <a:pPr/>
              <a:t>8/4/2015</a:t>
            </a:fld>
            <a:endParaRPr lang="en-US" dirty="0"/>
          </a:p>
        </p:txBody>
      </p:sp>
      <p:sp>
        <p:nvSpPr>
          <p:cNvPr id="12" name="Footer Placeholder 3"/>
          <p:cNvSpPr>
            <a:spLocks noGrp="1"/>
          </p:cNvSpPr>
          <p:nvPr>
            <p:ph type="ftr" sz="quarter" idx="11"/>
          </p:nvPr>
        </p:nvSpPr>
        <p:spPr>
          <a:xfrm>
            <a:off x="1697278" y="6483869"/>
            <a:ext cx="8555818" cy="340145"/>
          </a:xfrm>
          <a:prstGeom prst="rect">
            <a:avLst/>
          </a:prstGeom>
        </p:spPr>
        <p:txBody>
          <a:bodyPr/>
          <a:lstStyle>
            <a:lvl1pPr rtl="1">
              <a:defRPr>
                <a:cs typeface="B Nazanin" panose="00000400000000000000" pitchFamily="2" charset="-78"/>
              </a:defRPr>
            </a:lvl1pPr>
          </a:lstStyle>
          <a:p>
            <a:r>
              <a:rPr lang="fa-IR" dirty="0" smtClean="0"/>
              <a:t>زیر نویس</a:t>
            </a:r>
            <a:endParaRPr lang="en-US" dirty="0"/>
          </a:p>
        </p:txBody>
      </p:sp>
      <p:sp>
        <p:nvSpPr>
          <p:cNvPr id="13" name="Slide Number Placeholder 4"/>
          <p:cNvSpPr>
            <a:spLocks noGrp="1"/>
          </p:cNvSpPr>
          <p:nvPr>
            <p:ph type="sldNum" sz="quarter" idx="12"/>
          </p:nvPr>
        </p:nvSpPr>
        <p:spPr>
          <a:xfrm>
            <a:off x="10321123" y="6483869"/>
            <a:ext cx="1410675" cy="329507"/>
          </a:xfrm>
          <a:prstGeom prst="rect">
            <a:avLst/>
          </a:prstGeom>
        </p:spPr>
        <p:txBody>
          <a:bodyPr/>
          <a:lstStyle>
            <a:lvl1pPr algn="r" rtl="1">
              <a:defRPr>
                <a:cs typeface="B Nazanin" panose="00000400000000000000" pitchFamily="2" charset="-78"/>
              </a:defRPr>
            </a:lvl1pPr>
          </a:lstStyle>
          <a:p>
            <a:r>
              <a:rPr lang="fa-IR" dirty="0" smtClean="0"/>
              <a:t>اسلاید شماره: </a:t>
            </a:r>
            <a:fld id="{EB37DED6-D4C7-42EE-AB49-D2E39E64FDE4}" type="slidenum">
              <a:rPr lang="en-US" smtClean="0"/>
              <a:pPr/>
              <a:t>‹#›</a:t>
            </a:fld>
            <a:endParaRPr lang="en-US" dirty="0"/>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0527" y="182175"/>
            <a:ext cx="2302026" cy="773432"/>
          </a:xfrm>
          <a:prstGeom prst="rect">
            <a:avLst/>
          </a:prstGeom>
        </p:spPr>
      </p:pic>
      <p:sp>
        <p:nvSpPr>
          <p:cNvPr id="16" name="Rounded Rectangle 15"/>
          <p:cNvSpPr/>
          <p:nvPr userDrawn="1"/>
        </p:nvSpPr>
        <p:spPr>
          <a:xfrm>
            <a:off x="2071499" y="159178"/>
            <a:ext cx="9721080" cy="792088"/>
          </a:xfrm>
          <a:prstGeom prst="roundRect">
            <a:avLst/>
          </a:prstGeom>
          <a:no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cs typeface="B Nazanin" panose="00000400000000000000" pitchFamily="2" charset="-78"/>
            </a:endParaRPr>
          </a:p>
        </p:txBody>
      </p:sp>
      <p:sp>
        <p:nvSpPr>
          <p:cNvPr id="17" name="Title 1"/>
          <p:cNvSpPr>
            <a:spLocks noGrp="1"/>
          </p:cNvSpPr>
          <p:nvPr>
            <p:ph type="title" hasCustomPrompt="1"/>
          </p:nvPr>
        </p:nvSpPr>
        <p:spPr>
          <a:xfrm>
            <a:off x="2071499" y="167937"/>
            <a:ext cx="9729631" cy="792088"/>
          </a:xfrm>
          <a:prstGeom prst="rect">
            <a:avLst/>
          </a:prstGeom>
        </p:spPr>
        <p:txBody>
          <a:bodyPr>
            <a:normAutofit/>
          </a:bodyPr>
          <a:lstStyle>
            <a:lvl1pPr algn="ctr" rtl="1">
              <a:defRPr sz="4000" baseline="0">
                <a:cs typeface="B Titr" panose="00000700000000000000" pitchFamily="2" charset="-78"/>
              </a:defRPr>
            </a:lvl1pPr>
          </a:lstStyle>
          <a:p>
            <a:r>
              <a:rPr lang="fa-IR" dirty="0" smtClean="0"/>
              <a:t>برای وارد کردن عنوان اینجا را کلیک کنید</a:t>
            </a:r>
            <a:endParaRPr dirty="0"/>
          </a:p>
        </p:txBody>
      </p:sp>
      <p:sp>
        <p:nvSpPr>
          <p:cNvPr id="22" name="Content Placeholder 3"/>
          <p:cNvSpPr>
            <a:spLocks noGrp="1"/>
          </p:cNvSpPr>
          <p:nvPr>
            <p:ph sz="half" idx="2" hasCustomPrompt="1"/>
          </p:nvPr>
        </p:nvSpPr>
        <p:spPr>
          <a:xfrm>
            <a:off x="405780" y="1268760"/>
            <a:ext cx="11377263" cy="4903440"/>
          </a:xfrm>
          <a:prstGeom prst="rect">
            <a:avLst/>
          </a:prstGeom>
        </p:spPr>
        <p:txBody>
          <a:bodyPr>
            <a:normAutofit/>
          </a:bodyPr>
          <a:lstStyle>
            <a:lvl1pPr>
              <a:defRPr sz="3200" baseline="0">
                <a:cs typeface="B Nazanin" panose="00000400000000000000" pitchFamily="2" charset="-78"/>
              </a:defRPr>
            </a:lvl1pPr>
            <a:lvl2pPr>
              <a:defRPr sz="3000" baseline="0">
                <a:cs typeface="B Nazanin" panose="00000400000000000000" pitchFamily="2" charset="-78"/>
              </a:defRPr>
            </a:lvl2pPr>
            <a:lvl3pPr>
              <a:defRPr sz="2800" baseline="0">
                <a:cs typeface="B Nazanin" panose="00000400000000000000" pitchFamily="2" charset="-78"/>
              </a:defRPr>
            </a:lvl3pPr>
            <a:lvl4pPr>
              <a:defRPr sz="2600" baseline="0">
                <a:cs typeface="B Nazanin" panose="00000400000000000000" pitchFamily="2" charset="-78"/>
              </a:defRPr>
            </a:lvl4pPr>
            <a:lvl5pPr marL="2011328">
              <a:defRPr sz="2400" baseline="0">
                <a:cs typeface="B Nazanin" panose="00000400000000000000" pitchFamily="2" charset="-78"/>
              </a:defRPr>
            </a:lvl5pPr>
            <a:lvl6pPr marL="2011328">
              <a:defRPr sz="1800"/>
            </a:lvl6pPr>
            <a:lvl7pPr marL="2011328">
              <a:defRPr sz="1800"/>
            </a:lvl7pPr>
            <a:lvl8pPr marL="2011328">
              <a:defRPr sz="1800"/>
            </a:lvl8pPr>
            <a:lvl9pPr marL="2011328">
              <a:defRPr sz="1800"/>
            </a:lvl9pPr>
          </a:lstStyle>
          <a:p>
            <a:pPr lvl="0"/>
            <a:r>
              <a:rPr lang="fa-IR" dirty="0" smtClean="0"/>
              <a:t>جهت ورود اولین مرحله سرخط کلیک کنید</a:t>
            </a:r>
            <a:endParaRPr lang="en-US" dirty="0" smtClean="0"/>
          </a:p>
          <a:p>
            <a:pPr lvl="1"/>
            <a:r>
              <a:rPr lang="fa-IR" dirty="0" smtClean="0"/>
              <a:t>دومین مرحله سر خط</a:t>
            </a:r>
            <a:endParaRPr lang="en-US" dirty="0" smtClean="0"/>
          </a:p>
          <a:p>
            <a:pPr lvl="2"/>
            <a:r>
              <a:rPr lang="fa-IR" dirty="0" smtClean="0"/>
              <a:t>سومین مرحله سرخط</a:t>
            </a:r>
            <a:endParaRPr lang="en-US" dirty="0" smtClean="0"/>
          </a:p>
          <a:p>
            <a:pPr lvl="3"/>
            <a:r>
              <a:rPr lang="fa-IR" dirty="0" smtClean="0"/>
              <a:t>چهارمین مرحله سر خط</a:t>
            </a:r>
            <a:endParaRPr lang="en-US" dirty="0" smtClean="0"/>
          </a:p>
          <a:p>
            <a:pPr lvl="4"/>
            <a:r>
              <a:rPr lang="fa-IR" dirty="0" smtClean="0"/>
              <a:t>پنجمین مرحله سر خط</a:t>
            </a:r>
            <a:endParaRPr dirty="0"/>
          </a:p>
        </p:txBody>
      </p:sp>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86100" y="1221803"/>
            <a:ext cx="5106231" cy="5106231"/>
          </a:xfrm>
          <a:prstGeom prst="rect">
            <a:avLst/>
          </a:prstGeom>
        </p:spPr>
      </p:pic>
      <p:cxnSp>
        <p:nvCxnSpPr>
          <p:cNvPr id="10" name="Straight Connector 9"/>
          <p:cNvCxnSpPr/>
          <p:nvPr userDrawn="1"/>
        </p:nvCxnSpPr>
        <p:spPr>
          <a:xfrm>
            <a:off x="261764" y="1124744"/>
            <a:ext cx="11593288"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8731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gradFill flip="none" rotWithShape="1">
          <a:gsLst>
            <a:gs pos="0">
              <a:srgbClr val="DCE4DE"/>
            </a:gs>
            <a:gs pos="100000">
              <a:srgbClr val="9DB9B1"/>
            </a:gs>
          </a:gsLst>
          <a:path path="circle">
            <a:fillToRect l="30000" t="30000" r="70000" b="100000"/>
          </a:path>
          <a:tileRect/>
        </a:gradFill>
        <a:effectLst/>
      </p:bgPr>
    </p:bg>
    <p:spTree>
      <p:nvGrpSpPr>
        <p:cNvPr id="1" name=""/>
        <p:cNvGrpSpPr/>
        <p:nvPr/>
      </p:nvGrpSpPr>
      <p:grpSpPr>
        <a:xfrm>
          <a:off x="0" y="0"/>
          <a:ext cx="0" cy="0"/>
          <a:chOff x="0" y="0"/>
          <a:chExt cx="0" cy="0"/>
        </a:xfrm>
      </p:grpSpPr>
      <p:sp>
        <p:nvSpPr>
          <p:cNvPr id="10" name="Date Placeholder 2"/>
          <p:cNvSpPr>
            <a:spLocks noGrp="1"/>
          </p:cNvSpPr>
          <p:nvPr>
            <p:ph type="dt" sz="half" idx="2"/>
          </p:nvPr>
        </p:nvSpPr>
        <p:spPr>
          <a:xfrm>
            <a:off x="422920" y="6483869"/>
            <a:ext cx="1291497" cy="320675"/>
          </a:xfrm>
          <a:prstGeom prst="rect">
            <a:avLst/>
          </a:prstGeom>
        </p:spPr>
        <p:txBody>
          <a:bodyPr/>
          <a:lstStyle>
            <a:lvl1pPr algn="l" rtl="1">
              <a:defRPr sz="1400">
                <a:cs typeface="B Nazanin" panose="00000400000000000000" pitchFamily="2" charset="-78"/>
              </a:defRPr>
            </a:lvl1pPr>
          </a:lstStyle>
          <a:p>
            <a:fld id="{D66D6DF8-D97C-4E3E-B2A7-428688A95FF4}" type="datetime1">
              <a:rPr lang="en-US" smtClean="0"/>
              <a:pPr/>
              <a:t>8/4/2015</a:t>
            </a:fld>
            <a:endParaRPr lang="en-US" dirty="0"/>
          </a:p>
        </p:txBody>
      </p:sp>
      <p:sp>
        <p:nvSpPr>
          <p:cNvPr id="13" name="Footer Placeholder 3"/>
          <p:cNvSpPr>
            <a:spLocks noGrp="1"/>
          </p:cNvSpPr>
          <p:nvPr>
            <p:ph type="ftr" sz="quarter" idx="3"/>
          </p:nvPr>
        </p:nvSpPr>
        <p:spPr>
          <a:xfrm>
            <a:off x="1714418" y="6483869"/>
            <a:ext cx="8538678" cy="340145"/>
          </a:xfrm>
          <a:prstGeom prst="rect">
            <a:avLst/>
          </a:prstGeom>
        </p:spPr>
        <p:txBody>
          <a:bodyPr/>
          <a:lstStyle>
            <a:lvl1pPr algn="ctr" rtl="1">
              <a:defRPr sz="1400">
                <a:cs typeface="B Nazanin" panose="00000400000000000000" pitchFamily="2" charset="-78"/>
              </a:defRPr>
            </a:lvl1pPr>
          </a:lstStyle>
          <a:p>
            <a:r>
              <a:rPr lang="fa-IR" smtClean="0"/>
              <a:t>زیر نویس</a:t>
            </a:r>
            <a:endParaRPr lang="en-US" dirty="0"/>
          </a:p>
        </p:txBody>
      </p:sp>
      <p:sp>
        <p:nvSpPr>
          <p:cNvPr id="15" name="Slide Number Placeholder 4"/>
          <p:cNvSpPr>
            <a:spLocks noGrp="1"/>
          </p:cNvSpPr>
          <p:nvPr>
            <p:ph type="sldNum" sz="quarter" idx="4"/>
          </p:nvPr>
        </p:nvSpPr>
        <p:spPr>
          <a:xfrm>
            <a:off x="10321123" y="6483869"/>
            <a:ext cx="1410675" cy="329507"/>
          </a:xfrm>
          <a:prstGeom prst="rect">
            <a:avLst/>
          </a:prstGeom>
        </p:spPr>
        <p:txBody>
          <a:bodyPr/>
          <a:lstStyle>
            <a:lvl1pPr algn="r" rtl="1">
              <a:defRPr sz="1400">
                <a:cs typeface="B Nazanin" panose="00000400000000000000" pitchFamily="2" charset="-78"/>
              </a:defRPr>
            </a:lvl1pPr>
          </a:lstStyle>
          <a:p>
            <a:r>
              <a:rPr lang="fa-IR" smtClean="0"/>
              <a:t>اسلاید شماره: </a:t>
            </a:r>
            <a:fld id="{EB37DED6-D4C7-42EE-AB49-D2E39E64FDE4}" type="slidenum">
              <a:rPr lang="en-US" smtClean="0"/>
              <a:pPr/>
              <a:t>‹#›</a:t>
            </a:fld>
            <a:endParaRPr lang="en-US" dirty="0"/>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868501" y="1667655"/>
            <a:ext cx="4249666" cy="4249666"/>
          </a:xfrm>
          <a:prstGeom prst="rect">
            <a:avLst/>
          </a:prstGeom>
        </p:spPr>
      </p:pic>
      <p:pic>
        <p:nvPicPr>
          <p:cNvPr id="16" name="Picture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61171" y="198487"/>
            <a:ext cx="2302026" cy="773432"/>
          </a:xfrm>
          <a:prstGeom prst="rect">
            <a:avLst/>
          </a:prstGeom>
        </p:spPr>
      </p:pic>
      <p:cxnSp>
        <p:nvCxnSpPr>
          <p:cNvPr id="9" name="Straight Connector 8"/>
          <p:cNvCxnSpPr/>
          <p:nvPr userDrawn="1"/>
        </p:nvCxnSpPr>
        <p:spPr>
          <a:xfrm>
            <a:off x="261764" y="1124744"/>
            <a:ext cx="11593288"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4047913"/>
      </p:ext>
    </p:extLst>
  </p:cSld>
  <p:clrMap bg1="lt1" tx1="dk1" bg2="lt2" tx2="dk2" accent1="accent1" accent2="accent2" accent3="accent3" accent4="accent4" accent5="accent5" accent6="accent6" hlink="hlink" folHlink="folHlink"/>
  <p:sldLayoutIdLst>
    <p:sldLayoutId id="2147483666" r:id="rId1"/>
    <p:sldLayoutId id="2147483667"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ctr" defTabSz="1218987" rtl="1" eaLnBrk="1" latinLnBrk="0" hangingPunct="1">
        <a:lnSpc>
          <a:spcPct val="85000"/>
        </a:lnSpc>
        <a:spcBef>
          <a:spcPct val="0"/>
        </a:spcBef>
        <a:buNone/>
        <a:tabLst/>
        <a:defRPr sz="4400" kern="1200" cap="none" baseline="0">
          <a:solidFill>
            <a:schemeClr val="tx1"/>
          </a:solidFill>
          <a:latin typeface="+mj-lt"/>
          <a:ea typeface="+mj-ea"/>
          <a:cs typeface="B Nazanin" panose="00000400000000000000" pitchFamily="2" charset="-78"/>
        </a:defRPr>
      </a:lvl1pPr>
    </p:titleStyle>
    <p:bodyStyle>
      <a:lvl1pPr marL="304747" indent="-304747" algn="r" defTabSz="1218987" rtl="1" eaLnBrk="1" latinLnBrk="0" hangingPunct="1">
        <a:lnSpc>
          <a:spcPct val="95000"/>
        </a:lnSpc>
        <a:spcBef>
          <a:spcPts val="1866"/>
        </a:spcBef>
        <a:buSzPct val="100000"/>
        <a:buFont typeface="Arial" pitchFamily="34" charset="0"/>
        <a:buChar char="•"/>
        <a:defRPr sz="2400" kern="1200">
          <a:solidFill>
            <a:schemeClr val="tx1"/>
          </a:solidFill>
          <a:latin typeface="+mn-lt"/>
          <a:ea typeface="+mn-ea"/>
          <a:cs typeface="+mn-cs"/>
        </a:defRPr>
      </a:lvl1pPr>
      <a:lvl2pPr marL="731392" indent="-304747" algn="r" defTabSz="1218987" rtl="1" eaLnBrk="1" latinLnBrk="0" hangingPunct="1">
        <a:lnSpc>
          <a:spcPct val="95000"/>
        </a:lnSpc>
        <a:spcBef>
          <a:spcPts val="1066"/>
        </a:spcBef>
        <a:buSzPct val="100000"/>
        <a:buFont typeface="Century Gothic" pitchFamily="34" charset="0"/>
        <a:buChar char="–"/>
        <a:defRPr sz="2000" kern="1200">
          <a:solidFill>
            <a:schemeClr val="tx1"/>
          </a:solidFill>
          <a:latin typeface="+mn-lt"/>
          <a:ea typeface="+mn-ea"/>
          <a:cs typeface="+mn-cs"/>
        </a:defRPr>
      </a:lvl2pPr>
      <a:lvl3pPr marL="1158037" indent="-304747" algn="r" defTabSz="1218987" rtl="1" eaLnBrk="1" latinLnBrk="0" hangingPunct="1">
        <a:lnSpc>
          <a:spcPct val="95000"/>
        </a:lnSpc>
        <a:spcBef>
          <a:spcPts val="1066"/>
        </a:spcBef>
        <a:buSzPct val="100000"/>
        <a:buFont typeface="Century Gothic" pitchFamily="34" charset="0"/>
        <a:buChar char="–"/>
        <a:defRPr sz="1800" kern="1200">
          <a:solidFill>
            <a:schemeClr val="tx1"/>
          </a:solidFill>
          <a:latin typeface="+mn-lt"/>
          <a:ea typeface="+mn-ea"/>
          <a:cs typeface="+mn-cs"/>
        </a:defRPr>
      </a:lvl3pPr>
      <a:lvl4pPr marL="1584683" indent="-304747" algn="r" defTabSz="1218987" rtl="1" eaLnBrk="1" latinLnBrk="0" hangingPunct="1">
        <a:lnSpc>
          <a:spcPct val="95000"/>
        </a:lnSpc>
        <a:spcBef>
          <a:spcPts val="1066"/>
        </a:spcBef>
        <a:buSzPct val="100000"/>
        <a:buFont typeface="Century Gothic" pitchFamily="34" charset="0"/>
        <a:buChar char="–"/>
        <a:defRPr sz="1800" kern="1200">
          <a:solidFill>
            <a:schemeClr val="tx1"/>
          </a:solidFill>
          <a:latin typeface="+mn-lt"/>
          <a:ea typeface="+mn-ea"/>
          <a:cs typeface="+mn-cs"/>
        </a:defRPr>
      </a:lvl4pPr>
      <a:lvl5pPr marL="2011328" indent="-304747" algn="r" defTabSz="1218987" rtl="1" eaLnBrk="1" latinLnBrk="0" hangingPunct="1">
        <a:lnSpc>
          <a:spcPct val="95000"/>
        </a:lnSpc>
        <a:spcBef>
          <a:spcPts val="1066"/>
        </a:spcBef>
        <a:buSzPct val="100000"/>
        <a:buFont typeface="Century Gothic" pitchFamily="34" charset="0"/>
        <a:buChar char="–"/>
        <a:defRPr sz="1800" kern="1200">
          <a:solidFill>
            <a:schemeClr val="tx1"/>
          </a:solidFill>
          <a:latin typeface="+mn-lt"/>
          <a:ea typeface="+mn-ea"/>
          <a:cs typeface="+mn-cs"/>
        </a:defRPr>
      </a:lvl5pPr>
      <a:lvl6pPr marL="2437973" indent="-304747" algn="l" defTabSz="1218987" rtl="0" eaLnBrk="1" latinLnBrk="0" hangingPunct="1">
        <a:lnSpc>
          <a:spcPct val="95000"/>
        </a:lnSpc>
        <a:spcBef>
          <a:spcPts val="1066"/>
        </a:spcBef>
        <a:buSzPct val="90000"/>
        <a:buFont typeface="Century Gothic" pitchFamily="34" charset="0"/>
        <a:buChar char="–"/>
        <a:defRPr sz="1800" kern="1200">
          <a:solidFill>
            <a:schemeClr val="tx1"/>
          </a:solidFill>
          <a:latin typeface="+mn-lt"/>
          <a:ea typeface="+mn-ea"/>
          <a:cs typeface="+mn-cs"/>
        </a:defRPr>
      </a:lvl6pPr>
      <a:lvl7pPr marL="2864619" indent="-304747" algn="l" defTabSz="1218987" rtl="0" eaLnBrk="1" latinLnBrk="0" hangingPunct="1">
        <a:lnSpc>
          <a:spcPct val="95000"/>
        </a:lnSpc>
        <a:spcBef>
          <a:spcPts val="1066"/>
        </a:spcBef>
        <a:buSzPct val="90000"/>
        <a:buFont typeface="Century Gothic" pitchFamily="34" charset="0"/>
        <a:buChar char="–"/>
        <a:defRPr sz="1800" kern="1200">
          <a:solidFill>
            <a:schemeClr val="tx1"/>
          </a:solidFill>
          <a:latin typeface="+mn-lt"/>
          <a:ea typeface="+mn-ea"/>
          <a:cs typeface="+mn-cs"/>
        </a:defRPr>
      </a:lvl7pPr>
      <a:lvl8pPr marL="3291264" indent="-304747" algn="l" defTabSz="1218987" rtl="0" eaLnBrk="1" latinLnBrk="0" hangingPunct="1">
        <a:lnSpc>
          <a:spcPct val="95000"/>
        </a:lnSpc>
        <a:spcBef>
          <a:spcPts val="1066"/>
        </a:spcBef>
        <a:buSzPct val="90000"/>
        <a:buFont typeface="Century Gothic" pitchFamily="34" charset="0"/>
        <a:buChar char="–"/>
        <a:defRPr sz="1800" kern="1200">
          <a:solidFill>
            <a:schemeClr val="tx1"/>
          </a:solidFill>
          <a:latin typeface="+mn-lt"/>
          <a:ea typeface="+mn-ea"/>
          <a:cs typeface="+mn-cs"/>
        </a:defRPr>
      </a:lvl8pPr>
      <a:lvl9pPr marL="3778859" indent="-304747" algn="l" defTabSz="1218987" rtl="0" eaLnBrk="1" latinLnBrk="0" hangingPunct="1">
        <a:lnSpc>
          <a:spcPct val="95000"/>
        </a:lnSpc>
        <a:spcBef>
          <a:spcPts val="1066"/>
        </a:spcBef>
        <a:buSzPct val="90000"/>
        <a:buFont typeface="Century Gothic" pitchFamily="34" charset="0"/>
        <a:buChar char="–"/>
        <a:defRPr sz="18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a:xfrm>
            <a:off x="477788" y="1268760"/>
            <a:ext cx="11377263" cy="5256584"/>
          </a:xfrm>
        </p:spPr>
        <p:txBody>
          <a:bodyPr>
            <a:normAutofit/>
          </a:bodyPr>
          <a:lstStyle/>
          <a:p>
            <a:pPr marL="0" indent="0" algn="ctr">
              <a:buNone/>
            </a:pPr>
            <a:r>
              <a:rPr lang="fa-IR" sz="7200" b="1" dirty="0" smtClean="0">
                <a:solidFill>
                  <a:schemeClr val="tx2"/>
                </a:solidFill>
              </a:rPr>
              <a:t>توصیه </a:t>
            </a:r>
            <a:r>
              <a:rPr lang="fa-IR" sz="7200" b="1" dirty="0">
                <a:solidFill>
                  <a:schemeClr val="tx2"/>
                </a:solidFill>
              </a:rPr>
              <a:t>های ایمنی درمدرسه</a:t>
            </a:r>
            <a:endParaRPr lang="en-US" sz="7200" b="1" dirty="0">
              <a:solidFill>
                <a:schemeClr val="tx2"/>
              </a:solidFill>
            </a:endParaRPr>
          </a:p>
          <a:p>
            <a:pPr marL="0" indent="0" algn="just">
              <a:buNone/>
            </a:pPr>
            <a:r>
              <a:rPr lang="fa-IR" sz="6000" b="1" dirty="0" smtClean="0">
                <a:solidFill>
                  <a:schemeClr val="tx2"/>
                </a:solidFill>
              </a:rPr>
              <a:t>                 </a:t>
            </a:r>
            <a:r>
              <a:rPr lang="fa-IR" sz="4400" b="1" dirty="0" smtClean="0">
                <a:solidFill>
                  <a:srgbClr val="C00000"/>
                </a:solidFill>
              </a:rPr>
              <a:t>دوره آموزش نمایندگان طرح </a:t>
            </a:r>
          </a:p>
          <a:p>
            <a:pPr marL="0" indent="0" algn="ctr">
              <a:buNone/>
            </a:pPr>
            <a:r>
              <a:rPr lang="fa-IR" sz="4400" b="1" dirty="0" smtClean="0">
                <a:solidFill>
                  <a:srgbClr val="C00000"/>
                </a:solidFill>
              </a:rPr>
              <a:t>مدرسه </a:t>
            </a:r>
            <a:r>
              <a:rPr lang="fa-IR" sz="4400" b="1" dirty="0" smtClean="0">
                <a:solidFill>
                  <a:srgbClr val="C00000"/>
                </a:solidFill>
              </a:rPr>
              <a:t>آماده</a:t>
            </a:r>
            <a:endParaRPr lang="fa-IR" sz="4800" b="1" dirty="0" smtClean="0">
              <a:solidFill>
                <a:schemeClr val="tx2"/>
              </a:solidFill>
            </a:endParaRPr>
          </a:p>
          <a:p>
            <a:pPr marL="0" indent="0" algn="ctr">
              <a:buNone/>
            </a:pPr>
            <a:r>
              <a:rPr lang="fa-IR" sz="4400" b="1" dirty="0" smtClean="0">
                <a:solidFill>
                  <a:schemeClr val="tx2"/>
                </a:solidFill>
              </a:rPr>
              <a:t>تابستان 1394</a:t>
            </a:r>
            <a:endParaRPr lang="en-US" sz="4400" b="1" dirty="0">
              <a:solidFill>
                <a:schemeClr val="tx2"/>
              </a:solidFill>
            </a:endParaRPr>
          </a:p>
        </p:txBody>
      </p:sp>
    </p:spTree>
    <p:extLst>
      <p:ext uri="{BB962C8B-B14F-4D97-AF65-F5344CB8AC3E}">
        <p14:creationId xmlns:p14="http://schemas.microsoft.com/office/powerpoint/2010/main" val="3474263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b="1" dirty="0">
                <a:solidFill>
                  <a:srgbClr val="FF0000"/>
                </a:solidFill>
                <a:cs typeface="B Nazanin" panose="00000400000000000000" pitchFamily="2" charset="-78"/>
              </a:rPr>
              <a:t>توصیه های ایمنی در حیاط و زمین ورزشی</a:t>
            </a:r>
          </a:p>
        </p:txBody>
      </p:sp>
      <p:sp>
        <p:nvSpPr>
          <p:cNvPr id="3" name="Content Placeholder 2"/>
          <p:cNvSpPr>
            <a:spLocks noGrp="1"/>
          </p:cNvSpPr>
          <p:nvPr>
            <p:ph sz="half" idx="2"/>
          </p:nvPr>
        </p:nvSpPr>
        <p:spPr/>
        <p:txBody>
          <a:bodyPr/>
          <a:lstStyle/>
          <a:p>
            <a:r>
              <a:rPr lang="fa-IR" b="1" dirty="0">
                <a:solidFill>
                  <a:schemeClr val="tx2"/>
                </a:solidFill>
              </a:rPr>
              <a:t>حیاط مدرسه نباید هیچ گونه گودال یا چاله داشته باشد. </a:t>
            </a:r>
          </a:p>
          <a:p>
            <a:r>
              <a:rPr lang="fa-IR" b="1" dirty="0">
                <a:solidFill>
                  <a:schemeClr val="tx2"/>
                </a:solidFill>
              </a:rPr>
              <a:t>درصورت استفاده از حیاط مدرسه به عنوان پارکینگ خودرو باید جای مناسبی درنظر گرفته شود.</a:t>
            </a:r>
          </a:p>
          <a:p>
            <a:r>
              <a:rPr lang="fa-IR" b="1" dirty="0">
                <a:solidFill>
                  <a:schemeClr val="tx2"/>
                </a:solidFill>
              </a:rPr>
              <a:t>وجود هر گونه حوض و حوضچه آب در محوطه مدرسه ممنوع است .</a:t>
            </a:r>
          </a:p>
          <a:p>
            <a:r>
              <a:rPr lang="fa-IR" b="1" dirty="0">
                <a:solidFill>
                  <a:schemeClr val="tx2"/>
                </a:solidFill>
              </a:rPr>
              <a:t>به منظور جلوگیری از ایجاد گرد و غبار، محوطه مدرسه باید با آسفالت یا بتون کف مفروش گردد.</a:t>
            </a:r>
          </a:p>
          <a:p>
            <a:endParaRPr lang="fa-IR" dirty="0"/>
          </a:p>
        </p:txBody>
      </p:sp>
    </p:spTree>
    <p:extLst>
      <p:ext uri="{BB962C8B-B14F-4D97-AF65-F5344CB8AC3E}">
        <p14:creationId xmlns:p14="http://schemas.microsoft.com/office/powerpoint/2010/main" val="882004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0"/>
            <a:ext cx="9729631" cy="960025"/>
          </a:xfrm>
        </p:spPr>
        <p:txBody>
          <a:bodyPr>
            <a:noAutofit/>
          </a:bodyPr>
          <a:lstStyle/>
          <a:p>
            <a:r>
              <a:rPr lang="fa-IR" sz="4800" b="1" dirty="0" smtClean="0">
                <a:solidFill>
                  <a:srgbClr val="FF0000"/>
                </a:solidFill>
                <a:cs typeface="B Nazanin" panose="00000400000000000000" pitchFamily="2" charset="-78"/>
              </a:rPr>
              <a:t>توصیه های ایمنی درخصوص وسایل بازی درمهدکودک ها</a:t>
            </a:r>
            <a:endParaRPr lang="fa-IR" sz="4800" b="1" dirty="0">
              <a:solidFill>
                <a:srgbClr val="FF0000"/>
              </a:solidFill>
              <a:cs typeface="B Nazanin" panose="00000400000000000000" pitchFamily="2" charset="-78"/>
            </a:endParaRPr>
          </a:p>
        </p:txBody>
      </p:sp>
      <p:sp>
        <p:nvSpPr>
          <p:cNvPr id="3" name="Content Placeholder 2"/>
          <p:cNvSpPr>
            <a:spLocks noGrp="1"/>
          </p:cNvSpPr>
          <p:nvPr>
            <p:ph sz="half" idx="2"/>
          </p:nvPr>
        </p:nvSpPr>
        <p:spPr/>
        <p:txBody>
          <a:bodyPr/>
          <a:lstStyle/>
          <a:p>
            <a:pPr algn="just">
              <a:lnSpc>
                <a:spcPct val="100000"/>
              </a:lnSpc>
            </a:pPr>
            <a:r>
              <a:rPr lang="fa-IR" b="1" dirty="0">
                <a:solidFill>
                  <a:schemeClr val="tx2"/>
                </a:solidFill>
              </a:rPr>
              <a:t>نصب کف پوش پلاستیکی </a:t>
            </a:r>
          </a:p>
          <a:p>
            <a:pPr algn="just">
              <a:lnSpc>
                <a:spcPct val="100000"/>
              </a:lnSpc>
            </a:pPr>
            <a:r>
              <a:rPr lang="fa-IR" b="1" dirty="0">
                <a:solidFill>
                  <a:schemeClr val="tx2"/>
                </a:solidFill>
              </a:rPr>
              <a:t>نصب وسایل بازی استاندارد متناسب با سن کودکان </a:t>
            </a:r>
          </a:p>
          <a:p>
            <a:pPr algn="just">
              <a:lnSpc>
                <a:spcPct val="100000"/>
              </a:lnSpc>
            </a:pPr>
            <a:r>
              <a:rPr lang="fa-IR" b="1" dirty="0">
                <a:solidFill>
                  <a:schemeClr val="tx2"/>
                </a:solidFill>
              </a:rPr>
              <a:t>از گذاشتن اسباب بازی های خطرناک مانند تفنگ های بادی وترقه جدا خودداری شود.</a:t>
            </a:r>
          </a:p>
          <a:p>
            <a:pPr algn="just">
              <a:lnSpc>
                <a:spcPct val="100000"/>
              </a:lnSpc>
            </a:pPr>
            <a:r>
              <a:rPr lang="fa-IR" b="1" dirty="0">
                <a:solidFill>
                  <a:schemeClr val="tx2"/>
                </a:solidFill>
              </a:rPr>
              <a:t>از قراردادن اسباب بازی های نورلیزری دراختیار کودکان پرهیز گردد.</a:t>
            </a:r>
          </a:p>
          <a:p>
            <a:pPr algn="just">
              <a:lnSpc>
                <a:spcPct val="100000"/>
              </a:lnSpc>
            </a:pPr>
            <a:r>
              <a:rPr lang="fa-IR" b="1" dirty="0">
                <a:solidFill>
                  <a:schemeClr val="tx2"/>
                </a:solidFill>
              </a:rPr>
              <a:t>درصورت امکان، مهدکودک ها درساختمان یک طبقه با تعداد خروجی های لازم </a:t>
            </a:r>
            <a:r>
              <a:rPr lang="fa-IR" b="1" dirty="0" smtClean="0">
                <a:solidFill>
                  <a:schemeClr val="tx2"/>
                </a:solidFill>
              </a:rPr>
              <a:t>و به </a:t>
            </a:r>
            <a:r>
              <a:rPr lang="fa-IR" b="1" dirty="0">
                <a:solidFill>
                  <a:schemeClr val="tx2"/>
                </a:solidFill>
              </a:rPr>
              <a:t>دور از کارگاه ها وآزمایشگاه ها درنظر گرفته شود.</a:t>
            </a:r>
          </a:p>
          <a:p>
            <a:endParaRPr lang="fa-IR" dirty="0"/>
          </a:p>
        </p:txBody>
      </p:sp>
    </p:spTree>
    <p:extLst>
      <p:ext uri="{BB962C8B-B14F-4D97-AF65-F5344CB8AC3E}">
        <p14:creationId xmlns:p14="http://schemas.microsoft.com/office/powerpoint/2010/main" val="1587406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0"/>
            <a:ext cx="9729631" cy="960025"/>
          </a:xfrm>
        </p:spPr>
        <p:txBody>
          <a:bodyPr>
            <a:noAutofit/>
          </a:bodyPr>
          <a:lstStyle/>
          <a:p>
            <a:r>
              <a:rPr lang="fa-IR" sz="4800" b="1" dirty="0">
                <a:solidFill>
                  <a:srgbClr val="FF0000"/>
                </a:solidFill>
                <a:cs typeface="B Nazanin" panose="00000400000000000000" pitchFamily="2" charset="-78"/>
              </a:rPr>
              <a:t>توصیه های ایمنی درصورت وجود استخر درمهدکودک ها</a:t>
            </a:r>
          </a:p>
        </p:txBody>
      </p:sp>
      <p:sp>
        <p:nvSpPr>
          <p:cNvPr id="3" name="Content Placeholder 2"/>
          <p:cNvSpPr>
            <a:spLocks noGrp="1"/>
          </p:cNvSpPr>
          <p:nvPr>
            <p:ph sz="half" idx="2"/>
          </p:nvPr>
        </p:nvSpPr>
        <p:spPr>
          <a:xfrm>
            <a:off x="405780" y="1268760"/>
            <a:ext cx="11377263" cy="5256584"/>
          </a:xfrm>
        </p:spPr>
        <p:txBody>
          <a:bodyPr>
            <a:normAutofit/>
          </a:bodyPr>
          <a:lstStyle/>
          <a:p>
            <a:pPr>
              <a:lnSpc>
                <a:spcPct val="100000"/>
              </a:lnSpc>
            </a:pPr>
            <a:r>
              <a:rPr lang="fa-IR" b="1" dirty="0">
                <a:solidFill>
                  <a:schemeClr val="tx2"/>
                </a:solidFill>
              </a:rPr>
              <a:t>داشتن دستگیره دور استخر ضروری است.</a:t>
            </a:r>
          </a:p>
          <a:p>
            <a:pPr>
              <a:lnSpc>
                <a:spcPct val="100000"/>
              </a:lnSpc>
            </a:pPr>
            <a:r>
              <a:rPr lang="fa-IR" b="1" dirty="0">
                <a:solidFill>
                  <a:schemeClr val="tx2"/>
                </a:solidFill>
              </a:rPr>
              <a:t>داشتن پله در دو طرف لازم می باشد.</a:t>
            </a:r>
          </a:p>
          <a:p>
            <a:pPr>
              <a:lnSpc>
                <a:spcPct val="100000"/>
              </a:lnSpc>
            </a:pPr>
            <a:r>
              <a:rPr lang="fa-IR" b="1" dirty="0">
                <a:solidFill>
                  <a:schemeClr val="tx2"/>
                </a:solidFill>
              </a:rPr>
              <a:t>داشتن جلیقه نجات در اندازه های مختلف الزامی است. </a:t>
            </a:r>
          </a:p>
          <a:p>
            <a:pPr>
              <a:lnSpc>
                <a:spcPct val="100000"/>
              </a:lnSpc>
            </a:pPr>
            <a:r>
              <a:rPr lang="fa-IR" b="1" dirty="0">
                <a:solidFill>
                  <a:schemeClr val="tx2"/>
                </a:solidFill>
              </a:rPr>
              <a:t>داشتن طناب عمق سنج ضروری است.</a:t>
            </a:r>
          </a:p>
          <a:p>
            <a:pPr>
              <a:lnSpc>
                <a:spcPct val="100000"/>
              </a:lnSpc>
            </a:pPr>
            <a:r>
              <a:rPr lang="fa-IR" b="1" dirty="0">
                <a:solidFill>
                  <a:schemeClr val="tx2"/>
                </a:solidFill>
              </a:rPr>
              <a:t>درصورت روباز بودن، فضای استخرحصاربندی گردد</a:t>
            </a:r>
            <a:r>
              <a:rPr lang="fa-IR" b="1" dirty="0" smtClean="0">
                <a:solidFill>
                  <a:schemeClr val="tx2"/>
                </a:solidFill>
              </a:rPr>
              <a:t>.</a:t>
            </a:r>
          </a:p>
          <a:p>
            <a:pPr>
              <a:lnSpc>
                <a:spcPct val="100000"/>
              </a:lnSpc>
            </a:pPr>
            <a:r>
              <a:rPr lang="fa-IR" b="1" dirty="0">
                <a:solidFill>
                  <a:schemeClr val="tx2"/>
                </a:solidFill>
              </a:rPr>
              <a:t>ارتفاع نرده دور استخر حدود یک متر وفاصله اندازه هریک از نرده ها بیشتر از 20 سانتیمتر نباشد.</a:t>
            </a:r>
          </a:p>
          <a:p>
            <a:pPr>
              <a:lnSpc>
                <a:spcPct val="100000"/>
              </a:lnSpc>
            </a:pPr>
            <a:endParaRPr lang="fa-IR" b="1" dirty="0">
              <a:solidFill>
                <a:schemeClr val="tx2"/>
              </a:solidFill>
            </a:endParaRPr>
          </a:p>
          <a:p>
            <a:endParaRPr lang="fa-IR" dirty="0"/>
          </a:p>
        </p:txBody>
      </p:sp>
    </p:spTree>
    <p:extLst>
      <p:ext uri="{BB962C8B-B14F-4D97-AF65-F5344CB8AC3E}">
        <p14:creationId xmlns:p14="http://schemas.microsoft.com/office/powerpoint/2010/main" val="2916769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0"/>
            <a:ext cx="9729631" cy="960025"/>
          </a:xfrm>
        </p:spPr>
        <p:txBody>
          <a:bodyPr>
            <a:noAutofit/>
          </a:bodyPr>
          <a:lstStyle/>
          <a:p>
            <a:r>
              <a:rPr lang="fa-IR" sz="4800" b="1" dirty="0">
                <a:solidFill>
                  <a:srgbClr val="FF0000"/>
                </a:solidFill>
                <a:cs typeface="B Nazanin" panose="00000400000000000000" pitchFamily="2" charset="-78"/>
              </a:rPr>
              <a:t>توصیه های ایمنی درصورت وجود استخر درمهدکودک ها</a:t>
            </a:r>
          </a:p>
        </p:txBody>
      </p:sp>
      <p:sp>
        <p:nvSpPr>
          <p:cNvPr id="3" name="Content Placeholder 2"/>
          <p:cNvSpPr>
            <a:spLocks noGrp="1"/>
          </p:cNvSpPr>
          <p:nvPr>
            <p:ph sz="half" idx="2"/>
          </p:nvPr>
        </p:nvSpPr>
        <p:spPr/>
        <p:txBody>
          <a:bodyPr/>
          <a:lstStyle/>
          <a:p>
            <a:endParaRPr lang="fa-IR" b="1" dirty="0" smtClean="0">
              <a:solidFill>
                <a:schemeClr val="tx2"/>
              </a:solidFill>
            </a:endParaRPr>
          </a:p>
          <a:p>
            <a:r>
              <a:rPr lang="fa-IR" b="1" dirty="0" smtClean="0">
                <a:solidFill>
                  <a:schemeClr val="tx2"/>
                </a:solidFill>
              </a:rPr>
              <a:t>حضور </a:t>
            </a:r>
            <a:r>
              <a:rPr lang="fa-IR" b="1" dirty="0">
                <a:solidFill>
                  <a:schemeClr val="tx2"/>
                </a:solidFill>
              </a:rPr>
              <a:t>دائمی منجی غریق درکنار استخر الزامی است.</a:t>
            </a:r>
          </a:p>
          <a:p>
            <a:endParaRPr lang="fa-IR" dirty="0"/>
          </a:p>
        </p:txBody>
      </p:sp>
    </p:spTree>
    <p:extLst>
      <p:ext uri="{BB962C8B-B14F-4D97-AF65-F5344CB8AC3E}">
        <p14:creationId xmlns:p14="http://schemas.microsoft.com/office/powerpoint/2010/main" val="947975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b="1" dirty="0" smtClean="0">
                <a:solidFill>
                  <a:srgbClr val="FF0000"/>
                </a:solidFill>
                <a:cs typeface="B Nazanin" panose="00000400000000000000" pitchFamily="2" charset="-78"/>
              </a:rPr>
              <a:t>توصیه هایی درخصوص ایمنی آزمایشگاه ها</a:t>
            </a:r>
            <a:endParaRPr lang="fa-IR" sz="4800" b="1" dirty="0">
              <a:solidFill>
                <a:srgbClr val="FF0000"/>
              </a:solidFill>
              <a:cs typeface="B Nazanin" panose="00000400000000000000" pitchFamily="2" charset="-78"/>
            </a:endParaRPr>
          </a:p>
        </p:txBody>
      </p:sp>
      <p:sp>
        <p:nvSpPr>
          <p:cNvPr id="3" name="Content Placeholder 2"/>
          <p:cNvSpPr>
            <a:spLocks noGrp="1"/>
          </p:cNvSpPr>
          <p:nvPr>
            <p:ph sz="half" idx="2"/>
          </p:nvPr>
        </p:nvSpPr>
        <p:spPr/>
        <p:txBody>
          <a:bodyPr/>
          <a:lstStyle/>
          <a:p>
            <a:pPr algn="just">
              <a:lnSpc>
                <a:spcPct val="100000"/>
              </a:lnSpc>
            </a:pPr>
            <a:r>
              <a:rPr lang="fa-IR" b="1" dirty="0">
                <a:solidFill>
                  <a:schemeClr val="tx2"/>
                </a:solidFill>
              </a:rPr>
              <a:t>ديوارها و کف فضاهاي آزمایشگاهي و كارگاهي باید قابل شستشو بوده و نسبت به حرارت، مواد شیمیایی مقاوم باشد. </a:t>
            </a:r>
          </a:p>
          <a:p>
            <a:pPr algn="just">
              <a:lnSpc>
                <a:spcPct val="100000"/>
              </a:lnSpc>
            </a:pPr>
            <a:r>
              <a:rPr lang="fa-IR" b="1" dirty="0">
                <a:solidFill>
                  <a:schemeClr val="tx2"/>
                </a:solidFill>
              </a:rPr>
              <a:t>آزمايشگاه هاي مدارس از نظر نحوه دسترسي به مواد شيميايي، تجهيزات الكتريكي، چيدمان تجهيزات،رعايت ضوابط ايمني حين انجام آزمايشات، ايمن سازي شود.</a:t>
            </a:r>
          </a:p>
          <a:p>
            <a:pPr algn="just">
              <a:lnSpc>
                <a:spcPct val="100000"/>
              </a:lnSpc>
            </a:pPr>
            <a:r>
              <a:rPr lang="fa-IR" b="1" dirty="0">
                <a:solidFill>
                  <a:schemeClr val="tx2"/>
                </a:solidFill>
              </a:rPr>
              <a:t>آزمایشگاه و کارگاه باید دارای دستگاه تهویه متناسب با حجم سالن باشد. </a:t>
            </a:r>
            <a:endParaRPr lang="fa-IR" b="1" dirty="0" smtClean="0">
              <a:solidFill>
                <a:schemeClr val="tx2"/>
              </a:solidFill>
            </a:endParaRPr>
          </a:p>
          <a:p>
            <a:pPr algn="just">
              <a:lnSpc>
                <a:spcPct val="100000"/>
              </a:lnSpc>
            </a:pPr>
            <a:r>
              <a:rPr lang="fa-IR" b="1" dirty="0">
                <a:solidFill>
                  <a:schemeClr val="tx2"/>
                </a:solidFill>
              </a:rPr>
              <a:t>میزهای آزمایشگاه باید به نحوی باشد که نسبت به حرارت و مواد شیمیایی مقاوم باشد .</a:t>
            </a:r>
          </a:p>
          <a:p>
            <a:endParaRPr lang="fa-IR" dirty="0"/>
          </a:p>
          <a:p>
            <a:endParaRPr lang="fa-IR" dirty="0"/>
          </a:p>
        </p:txBody>
      </p:sp>
    </p:spTree>
    <p:extLst>
      <p:ext uri="{BB962C8B-B14F-4D97-AF65-F5344CB8AC3E}">
        <p14:creationId xmlns:p14="http://schemas.microsoft.com/office/powerpoint/2010/main" val="1915524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b="1" dirty="0">
                <a:solidFill>
                  <a:srgbClr val="FF0000"/>
                </a:solidFill>
                <a:cs typeface="B Nazanin" panose="00000400000000000000" pitchFamily="2" charset="-78"/>
              </a:rPr>
              <a:t>توصیه هایی درخصوص ایمنی آزمایشگاه ها</a:t>
            </a:r>
          </a:p>
        </p:txBody>
      </p:sp>
      <p:sp>
        <p:nvSpPr>
          <p:cNvPr id="3" name="Content Placeholder 2"/>
          <p:cNvSpPr>
            <a:spLocks noGrp="1"/>
          </p:cNvSpPr>
          <p:nvPr>
            <p:ph sz="half" idx="2"/>
          </p:nvPr>
        </p:nvSpPr>
        <p:spPr/>
        <p:txBody>
          <a:bodyPr/>
          <a:lstStyle/>
          <a:p>
            <a:pPr algn="just">
              <a:lnSpc>
                <a:spcPct val="100000"/>
              </a:lnSpc>
            </a:pPr>
            <a:endParaRPr lang="fa-IR" b="1" dirty="0" smtClean="0">
              <a:solidFill>
                <a:schemeClr val="tx2"/>
              </a:solidFill>
            </a:endParaRPr>
          </a:p>
          <a:p>
            <a:pPr algn="just">
              <a:lnSpc>
                <a:spcPct val="100000"/>
              </a:lnSpc>
            </a:pPr>
            <a:r>
              <a:rPr lang="fa-IR" b="1" dirty="0" smtClean="0">
                <a:solidFill>
                  <a:schemeClr val="tx2"/>
                </a:solidFill>
              </a:rPr>
              <a:t>مواد </a:t>
            </a:r>
            <a:r>
              <a:rPr lang="fa-IR" b="1" dirty="0">
                <a:solidFill>
                  <a:schemeClr val="tx2"/>
                </a:solidFill>
              </a:rPr>
              <a:t>شیمیایی مطابق با استانداردهای آزمایشگاهی بايد در محل و ظروف دربسته مناسب قرار گیرد. </a:t>
            </a:r>
          </a:p>
          <a:p>
            <a:endParaRPr lang="fa-IR" dirty="0"/>
          </a:p>
        </p:txBody>
      </p:sp>
    </p:spTree>
    <p:extLst>
      <p:ext uri="{BB962C8B-B14F-4D97-AF65-F5344CB8AC3E}">
        <p14:creationId xmlns:p14="http://schemas.microsoft.com/office/powerpoint/2010/main" val="713229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b="1" dirty="0" smtClean="0">
                <a:solidFill>
                  <a:srgbClr val="FF0000"/>
                </a:solidFill>
                <a:cs typeface="B Nazanin" panose="00000400000000000000" pitchFamily="2" charset="-78"/>
              </a:rPr>
              <a:t>توصیه های درخصوص ایمنی پشت بام ها</a:t>
            </a:r>
            <a:endParaRPr lang="fa-IR" sz="4800" b="1" dirty="0">
              <a:solidFill>
                <a:srgbClr val="FF0000"/>
              </a:solidFill>
              <a:cs typeface="B Nazanin" panose="00000400000000000000" pitchFamily="2" charset="-78"/>
            </a:endParaRPr>
          </a:p>
        </p:txBody>
      </p:sp>
      <p:sp>
        <p:nvSpPr>
          <p:cNvPr id="3" name="Content Placeholder 2"/>
          <p:cNvSpPr>
            <a:spLocks noGrp="1"/>
          </p:cNvSpPr>
          <p:nvPr>
            <p:ph sz="half" idx="2"/>
          </p:nvPr>
        </p:nvSpPr>
        <p:spPr/>
        <p:txBody>
          <a:bodyPr/>
          <a:lstStyle/>
          <a:p>
            <a:pPr algn="just">
              <a:lnSpc>
                <a:spcPct val="100000"/>
              </a:lnSpc>
            </a:pPr>
            <a:r>
              <a:rPr lang="fa-IR" b="1" dirty="0">
                <a:solidFill>
                  <a:schemeClr val="tx2"/>
                </a:solidFill>
              </a:rPr>
              <a:t>قبل از شروع فصل گرما، شناور کولر و لوله منبع آب پشت بام به صورت ادواري کنترل شود تا از صدمه زدن به سقف و ریزش تکه هایی از روکش سقف بر سر دانش آموزان جلوگیری شود .</a:t>
            </a:r>
          </a:p>
          <a:p>
            <a:pPr algn="just">
              <a:lnSpc>
                <a:spcPct val="100000"/>
              </a:lnSpc>
            </a:pPr>
            <a:r>
              <a:rPr lang="fa-IR" b="1" dirty="0">
                <a:solidFill>
                  <a:schemeClr val="tx2"/>
                </a:solidFill>
              </a:rPr>
              <a:t>درهاي پشت بام داراي قفل مناسب بوده و دسترسي دانش آموزان به پشت بام ممنوع شود.</a:t>
            </a:r>
          </a:p>
          <a:p>
            <a:endParaRPr lang="fa-IR" dirty="0"/>
          </a:p>
        </p:txBody>
      </p:sp>
    </p:spTree>
    <p:extLst>
      <p:ext uri="{BB962C8B-B14F-4D97-AF65-F5344CB8AC3E}">
        <p14:creationId xmlns:p14="http://schemas.microsoft.com/office/powerpoint/2010/main" val="248322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b="1" dirty="0" smtClean="0">
                <a:solidFill>
                  <a:srgbClr val="FF0000"/>
                </a:solidFill>
                <a:cs typeface="B Nazanin" panose="00000400000000000000" pitchFamily="2" charset="-78"/>
              </a:rPr>
              <a:t>توصیه های درخصوص ایمنی تاسیسات</a:t>
            </a:r>
            <a:endParaRPr lang="fa-IR" sz="4800" b="1" dirty="0">
              <a:solidFill>
                <a:srgbClr val="FF0000"/>
              </a:solidFill>
              <a:cs typeface="B Nazanin" panose="00000400000000000000" pitchFamily="2" charset="-78"/>
            </a:endParaRPr>
          </a:p>
        </p:txBody>
      </p:sp>
      <p:sp>
        <p:nvSpPr>
          <p:cNvPr id="3" name="Content Placeholder 2"/>
          <p:cNvSpPr>
            <a:spLocks noGrp="1"/>
          </p:cNvSpPr>
          <p:nvPr>
            <p:ph sz="half" idx="2"/>
          </p:nvPr>
        </p:nvSpPr>
        <p:spPr/>
        <p:txBody>
          <a:bodyPr/>
          <a:lstStyle/>
          <a:p>
            <a:pPr algn="just">
              <a:lnSpc>
                <a:spcPct val="100000"/>
              </a:lnSpc>
            </a:pPr>
            <a:r>
              <a:rPr lang="fa-IR" b="1" dirty="0">
                <a:solidFill>
                  <a:schemeClr val="tx2"/>
                </a:solidFill>
              </a:rPr>
              <a:t>درهای اتاق تاسیسات باید فلزی و مناسب انتخاب ونصب گردد.</a:t>
            </a:r>
          </a:p>
          <a:p>
            <a:pPr algn="just">
              <a:lnSpc>
                <a:spcPct val="100000"/>
              </a:lnSpc>
            </a:pPr>
            <a:r>
              <a:rPr lang="fa-IR" b="1" dirty="0">
                <a:solidFill>
                  <a:schemeClr val="tx2"/>
                </a:solidFill>
              </a:rPr>
              <a:t>اتاق تاسیسات بایستی درمحوطه یا در همکف و حداکثر درطبقه منفی یک ساختمان و درمحل ایمنی به دور از کلاس ها باشد.</a:t>
            </a:r>
          </a:p>
          <a:p>
            <a:endParaRPr lang="fa-IR" dirty="0"/>
          </a:p>
        </p:txBody>
      </p:sp>
    </p:spTree>
    <p:extLst>
      <p:ext uri="{BB962C8B-B14F-4D97-AF65-F5344CB8AC3E}">
        <p14:creationId xmlns:p14="http://schemas.microsoft.com/office/powerpoint/2010/main" val="954479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0"/>
            <a:ext cx="9855561" cy="960025"/>
          </a:xfrm>
        </p:spPr>
        <p:txBody>
          <a:bodyPr>
            <a:noAutofit/>
          </a:bodyPr>
          <a:lstStyle/>
          <a:p>
            <a:r>
              <a:rPr lang="fa-IR" sz="4800" b="1" dirty="0" smtClean="0">
                <a:solidFill>
                  <a:srgbClr val="FF0000"/>
                </a:solidFill>
                <a:cs typeface="B Nazanin" panose="00000400000000000000" pitchFamily="2" charset="-78"/>
              </a:rPr>
              <a:t>توصیه هایی درخصوص ایمنی تاسیسات گرمایشی</a:t>
            </a:r>
            <a:endParaRPr lang="fa-IR" sz="4800" b="1" dirty="0">
              <a:solidFill>
                <a:srgbClr val="FF0000"/>
              </a:solidFill>
              <a:cs typeface="B Nazanin" panose="00000400000000000000" pitchFamily="2" charset="-78"/>
            </a:endParaRPr>
          </a:p>
        </p:txBody>
      </p:sp>
      <p:sp>
        <p:nvSpPr>
          <p:cNvPr id="3" name="Content Placeholder 2"/>
          <p:cNvSpPr>
            <a:spLocks noGrp="1"/>
          </p:cNvSpPr>
          <p:nvPr>
            <p:ph sz="half" idx="2"/>
          </p:nvPr>
        </p:nvSpPr>
        <p:spPr/>
        <p:txBody>
          <a:bodyPr/>
          <a:lstStyle/>
          <a:p>
            <a:pPr algn="just">
              <a:lnSpc>
                <a:spcPct val="100000"/>
              </a:lnSpc>
            </a:pPr>
            <a:r>
              <a:rPr lang="fa-IR" b="1" dirty="0">
                <a:solidFill>
                  <a:schemeClr val="tx2"/>
                </a:solidFill>
              </a:rPr>
              <a:t>برای مدارس شهری یا روستائی كمتر از 5 کلاسه، تعبیه موتورخانه در اولویت اول و استفاده از پکیج گرمایشی با رادیاتور با داشتن مجوز از وزارت بهداشت، اولویت دوم می باشد.</a:t>
            </a:r>
          </a:p>
          <a:p>
            <a:pPr algn="just">
              <a:lnSpc>
                <a:spcPct val="100000"/>
              </a:lnSpc>
            </a:pPr>
            <a:r>
              <a:rPr lang="fa-IR" b="1" dirty="0">
                <a:solidFill>
                  <a:schemeClr val="tx2"/>
                </a:solidFill>
              </a:rPr>
              <a:t>حتي الامكان استفاده از سيستم هاي گرم كننده غير مستقيم نظير شوفاژ و حرارت مركزي توصیه می شود</a:t>
            </a:r>
            <a:r>
              <a:rPr lang="fa-IR" b="1" dirty="0" smtClean="0">
                <a:solidFill>
                  <a:schemeClr val="tx2"/>
                </a:solidFill>
              </a:rPr>
              <a:t>.</a:t>
            </a:r>
          </a:p>
          <a:p>
            <a:pPr algn="just">
              <a:lnSpc>
                <a:spcPct val="100000"/>
              </a:lnSpc>
            </a:pPr>
            <a:r>
              <a:rPr lang="fa-IR" b="1" dirty="0">
                <a:solidFill>
                  <a:schemeClr val="tx2"/>
                </a:solidFill>
              </a:rPr>
              <a:t>در صورت اجبار و استفاده از سيستم هاي گرمايي مستقيم دستگاه هاي استاندارد مورد استفاده قرار گرفته و تغيير درجه حرارت دستگاه فقط توسط افراد مسئول انجام شود.</a:t>
            </a:r>
          </a:p>
          <a:p>
            <a:pPr algn="just">
              <a:lnSpc>
                <a:spcPct val="100000"/>
              </a:lnSpc>
            </a:pPr>
            <a:endParaRPr lang="fa-IR" b="1" dirty="0">
              <a:solidFill>
                <a:schemeClr val="tx2"/>
              </a:solidFill>
            </a:endParaRPr>
          </a:p>
          <a:p>
            <a:endParaRPr lang="fa-IR" dirty="0"/>
          </a:p>
        </p:txBody>
      </p:sp>
    </p:spTree>
    <p:extLst>
      <p:ext uri="{BB962C8B-B14F-4D97-AF65-F5344CB8AC3E}">
        <p14:creationId xmlns:p14="http://schemas.microsoft.com/office/powerpoint/2010/main" val="3432890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0"/>
            <a:ext cx="9729631" cy="960025"/>
          </a:xfrm>
        </p:spPr>
        <p:txBody>
          <a:bodyPr>
            <a:noAutofit/>
          </a:bodyPr>
          <a:lstStyle/>
          <a:p>
            <a:pPr>
              <a:lnSpc>
                <a:spcPct val="100000"/>
              </a:lnSpc>
            </a:pPr>
            <a:r>
              <a:rPr lang="fa-IR" sz="4800" b="1" dirty="0">
                <a:solidFill>
                  <a:srgbClr val="FF0000"/>
                </a:solidFill>
                <a:cs typeface="B Nazanin" panose="00000400000000000000" pitchFamily="2" charset="-78"/>
              </a:rPr>
              <a:t>توصیه هایی درخصوص ایمنی تاسیسات گرمایشی</a:t>
            </a:r>
          </a:p>
        </p:txBody>
      </p:sp>
      <p:sp>
        <p:nvSpPr>
          <p:cNvPr id="3" name="Content Placeholder 2"/>
          <p:cNvSpPr>
            <a:spLocks noGrp="1"/>
          </p:cNvSpPr>
          <p:nvPr>
            <p:ph sz="half" idx="2"/>
          </p:nvPr>
        </p:nvSpPr>
        <p:spPr>
          <a:xfrm>
            <a:off x="405780" y="1268760"/>
            <a:ext cx="11377263" cy="5256584"/>
          </a:xfrm>
        </p:spPr>
        <p:txBody>
          <a:bodyPr>
            <a:normAutofit/>
          </a:bodyPr>
          <a:lstStyle/>
          <a:p>
            <a:pPr algn="just">
              <a:lnSpc>
                <a:spcPct val="100000"/>
              </a:lnSpc>
            </a:pPr>
            <a:r>
              <a:rPr lang="fa-IR" b="1" dirty="0">
                <a:solidFill>
                  <a:schemeClr val="tx2"/>
                </a:solidFill>
              </a:rPr>
              <a:t>استفاده‌ از موتورخانه مدارس به عنوان انبار و محل نگهداری اقلام آتش زا ممنوع است. </a:t>
            </a:r>
          </a:p>
          <a:p>
            <a:pPr algn="just">
              <a:lnSpc>
                <a:spcPct val="100000"/>
              </a:lnSpc>
            </a:pPr>
            <a:r>
              <a:rPr lang="fa-IR" b="1" dirty="0">
                <a:solidFill>
                  <a:schemeClr val="tx2"/>
                </a:solidFill>
              </a:rPr>
              <a:t>در مدارسی که از شوفاژ استفاده می شود باید حتی الامکان رادیاتورها در بریدگی های داخل دیوار کار گذاشته شود.</a:t>
            </a:r>
          </a:p>
          <a:p>
            <a:pPr algn="just">
              <a:lnSpc>
                <a:spcPct val="100000"/>
              </a:lnSpc>
            </a:pPr>
            <a:r>
              <a:rPr lang="fa-IR" b="1" dirty="0">
                <a:solidFill>
                  <a:schemeClr val="tx2"/>
                </a:solidFill>
              </a:rPr>
              <a:t>نصب لوله گاز در محل رفت و آمد دانش آموزان و بدون اتصالات مناسب به ديوار ممنوع است. </a:t>
            </a:r>
          </a:p>
          <a:p>
            <a:pPr algn="just">
              <a:lnSpc>
                <a:spcPct val="100000"/>
              </a:lnSpc>
            </a:pPr>
            <a:r>
              <a:rPr lang="fa-IR" b="1" dirty="0">
                <a:solidFill>
                  <a:schemeClr val="tx2"/>
                </a:solidFill>
              </a:rPr>
              <a:t>بخاری گازی بايد به گاز شهری متصل باشد (از كپسول استفاده نشود).</a:t>
            </a:r>
          </a:p>
          <a:p>
            <a:pPr algn="just">
              <a:lnSpc>
                <a:spcPct val="100000"/>
              </a:lnSpc>
            </a:pPr>
            <a:r>
              <a:rPr lang="fa-IR" b="1" dirty="0">
                <a:solidFill>
                  <a:schemeClr val="tx2"/>
                </a:solidFill>
              </a:rPr>
              <a:t>بخاری های گازی مدارس باید دارای دودکش مستقل و مجهز به کلاهک باشند.</a:t>
            </a:r>
          </a:p>
          <a:p>
            <a:pPr marL="0" indent="0" algn="just">
              <a:buNone/>
            </a:pPr>
            <a:endParaRPr lang="fa-IR" dirty="0"/>
          </a:p>
        </p:txBody>
      </p:sp>
    </p:spTree>
    <p:extLst>
      <p:ext uri="{BB962C8B-B14F-4D97-AF65-F5344CB8AC3E}">
        <p14:creationId xmlns:p14="http://schemas.microsoft.com/office/powerpoint/2010/main" val="50148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b="1" dirty="0">
                <a:solidFill>
                  <a:srgbClr val="FF0000"/>
                </a:solidFill>
                <a:cs typeface="B Nazanin" panose="00000400000000000000" pitchFamily="2" charset="-78"/>
              </a:rPr>
              <a:t>توصیه های </a:t>
            </a:r>
            <a:r>
              <a:rPr lang="fa-IR" sz="4800" b="1" dirty="0" smtClean="0">
                <a:solidFill>
                  <a:srgbClr val="FF0000"/>
                </a:solidFill>
                <a:cs typeface="B Nazanin" panose="00000400000000000000" pitchFamily="2" charset="-78"/>
              </a:rPr>
              <a:t>کلی</a:t>
            </a:r>
            <a:endParaRPr lang="fa-IR" sz="4800" b="1" dirty="0">
              <a:solidFill>
                <a:srgbClr val="FF0000"/>
              </a:solidFill>
              <a:cs typeface="B Nazanin" panose="00000400000000000000" pitchFamily="2" charset="-78"/>
            </a:endParaRPr>
          </a:p>
        </p:txBody>
      </p:sp>
      <p:sp>
        <p:nvSpPr>
          <p:cNvPr id="3" name="Content Placeholder 2"/>
          <p:cNvSpPr>
            <a:spLocks noGrp="1"/>
          </p:cNvSpPr>
          <p:nvPr>
            <p:ph sz="half" idx="2"/>
          </p:nvPr>
        </p:nvSpPr>
        <p:spPr/>
        <p:txBody>
          <a:bodyPr/>
          <a:lstStyle/>
          <a:p>
            <a:pPr>
              <a:lnSpc>
                <a:spcPct val="100000"/>
              </a:lnSpc>
            </a:pPr>
            <a:r>
              <a:rPr lang="fa-IR" b="1" dirty="0">
                <a:solidFill>
                  <a:schemeClr val="tx2"/>
                </a:solidFill>
              </a:rPr>
              <a:t>تهيه شناسنامه ايمني واحد آموزشی و بازديد دوره اي فني و ايمني </a:t>
            </a:r>
          </a:p>
          <a:p>
            <a:pPr>
              <a:lnSpc>
                <a:spcPct val="100000"/>
              </a:lnSpc>
            </a:pPr>
            <a:r>
              <a:rPr lang="fa-IR" b="1" dirty="0">
                <a:solidFill>
                  <a:schemeClr val="tx2"/>
                </a:solidFill>
              </a:rPr>
              <a:t>انجام مانورهاي تخليه اضطراري به صورت دوره اي</a:t>
            </a:r>
          </a:p>
          <a:p>
            <a:pPr>
              <a:lnSpc>
                <a:spcPct val="100000"/>
              </a:lnSpc>
            </a:pPr>
            <a:r>
              <a:rPr lang="fa-IR" b="1" dirty="0">
                <a:solidFill>
                  <a:schemeClr val="tx2"/>
                </a:solidFill>
              </a:rPr>
              <a:t>فضاهاي پنهان و خطرناك (نظير فضاي زير شيرواني، حياط خلوت، بالكن‌ها و ...)    </a:t>
            </a:r>
          </a:p>
          <a:p>
            <a:pPr>
              <a:lnSpc>
                <a:spcPct val="100000"/>
              </a:lnSpc>
            </a:pPr>
            <a:r>
              <a:rPr lang="fa-IR" b="1" dirty="0">
                <a:solidFill>
                  <a:schemeClr val="tx2"/>
                </a:solidFill>
              </a:rPr>
              <a:t>اولاً : از نظر ايمن‌سازي مورد بازديد قرار گیرد.</a:t>
            </a:r>
          </a:p>
          <a:p>
            <a:pPr>
              <a:lnSpc>
                <a:spcPct val="100000"/>
              </a:lnSpc>
            </a:pPr>
            <a:r>
              <a:rPr lang="fa-IR" b="1" dirty="0">
                <a:solidFill>
                  <a:schemeClr val="tx2"/>
                </a:solidFill>
              </a:rPr>
              <a:t>ثانياً : دسترسي افراد غير مسئول كاملاً غير ممكن گردد</a:t>
            </a:r>
            <a:r>
              <a:rPr lang="fa-IR" b="1" dirty="0" smtClean="0">
                <a:solidFill>
                  <a:schemeClr val="tx2"/>
                </a:solidFill>
              </a:rPr>
              <a:t>.</a:t>
            </a:r>
            <a:endParaRPr lang="en-US" b="1" dirty="0" smtClean="0">
              <a:solidFill>
                <a:schemeClr val="tx2"/>
              </a:solidFill>
            </a:endParaRPr>
          </a:p>
          <a:p>
            <a:pPr>
              <a:lnSpc>
                <a:spcPct val="100000"/>
              </a:lnSpc>
            </a:pPr>
            <a:r>
              <a:rPr lang="fa-IR" b="1" dirty="0">
                <a:solidFill>
                  <a:schemeClr val="tx2"/>
                </a:solidFill>
              </a:rPr>
              <a:t>استفاده از سیستم تهویه مناسب در انبارها و محل نگهداری مواد قابل اشتعال</a:t>
            </a:r>
          </a:p>
          <a:p>
            <a:endParaRPr lang="fa-IR" dirty="0"/>
          </a:p>
        </p:txBody>
      </p:sp>
    </p:spTree>
    <p:extLst>
      <p:ext uri="{BB962C8B-B14F-4D97-AF65-F5344CB8AC3E}">
        <p14:creationId xmlns:p14="http://schemas.microsoft.com/office/powerpoint/2010/main" val="188507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0"/>
            <a:ext cx="9729631" cy="1052736"/>
          </a:xfrm>
        </p:spPr>
        <p:txBody>
          <a:bodyPr>
            <a:noAutofit/>
          </a:bodyPr>
          <a:lstStyle/>
          <a:p>
            <a:r>
              <a:rPr lang="fa-IR" sz="4800" b="1" dirty="0">
                <a:solidFill>
                  <a:srgbClr val="FF0000"/>
                </a:solidFill>
                <a:cs typeface="B Nazanin" panose="00000400000000000000" pitchFamily="2" charset="-78"/>
              </a:rPr>
              <a:t>توصیه هایی درخصوص ایمنی تاسیسات گرمایشی</a:t>
            </a:r>
          </a:p>
        </p:txBody>
      </p:sp>
      <p:sp>
        <p:nvSpPr>
          <p:cNvPr id="3" name="Content Placeholder 2"/>
          <p:cNvSpPr>
            <a:spLocks noGrp="1"/>
          </p:cNvSpPr>
          <p:nvPr>
            <p:ph sz="half" idx="2"/>
          </p:nvPr>
        </p:nvSpPr>
        <p:spPr/>
        <p:txBody>
          <a:bodyPr>
            <a:normAutofit/>
          </a:bodyPr>
          <a:lstStyle/>
          <a:p>
            <a:pPr algn="just">
              <a:lnSpc>
                <a:spcPct val="100000"/>
              </a:lnSpc>
            </a:pPr>
            <a:r>
              <a:rPr lang="fa-IR" b="1" dirty="0">
                <a:solidFill>
                  <a:schemeClr val="tx2"/>
                </a:solidFill>
              </a:rPr>
              <a:t>وسایل گرمازا مانند بخاری ها را درنزدیکی وتماس نزدیک با پرده ها وسایر اجسام قابل اشتعال نصب نکنید</a:t>
            </a:r>
            <a:r>
              <a:rPr lang="fa-IR" b="1" dirty="0" smtClean="0">
                <a:solidFill>
                  <a:schemeClr val="tx2"/>
                </a:solidFill>
              </a:rPr>
              <a:t>.</a:t>
            </a:r>
          </a:p>
          <a:p>
            <a:pPr algn="just">
              <a:lnSpc>
                <a:spcPct val="100000"/>
              </a:lnSpc>
            </a:pPr>
            <a:r>
              <a:rPr lang="fa-IR" b="1" dirty="0">
                <a:solidFill>
                  <a:schemeClr val="tx2"/>
                </a:solidFill>
              </a:rPr>
              <a:t>از گازسوز کردن بخاری های نفتی وآبگرمکن های نفتی خودداری نمایید.</a:t>
            </a:r>
          </a:p>
          <a:p>
            <a:pPr algn="just">
              <a:lnSpc>
                <a:spcPct val="100000"/>
              </a:lnSpc>
            </a:pPr>
            <a:r>
              <a:rPr lang="fa-IR" b="1" dirty="0">
                <a:solidFill>
                  <a:schemeClr val="tx2"/>
                </a:solidFill>
              </a:rPr>
              <a:t>در زمان استفاده از بخاری ها تمام درها و پنجره ها را نبندید و مسیری را برای ورود هوای تازه به محیط باز بگذارید. </a:t>
            </a:r>
          </a:p>
          <a:p>
            <a:pPr algn="just">
              <a:lnSpc>
                <a:spcPct val="100000"/>
              </a:lnSpc>
            </a:pPr>
            <a:r>
              <a:rPr lang="fa-IR" b="1" dirty="0">
                <a:solidFill>
                  <a:schemeClr val="tx2"/>
                </a:solidFill>
              </a:rPr>
              <a:t>استفاده از بخاری های دیواری با شعله مستقیم و بخاری های فاقد دودکش در مدارس ممنوع است. </a:t>
            </a:r>
          </a:p>
          <a:p>
            <a:endParaRPr lang="fa-IR" dirty="0"/>
          </a:p>
        </p:txBody>
      </p:sp>
    </p:spTree>
    <p:extLst>
      <p:ext uri="{BB962C8B-B14F-4D97-AF65-F5344CB8AC3E}">
        <p14:creationId xmlns:p14="http://schemas.microsoft.com/office/powerpoint/2010/main" val="606244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0"/>
            <a:ext cx="9729631" cy="1124744"/>
          </a:xfrm>
        </p:spPr>
        <p:txBody>
          <a:bodyPr>
            <a:noAutofit/>
          </a:bodyPr>
          <a:lstStyle/>
          <a:p>
            <a:r>
              <a:rPr lang="fa-IR" sz="4800" b="1" dirty="0">
                <a:solidFill>
                  <a:srgbClr val="FF0000"/>
                </a:solidFill>
                <a:cs typeface="B Nazanin" panose="00000400000000000000" pitchFamily="2" charset="-78"/>
              </a:rPr>
              <a:t>توصیه هایی درخصوص ایمنی تاسیسات گرمایشی</a:t>
            </a:r>
          </a:p>
        </p:txBody>
      </p:sp>
      <p:sp>
        <p:nvSpPr>
          <p:cNvPr id="3" name="Content Placeholder 2"/>
          <p:cNvSpPr>
            <a:spLocks noGrp="1"/>
          </p:cNvSpPr>
          <p:nvPr>
            <p:ph sz="half" idx="2"/>
          </p:nvPr>
        </p:nvSpPr>
        <p:spPr>
          <a:xfrm>
            <a:off x="405780" y="1268760"/>
            <a:ext cx="11377263" cy="5256584"/>
          </a:xfrm>
        </p:spPr>
        <p:txBody>
          <a:bodyPr/>
          <a:lstStyle/>
          <a:p>
            <a:pPr algn="just">
              <a:lnSpc>
                <a:spcPct val="100000"/>
              </a:lnSpc>
            </a:pPr>
            <a:r>
              <a:rPr lang="fa-IR" b="1" dirty="0">
                <a:solidFill>
                  <a:schemeClr val="tx2"/>
                </a:solidFill>
              </a:rPr>
              <a:t>کلیه بخاری ها باید دارای دودکش فلزی بوده و به وسیله پیچ و رول پلاک به زمین ثابت شوند. </a:t>
            </a:r>
            <a:endParaRPr lang="fa-IR" b="1" dirty="0" smtClean="0">
              <a:solidFill>
                <a:schemeClr val="tx2"/>
              </a:solidFill>
            </a:endParaRPr>
          </a:p>
          <a:p>
            <a:pPr algn="just">
              <a:lnSpc>
                <a:spcPct val="100000"/>
              </a:lnSpc>
            </a:pPr>
            <a:r>
              <a:rPr lang="fa-IR" b="1" dirty="0">
                <a:solidFill>
                  <a:schemeClr val="tx2"/>
                </a:solidFill>
              </a:rPr>
              <a:t>دستورالعمل روشن و خاموش کردن بخاری باید به طور واضح روی بخاری نصب شود. </a:t>
            </a:r>
          </a:p>
          <a:p>
            <a:pPr algn="just">
              <a:lnSpc>
                <a:spcPct val="100000"/>
              </a:lnSpc>
            </a:pPr>
            <a:r>
              <a:rPr lang="fa-IR" b="1" dirty="0">
                <a:solidFill>
                  <a:schemeClr val="tx2"/>
                </a:solidFill>
              </a:rPr>
              <a:t> استفاده از انواع بخاری های گازسوز به وسیله سیلندر و همچنین اجاق پیک نیک در کلاس اکیدا ممنوع است.</a:t>
            </a:r>
          </a:p>
          <a:p>
            <a:pPr algn="just">
              <a:lnSpc>
                <a:spcPct val="100000"/>
              </a:lnSpc>
            </a:pPr>
            <a:r>
              <a:rPr lang="fa-IR" b="1" dirty="0">
                <a:solidFill>
                  <a:schemeClr val="tx2"/>
                </a:solidFill>
              </a:rPr>
              <a:t>تعويض و جابه جایی هر وسیله گازسوز تحت نظارت مؤسسات مورد تایید شرکت گاز مجاز است.</a:t>
            </a:r>
          </a:p>
          <a:p>
            <a:endParaRPr lang="fa-IR" dirty="0"/>
          </a:p>
          <a:p>
            <a:endParaRPr lang="fa-IR" dirty="0"/>
          </a:p>
        </p:txBody>
      </p:sp>
    </p:spTree>
    <p:extLst>
      <p:ext uri="{BB962C8B-B14F-4D97-AF65-F5344CB8AC3E}">
        <p14:creationId xmlns:p14="http://schemas.microsoft.com/office/powerpoint/2010/main" val="1148898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44624"/>
            <a:ext cx="9729631" cy="1052736"/>
          </a:xfrm>
        </p:spPr>
        <p:txBody>
          <a:bodyPr>
            <a:noAutofit/>
          </a:bodyPr>
          <a:lstStyle/>
          <a:p>
            <a:r>
              <a:rPr lang="fa-IR" sz="4800" b="1" dirty="0">
                <a:solidFill>
                  <a:srgbClr val="FF0000"/>
                </a:solidFill>
                <a:cs typeface="B Nazanin" panose="00000400000000000000" pitchFamily="2" charset="-78"/>
              </a:rPr>
              <a:t>توصیه هایی درخصوص ایمنی تاسیسات گرمایشی</a:t>
            </a:r>
          </a:p>
        </p:txBody>
      </p:sp>
      <p:sp>
        <p:nvSpPr>
          <p:cNvPr id="3" name="Content Placeholder 2"/>
          <p:cNvSpPr>
            <a:spLocks noGrp="1"/>
          </p:cNvSpPr>
          <p:nvPr>
            <p:ph sz="half" idx="2"/>
          </p:nvPr>
        </p:nvSpPr>
        <p:spPr/>
        <p:txBody>
          <a:bodyPr/>
          <a:lstStyle/>
          <a:p>
            <a:pPr algn="just"/>
            <a:endParaRPr lang="fa-IR" b="1" dirty="0" smtClean="0">
              <a:solidFill>
                <a:schemeClr val="tx2"/>
              </a:solidFill>
            </a:endParaRPr>
          </a:p>
          <a:p>
            <a:pPr algn="just"/>
            <a:r>
              <a:rPr lang="fa-IR" b="1" dirty="0" smtClean="0">
                <a:solidFill>
                  <a:schemeClr val="tx2"/>
                </a:solidFill>
              </a:rPr>
              <a:t>در </a:t>
            </a:r>
            <a:r>
              <a:rPr lang="fa-IR" b="1" dirty="0">
                <a:solidFill>
                  <a:schemeClr val="tx2"/>
                </a:solidFill>
              </a:rPr>
              <a:t>صورت استفاده از بخاری، تا آنجا که ممکن است باید اطراف آن با حفاظ فلزی مناسب و مطمئن پوشانده شود.</a:t>
            </a:r>
          </a:p>
          <a:p>
            <a:endParaRPr lang="fa-IR" dirty="0"/>
          </a:p>
        </p:txBody>
      </p:sp>
    </p:spTree>
    <p:extLst>
      <p:ext uri="{BB962C8B-B14F-4D97-AF65-F5344CB8AC3E}">
        <p14:creationId xmlns:p14="http://schemas.microsoft.com/office/powerpoint/2010/main" val="1278276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b="1" dirty="0" smtClean="0">
                <a:solidFill>
                  <a:srgbClr val="FF0000"/>
                </a:solidFill>
                <a:cs typeface="B Nazanin" panose="00000400000000000000" pitchFamily="2" charset="-78"/>
              </a:rPr>
              <a:t>توصیه های ایمنی هنگام نشت گاز</a:t>
            </a:r>
            <a:endParaRPr lang="fa-IR" sz="4800" b="1" dirty="0">
              <a:solidFill>
                <a:srgbClr val="FF0000"/>
              </a:solidFill>
              <a:cs typeface="B Nazanin" panose="00000400000000000000" pitchFamily="2" charset="-78"/>
            </a:endParaRPr>
          </a:p>
        </p:txBody>
      </p:sp>
      <p:sp>
        <p:nvSpPr>
          <p:cNvPr id="3" name="Content Placeholder 2"/>
          <p:cNvSpPr>
            <a:spLocks noGrp="1"/>
          </p:cNvSpPr>
          <p:nvPr>
            <p:ph sz="half" idx="2"/>
          </p:nvPr>
        </p:nvSpPr>
        <p:spPr/>
        <p:txBody>
          <a:bodyPr/>
          <a:lstStyle/>
          <a:p>
            <a:pPr algn="just">
              <a:lnSpc>
                <a:spcPct val="100000"/>
              </a:lnSpc>
            </a:pPr>
            <a:r>
              <a:rPr lang="fa-IR" b="1" dirty="0">
                <a:solidFill>
                  <a:schemeClr val="tx2"/>
                </a:solidFill>
              </a:rPr>
              <a:t>فوراً شیر اصلی گاز را ببندید و از دست زدن به کلید برق و هر وسیله برقی جداً خوداری نمایید.</a:t>
            </a:r>
          </a:p>
          <a:p>
            <a:pPr algn="just">
              <a:lnSpc>
                <a:spcPct val="100000"/>
              </a:lnSpc>
            </a:pPr>
            <a:r>
              <a:rPr lang="fa-IR" b="1" dirty="0">
                <a:solidFill>
                  <a:schemeClr val="tx2"/>
                </a:solidFill>
              </a:rPr>
              <a:t>دانش‌آموزان را از محل آلوده به گاز خارج کنید و در و پنجره‌های کلاس‌ها را با استفاده از دستمال خیس شده باز نمایید.</a:t>
            </a:r>
          </a:p>
          <a:p>
            <a:pPr algn="just">
              <a:lnSpc>
                <a:spcPct val="100000"/>
              </a:lnSpc>
            </a:pPr>
            <a:r>
              <a:rPr lang="fa-IR" b="1" dirty="0">
                <a:solidFill>
                  <a:schemeClr val="tx2"/>
                </a:solidFill>
              </a:rPr>
              <a:t>چنانچه کنتور برق در فضای آلوده به گاز قرار نداشته باشد برق را از فیوز اصلی قطع کنید</a:t>
            </a:r>
            <a:r>
              <a:rPr lang="fa-IR" b="1" dirty="0" smtClean="0">
                <a:solidFill>
                  <a:schemeClr val="tx2"/>
                </a:solidFill>
              </a:rPr>
              <a:t>.</a:t>
            </a:r>
          </a:p>
          <a:p>
            <a:pPr algn="just">
              <a:lnSpc>
                <a:spcPct val="100000"/>
              </a:lnSpc>
            </a:pPr>
            <a:r>
              <a:rPr lang="fa-IR" b="1" dirty="0">
                <a:solidFill>
                  <a:schemeClr val="tx2"/>
                </a:solidFill>
              </a:rPr>
              <a:t>لوله های دودکش باید تمیز و عاري از دوده باشد. </a:t>
            </a:r>
          </a:p>
          <a:p>
            <a:pPr marL="0" indent="0">
              <a:buNone/>
            </a:pPr>
            <a:endParaRPr lang="fa-IR" dirty="0"/>
          </a:p>
          <a:p>
            <a:endParaRPr lang="fa-IR" dirty="0"/>
          </a:p>
        </p:txBody>
      </p:sp>
    </p:spTree>
    <p:extLst>
      <p:ext uri="{BB962C8B-B14F-4D97-AF65-F5344CB8AC3E}">
        <p14:creationId xmlns:p14="http://schemas.microsoft.com/office/powerpoint/2010/main" val="3241055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b="1" dirty="0">
                <a:solidFill>
                  <a:srgbClr val="FF0000"/>
                </a:solidFill>
                <a:cs typeface="B Nazanin" panose="00000400000000000000" pitchFamily="2" charset="-78"/>
              </a:rPr>
              <a:t>توصیه های ایمنی هنگام نشت گاز</a:t>
            </a:r>
          </a:p>
        </p:txBody>
      </p:sp>
      <p:sp>
        <p:nvSpPr>
          <p:cNvPr id="3" name="Content Placeholder 2"/>
          <p:cNvSpPr>
            <a:spLocks noGrp="1"/>
          </p:cNvSpPr>
          <p:nvPr>
            <p:ph sz="half" idx="2"/>
          </p:nvPr>
        </p:nvSpPr>
        <p:spPr>
          <a:xfrm>
            <a:off x="405780" y="1268760"/>
            <a:ext cx="11377263" cy="5400600"/>
          </a:xfrm>
        </p:spPr>
        <p:txBody>
          <a:bodyPr>
            <a:normAutofit/>
          </a:bodyPr>
          <a:lstStyle/>
          <a:p>
            <a:pPr algn="just">
              <a:lnSpc>
                <a:spcPct val="100000"/>
              </a:lnSpc>
            </a:pPr>
            <a:r>
              <a:rPr lang="fa-IR" b="1" dirty="0" smtClean="0">
                <a:solidFill>
                  <a:schemeClr val="tx2"/>
                </a:solidFill>
              </a:rPr>
              <a:t>استفاده </a:t>
            </a:r>
            <a:r>
              <a:rPr lang="fa-IR" b="1" dirty="0">
                <a:solidFill>
                  <a:schemeClr val="tx2"/>
                </a:solidFill>
              </a:rPr>
              <a:t>از وسایلی نظیر علاءالدین و بخاری های بدون حفاظ و تویست جهت تامین گرما غیر مجاز است. </a:t>
            </a:r>
          </a:p>
          <a:p>
            <a:pPr algn="just">
              <a:lnSpc>
                <a:spcPct val="100000"/>
              </a:lnSpc>
            </a:pPr>
            <a:r>
              <a:rPr lang="fa-IR" b="1" dirty="0">
                <a:solidFill>
                  <a:schemeClr val="tx2"/>
                </a:solidFill>
              </a:rPr>
              <a:t>گرمای حاصل از سوخت بخاری‌ها حدود 18 الی 21 درجه سانتیگراد و درجه رطوبت کلاس نباید کمتر از 30 درصد </a:t>
            </a:r>
            <a:r>
              <a:rPr lang="fa-IR" b="1" dirty="0" smtClean="0">
                <a:solidFill>
                  <a:schemeClr val="tx2"/>
                </a:solidFill>
              </a:rPr>
              <a:t>باشد.</a:t>
            </a:r>
          </a:p>
          <a:p>
            <a:endParaRPr lang="fa-IR" dirty="0"/>
          </a:p>
        </p:txBody>
      </p:sp>
    </p:spTree>
    <p:extLst>
      <p:ext uri="{BB962C8B-B14F-4D97-AF65-F5344CB8AC3E}">
        <p14:creationId xmlns:p14="http://schemas.microsoft.com/office/powerpoint/2010/main" val="2021125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b="1" dirty="0">
                <a:solidFill>
                  <a:srgbClr val="FF0000"/>
                </a:solidFill>
                <a:cs typeface="B Nazanin" panose="00000400000000000000" pitchFamily="2" charset="-78"/>
              </a:rPr>
              <a:t>توصیه هایی درخصوص ایمنی منابع انبساط</a:t>
            </a:r>
          </a:p>
        </p:txBody>
      </p:sp>
      <p:sp>
        <p:nvSpPr>
          <p:cNvPr id="3" name="Content Placeholder 2"/>
          <p:cNvSpPr>
            <a:spLocks noGrp="1"/>
          </p:cNvSpPr>
          <p:nvPr>
            <p:ph sz="half" idx="2"/>
          </p:nvPr>
        </p:nvSpPr>
        <p:spPr/>
        <p:txBody>
          <a:bodyPr/>
          <a:lstStyle/>
          <a:p>
            <a:pPr algn="just">
              <a:lnSpc>
                <a:spcPct val="100000"/>
              </a:lnSpc>
            </a:pPr>
            <a:r>
              <a:rPr lang="fa-IR" b="1" dirty="0">
                <a:solidFill>
                  <a:schemeClr val="tx2"/>
                </a:solidFill>
              </a:rPr>
              <a:t>ترجيحا از منابع انبساط باز به صورت دو جداره و كاملا عايق كاري و درزبندي شده استفاده گردد.</a:t>
            </a:r>
          </a:p>
          <a:p>
            <a:pPr algn="just">
              <a:lnSpc>
                <a:spcPct val="100000"/>
              </a:lnSpc>
            </a:pPr>
            <a:r>
              <a:rPr lang="fa-IR" b="1" dirty="0">
                <a:solidFill>
                  <a:schemeClr val="tx2"/>
                </a:solidFill>
              </a:rPr>
              <a:t> در مواردي كه امكان نصب منبع انبساط باز میسر نمي باشد از منابع انبساط بسته به صورت دیافراگمی به گونه اي استفاده شود كه داراي سوئيچ فشار و شير برقي و ایرسپریتور بوده و فشار را به صورت اتوماتيك تنظيم نمايد. </a:t>
            </a:r>
          </a:p>
          <a:p>
            <a:endParaRPr lang="fa-IR" dirty="0"/>
          </a:p>
        </p:txBody>
      </p:sp>
    </p:spTree>
    <p:extLst>
      <p:ext uri="{BB962C8B-B14F-4D97-AF65-F5344CB8AC3E}">
        <p14:creationId xmlns:p14="http://schemas.microsoft.com/office/powerpoint/2010/main" val="2299163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b="1" dirty="0" smtClean="0">
                <a:solidFill>
                  <a:srgbClr val="FF0000"/>
                </a:solidFill>
                <a:cs typeface="B Nazanin" panose="00000400000000000000" pitchFamily="2" charset="-78"/>
              </a:rPr>
              <a:t>توصیه هایی درخصوص ایمنی رادیاتورها</a:t>
            </a:r>
            <a:endParaRPr lang="fa-IR" sz="4800" b="1" dirty="0">
              <a:solidFill>
                <a:srgbClr val="FF0000"/>
              </a:solidFill>
              <a:cs typeface="B Nazanin" panose="00000400000000000000" pitchFamily="2" charset="-78"/>
            </a:endParaRPr>
          </a:p>
        </p:txBody>
      </p:sp>
      <p:sp>
        <p:nvSpPr>
          <p:cNvPr id="3" name="Content Placeholder 2"/>
          <p:cNvSpPr>
            <a:spLocks noGrp="1"/>
          </p:cNvSpPr>
          <p:nvPr>
            <p:ph sz="half" idx="2"/>
          </p:nvPr>
        </p:nvSpPr>
        <p:spPr/>
        <p:txBody>
          <a:bodyPr/>
          <a:lstStyle/>
          <a:p>
            <a:pPr algn="just">
              <a:lnSpc>
                <a:spcPct val="100000"/>
              </a:lnSpc>
            </a:pPr>
            <a:r>
              <a:rPr lang="fa-IR" b="1" dirty="0">
                <a:solidFill>
                  <a:schemeClr val="tx2"/>
                </a:solidFill>
              </a:rPr>
              <a:t>در طراحي سيستم های گرمايشي با رادیاتور از رادياتورهاي آلومينيومي یا فولادی پانلی استفاده شود.</a:t>
            </a:r>
          </a:p>
          <a:p>
            <a:pPr algn="just">
              <a:lnSpc>
                <a:spcPct val="100000"/>
              </a:lnSpc>
            </a:pPr>
            <a:r>
              <a:rPr lang="fa-IR" b="1" dirty="0">
                <a:solidFill>
                  <a:schemeClr val="tx2"/>
                </a:solidFill>
              </a:rPr>
              <a:t>جهت نصب و مقاوم‌سازي رادياتورهاي آلومنيومي از بست های تسمه ای استفاده شود. </a:t>
            </a:r>
          </a:p>
          <a:p>
            <a:endParaRPr lang="fa-IR" dirty="0"/>
          </a:p>
        </p:txBody>
      </p:sp>
    </p:spTree>
    <p:extLst>
      <p:ext uri="{BB962C8B-B14F-4D97-AF65-F5344CB8AC3E}">
        <p14:creationId xmlns:p14="http://schemas.microsoft.com/office/powerpoint/2010/main" val="581303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b="1" dirty="0" smtClean="0">
                <a:solidFill>
                  <a:srgbClr val="FF0000"/>
                </a:solidFill>
                <a:cs typeface="B Nazanin" panose="00000400000000000000" pitchFamily="2" charset="-78"/>
              </a:rPr>
              <a:t>توصیه هایی درخصوص ایمنی مخازن سوخت</a:t>
            </a:r>
            <a:endParaRPr lang="fa-IR" sz="4800" b="1" dirty="0">
              <a:solidFill>
                <a:srgbClr val="FF0000"/>
              </a:solidFill>
              <a:cs typeface="B Nazanin" panose="00000400000000000000" pitchFamily="2" charset="-78"/>
            </a:endParaRPr>
          </a:p>
        </p:txBody>
      </p:sp>
      <p:sp>
        <p:nvSpPr>
          <p:cNvPr id="3" name="Content Placeholder 2"/>
          <p:cNvSpPr>
            <a:spLocks noGrp="1"/>
          </p:cNvSpPr>
          <p:nvPr>
            <p:ph sz="half" idx="2"/>
          </p:nvPr>
        </p:nvSpPr>
        <p:spPr/>
        <p:txBody>
          <a:bodyPr/>
          <a:lstStyle/>
          <a:p>
            <a:pPr>
              <a:lnSpc>
                <a:spcPct val="100000"/>
              </a:lnSpc>
            </a:pPr>
            <a:endParaRPr lang="fa-IR" b="1" dirty="0" smtClean="0">
              <a:solidFill>
                <a:schemeClr val="tx2"/>
              </a:solidFill>
            </a:endParaRPr>
          </a:p>
          <a:p>
            <a:pPr>
              <a:lnSpc>
                <a:spcPct val="100000"/>
              </a:lnSpc>
            </a:pPr>
            <a:r>
              <a:rPr lang="fa-IR" b="1" dirty="0" smtClean="0">
                <a:solidFill>
                  <a:schemeClr val="tx2"/>
                </a:solidFill>
              </a:rPr>
              <a:t>با </a:t>
            </a:r>
            <a:r>
              <a:rPr lang="fa-IR" b="1" dirty="0">
                <a:solidFill>
                  <a:schemeClr val="tx2"/>
                </a:solidFill>
              </a:rPr>
              <a:t>توجه به تعبیه مشعل گازوئیل سوز درموتورخانه ، تعبیه مخزن ذخیره سوخت با ظرفیت حداقل 2000 لیتر به صورت دفنی و یا روی زمین با توجه به شرایط هر پروژه پیشنهاد می گردد .</a:t>
            </a:r>
          </a:p>
          <a:p>
            <a:endParaRPr lang="fa-IR" dirty="0"/>
          </a:p>
        </p:txBody>
      </p:sp>
    </p:spTree>
    <p:extLst>
      <p:ext uri="{BB962C8B-B14F-4D97-AF65-F5344CB8AC3E}">
        <p14:creationId xmlns:p14="http://schemas.microsoft.com/office/powerpoint/2010/main" val="3741447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0"/>
            <a:ext cx="9729631" cy="1052736"/>
          </a:xfrm>
        </p:spPr>
        <p:txBody>
          <a:bodyPr>
            <a:noAutofit/>
          </a:bodyPr>
          <a:lstStyle/>
          <a:p>
            <a:r>
              <a:rPr lang="fa-IR" sz="4800" b="1" dirty="0">
                <a:solidFill>
                  <a:srgbClr val="FF0000"/>
                </a:solidFill>
                <a:cs typeface="B Nazanin" panose="00000400000000000000" pitchFamily="2" charset="-78"/>
              </a:rPr>
              <a:t>توصیه هایی درخصوص ایمنی تاسیسات الکتریکی</a:t>
            </a:r>
          </a:p>
        </p:txBody>
      </p:sp>
      <p:sp>
        <p:nvSpPr>
          <p:cNvPr id="3" name="Content Placeholder 2"/>
          <p:cNvSpPr>
            <a:spLocks noGrp="1"/>
          </p:cNvSpPr>
          <p:nvPr>
            <p:ph sz="half" idx="2"/>
          </p:nvPr>
        </p:nvSpPr>
        <p:spPr>
          <a:xfrm>
            <a:off x="405780" y="1268760"/>
            <a:ext cx="11377263" cy="5256584"/>
          </a:xfrm>
        </p:spPr>
        <p:txBody>
          <a:bodyPr/>
          <a:lstStyle/>
          <a:p>
            <a:r>
              <a:rPr lang="fa-IR" b="1" dirty="0">
                <a:solidFill>
                  <a:schemeClr val="tx2"/>
                </a:solidFill>
              </a:rPr>
              <a:t>سیم کشی برق مدرسه به روش تو کار باشد .</a:t>
            </a:r>
          </a:p>
          <a:p>
            <a:r>
              <a:rPr lang="fa-IR" b="1" dirty="0">
                <a:solidFill>
                  <a:schemeClr val="tx2"/>
                </a:solidFill>
              </a:rPr>
              <a:t>پریزهای برق دارای روکش ایمن باشد.</a:t>
            </a:r>
          </a:p>
          <a:p>
            <a:r>
              <a:rPr lang="fa-IR" b="1" dirty="0">
                <a:solidFill>
                  <a:schemeClr val="tx2"/>
                </a:solidFill>
              </a:rPr>
              <a:t>کنتور برق دارای جعبه محافظ باشد.</a:t>
            </a:r>
          </a:p>
          <a:p>
            <a:r>
              <a:rPr lang="fa-IR" b="1" dirty="0">
                <a:solidFill>
                  <a:schemeClr val="tx2"/>
                </a:solidFill>
              </a:rPr>
              <a:t>اجراي سيستم هاي ارتينگ در كل فضاي آموزشي و نصب كليدهاي حفاظت از جان در مسير ورودي جريان برق ضروری است.</a:t>
            </a:r>
          </a:p>
          <a:p>
            <a:r>
              <a:rPr lang="fa-IR" b="1" dirty="0">
                <a:solidFill>
                  <a:schemeClr val="tx2"/>
                </a:solidFill>
              </a:rPr>
              <a:t>استفاده از فيوزهاي مناسب با قطر و طول سيم در هر انشعاب.</a:t>
            </a:r>
          </a:p>
          <a:p>
            <a:r>
              <a:rPr lang="fa-IR" b="1" dirty="0">
                <a:solidFill>
                  <a:schemeClr val="tx2"/>
                </a:solidFill>
              </a:rPr>
              <a:t>استفاده از فیوزهای تقویت شده، اکید ممنوع است.</a:t>
            </a:r>
          </a:p>
          <a:p>
            <a:endParaRPr lang="fa-IR" dirty="0"/>
          </a:p>
        </p:txBody>
      </p:sp>
    </p:spTree>
    <p:extLst>
      <p:ext uri="{BB962C8B-B14F-4D97-AF65-F5344CB8AC3E}">
        <p14:creationId xmlns:p14="http://schemas.microsoft.com/office/powerpoint/2010/main" val="2779586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3412" y="31531"/>
            <a:ext cx="9729631" cy="1052736"/>
          </a:xfrm>
        </p:spPr>
        <p:txBody>
          <a:bodyPr>
            <a:noAutofit/>
          </a:bodyPr>
          <a:lstStyle/>
          <a:p>
            <a:r>
              <a:rPr lang="fa-IR" sz="4800" b="1" dirty="0">
                <a:solidFill>
                  <a:srgbClr val="FF0000"/>
                </a:solidFill>
                <a:cs typeface="B Nazanin" panose="00000400000000000000" pitchFamily="2" charset="-78"/>
              </a:rPr>
              <a:t>توصیه هایی درخصوص ایمنی تاسیسات الکتریکی</a:t>
            </a:r>
          </a:p>
        </p:txBody>
      </p:sp>
      <p:sp>
        <p:nvSpPr>
          <p:cNvPr id="3" name="Content Placeholder 2"/>
          <p:cNvSpPr>
            <a:spLocks noGrp="1"/>
          </p:cNvSpPr>
          <p:nvPr>
            <p:ph sz="half" idx="2"/>
          </p:nvPr>
        </p:nvSpPr>
        <p:spPr>
          <a:xfrm>
            <a:off x="405780" y="1268760"/>
            <a:ext cx="11377263" cy="5256584"/>
          </a:xfrm>
        </p:spPr>
        <p:txBody>
          <a:bodyPr>
            <a:normAutofit fontScale="92500" lnSpcReduction="20000"/>
          </a:bodyPr>
          <a:lstStyle/>
          <a:p>
            <a:pPr algn="just">
              <a:lnSpc>
                <a:spcPct val="110000"/>
              </a:lnSpc>
            </a:pPr>
            <a:r>
              <a:rPr lang="fa-IR" sz="3500" b="1" dirty="0">
                <a:solidFill>
                  <a:schemeClr val="tx2"/>
                </a:solidFill>
              </a:rPr>
              <a:t>بازسازي سيم كشي هاي فرسوده توسط متخصصين و تكنسين هاي مجرب</a:t>
            </a:r>
          </a:p>
          <a:p>
            <a:pPr algn="just">
              <a:lnSpc>
                <a:spcPct val="110000"/>
              </a:lnSpc>
            </a:pPr>
            <a:r>
              <a:rPr lang="fa-IR" sz="3500" b="1" dirty="0">
                <a:solidFill>
                  <a:schemeClr val="tx2"/>
                </a:solidFill>
              </a:rPr>
              <a:t>از اخذ انشعابات متعدد از یک پریز خودداری شود.</a:t>
            </a:r>
          </a:p>
          <a:p>
            <a:pPr algn="just">
              <a:lnSpc>
                <a:spcPct val="110000"/>
              </a:lnSpc>
            </a:pPr>
            <a:r>
              <a:rPr lang="fa-IR" sz="3500" b="1" dirty="0">
                <a:solidFill>
                  <a:schemeClr val="tx2"/>
                </a:solidFill>
              </a:rPr>
              <a:t>اتصال دو سر سیم ها و مفصل بندی ها باید با استفاده از ترمینال های پیچی انجام شود</a:t>
            </a:r>
            <a:r>
              <a:rPr lang="fa-IR" sz="3500" b="1" dirty="0" smtClean="0">
                <a:solidFill>
                  <a:schemeClr val="tx2"/>
                </a:solidFill>
              </a:rPr>
              <a:t>.</a:t>
            </a:r>
          </a:p>
          <a:p>
            <a:pPr algn="just">
              <a:lnSpc>
                <a:spcPct val="110000"/>
              </a:lnSpc>
            </a:pPr>
            <a:r>
              <a:rPr lang="fa-IR" sz="3500" b="1" dirty="0">
                <a:solidFill>
                  <a:schemeClr val="tx2"/>
                </a:solidFill>
              </a:rPr>
              <a:t>کلیدها، پریزها و جعبه های تقسیم مدارس نیز باید به درپوش مناسب و مقاوم مجهز باشد.</a:t>
            </a:r>
          </a:p>
          <a:p>
            <a:pPr algn="just">
              <a:lnSpc>
                <a:spcPct val="110000"/>
              </a:lnSpc>
            </a:pPr>
            <a:r>
              <a:rPr lang="fa-IR" sz="3500" b="1" dirty="0">
                <a:solidFill>
                  <a:schemeClr val="tx2"/>
                </a:solidFill>
              </a:rPr>
              <a:t>سیم های نامناسب و پراکنده محل باید جمع آوری و به جای آن از کابل های مناسب و مقاوم استفاده شود. </a:t>
            </a:r>
          </a:p>
          <a:p>
            <a:pPr marL="0" indent="0">
              <a:buNone/>
            </a:pPr>
            <a:r>
              <a:rPr lang="fa-IR" dirty="0" smtClean="0"/>
              <a:t> </a:t>
            </a:r>
            <a:endParaRPr lang="fa-IR" dirty="0"/>
          </a:p>
          <a:p>
            <a:endParaRPr lang="fa-IR" dirty="0"/>
          </a:p>
        </p:txBody>
      </p:sp>
    </p:spTree>
    <p:extLst>
      <p:ext uri="{BB962C8B-B14F-4D97-AF65-F5344CB8AC3E}">
        <p14:creationId xmlns:p14="http://schemas.microsoft.com/office/powerpoint/2010/main" val="3753073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b="1" dirty="0">
                <a:solidFill>
                  <a:srgbClr val="FF0000"/>
                </a:solidFill>
              </a:rPr>
              <a:t>توصیه های کلی</a:t>
            </a:r>
          </a:p>
        </p:txBody>
      </p:sp>
      <p:sp>
        <p:nvSpPr>
          <p:cNvPr id="3" name="Content Placeholder 2"/>
          <p:cNvSpPr>
            <a:spLocks noGrp="1"/>
          </p:cNvSpPr>
          <p:nvPr>
            <p:ph sz="half" idx="2"/>
          </p:nvPr>
        </p:nvSpPr>
        <p:spPr>
          <a:xfrm>
            <a:off x="261764" y="1268760"/>
            <a:ext cx="11665296" cy="5400600"/>
          </a:xfrm>
        </p:spPr>
        <p:txBody>
          <a:bodyPr/>
          <a:lstStyle/>
          <a:p>
            <a:pPr>
              <a:lnSpc>
                <a:spcPct val="100000"/>
              </a:lnSpc>
            </a:pPr>
            <a:r>
              <a:rPr lang="fa-IR" b="1" dirty="0">
                <a:solidFill>
                  <a:schemeClr val="tx2"/>
                </a:solidFill>
              </a:rPr>
              <a:t>وجود جعبه کمک های اولیه درمدارس</a:t>
            </a:r>
          </a:p>
          <a:p>
            <a:pPr>
              <a:lnSpc>
                <a:spcPct val="100000"/>
              </a:lnSpc>
            </a:pPr>
            <a:r>
              <a:rPr lang="fa-IR" b="1" dirty="0">
                <a:solidFill>
                  <a:schemeClr val="tx2"/>
                </a:solidFill>
              </a:rPr>
              <a:t>وجود خط کشی عابر پیاده مناسب در مقابل درب خروجي تمامي مدارس</a:t>
            </a:r>
          </a:p>
          <a:p>
            <a:pPr>
              <a:lnSpc>
                <a:spcPct val="100000"/>
              </a:lnSpc>
            </a:pPr>
            <a:r>
              <a:rPr lang="fa-IR" b="1" dirty="0">
                <a:solidFill>
                  <a:schemeClr val="tx2"/>
                </a:solidFill>
              </a:rPr>
              <a:t>بالکن های مدرسه دارای نرده محافظ باشد .</a:t>
            </a:r>
          </a:p>
          <a:p>
            <a:pPr>
              <a:lnSpc>
                <a:spcPct val="100000"/>
              </a:lnSpc>
            </a:pPr>
            <a:r>
              <a:rPr lang="fa-IR" b="1" dirty="0">
                <a:solidFill>
                  <a:schemeClr val="tx2"/>
                </a:solidFill>
              </a:rPr>
              <a:t>اخذ تائیدیه ایمنی از آتش نشانی که می تواند در ارتقاء ایمنی مدرسه نقش به سزایی ایفا نماید.</a:t>
            </a:r>
          </a:p>
          <a:p>
            <a:pPr>
              <a:lnSpc>
                <a:spcPct val="100000"/>
              </a:lnSpc>
            </a:pPr>
            <a:r>
              <a:rPr lang="fa-IR" b="1" dirty="0">
                <a:solidFill>
                  <a:schemeClr val="tx2"/>
                </a:solidFill>
              </a:rPr>
              <a:t>اصلاح وتجهیز کانال‌های روبازآب وفاضلاب اطراف مدارس </a:t>
            </a:r>
          </a:p>
          <a:p>
            <a:pPr>
              <a:lnSpc>
                <a:spcPct val="100000"/>
              </a:lnSpc>
            </a:pPr>
            <a:r>
              <a:rPr lang="fa-IR" b="1" dirty="0">
                <a:solidFill>
                  <a:schemeClr val="tx2"/>
                </a:solidFill>
              </a:rPr>
              <a:t>نرده کشی وزنجیرکشی مدارسی که نزدیک بزرگراه ها هستند.</a:t>
            </a:r>
          </a:p>
          <a:p>
            <a:endParaRPr lang="fa-IR" dirty="0"/>
          </a:p>
        </p:txBody>
      </p:sp>
    </p:spTree>
    <p:extLst>
      <p:ext uri="{BB962C8B-B14F-4D97-AF65-F5344CB8AC3E}">
        <p14:creationId xmlns:p14="http://schemas.microsoft.com/office/powerpoint/2010/main" val="805641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0"/>
            <a:ext cx="9729631" cy="1124743"/>
          </a:xfrm>
        </p:spPr>
        <p:txBody>
          <a:bodyPr>
            <a:noAutofit/>
          </a:bodyPr>
          <a:lstStyle/>
          <a:p>
            <a:r>
              <a:rPr lang="fa-IR" sz="4800" b="1" dirty="0">
                <a:solidFill>
                  <a:srgbClr val="FF0000"/>
                </a:solidFill>
                <a:cs typeface="B Nazanin" panose="00000400000000000000" pitchFamily="2" charset="-78"/>
              </a:rPr>
              <a:t>توصیه هایی درخصوص ایمنی تاسیسات الکتریکی</a:t>
            </a:r>
          </a:p>
        </p:txBody>
      </p:sp>
      <p:sp>
        <p:nvSpPr>
          <p:cNvPr id="3" name="Content Placeholder 2"/>
          <p:cNvSpPr>
            <a:spLocks noGrp="1"/>
          </p:cNvSpPr>
          <p:nvPr>
            <p:ph sz="half" idx="2"/>
          </p:nvPr>
        </p:nvSpPr>
        <p:spPr>
          <a:xfrm>
            <a:off x="405780" y="1124743"/>
            <a:ext cx="11377263" cy="5616625"/>
          </a:xfrm>
        </p:spPr>
        <p:txBody>
          <a:bodyPr>
            <a:noAutofit/>
          </a:bodyPr>
          <a:lstStyle/>
          <a:p>
            <a:pPr algn="just">
              <a:lnSpc>
                <a:spcPct val="110000"/>
              </a:lnSpc>
            </a:pPr>
            <a:r>
              <a:rPr lang="fa-IR" b="1" dirty="0">
                <a:solidFill>
                  <a:schemeClr val="tx2"/>
                </a:solidFill>
              </a:rPr>
              <a:t>برق مدرسه هنگام پایان کار روزانه یا عدم کارکرد و ایام تعطیل، از تابلو اصلی قطع شود.</a:t>
            </a:r>
          </a:p>
          <a:p>
            <a:pPr algn="just">
              <a:lnSpc>
                <a:spcPct val="120000"/>
              </a:lnSpc>
            </a:pPr>
            <a:r>
              <a:rPr lang="fa-IR" b="1" dirty="0">
                <a:solidFill>
                  <a:schemeClr val="tx2"/>
                </a:solidFill>
              </a:rPr>
              <a:t>از عبور دادن سیم برق از فضای موجود بین سقف شیروانی و اصلی جدا خودداری شود.</a:t>
            </a:r>
          </a:p>
          <a:p>
            <a:pPr algn="just">
              <a:lnSpc>
                <a:spcPct val="110000"/>
              </a:lnSpc>
            </a:pPr>
            <a:r>
              <a:rPr lang="fa-IR" b="1" dirty="0">
                <a:solidFill>
                  <a:schemeClr val="tx2"/>
                </a:solidFill>
              </a:rPr>
              <a:t>عبور دادن سیم برق و لوله بخاری از قسمت های چوبی ساختمان ممنوع است.</a:t>
            </a:r>
          </a:p>
          <a:p>
            <a:pPr algn="just">
              <a:lnSpc>
                <a:spcPct val="110000"/>
              </a:lnSpc>
            </a:pPr>
            <a:r>
              <a:rPr lang="fa-IR" b="1" dirty="0">
                <a:solidFill>
                  <a:schemeClr val="tx2"/>
                </a:solidFill>
              </a:rPr>
              <a:t>ایمنی مخزن سوخت و شبکه برق در محل های نگهداری سوخت و مواد قابل اشتعال به دقت توسط متخصصان مربوطه کنترل شود. </a:t>
            </a:r>
          </a:p>
          <a:p>
            <a:endParaRPr lang="fa-IR" dirty="0"/>
          </a:p>
        </p:txBody>
      </p:sp>
    </p:spTree>
    <p:extLst>
      <p:ext uri="{BB962C8B-B14F-4D97-AF65-F5344CB8AC3E}">
        <p14:creationId xmlns:p14="http://schemas.microsoft.com/office/powerpoint/2010/main" val="806519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800" b="1" dirty="0">
                <a:solidFill>
                  <a:srgbClr val="FF0000"/>
                </a:solidFill>
                <a:cs typeface="B Nazanin" panose="00000400000000000000" pitchFamily="2" charset="-78"/>
              </a:rPr>
              <a:t>توصیه هایی درخصوص ایمنی تاسیسات الکتریکی</a:t>
            </a:r>
          </a:p>
        </p:txBody>
      </p:sp>
      <p:sp>
        <p:nvSpPr>
          <p:cNvPr id="3" name="Content Placeholder 2"/>
          <p:cNvSpPr>
            <a:spLocks noGrp="1"/>
          </p:cNvSpPr>
          <p:nvPr>
            <p:ph sz="half" idx="2"/>
          </p:nvPr>
        </p:nvSpPr>
        <p:spPr/>
        <p:txBody>
          <a:bodyPr/>
          <a:lstStyle/>
          <a:p>
            <a:r>
              <a:rPr lang="fa-IR" b="1" dirty="0">
                <a:solidFill>
                  <a:schemeClr val="tx2"/>
                </a:solidFill>
              </a:rPr>
              <a:t>سیستم برق محل باید بازنگری و ضوابط ایمنی در اجزای شبکه برق اعم از کابل کشی، فیوزها، کلیدها، پریزها، دقیقا رعایت شود</a:t>
            </a:r>
            <a:r>
              <a:rPr lang="fa-IR" b="1" dirty="0" smtClean="0">
                <a:solidFill>
                  <a:schemeClr val="tx2"/>
                </a:solidFill>
              </a:rPr>
              <a:t>.</a:t>
            </a:r>
          </a:p>
          <a:p>
            <a:r>
              <a:rPr lang="fa-IR" b="1" dirty="0">
                <a:solidFill>
                  <a:schemeClr val="tx2"/>
                </a:solidFill>
              </a:rPr>
              <a:t>سیم کشی های محل اعم از روکار و توکار باید در داخل لوله های مخصوص سیم کشی یا با استفاده از کابل های مقاوم انجام شود.</a:t>
            </a:r>
          </a:p>
          <a:p>
            <a:r>
              <a:rPr lang="fa-IR" b="1" dirty="0">
                <a:solidFill>
                  <a:schemeClr val="tx2"/>
                </a:solidFill>
              </a:rPr>
              <a:t>در سیم کشی با استفاده از لوله برای انشعاب خم ها، باید از وسایل استاندارد استفاده شود، جعبه های زیر کلید و پریز و دیگر متعلقات مشابه در سیم کشی «توکار» باید با نوع لوله کشی همگونی داشته باشد.</a:t>
            </a:r>
          </a:p>
          <a:p>
            <a:endParaRPr lang="fa-IR" dirty="0"/>
          </a:p>
          <a:p>
            <a:endParaRPr lang="fa-IR" dirty="0"/>
          </a:p>
        </p:txBody>
      </p:sp>
    </p:spTree>
    <p:extLst>
      <p:ext uri="{BB962C8B-B14F-4D97-AF65-F5344CB8AC3E}">
        <p14:creationId xmlns:p14="http://schemas.microsoft.com/office/powerpoint/2010/main" val="191568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116632"/>
            <a:ext cx="9729631" cy="936103"/>
          </a:xfrm>
        </p:spPr>
        <p:txBody>
          <a:bodyPr>
            <a:noAutofit/>
          </a:bodyPr>
          <a:lstStyle/>
          <a:p>
            <a:r>
              <a:rPr lang="fa-IR" sz="4800" b="1" dirty="0">
                <a:solidFill>
                  <a:srgbClr val="FF0000"/>
                </a:solidFill>
                <a:cs typeface="B Nazanin" panose="00000400000000000000" pitchFamily="2" charset="-78"/>
              </a:rPr>
              <a:t>توصیه هایی درخصوص ایمنی تاسیسات الکتریکی</a:t>
            </a:r>
          </a:p>
        </p:txBody>
      </p:sp>
      <p:sp>
        <p:nvSpPr>
          <p:cNvPr id="3" name="Content Placeholder 2"/>
          <p:cNvSpPr>
            <a:spLocks noGrp="1"/>
          </p:cNvSpPr>
          <p:nvPr>
            <p:ph sz="half" idx="2"/>
          </p:nvPr>
        </p:nvSpPr>
        <p:spPr>
          <a:xfrm>
            <a:off x="405780" y="1268760"/>
            <a:ext cx="11377263" cy="5328592"/>
          </a:xfrm>
        </p:spPr>
        <p:txBody>
          <a:bodyPr>
            <a:normAutofit/>
          </a:bodyPr>
          <a:lstStyle/>
          <a:p>
            <a:pPr algn="just">
              <a:lnSpc>
                <a:spcPct val="110000"/>
              </a:lnSpc>
            </a:pPr>
            <a:r>
              <a:rPr lang="fa-IR" b="1" dirty="0" smtClean="0">
                <a:solidFill>
                  <a:schemeClr val="tx2"/>
                </a:solidFill>
              </a:rPr>
              <a:t>تابلوهای </a:t>
            </a:r>
            <a:r>
              <a:rPr lang="fa-IR" b="1" dirty="0">
                <a:solidFill>
                  <a:schemeClr val="tx2"/>
                </a:solidFill>
              </a:rPr>
              <a:t>دست ساز و غیراستاندارد مدرسه باید جمع آوری و به جای آن از تابلوهای استاندارد استفاده شوند.</a:t>
            </a:r>
          </a:p>
          <a:p>
            <a:pPr algn="just">
              <a:lnSpc>
                <a:spcPct val="110000"/>
              </a:lnSpc>
            </a:pPr>
            <a:r>
              <a:rPr lang="fa-IR" b="1" dirty="0">
                <a:solidFill>
                  <a:schemeClr val="tx2"/>
                </a:solidFill>
              </a:rPr>
              <a:t>مولد برق اضطراری به صورت خودکار حداکثربین 5 تا 7 ثانیه بعد از قطع جریان برق عادی شروع به کار نماید.</a:t>
            </a:r>
          </a:p>
          <a:p>
            <a:endParaRPr lang="fa-IR" dirty="0">
              <a:solidFill>
                <a:schemeClr val="tx2"/>
              </a:solidFill>
            </a:endParaRPr>
          </a:p>
          <a:p>
            <a:endParaRPr lang="fa-IR" dirty="0">
              <a:solidFill>
                <a:schemeClr val="tx2"/>
              </a:solidFill>
            </a:endParaRPr>
          </a:p>
        </p:txBody>
      </p:sp>
    </p:spTree>
    <p:extLst>
      <p:ext uri="{BB962C8B-B14F-4D97-AF65-F5344CB8AC3E}">
        <p14:creationId xmlns:p14="http://schemas.microsoft.com/office/powerpoint/2010/main" val="1698244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0"/>
            <a:ext cx="9729631" cy="1052736"/>
          </a:xfrm>
        </p:spPr>
        <p:txBody>
          <a:bodyPr>
            <a:noAutofit/>
          </a:bodyPr>
          <a:lstStyle/>
          <a:p>
            <a:r>
              <a:rPr lang="fa-IR" sz="4800" b="1" dirty="0">
                <a:solidFill>
                  <a:srgbClr val="FF0000"/>
                </a:solidFill>
                <a:cs typeface="B Nazanin" panose="00000400000000000000" pitchFamily="2" charset="-78"/>
              </a:rPr>
              <a:t>توصیه هایی درخصوص ایمنی سیستم اطفاء حریق</a:t>
            </a:r>
          </a:p>
        </p:txBody>
      </p:sp>
      <p:sp>
        <p:nvSpPr>
          <p:cNvPr id="3" name="Content Placeholder 2"/>
          <p:cNvSpPr>
            <a:spLocks noGrp="1"/>
          </p:cNvSpPr>
          <p:nvPr>
            <p:ph sz="half" idx="2"/>
          </p:nvPr>
        </p:nvSpPr>
        <p:spPr>
          <a:xfrm>
            <a:off x="405780" y="1268760"/>
            <a:ext cx="11377263" cy="5400600"/>
          </a:xfrm>
        </p:spPr>
        <p:txBody>
          <a:bodyPr>
            <a:normAutofit/>
          </a:bodyPr>
          <a:lstStyle/>
          <a:p>
            <a:pPr algn="just">
              <a:lnSpc>
                <a:spcPct val="100000"/>
              </a:lnSpc>
            </a:pPr>
            <a:endParaRPr lang="fa-IR" b="1" dirty="0" smtClean="0">
              <a:solidFill>
                <a:schemeClr val="tx2"/>
              </a:solidFill>
            </a:endParaRPr>
          </a:p>
          <a:p>
            <a:pPr algn="just">
              <a:lnSpc>
                <a:spcPct val="100000"/>
              </a:lnSpc>
            </a:pPr>
            <a:r>
              <a:rPr lang="fa-IR" b="1" dirty="0" smtClean="0">
                <a:solidFill>
                  <a:schemeClr val="tx2"/>
                </a:solidFill>
              </a:rPr>
              <a:t>آموزش </a:t>
            </a:r>
            <a:r>
              <a:rPr lang="fa-IR" b="1" dirty="0">
                <a:solidFill>
                  <a:schemeClr val="tx2"/>
                </a:solidFill>
              </a:rPr>
              <a:t>استفاده از خاموش كننده هاي دستي به دانش آموزان و كاركنان مدرسه الزامی است.</a:t>
            </a:r>
          </a:p>
          <a:p>
            <a:pPr algn="just">
              <a:lnSpc>
                <a:spcPct val="100000"/>
              </a:lnSpc>
            </a:pPr>
            <a:r>
              <a:rPr lang="fa-IR" b="1" dirty="0">
                <a:solidFill>
                  <a:schemeClr val="tx2"/>
                </a:solidFill>
              </a:rPr>
              <a:t>کپسول‌هاي اطفاء حریق مطابق با استاندارد و نظر كارشناس ايمني نصب شده باشد .</a:t>
            </a:r>
          </a:p>
          <a:p>
            <a:pPr algn="just">
              <a:lnSpc>
                <a:spcPct val="100000"/>
              </a:lnSpc>
            </a:pPr>
            <a:r>
              <a:rPr lang="fa-IR" b="1" dirty="0">
                <a:solidFill>
                  <a:schemeClr val="tx2"/>
                </a:solidFill>
              </a:rPr>
              <a:t>بازرسی و شارژ کپسول های اطفای حریق در فواصل زمانی معین (هر ساله) توسط شرکت </a:t>
            </a:r>
            <a:r>
              <a:rPr lang="fa-IR" b="1" dirty="0" smtClean="0">
                <a:solidFill>
                  <a:schemeClr val="tx2"/>
                </a:solidFill>
              </a:rPr>
              <a:t>های </a:t>
            </a:r>
            <a:r>
              <a:rPr lang="fa-IR" b="1" dirty="0">
                <a:solidFill>
                  <a:schemeClr val="tx2"/>
                </a:solidFill>
              </a:rPr>
              <a:t>معتبر دارای مجوز از آتش نشانی، انجام شود</a:t>
            </a:r>
            <a:r>
              <a:rPr lang="fa-IR" b="1" dirty="0" smtClean="0">
                <a:solidFill>
                  <a:schemeClr val="tx2"/>
                </a:solidFill>
              </a:rPr>
              <a:t>.</a:t>
            </a:r>
          </a:p>
          <a:p>
            <a:endParaRPr lang="fa-IR" dirty="0"/>
          </a:p>
        </p:txBody>
      </p:sp>
    </p:spTree>
    <p:extLst>
      <p:ext uri="{BB962C8B-B14F-4D97-AF65-F5344CB8AC3E}">
        <p14:creationId xmlns:p14="http://schemas.microsoft.com/office/powerpoint/2010/main" val="1644474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116632"/>
            <a:ext cx="9729631" cy="936103"/>
          </a:xfrm>
        </p:spPr>
        <p:txBody>
          <a:bodyPr>
            <a:noAutofit/>
          </a:bodyPr>
          <a:lstStyle/>
          <a:p>
            <a:r>
              <a:rPr lang="fa-IR" sz="4800" b="1" dirty="0">
                <a:solidFill>
                  <a:srgbClr val="FF0000"/>
                </a:solidFill>
                <a:cs typeface="B Nazanin" panose="00000400000000000000" pitchFamily="2" charset="-78"/>
              </a:rPr>
              <a:t>توصیه هایی درخصوص ایمنی سیستم اطفاء حریق</a:t>
            </a:r>
          </a:p>
        </p:txBody>
      </p:sp>
      <p:sp>
        <p:nvSpPr>
          <p:cNvPr id="3" name="Content Placeholder 2"/>
          <p:cNvSpPr>
            <a:spLocks noGrp="1"/>
          </p:cNvSpPr>
          <p:nvPr>
            <p:ph sz="half" idx="2"/>
          </p:nvPr>
        </p:nvSpPr>
        <p:spPr/>
        <p:txBody>
          <a:bodyPr/>
          <a:lstStyle/>
          <a:p>
            <a:pPr algn="just">
              <a:lnSpc>
                <a:spcPct val="100000"/>
              </a:lnSpc>
            </a:pPr>
            <a:endParaRPr lang="fa-IR" b="1" dirty="0" smtClean="0">
              <a:solidFill>
                <a:schemeClr val="tx2"/>
              </a:solidFill>
            </a:endParaRPr>
          </a:p>
          <a:p>
            <a:pPr algn="just">
              <a:lnSpc>
                <a:spcPct val="100000"/>
              </a:lnSpc>
            </a:pPr>
            <a:r>
              <a:rPr lang="fa-IR" b="1" dirty="0" smtClean="0">
                <a:solidFill>
                  <a:schemeClr val="tx2"/>
                </a:solidFill>
              </a:rPr>
              <a:t>مناطق </a:t>
            </a:r>
            <a:r>
              <a:rPr lang="fa-IR" b="1" dirty="0">
                <a:solidFill>
                  <a:schemeClr val="tx2"/>
                </a:solidFill>
              </a:rPr>
              <a:t>پرخطر شامل اتاق های دیگ بخار، آشپزخانه ها، آزمایشگاه ها، کارگاه ها، انبارها وفضاهایی که دارای یک نوع وسیله حرارت زای ثابت یا قابل حمل است، بایستی توسط درب مقاوم ودیوارهای جدا کننده از دیگر قسمت ها تفکیک شوند. </a:t>
            </a:r>
            <a:endParaRPr lang="fa-IR" b="1" dirty="0" smtClean="0">
              <a:solidFill>
                <a:schemeClr val="tx2"/>
              </a:solidFill>
            </a:endParaRPr>
          </a:p>
          <a:p>
            <a:pPr algn="just">
              <a:lnSpc>
                <a:spcPct val="100000"/>
              </a:lnSpc>
            </a:pPr>
            <a:r>
              <a:rPr lang="fa-IR" b="1" dirty="0">
                <a:solidFill>
                  <a:schemeClr val="tx2"/>
                </a:solidFill>
              </a:rPr>
              <a:t>درمدارس باید خاموش کننده های دستی پودر و گاز 6 کیلویی وگاز کربنیک 4 کیلویی به تعداد لازم و درمکان مناسب ، دردسترس و درمعرض دید نصب شده باشد وحداکثربه فاصله هر 22 متر یک دستگاه درنظر گرفته شود.</a:t>
            </a:r>
          </a:p>
          <a:p>
            <a:pPr algn="just">
              <a:lnSpc>
                <a:spcPct val="100000"/>
              </a:lnSpc>
            </a:pPr>
            <a:endParaRPr lang="fa-IR" b="1" dirty="0">
              <a:solidFill>
                <a:schemeClr val="tx2"/>
              </a:solidFill>
            </a:endParaRPr>
          </a:p>
          <a:p>
            <a:endParaRPr lang="fa-IR" dirty="0"/>
          </a:p>
        </p:txBody>
      </p:sp>
    </p:spTree>
    <p:extLst>
      <p:ext uri="{BB962C8B-B14F-4D97-AF65-F5344CB8AC3E}">
        <p14:creationId xmlns:p14="http://schemas.microsoft.com/office/powerpoint/2010/main" val="740828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800" b="1" dirty="0">
                <a:solidFill>
                  <a:srgbClr val="FF0000"/>
                </a:solidFill>
                <a:cs typeface="B Nazanin" panose="00000400000000000000" pitchFamily="2" charset="-78"/>
              </a:rPr>
              <a:t>توصیه هایی درخصوص ایمنی سیستم اطفاء حریق</a:t>
            </a:r>
          </a:p>
        </p:txBody>
      </p:sp>
      <p:sp>
        <p:nvSpPr>
          <p:cNvPr id="3" name="Content Placeholder 2"/>
          <p:cNvSpPr>
            <a:spLocks noGrp="1"/>
          </p:cNvSpPr>
          <p:nvPr>
            <p:ph sz="half" idx="2"/>
          </p:nvPr>
        </p:nvSpPr>
        <p:spPr>
          <a:xfrm>
            <a:off x="405780" y="1268760"/>
            <a:ext cx="11377263" cy="5400600"/>
          </a:xfrm>
        </p:spPr>
        <p:txBody>
          <a:bodyPr>
            <a:normAutofit/>
          </a:bodyPr>
          <a:lstStyle/>
          <a:p>
            <a:pPr algn="just">
              <a:lnSpc>
                <a:spcPct val="100000"/>
              </a:lnSpc>
            </a:pPr>
            <a:r>
              <a:rPr lang="fa-IR" b="1" dirty="0">
                <a:solidFill>
                  <a:schemeClr val="tx2"/>
                </a:solidFill>
              </a:rPr>
              <a:t>درصورت بروز آتش سوزی در بخاری ها خونسردی خود را حفظ کرده و دروهله اول جریان سوخت دستگاه را قطع نمایید.</a:t>
            </a:r>
          </a:p>
          <a:p>
            <a:pPr algn="just">
              <a:lnSpc>
                <a:spcPct val="100000"/>
              </a:lnSpc>
            </a:pPr>
            <a:r>
              <a:rPr lang="fa-IR" b="1" dirty="0">
                <a:solidFill>
                  <a:schemeClr val="tx2"/>
                </a:solidFill>
              </a:rPr>
              <a:t>خوابگاه ها و ساختمان ها (زیر بنای بالای 2000 متر مربع) كه از لحاظ اطفاء حريق داراي حساسيت بالاتر مي‌باشند اجراي سيستم اطفاء حريق خشک و تر الزاميست. </a:t>
            </a:r>
          </a:p>
          <a:p>
            <a:pPr algn="just">
              <a:lnSpc>
                <a:spcPct val="100000"/>
              </a:lnSpc>
            </a:pPr>
            <a:r>
              <a:rPr lang="fa-IR" b="1" dirty="0">
                <a:solidFill>
                  <a:schemeClr val="tx2"/>
                </a:solidFill>
              </a:rPr>
              <a:t>بدیهی است در صورت اجرای سیستم تر (آب‌پاش)، تعبیه منبع ذخیره روی زمین، بوستر پمپ و برق اضطراری در مدرسه الزامیست</a:t>
            </a:r>
            <a:r>
              <a:rPr lang="fa-IR" b="1" dirty="0" smtClean="0">
                <a:solidFill>
                  <a:schemeClr val="tx2"/>
                </a:solidFill>
              </a:rPr>
              <a:t>.</a:t>
            </a:r>
          </a:p>
          <a:p>
            <a:pPr algn="just">
              <a:lnSpc>
                <a:spcPct val="100000"/>
              </a:lnSpc>
            </a:pPr>
            <a:r>
              <a:rPr lang="fa-IR" b="1" dirty="0">
                <a:solidFill>
                  <a:schemeClr val="tx2"/>
                </a:solidFill>
              </a:rPr>
              <a:t>جهت اطفاء حریق كتابخانه ها، استفاده از سيستم خشك (كپسول) پيشنهاد مي گردد.</a:t>
            </a:r>
          </a:p>
          <a:p>
            <a:pPr algn="just">
              <a:lnSpc>
                <a:spcPct val="100000"/>
              </a:lnSpc>
            </a:pPr>
            <a:endParaRPr lang="fa-IR" b="1" dirty="0">
              <a:solidFill>
                <a:schemeClr val="tx2"/>
              </a:solidFill>
            </a:endParaRPr>
          </a:p>
          <a:p>
            <a:pPr marL="0" indent="0">
              <a:buNone/>
            </a:pPr>
            <a:endParaRPr lang="fa-IR" dirty="0"/>
          </a:p>
        </p:txBody>
      </p:sp>
    </p:spTree>
    <p:extLst>
      <p:ext uri="{BB962C8B-B14F-4D97-AF65-F5344CB8AC3E}">
        <p14:creationId xmlns:p14="http://schemas.microsoft.com/office/powerpoint/2010/main" val="4237109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116632"/>
            <a:ext cx="9729631" cy="1008111"/>
          </a:xfrm>
        </p:spPr>
        <p:txBody>
          <a:bodyPr>
            <a:noAutofit/>
          </a:bodyPr>
          <a:lstStyle/>
          <a:p>
            <a:r>
              <a:rPr lang="fa-IR" sz="4800" b="1" dirty="0" smtClean="0">
                <a:solidFill>
                  <a:srgbClr val="FF0000"/>
                </a:solidFill>
                <a:cs typeface="B Nazanin" panose="00000400000000000000" pitchFamily="2" charset="-78"/>
              </a:rPr>
              <a:t>توصیه هایی درخصوص ایمنی ساختمان سرایداری</a:t>
            </a:r>
            <a:endParaRPr lang="fa-IR" sz="4800" b="1" dirty="0">
              <a:solidFill>
                <a:srgbClr val="FF0000"/>
              </a:solidFill>
              <a:cs typeface="B Nazanin" panose="00000400000000000000" pitchFamily="2" charset="-78"/>
            </a:endParaRPr>
          </a:p>
        </p:txBody>
      </p:sp>
      <p:sp>
        <p:nvSpPr>
          <p:cNvPr id="3" name="Content Placeholder 2"/>
          <p:cNvSpPr>
            <a:spLocks noGrp="1"/>
          </p:cNvSpPr>
          <p:nvPr>
            <p:ph sz="half" idx="2"/>
          </p:nvPr>
        </p:nvSpPr>
        <p:spPr/>
        <p:txBody>
          <a:bodyPr/>
          <a:lstStyle/>
          <a:p>
            <a:pPr algn="just">
              <a:lnSpc>
                <a:spcPct val="100000"/>
              </a:lnSpc>
            </a:pPr>
            <a:endParaRPr lang="fa-IR" b="1" dirty="0" smtClean="0">
              <a:solidFill>
                <a:schemeClr val="tx2"/>
              </a:solidFill>
            </a:endParaRPr>
          </a:p>
          <a:p>
            <a:pPr algn="just">
              <a:lnSpc>
                <a:spcPct val="100000"/>
              </a:lnSpc>
            </a:pPr>
            <a:r>
              <a:rPr lang="fa-IR" b="1" dirty="0" smtClean="0">
                <a:solidFill>
                  <a:schemeClr val="tx2"/>
                </a:solidFill>
              </a:rPr>
              <a:t>تاسیسات </a:t>
            </a:r>
            <a:r>
              <a:rPr lang="fa-IR" b="1" dirty="0">
                <a:solidFill>
                  <a:schemeClr val="tx2"/>
                </a:solidFill>
              </a:rPr>
              <a:t>ساختمان سرايداري باید مستقل از ساختمان اصلي طراحي و اجرا شود تا با استفاده از سیستم های کنترل هوشمند موتورخانه بتوان در مصرف سوخت صرفه جويي کرد.</a:t>
            </a:r>
          </a:p>
          <a:p>
            <a:pPr algn="just">
              <a:lnSpc>
                <a:spcPct val="100000"/>
              </a:lnSpc>
            </a:pPr>
            <a:r>
              <a:rPr lang="fa-IR" b="1" dirty="0">
                <a:solidFill>
                  <a:schemeClr val="tx2"/>
                </a:solidFill>
              </a:rPr>
              <a:t>همچنین از سنسور نشت گاز و منواکسید کربن برای ساختمان سرایداری استفاده شود.</a:t>
            </a:r>
          </a:p>
          <a:p>
            <a:endParaRPr lang="fa-IR" dirty="0"/>
          </a:p>
        </p:txBody>
      </p:sp>
    </p:spTree>
    <p:extLst>
      <p:ext uri="{BB962C8B-B14F-4D97-AF65-F5344CB8AC3E}">
        <p14:creationId xmlns:p14="http://schemas.microsoft.com/office/powerpoint/2010/main" val="1362685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800" b="1" dirty="0">
                <a:solidFill>
                  <a:srgbClr val="FF0000"/>
                </a:solidFill>
                <a:cs typeface="B Nazanin" panose="00000400000000000000" pitchFamily="2" charset="-78"/>
              </a:rPr>
              <a:t>توصیه هایی درخصوص ایمنی سرویس های بهداشتی</a:t>
            </a:r>
          </a:p>
        </p:txBody>
      </p:sp>
      <p:sp>
        <p:nvSpPr>
          <p:cNvPr id="3" name="Content Placeholder 2"/>
          <p:cNvSpPr>
            <a:spLocks noGrp="1"/>
          </p:cNvSpPr>
          <p:nvPr>
            <p:ph sz="half" idx="2"/>
          </p:nvPr>
        </p:nvSpPr>
        <p:spPr/>
        <p:txBody>
          <a:bodyPr/>
          <a:lstStyle/>
          <a:p>
            <a:pPr algn="just">
              <a:lnSpc>
                <a:spcPct val="100000"/>
              </a:lnSpc>
            </a:pPr>
            <a:r>
              <a:rPr lang="fa-IR" b="1" dirty="0">
                <a:solidFill>
                  <a:schemeClr val="tx2"/>
                </a:solidFill>
              </a:rPr>
              <a:t>با هماهنگی بخش معماری، ترجیحا سرویس های بهداشتی در ساختمان اصلی اجرا شود.</a:t>
            </a:r>
          </a:p>
          <a:p>
            <a:pPr algn="just">
              <a:lnSpc>
                <a:spcPct val="100000"/>
              </a:lnSpc>
            </a:pPr>
            <a:r>
              <a:rPr lang="fa-IR" b="1" dirty="0">
                <a:solidFill>
                  <a:schemeClr val="tx2"/>
                </a:solidFill>
              </a:rPr>
              <a:t>در کلیه موارد آبخوری ها باید به صورت جداگانه از سرویس های بهداشتی اجرا گردند.</a:t>
            </a:r>
          </a:p>
          <a:p>
            <a:pPr algn="just">
              <a:lnSpc>
                <a:spcPct val="100000"/>
              </a:lnSpc>
            </a:pPr>
            <a:r>
              <a:rPr lang="fa-IR" b="1" dirty="0">
                <a:solidFill>
                  <a:schemeClr val="tx2"/>
                </a:solidFill>
              </a:rPr>
              <a:t>استفاده از مخازن متمركز به جاي فلاش تانك براي چند سرويس و يا استفاده از فلاش تانك هاي توكار پیشنهاد می گردد . </a:t>
            </a:r>
            <a:endParaRPr lang="fa-IR" b="1" dirty="0" smtClean="0">
              <a:solidFill>
                <a:schemeClr val="tx2"/>
              </a:solidFill>
            </a:endParaRPr>
          </a:p>
          <a:p>
            <a:pPr algn="just">
              <a:lnSpc>
                <a:spcPct val="100000"/>
              </a:lnSpc>
            </a:pPr>
            <a:r>
              <a:rPr lang="fa-IR" b="1" dirty="0">
                <a:solidFill>
                  <a:schemeClr val="tx2"/>
                </a:solidFill>
              </a:rPr>
              <a:t>استفاده از مبدل های صفحه ای برای تامین آبگرم مصرفی و حذف منابع دوجداره به دلیل راندمان پائین پیشنهاد می گردد.</a:t>
            </a:r>
          </a:p>
          <a:p>
            <a:endParaRPr lang="fa-IR" dirty="0"/>
          </a:p>
          <a:p>
            <a:pPr marL="0" indent="0">
              <a:buNone/>
            </a:pPr>
            <a:endParaRPr lang="fa-IR" dirty="0"/>
          </a:p>
        </p:txBody>
      </p:sp>
    </p:spTree>
    <p:extLst>
      <p:ext uri="{BB962C8B-B14F-4D97-AF65-F5344CB8AC3E}">
        <p14:creationId xmlns:p14="http://schemas.microsoft.com/office/powerpoint/2010/main" val="2672027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116632"/>
            <a:ext cx="9729631" cy="843393"/>
          </a:xfrm>
        </p:spPr>
        <p:txBody>
          <a:bodyPr>
            <a:noAutofit/>
          </a:bodyPr>
          <a:lstStyle/>
          <a:p>
            <a:r>
              <a:rPr lang="fa-IR" sz="4800" b="1" dirty="0">
                <a:solidFill>
                  <a:srgbClr val="FF0000"/>
                </a:solidFill>
                <a:cs typeface="B Nazanin" panose="00000400000000000000" pitchFamily="2" charset="-78"/>
              </a:rPr>
              <a:t>توصیه هایی درخصوص ایمنی سرویس های بهداشتی</a:t>
            </a:r>
          </a:p>
        </p:txBody>
      </p:sp>
      <p:sp>
        <p:nvSpPr>
          <p:cNvPr id="3" name="Content Placeholder 2"/>
          <p:cNvSpPr>
            <a:spLocks noGrp="1"/>
          </p:cNvSpPr>
          <p:nvPr>
            <p:ph sz="half" idx="2"/>
          </p:nvPr>
        </p:nvSpPr>
        <p:spPr/>
        <p:txBody>
          <a:bodyPr/>
          <a:lstStyle/>
          <a:p>
            <a:endParaRPr lang="fa-IR" dirty="0" smtClean="0"/>
          </a:p>
          <a:p>
            <a:r>
              <a:rPr lang="fa-IR" b="1" dirty="0" smtClean="0">
                <a:solidFill>
                  <a:schemeClr val="tx2"/>
                </a:solidFill>
              </a:rPr>
              <a:t>ارتفاع </a:t>
            </a:r>
            <a:r>
              <a:rPr lang="fa-IR" b="1" dirty="0">
                <a:solidFill>
                  <a:schemeClr val="tx2"/>
                </a:solidFill>
              </a:rPr>
              <a:t>روشویی ها متناسب با سن دانش آموزان در دوره های مختلف تحصیلی 60 تا ۷5 سانتی متر از سطح زمین باشد.</a:t>
            </a:r>
          </a:p>
          <a:p>
            <a:endParaRPr lang="fa-IR" dirty="0"/>
          </a:p>
        </p:txBody>
      </p:sp>
    </p:spTree>
    <p:extLst>
      <p:ext uri="{BB962C8B-B14F-4D97-AF65-F5344CB8AC3E}">
        <p14:creationId xmlns:p14="http://schemas.microsoft.com/office/powerpoint/2010/main" val="3677992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b="1" dirty="0">
                <a:solidFill>
                  <a:srgbClr val="FF0000"/>
                </a:solidFill>
                <a:cs typeface="B Nazanin" panose="00000400000000000000" pitchFamily="2" charset="-78"/>
              </a:rPr>
              <a:t>توصیه های کلی</a:t>
            </a:r>
          </a:p>
        </p:txBody>
      </p:sp>
      <p:sp>
        <p:nvSpPr>
          <p:cNvPr id="3" name="Content Placeholder 2"/>
          <p:cNvSpPr>
            <a:spLocks noGrp="1"/>
          </p:cNvSpPr>
          <p:nvPr>
            <p:ph sz="half" idx="2"/>
          </p:nvPr>
        </p:nvSpPr>
        <p:spPr>
          <a:xfrm>
            <a:off x="405780" y="1268760"/>
            <a:ext cx="11377263" cy="5184576"/>
          </a:xfrm>
        </p:spPr>
        <p:txBody>
          <a:bodyPr/>
          <a:lstStyle/>
          <a:p>
            <a:pPr algn="just">
              <a:lnSpc>
                <a:spcPct val="100000"/>
              </a:lnSpc>
            </a:pPr>
            <a:r>
              <a:rPr lang="fa-IR" b="1" dirty="0">
                <a:solidFill>
                  <a:schemeClr val="tx2"/>
                </a:solidFill>
              </a:rPr>
              <a:t>مدرسه باید خارج از حریم کابل های فشارقوی برق، خطوط گازرسانی، پمپ بنزین، محل عرضه وفروش کپسول های گاز، انبارهای مواد محترقه باشد.</a:t>
            </a:r>
          </a:p>
          <a:p>
            <a:pPr algn="just">
              <a:lnSpc>
                <a:spcPct val="100000"/>
              </a:lnSpc>
            </a:pPr>
            <a:r>
              <a:rPr lang="fa-IR" b="1" dirty="0">
                <a:solidFill>
                  <a:schemeClr val="tx2"/>
                </a:solidFill>
              </a:rPr>
              <a:t>احداث مدرسه با بیش از سه طبقه ارتفاع ممنوع می باشد.</a:t>
            </a:r>
          </a:p>
          <a:p>
            <a:pPr algn="just">
              <a:lnSpc>
                <a:spcPct val="100000"/>
              </a:lnSpc>
            </a:pPr>
            <a:r>
              <a:rPr lang="fa-IR" b="1" dirty="0">
                <a:solidFill>
                  <a:schemeClr val="tx2"/>
                </a:solidFill>
              </a:rPr>
              <a:t>مدرسه نباید در مسیر و مجاورت عوامل آلودگی زا باشد.</a:t>
            </a:r>
          </a:p>
          <a:p>
            <a:pPr algn="just">
              <a:lnSpc>
                <a:spcPct val="100000"/>
              </a:lnSpc>
            </a:pPr>
            <a:r>
              <a:rPr lang="fa-IR" b="1" dirty="0">
                <a:solidFill>
                  <a:schemeClr val="tx2"/>
                </a:solidFill>
              </a:rPr>
              <a:t>مسيرهاي خروج اضطراري بايد با علائم سبز رنگ به صورت فلش يا خط كشي گوياسازي گردد. </a:t>
            </a:r>
          </a:p>
          <a:p>
            <a:pPr algn="just">
              <a:lnSpc>
                <a:spcPct val="100000"/>
              </a:lnSpc>
            </a:pPr>
            <a:r>
              <a:rPr lang="fa-IR" b="1" dirty="0">
                <a:solidFill>
                  <a:schemeClr val="tx2"/>
                </a:solidFill>
              </a:rPr>
              <a:t>در صورت امكان عناصر سازه ای (از قبيل چارچوب درب ها و...) در مسیرهاي اضطراری در برابر حریق مقاوم باشند.</a:t>
            </a:r>
          </a:p>
          <a:p>
            <a:endParaRPr lang="fa-IR" dirty="0"/>
          </a:p>
        </p:txBody>
      </p:sp>
    </p:spTree>
    <p:extLst>
      <p:ext uri="{BB962C8B-B14F-4D97-AF65-F5344CB8AC3E}">
        <p14:creationId xmlns:p14="http://schemas.microsoft.com/office/powerpoint/2010/main" val="18303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800" b="1" dirty="0" smtClean="0">
                <a:solidFill>
                  <a:srgbClr val="FF0000"/>
                </a:solidFill>
                <a:cs typeface="B Nazanin" panose="00000400000000000000" pitchFamily="2" charset="-78"/>
              </a:rPr>
              <a:t>توصیه های کلی</a:t>
            </a:r>
            <a:endParaRPr lang="fa-IR" sz="4800" b="1" dirty="0">
              <a:solidFill>
                <a:srgbClr val="FF0000"/>
              </a:solidFill>
              <a:cs typeface="B Nazanin" panose="00000400000000000000" pitchFamily="2" charset="-78"/>
            </a:endParaRPr>
          </a:p>
        </p:txBody>
      </p:sp>
      <p:sp>
        <p:nvSpPr>
          <p:cNvPr id="3" name="Content Placeholder 2"/>
          <p:cNvSpPr>
            <a:spLocks noGrp="1"/>
          </p:cNvSpPr>
          <p:nvPr>
            <p:ph sz="half" idx="2"/>
          </p:nvPr>
        </p:nvSpPr>
        <p:spPr/>
        <p:txBody>
          <a:bodyPr/>
          <a:lstStyle/>
          <a:p>
            <a:pPr algn="just">
              <a:lnSpc>
                <a:spcPct val="100000"/>
              </a:lnSpc>
            </a:pPr>
            <a:r>
              <a:rPr lang="fa-IR" b="1" dirty="0">
                <a:solidFill>
                  <a:schemeClr val="tx2"/>
                </a:solidFill>
              </a:rPr>
              <a:t>مدرسه داراي گروه مديريت بحران باشد .</a:t>
            </a:r>
          </a:p>
          <a:p>
            <a:pPr algn="just">
              <a:lnSpc>
                <a:spcPct val="100000"/>
              </a:lnSpc>
            </a:pPr>
            <a:r>
              <a:rPr lang="fa-IR" b="1" dirty="0">
                <a:solidFill>
                  <a:schemeClr val="tx2"/>
                </a:solidFill>
              </a:rPr>
              <a:t>دانش آموزان بايد در خصوص انواع حوادث آموزش ببينند .</a:t>
            </a:r>
          </a:p>
          <a:p>
            <a:pPr algn="just">
              <a:lnSpc>
                <a:spcPct val="100000"/>
              </a:lnSpc>
            </a:pPr>
            <a:r>
              <a:rPr lang="fa-IR" b="1" dirty="0">
                <a:solidFill>
                  <a:schemeClr val="tx2"/>
                </a:solidFill>
              </a:rPr>
              <a:t>به منظور پیشگیری از زنگ زدگی و لق شدن و افتادن درب ها هر چند وقت یکبار باید دستگیره درها ، چفت و بست دستگیره ها، شیشه پنجره ها و لولای در چک شود.</a:t>
            </a:r>
          </a:p>
          <a:p>
            <a:pPr algn="just">
              <a:lnSpc>
                <a:spcPct val="100000"/>
              </a:lnSpc>
            </a:pPr>
            <a:r>
              <a:rPr lang="fa-IR" b="1" dirty="0">
                <a:solidFill>
                  <a:schemeClr val="tx2"/>
                </a:solidFill>
              </a:rPr>
              <a:t>ساختمان ومصالح بکار رفته درآن وسایر اقلام می بایست دربرابر آتش سوزی مقاوم باشند.</a:t>
            </a:r>
          </a:p>
          <a:p>
            <a:endParaRPr lang="fa-IR" dirty="0"/>
          </a:p>
        </p:txBody>
      </p:sp>
    </p:spTree>
    <p:extLst>
      <p:ext uri="{BB962C8B-B14F-4D97-AF65-F5344CB8AC3E}">
        <p14:creationId xmlns:p14="http://schemas.microsoft.com/office/powerpoint/2010/main" val="119823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b="1" dirty="0" smtClean="0">
                <a:solidFill>
                  <a:srgbClr val="FF0000"/>
                </a:solidFill>
                <a:cs typeface="B Nazanin" panose="00000400000000000000" pitchFamily="2" charset="-78"/>
              </a:rPr>
              <a:t>توصیه های ایمنی درکلاس درس</a:t>
            </a:r>
            <a:endParaRPr lang="fa-IR" sz="4800" b="1" dirty="0">
              <a:solidFill>
                <a:srgbClr val="FF0000"/>
              </a:solidFill>
              <a:cs typeface="B Nazanin" panose="00000400000000000000" pitchFamily="2" charset="-78"/>
            </a:endParaRPr>
          </a:p>
        </p:txBody>
      </p:sp>
      <p:sp>
        <p:nvSpPr>
          <p:cNvPr id="3" name="Content Placeholder 2"/>
          <p:cNvSpPr>
            <a:spLocks noGrp="1"/>
          </p:cNvSpPr>
          <p:nvPr>
            <p:ph sz="half" idx="2"/>
          </p:nvPr>
        </p:nvSpPr>
        <p:spPr/>
        <p:txBody>
          <a:bodyPr/>
          <a:lstStyle/>
          <a:p>
            <a:pPr algn="just">
              <a:lnSpc>
                <a:spcPct val="100000"/>
              </a:lnSpc>
            </a:pPr>
            <a:r>
              <a:rPr lang="fa-IR" b="1" dirty="0">
                <a:solidFill>
                  <a:schemeClr val="tx2"/>
                </a:solidFill>
              </a:rPr>
              <a:t>درب كلاس ها به طرف بیرون باز شود.</a:t>
            </a:r>
          </a:p>
          <a:p>
            <a:pPr algn="just">
              <a:lnSpc>
                <a:spcPct val="100000"/>
              </a:lnSpc>
            </a:pPr>
            <a:r>
              <a:rPr lang="fa-IR" b="1" dirty="0">
                <a:solidFill>
                  <a:schemeClr val="tx2"/>
                </a:solidFill>
              </a:rPr>
              <a:t>موزائیك های كف كلاس لیز نباشد كه باعث سرخوردن و ایجاد حادثه نشود.</a:t>
            </a:r>
          </a:p>
          <a:p>
            <a:pPr algn="just">
              <a:lnSpc>
                <a:spcPct val="100000"/>
              </a:lnSpc>
            </a:pPr>
            <a:r>
              <a:rPr lang="fa-IR" b="1" dirty="0">
                <a:solidFill>
                  <a:schemeClr val="tx2"/>
                </a:solidFill>
              </a:rPr>
              <a:t>تابلوی كلاس درس محكم به دیوار نصب شده باشد. </a:t>
            </a:r>
          </a:p>
          <a:p>
            <a:pPr algn="just">
              <a:lnSpc>
                <a:spcPct val="100000"/>
              </a:lnSpc>
            </a:pPr>
            <a:r>
              <a:rPr lang="fa-IR" b="1" dirty="0">
                <a:solidFill>
                  <a:schemeClr val="tx2"/>
                </a:solidFill>
              </a:rPr>
              <a:t>بخاری كلاس در گوشه ای خارج از مسیر تردد دانش آموزان و ترجیحاً در بالاتر از سطح زمین نصب شده باشد. </a:t>
            </a:r>
            <a:endParaRPr lang="fa-IR" b="1" dirty="0" smtClean="0">
              <a:solidFill>
                <a:schemeClr val="tx2"/>
              </a:solidFill>
            </a:endParaRPr>
          </a:p>
          <a:p>
            <a:pPr algn="just">
              <a:lnSpc>
                <a:spcPct val="100000"/>
              </a:lnSpc>
            </a:pPr>
            <a:r>
              <a:rPr lang="fa-IR" b="1" dirty="0">
                <a:solidFill>
                  <a:schemeClr val="tx2"/>
                </a:solidFill>
              </a:rPr>
              <a:t>پنکه های سیار حتی الامکان در کلاس درس استفاده نشود .</a:t>
            </a:r>
          </a:p>
          <a:p>
            <a:pPr algn="just">
              <a:lnSpc>
                <a:spcPct val="100000"/>
              </a:lnSpc>
            </a:pPr>
            <a:r>
              <a:rPr lang="fa-IR" b="1" dirty="0">
                <a:solidFill>
                  <a:schemeClr val="tx2"/>
                </a:solidFill>
              </a:rPr>
              <a:t>برای هردانش آموز درکلاس حداقل باید25/ 1متر مربع سطح درنظر گرفته شود.</a:t>
            </a:r>
          </a:p>
          <a:p>
            <a:endParaRPr lang="fa-IR" b="1" dirty="0">
              <a:solidFill>
                <a:schemeClr val="tx2"/>
              </a:solidFill>
            </a:endParaRPr>
          </a:p>
          <a:p>
            <a:endParaRPr lang="fa-IR" dirty="0"/>
          </a:p>
        </p:txBody>
      </p:sp>
    </p:spTree>
    <p:extLst>
      <p:ext uri="{BB962C8B-B14F-4D97-AF65-F5344CB8AC3E}">
        <p14:creationId xmlns:p14="http://schemas.microsoft.com/office/powerpoint/2010/main" val="3540153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b="1" dirty="0" smtClean="0">
                <a:solidFill>
                  <a:srgbClr val="FF0000"/>
                </a:solidFill>
                <a:cs typeface="B Nazanin" panose="00000400000000000000" pitchFamily="2" charset="-78"/>
              </a:rPr>
              <a:t>توصیه های ایمنی درکلاس درس</a:t>
            </a:r>
            <a:endParaRPr lang="fa-IR" sz="4800" b="1" dirty="0">
              <a:solidFill>
                <a:srgbClr val="FF0000"/>
              </a:solidFill>
              <a:cs typeface="B Nazanin" panose="00000400000000000000" pitchFamily="2" charset="-78"/>
            </a:endParaRPr>
          </a:p>
        </p:txBody>
      </p:sp>
      <p:sp>
        <p:nvSpPr>
          <p:cNvPr id="3" name="Content Placeholder 2"/>
          <p:cNvSpPr>
            <a:spLocks noGrp="1"/>
          </p:cNvSpPr>
          <p:nvPr>
            <p:ph sz="half" idx="2"/>
          </p:nvPr>
        </p:nvSpPr>
        <p:spPr>
          <a:xfrm>
            <a:off x="405780" y="1268760"/>
            <a:ext cx="11377263" cy="5184576"/>
          </a:xfrm>
        </p:spPr>
        <p:txBody>
          <a:bodyPr>
            <a:normAutofit/>
          </a:bodyPr>
          <a:lstStyle/>
          <a:p>
            <a:pPr algn="just">
              <a:lnSpc>
                <a:spcPct val="100000"/>
              </a:lnSpc>
            </a:pPr>
            <a:r>
              <a:rPr lang="fa-IR" b="1" dirty="0">
                <a:solidFill>
                  <a:schemeClr val="tx2"/>
                </a:solidFill>
              </a:rPr>
              <a:t>حداکثر ابعاد قابل قبول برای کلاس درس8 مترطول و7 متر عرض می باشد. </a:t>
            </a:r>
          </a:p>
          <a:p>
            <a:pPr algn="just">
              <a:lnSpc>
                <a:spcPct val="100000"/>
              </a:lnSpc>
            </a:pPr>
            <a:r>
              <a:rPr lang="fa-IR" b="1" dirty="0">
                <a:solidFill>
                  <a:schemeClr val="tx2"/>
                </a:solidFill>
              </a:rPr>
              <a:t>تمام پنجره های مشرف به حیاط یا خیابان بایستی دارای حفاظ نرده ای باقابلیت باز شدن درمواقع اضطراری باشند</a:t>
            </a:r>
            <a:r>
              <a:rPr lang="fa-IR" b="1" dirty="0" smtClean="0">
                <a:solidFill>
                  <a:schemeClr val="tx2"/>
                </a:solidFill>
              </a:rPr>
              <a:t>.</a:t>
            </a:r>
          </a:p>
          <a:p>
            <a:pPr algn="just">
              <a:lnSpc>
                <a:spcPct val="100000"/>
              </a:lnSpc>
            </a:pPr>
            <a:r>
              <a:rPr lang="fa-IR" b="1" dirty="0">
                <a:solidFill>
                  <a:schemeClr val="tx2"/>
                </a:solidFill>
              </a:rPr>
              <a:t>کلاس دانش آموزان خردسال در مدارس چند طبقه باید در طبقات پائین تر قرار داشته باشد.</a:t>
            </a:r>
          </a:p>
          <a:p>
            <a:pPr algn="just">
              <a:lnSpc>
                <a:spcPct val="100000"/>
              </a:lnSpc>
            </a:pPr>
            <a:r>
              <a:rPr lang="fa-IR" b="1" dirty="0">
                <a:solidFill>
                  <a:schemeClr val="tx2"/>
                </a:solidFill>
              </a:rPr>
              <a:t> استفاده از هرگونه فضاي داراي بالكن يا تراس، به عنوان كلاس درس ممنوع است </a:t>
            </a:r>
            <a:r>
              <a:rPr lang="fa-IR" b="1" dirty="0" smtClean="0">
                <a:solidFill>
                  <a:schemeClr val="tx2"/>
                </a:solidFill>
              </a:rPr>
              <a:t>.</a:t>
            </a:r>
          </a:p>
          <a:p>
            <a:pPr marL="0" indent="0" algn="just">
              <a:lnSpc>
                <a:spcPct val="100000"/>
              </a:lnSpc>
              <a:buNone/>
            </a:pPr>
            <a:endParaRPr lang="fa-IR" b="1" dirty="0">
              <a:solidFill>
                <a:schemeClr val="tx2"/>
              </a:solidFill>
            </a:endParaRPr>
          </a:p>
          <a:p>
            <a:pPr marL="0" indent="0">
              <a:buNone/>
            </a:pPr>
            <a:endParaRPr lang="fa-IR" dirty="0"/>
          </a:p>
        </p:txBody>
      </p:sp>
    </p:spTree>
    <p:extLst>
      <p:ext uri="{BB962C8B-B14F-4D97-AF65-F5344CB8AC3E}">
        <p14:creationId xmlns:p14="http://schemas.microsoft.com/office/powerpoint/2010/main" val="41755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b="1" dirty="0">
                <a:solidFill>
                  <a:srgbClr val="FF0000"/>
                </a:solidFill>
                <a:cs typeface="B Nazanin" panose="00000400000000000000" pitchFamily="2" charset="-78"/>
              </a:rPr>
              <a:t>توصیه های ایمنی </a:t>
            </a:r>
            <a:r>
              <a:rPr lang="fa-IR" sz="4800" b="1" dirty="0" smtClean="0">
                <a:solidFill>
                  <a:srgbClr val="FF0000"/>
                </a:solidFill>
                <a:cs typeface="B Nazanin" panose="00000400000000000000" pitchFamily="2" charset="-78"/>
              </a:rPr>
              <a:t>درراه روها و راه پله ها</a:t>
            </a:r>
            <a:endParaRPr lang="fa-IR" sz="4800" b="1" dirty="0">
              <a:solidFill>
                <a:srgbClr val="FF0000"/>
              </a:solidFill>
              <a:cs typeface="B Nazanin" panose="00000400000000000000" pitchFamily="2" charset="-78"/>
            </a:endParaRPr>
          </a:p>
        </p:txBody>
      </p:sp>
      <p:sp>
        <p:nvSpPr>
          <p:cNvPr id="3" name="Content Placeholder 2"/>
          <p:cNvSpPr>
            <a:spLocks noGrp="1"/>
          </p:cNvSpPr>
          <p:nvPr>
            <p:ph sz="half" idx="2"/>
          </p:nvPr>
        </p:nvSpPr>
        <p:spPr>
          <a:xfrm>
            <a:off x="405780" y="1268760"/>
            <a:ext cx="11377263" cy="5256584"/>
          </a:xfrm>
        </p:spPr>
        <p:txBody>
          <a:bodyPr>
            <a:normAutofit/>
          </a:bodyPr>
          <a:lstStyle/>
          <a:p>
            <a:pPr>
              <a:lnSpc>
                <a:spcPct val="100000"/>
              </a:lnSpc>
            </a:pPr>
            <a:r>
              <a:rPr lang="fa-IR" b="1" dirty="0">
                <a:solidFill>
                  <a:schemeClr val="tx2"/>
                </a:solidFill>
              </a:rPr>
              <a:t>کلیه نقاط پرتگاهی وپله ها ومسیرهای خروج باید به نرده محافظ مجهز باشند</a:t>
            </a:r>
            <a:r>
              <a:rPr lang="fa-IR" b="1" dirty="0" smtClean="0">
                <a:solidFill>
                  <a:schemeClr val="tx2"/>
                </a:solidFill>
              </a:rPr>
              <a:t>.</a:t>
            </a:r>
          </a:p>
          <a:p>
            <a:pPr>
              <a:lnSpc>
                <a:spcPct val="100000"/>
              </a:lnSpc>
            </a:pPr>
            <a:r>
              <a:rPr lang="fa-IR" b="1" dirty="0" smtClean="0">
                <a:solidFill>
                  <a:schemeClr val="tx2"/>
                </a:solidFill>
              </a:rPr>
              <a:t>بهسازي </a:t>
            </a:r>
            <a:r>
              <a:rPr lang="fa-IR" b="1" dirty="0">
                <a:solidFill>
                  <a:schemeClr val="tx2"/>
                </a:solidFill>
              </a:rPr>
              <a:t>پلكان و معابر خروج اضطراري، متناسب با تعداد دانش آموزان باشد.</a:t>
            </a:r>
          </a:p>
          <a:p>
            <a:pPr>
              <a:lnSpc>
                <a:spcPct val="100000"/>
              </a:lnSpc>
            </a:pPr>
            <a:r>
              <a:rPr lang="fa-IR" b="1" dirty="0">
                <a:solidFill>
                  <a:schemeClr val="tx2"/>
                </a:solidFill>
              </a:rPr>
              <a:t>پله ها دارای ارتفاع و شیب مناسب باشد.</a:t>
            </a:r>
          </a:p>
          <a:p>
            <a:pPr>
              <a:lnSpc>
                <a:spcPct val="100000"/>
              </a:lnSpc>
            </a:pPr>
            <a:r>
              <a:rPr lang="fa-IR" b="1" dirty="0">
                <a:solidFill>
                  <a:schemeClr val="tx2"/>
                </a:solidFill>
              </a:rPr>
              <a:t>درب مدرسه در خیابان های شلوغ باز نشود. </a:t>
            </a:r>
          </a:p>
          <a:p>
            <a:pPr>
              <a:lnSpc>
                <a:spcPct val="100000"/>
              </a:lnSpc>
            </a:pPr>
            <a:r>
              <a:rPr lang="fa-IR" b="1" dirty="0">
                <a:solidFill>
                  <a:schemeClr val="tx2"/>
                </a:solidFill>
              </a:rPr>
              <a:t>لبه پلکان های خروجی باید دارای تمهیدات مانع از سر خوردن باشند.</a:t>
            </a:r>
          </a:p>
          <a:p>
            <a:pPr>
              <a:lnSpc>
                <a:spcPct val="100000"/>
              </a:lnSpc>
            </a:pPr>
            <a:r>
              <a:rPr lang="fa-IR" b="1" dirty="0">
                <a:solidFill>
                  <a:schemeClr val="tx2"/>
                </a:solidFill>
              </a:rPr>
              <a:t>حداکثر ارتفاع پله ها در مدرسه ها ۱۸ سانتیمتر و حداقل عرض آن ۳۰ سانتی متر و طول آن 130 سانتي‌متر باشد.</a:t>
            </a:r>
          </a:p>
          <a:p>
            <a:endParaRPr lang="fa-IR" dirty="0"/>
          </a:p>
        </p:txBody>
      </p:sp>
    </p:spTree>
    <p:extLst>
      <p:ext uri="{BB962C8B-B14F-4D97-AF65-F5344CB8AC3E}">
        <p14:creationId xmlns:p14="http://schemas.microsoft.com/office/powerpoint/2010/main" val="2374537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b="1" dirty="0" smtClean="0">
                <a:solidFill>
                  <a:srgbClr val="FF0000"/>
                </a:solidFill>
                <a:cs typeface="B Nazanin" panose="00000400000000000000" pitchFamily="2" charset="-78"/>
              </a:rPr>
              <a:t>توصیه های </a:t>
            </a:r>
            <a:r>
              <a:rPr lang="fa-IR" sz="4800" b="1" dirty="0">
                <a:solidFill>
                  <a:srgbClr val="FF0000"/>
                </a:solidFill>
                <a:cs typeface="B Nazanin" panose="00000400000000000000" pitchFamily="2" charset="-78"/>
              </a:rPr>
              <a:t>ایمنی درراه روها و راه پله ها</a:t>
            </a:r>
          </a:p>
        </p:txBody>
      </p:sp>
      <p:sp>
        <p:nvSpPr>
          <p:cNvPr id="3" name="Content Placeholder 2"/>
          <p:cNvSpPr>
            <a:spLocks noGrp="1"/>
          </p:cNvSpPr>
          <p:nvPr>
            <p:ph sz="half" idx="2"/>
          </p:nvPr>
        </p:nvSpPr>
        <p:spPr>
          <a:xfrm>
            <a:off x="405780" y="1268760"/>
            <a:ext cx="11377263" cy="5256584"/>
          </a:xfrm>
        </p:spPr>
        <p:txBody>
          <a:bodyPr/>
          <a:lstStyle/>
          <a:p>
            <a:pPr algn="just"/>
            <a:r>
              <a:rPr lang="fa-IR" b="1" dirty="0">
                <a:solidFill>
                  <a:schemeClr val="tx2"/>
                </a:solidFill>
              </a:rPr>
              <a:t>وسایل اضافی مثل میز، نیمکت، کمدها و … در مسیر خروج اضطراری وجود نداشته باشد</a:t>
            </a:r>
            <a:r>
              <a:rPr lang="fa-IR" b="1" dirty="0" smtClean="0">
                <a:solidFill>
                  <a:schemeClr val="tx2"/>
                </a:solidFill>
              </a:rPr>
              <a:t>.</a:t>
            </a:r>
          </a:p>
          <a:p>
            <a:endParaRPr lang="fa-IR" dirty="0"/>
          </a:p>
          <a:p>
            <a:endParaRPr lang="fa-IR" dirty="0"/>
          </a:p>
        </p:txBody>
      </p:sp>
    </p:spTree>
    <p:extLst>
      <p:ext uri="{BB962C8B-B14F-4D97-AF65-F5344CB8AC3E}">
        <p14:creationId xmlns:p14="http://schemas.microsoft.com/office/powerpoint/2010/main" val="4081864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ooks 16x9">
  <a:themeElements>
    <a:clrScheme name="Books_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extraClrSchemeLst/>
</a:theme>
</file>

<file path=ppt/theme/theme2.xml><?xml version="1.0" encoding="utf-8"?>
<a:theme xmlns:a="http://schemas.openxmlformats.org/drawingml/2006/main" name="Office Theme">
  <a:themeElements>
    <a:clrScheme name="Books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extraClrSchemeLst/>
</a:theme>
</file>

<file path=ppt/theme/theme3.xml><?xml version="1.0" encoding="utf-8"?>
<a:theme xmlns:a="http://schemas.openxmlformats.org/drawingml/2006/main" name="Office Theme">
  <a:themeElements>
    <a:clrScheme name="Books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1B558C7-619B-49BE-9097-7FCBDADD4E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 Boardroom</Template>
  <TotalTime>0</TotalTime>
  <Words>2475</Words>
  <Application>Microsoft Office PowerPoint</Application>
  <PresentationFormat>Custom</PresentationFormat>
  <Paragraphs>177</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B Nazanin</vt:lpstr>
      <vt:lpstr>B Titr</vt:lpstr>
      <vt:lpstr>Century Gothic</vt:lpstr>
      <vt:lpstr>Books 16x9</vt:lpstr>
      <vt:lpstr>PowerPoint Presentation</vt:lpstr>
      <vt:lpstr>توصیه های کلی</vt:lpstr>
      <vt:lpstr>توصیه های کلی</vt:lpstr>
      <vt:lpstr>توصیه های کلی</vt:lpstr>
      <vt:lpstr>توصیه های کلی</vt:lpstr>
      <vt:lpstr>توصیه های ایمنی درکلاس درس</vt:lpstr>
      <vt:lpstr>توصیه های ایمنی درکلاس درس</vt:lpstr>
      <vt:lpstr>توصیه های ایمنی درراه روها و راه پله ها</vt:lpstr>
      <vt:lpstr>توصیه های ایمنی درراه روها و راه پله ها</vt:lpstr>
      <vt:lpstr>توصیه های ایمنی در حیاط و زمین ورزشی</vt:lpstr>
      <vt:lpstr>توصیه های ایمنی درخصوص وسایل بازی درمهدکودک ها</vt:lpstr>
      <vt:lpstr>توصیه های ایمنی درصورت وجود استخر درمهدکودک ها</vt:lpstr>
      <vt:lpstr>توصیه های ایمنی درصورت وجود استخر درمهدکودک ها</vt:lpstr>
      <vt:lpstr>توصیه هایی درخصوص ایمنی آزمایشگاه ها</vt:lpstr>
      <vt:lpstr>توصیه هایی درخصوص ایمنی آزمایشگاه ها</vt:lpstr>
      <vt:lpstr>توصیه های درخصوص ایمنی پشت بام ها</vt:lpstr>
      <vt:lpstr>توصیه های درخصوص ایمنی تاسیسات</vt:lpstr>
      <vt:lpstr>توصیه هایی درخصوص ایمنی تاسیسات گرمایشی</vt:lpstr>
      <vt:lpstr>توصیه هایی درخصوص ایمنی تاسیسات گرمایشی</vt:lpstr>
      <vt:lpstr>توصیه هایی درخصوص ایمنی تاسیسات گرمایشی</vt:lpstr>
      <vt:lpstr>توصیه هایی درخصوص ایمنی تاسیسات گرمایشی</vt:lpstr>
      <vt:lpstr>توصیه هایی درخصوص ایمنی تاسیسات گرمایشی</vt:lpstr>
      <vt:lpstr>توصیه های ایمنی هنگام نشت گاز</vt:lpstr>
      <vt:lpstr>توصیه های ایمنی هنگام نشت گاز</vt:lpstr>
      <vt:lpstr>توصیه هایی درخصوص ایمنی منابع انبساط</vt:lpstr>
      <vt:lpstr>توصیه هایی درخصوص ایمنی رادیاتورها</vt:lpstr>
      <vt:lpstr>توصیه هایی درخصوص ایمنی مخازن سوخت</vt:lpstr>
      <vt:lpstr>توصیه هایی درخصوص ایمنی تاسیسات الکتریکی</vt:lpstr>
      <vt:lpstr>توصیه هایی درخصوص ایمنی تاسیسات الکتریکی</vt:lpstr>
      <vt:lpstr>توصیه هایی درخصوص ایمنی تاسیسات الکتریکی</vt:lpstr>
      <vt:lpstr>توصیه هایی درخصوص ایمنی تاسیسات الکتریکی</vt:lpstr>
      <vt:lpstr>توصیه هایی درخصوص ایمنی تاسیسات الکتریکی</vt:lpstr>
      <vt:lpstr>توصیه هایی درخصوص ایمنی سیستم اطفاء حریق</vt:lpstr>
      <vt:lpstr>توصیه هایی درخصوص ایمنی سیستم اطفاء حریق</vt:lpstr>
      <vt:lpstr>توصیه هایی درخصوص ایمنی سیستم اطفاء حریق</vt:lpstr>
      <vt:lpstr>توصیه هایی درخصوص ایمنی ساختمان سرایداری</vt:lpstr>
      <vt:lpstr>توصیه هایی درخصوص ایمنی سرویس های بهداشتی</vt:lpstr>
      <vt:lpstr>توصیه هایی درخصوص ایمنی سرویس های بهداشتی</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2015-07-14T07:44:59Z</dcterms:created>
  <dcterms:modified xsi:type="dcterms:W3CDTF">2015-08-04T05:24:52Z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TC027879409991</vt:lpwstr>
  </property>
</Properties>
</file>