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1" r:id="rId1"/>
  </p:sldMasterIdLst>
  <p:sldIdLst>
    <p:sldId id="297" r:id="rId2"/>
    <p:sldId id="299" r:id="rId3"/>
    <p:sldId id="298" r:id="rId4"/>
    <p:sldId id="290" r:id="rId5"/>
    <p:sldId id="291" r:id="rId6"/>
    <p:sldId id="293" r:id="rId7"/>
    <p:sldId id="287" r:id="rId8"/>
    <p:sldId id="258" r:id="rId9"/>
    <p:sldId id="270" r:id="rId10"/>
    <p:sldId id="259" r:id="rId11"/>
    <p:sldId id="260" r:id="rId12"/>
    <p:sldId id="261" r:id="rId13"/>
    <p:sldId id="262" r:id="rId14"/>
    <p:sldId id="271" r:id="rId15"/>
    <p:sldId id="275" r:id="rId16"/>
    <p:sldId id="263" r:id="rId17"/>
    <p:sldId id="264" r:id="rId18"/>
    <p:sldId id="273" r:id="rId19"/>
    <p:sldId id="295" r:id="rId20"/>
    <p:sldId id="272" r:id="rId21"/>
    <p:sldId id="266" r:id="rId22"/>
    <p:sldId id="267" r:id="rId23"/>
    <p:sldId id="274" r:id="rId24"/>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Verdana" pitchFamily="34" charset="0"/>
        <a:ea typeface="+mn-ea"/>
        <a:cs typeface="B Lotus" pitchFamily="2" charset="-78"/>
      </a:defRPr>
    </a:lvl1pPr>
    <a:lvl2pPr marL="457200" algn="r" rtl="0" fontAlgn="base">
      <a:spcBef>
        <a:spcPct val="0"/>
      </a:spcBef>
      <a:spcAft>
        <a:spcPct val="0"/>
      </a:spcAft>
      <a:defRPr kern="1200">
        <a:solidFill>
          <a:schemeClr val="tx1"/>
        </a:solidFill>
        <a:latin typeface="Verdana" pitchFamily="34" charset="0"/>
        <a:ea typeface="+mn-ea"/>
        <a:cs typeface="B Lotus" pitchFamily="2" charset="-78"/>
      </a:defRPr>
    </a:lvl2pPr>
    <a:lvl3pPr marL="914400" algn="r" rtl="0" fontAlgn="base">
      <a:spcBef>
        <a:spcPct val="0"/>
      </a:spcBef>
      <a:spcAft>
        <a:spcPct val="0"/>
      </a:spcAft>
      <a:defRPr kern="1200">
        <a:solidFill>
          <a:schemeClr val="tx1"/>
        </a:solidFill>
        <a:latin typeface="Verdana" pitchFamily="34" charset="0"/>
        <a:ea typeface="+mn-ea"/>
        <a:cs typeface="B Lotus" pitchFamily="2" charset="-78"/>
      </a:defRPr>
    </a:lvl3pPr>
    <a:lvl4pPr marL="1371600" algn="r" rtl="0" fontAlgn="base">
      <a:spcBef>
        <a:spcPct val="0"/>
      </a:spcBef>
      <a:spcAft>
        <a:spcPct val="0"/>
      </a:spcAft>
      <a:defRPr kern="1200">
        <a:solidFill>
          <a:schemeClr val="tx1"/>
        </a:solidFill>
        <a:latin typeface="Verdana" pitchFamily="34" charset="0"/>
        <a:ea typeface="+mn-ea"/>
        <a:cs typeface="B Lotus" pitchFamily="2" charset="-78"/>
      </a:defRPr>
    </a:lvl4pPr>
    <a:lvl5pPr marL="1828800" algn="r" rtl="0" fontAlgn="base">
      <a:spcBef>
        <a:spcPct val="0"/>
      </a:spcBef>
      <a:spcAft>
        <a:spcPct val="0"/>
      </a:spcAft>
      <a:defRPr kern="1200">
        <a:solidFill>
          <a:schemeClr val="tx1"/>
        </a:solidFill>
        <a:latin typeface="Verdana" pitchFamily="34" charset="0"/>
        <a:ea typeface="+mn-ea"/>
        <a:cs typeface="B Lotus" pitchFamily="2" charset="-78"/>
      </a:defRPr>
    </a:lvl5pPr>
    <a:lvl6pPr marL="2286000" algn="l" defTabSz="914400" rtl="0" eaLnBrk="1" latinLnBrk="0" hangingPunct="1">
      <a:defRPr kern="1200">
        <a:solidFill>
          <a:schemeClr val="tx1"/>
        </a:solidFill>
        <a:latin typeface="Verdana" pitchFamily="34" charset="0"/>
        <a:ea typeface="+mn-ea"/>
        <a:cs typeface="B Lotus" pitchFamily="2" charset="-78"/>
      </a:defRPr>
    </a:lvl6pPr>
    <a:lvl7pPr marL="2743200" algn="l" defTabSz="914400" rtl="0" eaLnBrk="1" latinLnBrk="0" hangingPunct="1">
      <a:defRPr kern="1200">
        <a:solidFill>
          <a:schemeClr val="tx1"/>
        </a:solidFill>
        <a:latin typeface="Verdana" pitchFamily="34" charset="0"/>
        <a:ea typeface="+mn-ea"/>
        <a:cs typeface="B Lotus" pitchFamily="2" charset="-78"/>
      </a:defRPr>
    </a:lvl7pPr>
    <a:lvl8pPr marL="3200400" algn="l" defTabSz="914400" rtl="0" eaLnBrk="1" latinLnBrk="0" hangingPunct="1">
      <a:defRPr kern="1200">
        <a:solidFill>
          <a:schemeClr val="tx1"/>
        </a:solidFill>
        <a:latin typeface="Verdana" pitchFamily="34" charset="0"/>
        <a:ea typeface="+mn-ea"/>
        <a:cs typeface="B Lotus" pitchFamily="2" charset="-78"/>
      </a:defRPr>
    </a:lvl8pPr>
    <a:lvl9pPr marL="3657600" algn="l" defTabSz="914400" rtl="0" eaLnBrk="1" latinLnBrk="0" hangingPunct="1">
      <a:defRPr kern="1200">
        <a:solidFill>
          <a:schemeClr val="tx1"/>
        </a:solidFill>
        <a:latin typeface="Verdana" pitchFamily="34" charset="0"/>
        <a:ea typeface="+mn-ea"/>
        <a:cs typeface="B Lotus" pitchFamily="2" charset="-7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0000CC"/>
    <a:srgbClr val="000099"/>
    <a:srgbClr val="0033CC"/>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51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image" Target="../media/image3.wmf"/><Relationship Id="rId7" Type="http://schemas.openxmlformats.org/officeDocument/2006/relationships/image" Target="../media/image7.wmf"/><Relationship Id="rId12" Type="http://schemas.openxmlformats.org/officeDocument/2006/relationships/image" Target="../media/image12.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11" Type="http://schemas.openxmlformats.org/officeDocument/2006/relationships/image" Target="../media/image11.wmf"/><Relationship Id="rId5" Type="http://schemas.openxmlformats.org/officeDocument/2006/relationships/image" Target="../media/image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8130" name="Group 2"/>
          <p:cNvGrpSpPr>
            <a:grpSpLocks/>
          </p:cNvGrpSpPr>
          <p:nvPr/>
        </p:nvGrpSpPr>
        <p:grpSpPr bwMode="auto">
          <a:xfrm>
            <a:off x="0" y="0"/>
            <a:ext cx="9148763" cy="6851650"/>
            <a:chOff x="1" y="0"/>
            <a:chExt cx="5763" cy="4316"/>
          </a:xfrm>
        </p:grpSpPr>
        <p:sp>
          <p:nvSpPr>
            <p:cNvPr id="48131"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48132"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48133"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grpSp>
          <p:nvGrpSpPr>
            <p:cNvPr id="48134" name="Group 6"/>
            <p:cNvGrpSpPr>
              <a:grpSpLocks/>
            </p:cNvGrpSpPr>
            <p:nvPr/>
          </p:nvGrpSpPr>
          <p:grpSpPr bwMode="auto">
            <a:xfrm>
              <a:off x="288" y="0"/>
              <a:ext cx="5098" cy="4316"/>
              <a:chOff x="288" y="0"/>
              <a:chExt cx="5098" cy="4316"/>
            </a:xfrm>
          </p:grpSpPr>
          <p:sp>
            <p:nvSpPr>
              <p:cNvPr id="48135"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8136"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8137"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8138"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8139"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8140"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8141"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8142"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8143"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8144"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8145"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8146"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8147"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grpSp>
        <p:sp>
          <p:nvSpPr>
            <p:cNvPr id="48148"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48149"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48150"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48151"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en-US"/>
            </a:p>
          </p:txBody>
        </p:sp>
        <p:sp>
          <p:nvSpPr>
            <p:cNvPr id="48152"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en-US"/>
            </a:p>
          </p:txBody>
        </p:sp>
        <p:sp>
          <p:nvSpPr>
            <p:cNvPr id="48153"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48154"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en-US"/>
            </a:p>
          </p:txBody>
        </p:sp>
        <p:sp>
          <p:nvSpPr>
            <p:cNvPr id="48155"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en-US"/>
            </a:p>
          </p:txBody>
        </p:sp>
        <p:sp>
          <p:nvSpPr>
            <p:cNvPr id="48156"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en-US"/>
            </a:p>
          </p:txBody>
        </p:sp>
        <p:sp>
          <p:nvSpPr>
            <p:cNvPr id="48157"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en-US"/>
            </a:p>
          </p:txBody>
        </p:sp>
        <p:sp>
          <p:nvSpPr>
            <p:cNvPr id="48158"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en-US"/>
            </a:p>
          </p:txBody>
        </p:sp>
        <p:grpSp>
          <p:nvGrpSpPr>
            <p:cNvPr id="48159" name="Group 31"/>
            <p:cNvGrpSpPr>
              <a:grpSpLocks/>
            </p:cNvGrpSpPr>
            <p:nvPr/>
          </p:nvGrpSpPr>
          <p:grpSpPr bwMode="auto">
            <a:xfrm>
              <a:off x="1" y="392"/>
              <a:ext cx="5758" cy="1571"/>
              <a:chOff x="1" y="392"/>
              <a:chExt cx="5758" cy="1571"/>
            </a:xfrm>
          </p:grpSpPr>
          <p:sp>
            <p:nvSpPr>
              <p:cNvPr id="48160"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en-US"/>
              </a:p>
            </p:txBody>
          </p:sp>
          <p:sp>
            <p:nvSpPr>
              <p:cNvPr id="48161"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en-US"/>
              </a:p>
            </p:txBody>
          </p:sp>
          <p:sp>
            <p:nvSpPr>
              <p:cNvPr id="48162"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en-US"/>
              </a:p>
            </p:txBody>
          </p:sp>
          <p:sp>
            <p:nvSpPr>
              <p:cNvPr id="48163"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en-US"/>
              </a:p>
            </p:txBody>
          </p:sp>
          <p:sp>
            <p:nvSpPr>
              <p:cNvPr id="48164"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en-US"/>
              </a:p>
            </p:txBody>
          </p:sp>
        </p:grpSp>
        <p:sp>
          <p:nvSpPr>
            <p:cNvPr id="48165"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en-US"/>
            </a:p>
          </p:txBody>
        </p:sp>
        <p:sp>
          <p:nvSpPr>
            <p:cNvPr id="48166"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en-US"/>
            </a:p>
          </p:txBody>
        </p:sp>
      </p:grpSp>
      <p:sp>
        <p:nvSpPr>
          <p:cNvPr id="48167"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48168"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8169" name="Rectangle 41"/>
          <p:cNvSpPr>
            <a:spLocks noGrp="1" noChangeArrowheads="1"/>
          </p:cNvSpPr>
          <p:nvPr>
            <p:ph type="dt" sz="quarter" idx="2"/>
          </p:nvPr>
        </p:nvSpPr>
        <p:spPr/>
        <p:txBody>
          <a:bodyPr/>
          <a:lstStyle>
            <a:lvl1pPr>
              <a:defRPr/>
            </a:lvl1pPr>
          </a:lstStyle>
          <a:p>
            <a:endParaRPr lang="en-US"/>
          </a:p>
        </p:txBody>
      </p:sp>
      <p:sp>
        <p:nvSpPr>
          <p:cNvPr id="48170" name="Rectangle 42"/>
          <p:cNvSpPr>
            <a:spLocks noGrp="1" noChangeArrowheads="1"/>
          </p:cNvSpPr>
          <p:nvPr>
            <p:ph type="ftr" sz="quarter" idx="3"/>
          </p:nvPr>
        </p:nvSpPr>
        <p:spPr/>
        <p:txBody>
          <a:bodyPr/>
          <a:lstStyle>
            <a:lvl1pPr>
              <a:defRPr/>
            </a:lvl1pPr>
          </a:lstStyle>
          <a:p>
            <a:endParaRPr lang="en-US"/>
          </a:p>
        </p:txBody>
      </p:sp>
      <p:sp>
        <p:nvSpPr>
          <p:cNvPr id="48171" name="Rectangle 43"/>
          <p:cNvSpPr>
            <a:spLocks noGrp="1" noChangeArrowheads="1"/>
          </p:cNvSpPr>
          <p:nvPr>
            <p:ph type="sldNum" sz="quarter" idx="4"/>
          </p:nvPr>
        </p:nvSpPr>
        <p:spPr/>
        <p:txBody>
          <a:bodyPr/>
          <a:lstStyle>
            <a:lvl1pPr>
              <a:defRPr/>
            </a:lvl1pPr>
          </a:lstStyle>
          <a:p>
            <a:fld id="{5E77A9CE-475B-4E5E-890D-74FD9EE02F39}" type="slidenum">
              <a:rPr lang="en-US"/>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EAF77C9-E688-45F9-89EB-7B48CFF427B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89E2B51-3B6D-4F90-97B9-AC63A1554D03}"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7813"/>
            <a:ext cx="8229600" cy="1139825"/>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41763"/>
            <a:ext cx="40386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3638"/>
            <a:ext cx="2133600" cy="457200"/>
          </a:xfrm>
        </p:spPr>
        <p:txBody>
          <a:bodyPr/>
          <a:lstStyle>
            <a:lvl1pPr>
              <a:defRPr/>
            </a:lvl1pPr>
          </a:lstStyle>
          <a:p>
            <a:endParaRPr lang="en-US"/>
          </a:p>
        </p:txBody>
      </p:sp>
      <p:sp>
        <p:nvSpPr>
          <p:cNvPr id="8" name="Footer Placeholder 7"/>
          <p:cNvSpPr>
            <a:spLocks noGrp="1"/>
          </p:cNvSpPr>
          <p:nvPr>
            <p:ph type="ftr" sz="quarter" idx="11"/>
          </p:nvPr>
        </p:nvSpPr>
        <p:spPr>
          <a:xfrm>
            <a:off x="3124200" y="6248400"/>
            <a:ext cx="2895600" cy="457200"/>
          </a:xfrm>
        </p:spPr>
        <p:txBody>
          <a:bodyPr/>
          <a:lstStyle>
            <a:lvl1pPr>
              <a:defRPr/>
            </a:lvl1pPr>
          </a:lstStyle>
          <a:p>
            <a:endParaRPr lang="en-US"/>
          </a:p>
        </p:txBody>
      </p:sp>
      <p:sp>
        <p:nvSpPr>
          <p:cNvPr id="9" name="Slide Number Placeholder 8"/>
          <p:cNvSpPr>
            <a:spLocks noGrp="1"/>
          </p:cNvSpPr>
          <p:nvPr>
            <p:ph type="sldNum" sz="quarter" idx="12"/>
          </p:nvPr>
        </p:nvSpPr>
        <p:spPr>
          <a:xfrm>
            <a:off x="6553200" y="6243638"/>
            <a:ext cx="2133600" cy="457200"/>
          </a:xfrm>
        </p:spPr>
        <p:txBody>
          <a:bodyPr/>
          <a:lstStyle>
            <a:lvl1pPr>
              <a:defRPr/>
            </a:lvl1pPr>
          </a:lstStyle>
          <a:p>
            <a:fld id="{46546434-423C-40ED-AADC-D32A9136A3D2}"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3638"/>
            <a:ext cx="2133600" cy="457200"/>
          </a:xfrm>
        </p:spPr>
        <p:txBody>
          <a:bodyPr/>
          <a:lstStyle>
            <a:lvl1pPr>
              <a:defRPr/>
            </a:lvl1pPr>
          </a:lstStyle>
          <a:p>
            <a:endParaRPr 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p>
        </p:txBody>
      </p:sp>
      <p:sp>
        <p:nvSpPr>
          <p:cNvPr id="5" name="Slide Number Placeholder 4"/>
          <p:cNvSpPr>
            <a:spLocks noGrp="1"/>
          </p:cNvSpPr>
          <p:nvPr>
            <p:ph type="sldNum" sz="quarter" idx="12"/>
          </p:nvPr>
        </p:nvSpPr>
        <p:spPr>
          <a:xfrm>
            <a:off x="6553200" y="6243638"/>
            <a:ext cx="2133600" cy="457200"/>
          </a:xfrm>
        </p:spPr>
        <p:txBody>
          <a:bodyPr/>
          <a:lstStyle>
            <a:lvl1pPr>
              <a:defRPr/>
            </a:lvl1pPr>
          </a:lstStyle>
          <a:p>
            <a:fld id="{4BD4476A-BD3B-47AE-A96C-8353AB0344E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B8C0B65-43FB-4D27-A85B-FA332B2CF6D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75DF0FC-B4CF-4E3D-A652-81900D6F6CE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62904EB-5AF6-4A66-B152-A542CA94DC3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E0BD781-23FC-41A9-96FB-56C6551E4292}"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E69451DB-9CE6-40C6-BC41-1DA5A8C855C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B6F087F-FD1D-4841-9921-DACBF3B7DE0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6FB6D5-BF87-473F-BC51-CD5550B130B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FACF5AC-303A-49A0-84D0-16E4856ABEC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47106" name="Group 2"/>
          <p:cNvGrpSpPr>
            <a:grpSpLocks/>
          </p:cNvGrpSpPr>
          <p:nvPr/>
        </p:nvGrpSpPr>
        <p:grpSpPr bwMode="auto">
          <a:xfrm>
            <a:off x="1588" y="0"/>
            <a:ext cx="9148762" cy="6851650"/>
            <a:chOff x="1" y="0"/>
            <a:chExt cx="5763" cy="4316"/>
          </a:xfrm>
        </p:grpSpPr>
        <p:sp>
          <p:nvSpPr>
            <p:cNvPr id="47107"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47108"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47109"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grpSp>
          <p:nvGrpSpPr>
            <p:cNvPr id="47110" name="Group 6"/>
            <p:cNvGrpSpPr>
              <a:grpSpLocks/>
            </p:cNvGrpSpPr>
            <p:nvPr/>
          </p:nvGrpSpPr>
          <p:grpSpPr bwMode="auto">
            <a:xfrm>
              <a:off x="288" y="0"/>
              <a:ext cx="5098" cy="4316"/>
              <a:chOff x="288" y="0"/>
              <a:chExt cx="5098" cy="4316"/>
            </a:xfrm>
          </p:grpSpPr>
          <p:sp>
            <p:nvSpPr>
              <p:cNvPr id="47111"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7112"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7113"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7114"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7115"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7116"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7117"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7118"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7119"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7120"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7121"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7122"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sp>
            <p:nvSpPr>
              <p:cNvPr id="47123"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endParaRPr lang="en-US"/>
              </a:p>
            </p:txBody>
          </p:sp>
        </p:grpSp>
        <p:sp>
          <p:nvSpPr>
            <p:cNvPr id="47124"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47125"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endParaRPr lang="en-US"/>
            </a:p>
          </p:txBody>
        </p:sp>
        <p:sp>
          <p:nvSpPr>
            <p:cNvPr id="47126"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47127"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endParaRPr lang="en-US"/>
            </a:p>
          </p:txBody>
        </p:sp>
        <p:sp>
          <p:nvSpPr>
            <p:cNvPr id="47128"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endParaRPr lang="en-US"/>
            </a:p>
          </p:txBody>
        </p:sp>
        <p:sp>
          <p:nvSpPr>
            <p:cNvPr id="47129"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endParaRPr lang="en-US"/>
            </a:p>
          </p:txBody>
        </p:sp>
        <p:sp>
          <p:nvSpPr>
            <p:cNvPr id="47130"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endParaRPr lang="en-US"/>
            </a:p>
          </p:txBody>
        </p:sp>
        <p:sp>
          <p:nvSpPr>
            <p:cNvPr id="47131"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endParaRPr lang="en-US"/>
            </a:p>
          </p:txBody>
        </p:sp>
        <p:sp>
          <p:nvSpPr>
            <p:cNvPr id="47132"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endParaRPr lang="en-US"/>
            </a:p>
          </p:txBody>
        </p:sp>
        <p:sp>
          <p:nvSpPr>
            <p:cNvPr id="47133"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endParaRPr lang="en-US"/>
            </a:p>
          </p:txBody>
        </p:sp>
        <p:sp>
          <p:nvSpPr>
            <p:cNvPr id="47134"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endParaRPr lang="en-US"/>
            </a:p>
          </p:txBody>
        </p:sp>
        <p:grpSp>
          <p:nvGrpSpPr>
            <p:cNvPr id="47135" name="Group 31"/>
            <p:cNvGrpSpPr>
              <a:grpSpLocks/>
            </p:cNvGrpSpPr>
            <p:nvPr/>
          </p:nvGrpSpPr>
          <p:grpSpPr bwMode="auto">
            <a:xfrm>
              <a:off x="1" y="392"/>
              <a:ext cx="5758" cy="1571"/>
              <a:chOff x="1" y="392"/>
              <a:chExt cx="5758" cy="1571"/>
            </a:xfrm>
          </p:grpSpPr>
          <p:sp>
            <p:nvSpPr>
              <p:cNvPr id="47136"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endParaRPr lang="en-US"/>
              </a:p>
            </p:txBody>
          </p:sp>
          <p:sp>
            <p:nvSpPr>
              <p:cNvPr id="47137"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endParaRPr lang="en-US"/>
              </a:p>
            </p:txBody>
          </p:sp>
          <p:sp>
            <p:nvSpPr>
              <p:cNvPr id="47138"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endParaRPr lang="en-US"/>
              </a:p>
            </p:txBody>
          </p:sp>
          <p:sp>
            <p:nvSpPr>
              <p:cNvPr id="47139"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endParaRPr lang="en-US"/>
              </a:p>
            </p:txBody>
          </p:sp>
          <p:sp>
            <p:nvSpPr>
              <p:cNvPr id="47140"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endParaRPr lang="en-US"/>
              </a:p>
            </p:txBody>
          </p:sp>
        </p:grpSp>
        <p:sp>
          <p:nvSpPr>
            <p:cNvPr id="4714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endParaRPr lang="en-US"/>
            </a:p>
          </p:txBody>
        </p:sp>
        <p:sp>
          <p:nvSpPr>
            <p:cNvPr id="4714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endParaRPr lang="en-US"/>
            </a:p>
          </p:txBody>
        </p:sp>
      </p:grpSp>
      <p:sp>
        <p:nvSpPr>
          <p:cNvPr id="47143"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47144"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effectLst>
                  <a:outerShdw blurRad="38100" dist="38100" dir="2700000" algn="tl">
                    <a:srgbClr val="000000"/>
                  </a:outerShdw>
                </a:effectLst>
                <a:cs typeface="+mn-cs"/>
              </a:defRPr>
            </a:lvl1pPr>
          </a:lstStyle>
          <a:p>
            <a:endParaRPr lang="en-US"/>
          </a:p>
        </p:txBody>
      </p:sp>
      <p:sp>
        <p:nvSpPr>
          <p:cNvPr id="47145"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effectLst>
                  <a:outerShdw blurRad="38100" dist="38100" dir="2700000" algn="tl">
                    <a:srgbClr val="000000"/>
                  </a:outerShdw>
                </a:effectLst>
                <a:cs typeface="+mn-cs"/>
              </a:defRPr>
            </a:lvl1pPr>
          </a:lstStyle>
          <a:p>
            <a:endParaRPr lang="en-US"/>
          </a:p>
        </p:txBody>
      </p:sp>
      <p:sp>
        <p:nvSpPr>
          <p:cNvPr id="47146"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effectLst>
                  <a:outerShdw blurRad="38100" dist="38100" dir="2700000" algn="tl">
                    <a:srgbClr val="000000"/>
                  </a:outerShdw>
                </a:effectLst>
                <a:cs typeface="+mn-cs"/>
              </a:defRPr>
            </a:lvl1pPr>
          </a:lstStyle>
          <a:p>
            <a:fld id="{C6D8310A-351D-4469-9159-275E0D849979}" type="slidenum">
              <a:rPr lang="en-US"/>
              <a:pPr/>
              <a:t>‹#›</a:t>
            </a:fld>
            <a:endParaRPr lang="en-US"/>
          </a:p>
        </p:txBody>
      </p:sp>
      <p:sp>
        <p:nvSpPr>
          <p:cNvPr id="4714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fontAlgn="base">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fontAlgn="base">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cs typeface="+mn-cs"/>
        </a:defRPr>
      </a:lvl3pPr>
      <a:lvl4pPr marL="1600200" indent="-228600" algn="l" rtl="0" fontAlgn="base">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cs typeface="+mn-cs"/>
        </a:defRPr>
      </a:lvl4pPr>
      <a:lvl5pPr marL="20574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collegeprozheh.i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slide" Target="slide1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slide" Target="slide1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1&#1605;&#1589;&#1575;&#1604;&#1581;%20&#1583;&#1585;%20&#1605;&#1593;&#1605;&#1575;&#1585;&#1740;%201.ppt"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 Target="slide2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oleObject" Target="../embeddings/oleObject11.bin"/><Relationship Id="rId3" Type="http://schemas.openxmlformats.org/officeDocument/2006/relationships/oleObject" Target="../embeddings/oleObject1.bin"/><Relationship Id="rId7" Type="http://schemas.openxmlformats.org/officeDocument/2006/relationships/oleObject" Target="../embeddings/oleObject5.bin"/><Relationship Id="rId12" Type="http://schemas.openxmlformats.org/officeDocument/2006/relationships/oleObject" Target="../embeddings/oleObject10.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oleObject" Target="../embeddings/oleObject4.bin"/><Relationship Id="rId11" Type="http://schemas.openxmlformats.org/officeDocument/2006/relationships/oleObject" Target="../embeddings/oleObject9.bin"/><Relationship Id="rId5" Type="http://schemas.openxmlformats.org/officeDocument/2006/relationships/oleObject" Target="../embeddings/oleObject3.bin"/><Relationship Id="rId15" Type="http://schemas.openxmlformats.org/officeDocument/2006/relationships/oleObject" Target="../embeddings/oleObject1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 Id="rId14" Type="http://schemas.openxmlformats.org/officeDocument/2006/relationships/oleObject" Target="../embeddings/oleObject12.bin"/></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slide" Target="slide1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ctrTitle"/>
          </p:nvPr>
        </p:nvSpPr>
        <p:spPr>
          <a:xfrm>
            <a:off x="714348" y="2857496"/>
            <a:ext cx="7772400" cy="1470025"/>
          </a:xfrm>
        </p:spPr>
        <p:txBody>
          <a:bodyPr/>
          <a:lstStyle/>
          <a:p>
            <a:r>
              <a:rPr lang="fa-IR" sz="4800" b="1" dirty="0">
                <a:cs typeface="B Lotus" pitchFamily="2" charset="-78"/>
              </a:rPr>
              <a:t>ویژگیهای فنی موثر در انتخاب و بکارکیری مصالح</a:t>
            </a:r>
            <a:r>
              <a:rPr lang="en-US" sz="4800" dirty="0"/>
              <a:t> </a:t>
            </a:r>
          </a:p>
        </p:txBody>
      </p:sp>
      <p:sp>
        <p:nvSpPr>
          <p:cNvPr id="3" name="TextBox 2"/>
          <p:cNvSpPr txBox="1"/>
          <p:nvPr/>
        </p:nvSpPr>
        <p:spPr>
          <a:xfrm>
            <a:off x="928662" y="500042"/>
            <a:ext cx="5357850" cy="646331"/>
          </a:xfrm>
          <a:prstGeom prst="rect">
            <a:avLst/>
          </a:prstGeom>
          <a:noFill/>
        </p:spPr>
        <p:txBody>
          <a:bodyPr wrap="square" rtlCol="0">
            <a:spAutoFit/>
          </a:bodyPr>
          <a:lstStyle/>
          <a:p>
            <a:pPr algn="ctr"/>
            <a:r>
              <a:rPr lang="en-US" dirty="0" smtClean="0">
                <a:hlinkClick r:id="rId2"/>
              </a:rPr>
              <a:t>www.collegeprozheh.ir</a:t>
            </a:r>
            <a:endParaRPr lang="en-US" dirty="0" smtClean="0"/>
          </a:p>
          <a:p>
            <a:pPr algn="ctr"/>
            <a:r>
              <a:rPr lang="fa-IR" dirty="0" smtClean="0">
                <a:latin typeface="Tahoma" pitchFamily="34" charset="0"/>
                <a:ea typeface="Tahoma" pitchFamily="34" charset="0"/>
                <a:cs typeface="Tahoma" pitchFamily="34" charset="0"/>
              </a:rPr>
              <a:t>کالج پروژه</a:t>
            </a:r>
            <a:endParaRPr lang="en-US" dirty="0">
              <a:latin typeface="Tahoma" pitchFamily="34" charset="0"/>
              <a:ea typeface="Tahoma" pitchFamily="34" charset="0"/>
              <a:cs typeface="Tahoma"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39750" y="333375"/>
            <a:ext cx="8135938" cy="5543550"/>
          </a:xfrm>
          <a:ln/>
        </p:spPr>
        <p:txBody>
          <a:bodyPr/>
          <a:lstStyle/>
          <a:p>
            <a:pPr algn="r"/>
            <a:r>
              <a:rPr lang="ar-SA" sz="3200" b="1">
                <a:solidFill>
                  <a:schemeClr val="tx1"/>
                </a:solidFill>
                <a:cs typeface="B Lotus" pitchFamily="2" charset="-78"/>
              </a:rPr>
              <a:t>تاثیر آب بر مصالح ساختمانی</a:t>
            </a:r>
            <a:r>
              <a:rPr lang="fa-IR" sz="2800">
                <a:solidFill>
                  <a:schemeClr val="tx1"/>
                </a:solidFill>
                <a:cs typeface="B Lotus" pitchFamily="2" charset="-78"/>
              </a:rPr>
              <a:t/>
            </a:r>
            <a:br>
              <a:rPr lang="fa-IR" sz="2800">
                <a:solidFill>
                  <a:schemeClr val="tx1"/>
                </a:solidFill>
                <a:cs typeface="B Lotus" pitchFamily="2" charset="-78"/>
              </a:rPr>
            </a:br>
            <a:r>
              <a:rPr lang="fa-IR" sz="2000">
                <a:solidFill>
                  <a:schemeClr val="tx1"/>
                </a:solidFill>
                <a:cs typeface="B Lotus" pitchFamily="2" charset="-78"/>
              </a:rPr>
              <a:t/>
            </a:r>
            <a:br>
              <a:rPr lang="fa-IR" sz="2000">
                <a:solidFill>
                  <a:schemeClr val="tx1"/>
                </a:solidFill>
                <a:cs typeface="B Lotus" pitchFamily="2" charset="-78"/>
              </a:rPr>
            </a:br>
            <a:r>
              <a:rPr lang="ar-SA" sz="2000">
                <a:solidFill>
                  <a:schemeClr val="folHlink"/>
                </a:solidFill>
                <a:cs typeface="B Lotus" pitchFamily="2" charset="-78"/>
              </a:rPr>
              <a:t>- قابلیت نفوذ آب در جسم</a:t>
            </a:r>
            <a:r>
              <a:rPr lang="fa-IR" sz="2000">
                <a:solidFill>
                  <a:schemeClr val="folHlink"/>
                </a:solidFill>
                <a:cs typeface="B Lotus" pitchFamily="2" charset="-78"/>
              </a:rPr>
              <a:t>:</a:t>
            </a:r>
            <a:r>
              <a:rPr lang="ar-SA" sz="1600" b="1">
                <a:solidFill>
                  <a:schemeClr val="tx1"/>
                </a:solidFill>
                <a:cs typeface="B Lotus" pitchFamily="2" charset="-78"/>
              </a:rPr>
              <a:t>میزان آبی که در جسم نفوذ می کند.( مقدار آب تحت فشاری که در مدت یک ساعت از </a:t>
            </a:r>
            <a:r>
              <a:rPr lang="fa-IR" sz="1600" b="1">
                <a:solidFill>
                  <a:schemeClr val="tx1"/>
                </a:solidFill>
                <a:cs typeface="B Lotus" pitchFamily="2" charset="-78"/>
              </a:rPr>
              <a:t>یک متر مربع </a:t>
            </a:r>
            <a:r>
              <a:rPr lang="ar-SA" sz="1600" b="1">
                <a:solidFill>
                  <a:schemeClr val="tx1"/>
                </a:solidFill>
                <a:cs typeface="B Lotus" pitchFamily="2" charset="-78"/>
              </a:rPr>
              <a:t>سطح جسمی که ضخامت آن یک متر باشد عبور می کند.)</a:t>
            </a:r>
            <a:r>
              <a:rPr lang="fa-IR" sz="1600">
                <a:solidFill>
                  <a:schemeClr val="tx1"/>
                </a:solidFill>
                <a:cs typeface="B Lotus" pitchFamily="2" charset="-78"/>
              </a:rPr>
              <a:t/>
            </a:r>
            <a:br>
              <a:rPr lang="fa-IR" sz="1600">
                <a:solidFill>
                  <a:schemeClr val="tx1"/>
                </a:solidFill>
                <a:cs typeface="B Lotus" pitchFamily="2" charset="-78"/>
              </a:rPr>
            </a:br>
            <a:r>
              <a:rPr lang="en-US" sz="2000">
                <a:solidFill>
                  <a:schemeClr val="tx1"/>
                </a:solidFill>
                <a:cs typeface="B Lotus" pitchFamily="2" charset="-78"/>
              </a:rPr>
              <a:t/>
            </a:r>
            <a:br>
              <a:rPr lang="en-US" sz="2000">
                <a:solidFill>
                  <a:schemeClr val="tx1"/>
                </a:solidFill>
                <a:cs typeface="B Lotus" pitchFamily="2" charset="-78"/>
              </a:rPr>
            </a:br>
            <a:r>
              <a:rPr lang="ar-SA" sz="2000">
                <a:solidFill>
                  <a:schemeClr val="folHlink"/>
                </a:solidFill>
                <a:cs typeface="B Lotus" pitchFamily="2" charset="-78"/>
              </a:rPr>
              <a:t>- قابلیت جذب آب</a:t>
            </a:r>
            <a:r>
              <a:rPr lang="fa-IR" sz="2000">
                <a:solidFill>
                  <a:schemeClr val="folHlink"/>
                </a:solidFill>
                <a:cs typeface="B Lotus" pitchFamily="2" charset="-78"/>
              </a:rPr>
              <a:t>:</a:t>
            </a:r>
            <a:r>
              <a:rPr lang="ar-SA" sz="1600" b="1">
                <a:solidFill>
                  <a:schemeClr val="tx1"/>
                </a:solidFill>
                <a:cs typeface="B Lotus" pitchFamily="2" charset="-78"/>
              </a:rPr>
              <a:t>مقدار آبی که حجم یک جسم را پر می کند.</a:t>
            </a:r>
            <a:r>
              <a:rPr lang="en-US" sz="2000">
                <a:solidFill>
                  <a:schemeClr val="tx1"/>
                </a:solidFill>
                <a:cs typeface="B Lotus" pitchFamily="2" charset="-78"/>
              </a:rPr>
              <a:t> </a:t>
            </a:r>
            <a:br>
              <a:rPr lang="en-US" sz="2000">
                <a:solidFill>
                  <a:schemeClr val="tx1"/>
                </a:solidFill>
                <a:cs typeface="B Lotus" pitchFamily="2" charset="-78"/>
              </a:rPr>
            </a:br>
            <a:r>
              <a:rPr lang="ar-SA" sz="2000">
                <a:solidFill>
                  <a:schemeClr val="folHlink"/>
                </a:solidFill>
                <a:cs typeface="B Lotus" pitchFamily="2" charset="-78"/>
              </a:rPr>
              <a:t>- رطوبت</a:t>
            </a:r>
            <a:r>
              <a:rPr lang="fa-IR" sz="2000">
                <a:solidFill>
                  <a:schemeClr val="folHlink"/>
                </a:solidFill>
                <a:cs typeface="B Lotus" pitchFamily="2" charset="-78"/>
              </a:rPr>
              <a:t>:</a:t>
            </a:r>
            <a:r>
              <a:rPr lang="ar-SA" sz="1600" b="1">
                <a:solidFill>
                  <a:schemeClr val="tx1"/>
                </a:solidFill>
                <a:cs typeface="B Lotus" pitchFamily="2" charset="-78"/>
              </a:rPr>
              <a:t>وزن آب موجود در مصالح ساختمانی</a:t>
            </a:r>
            <a:r>
              <a:rPr lang="en-US" sz="4000">
                <a:solidFill>
                  <a:schemeClr val="tx1"/>
                </a:solidFill>
                <a:cs typeface="B Lotus" pitchFamily="2" charset="-78"/>
              </a:rPr>
              <a:t> </a:t>
            </a:r>
            <a:r>
              <a:rPr lang="en-US" sz="2000">
                <a:solidFill>
                  <a:schemeClr val="tx1"/>
                </a:solidFill>
                <a:cs typeface="B Lotus" pitchFamily="2" charset="-78"/>
              </a:rPr>
              <a:t/>
            </a:r>
            <a:br>
              <a:rPr lang="en-US" sz="2000">
                <a:solidFill>
                  <a:schemeClr val="tx1"/>
                </a:solidFill>
                <a:cs typeface="B Lotus" pitchFamily="2" charset="-78"/>
              </a:rPr>
            </a:br>
            <a:r>
              <a:rPr lang="ar-SA" sz="2000">
                <a:solidFill>
                  <a:schemeClr val="folHlink"/>
                </a:solidFill>
                <a:cs typeface="B Lotus" pitchFamily="2" charset="-78"/>
              </a:rPr>
              <a:t>- ضریب نرمی</a:t>
            </a:r>
            <a:r>
              <a:rPr lang="fa-IR" sz="2000">
                <a:solidFill>
                  <a:schemeClr val="folHlink"/>
                </a:solidFill>
                <a:cs typeface="B Lotus" pitchFamily="2" charset="-78"/>
              </a:rPr>
              <a:t>:</a:t>
            </a:r>
            <a:r>
              <a:rPr lang="ar-SA" sz="1600" b="1">
                <a:solidFill>
                  <a:schemeClr val="tx1"/>
                </a:solidFill>
                <a:cs typeface="B Lotus" pitchFamily="2" charset="-78"/>
              </a:rPr>
              <a:t>این ضریب نشان دهنده مقاومت مصالح در برابر نفوذ آب است. مقاومت جسم اشباع شده به مقاومت جسم خشک را ضریب نرمی می گویند. مصالحی را که ضریب نرمیشان کمتر از 8/0 است نباید در مناطق مرطوب به کار گرفت.</a:t>
            </a:r>
            <a:r>
              <a:rPr lang="en-US" sz="2000" b="1">
                <a:solidFill>
                  <a:schemeClr val="tx1"/>
                </a:solidFill>
                <a:cs typeface="B Lotus" pitchFamily="2" charset="-78"/>
              </a:rPr>
              <a:t/>
            </a:r>
            <a:br>
              <a:rPr lang="en-US" sz="2000" b="1">
                <a:solidFill>
                  <a:schemeClr val="tx1"/>
                </a:solidFill>
                <a:cs typeface="B Lotus" pitchFamily="2" charset="-78"/>
              </a:rPr>
            </a:br>
            <a:r>
              <a:rPr lang="en-US" sz="2000">
                <a:solidFill>
                  <a:schemeClr val="tx1"/>
                </a:solidFill>
                <a:cs typeface="B Lotus" pitchFamily="2" charset="-78"/>
              </a:rPr>
              <a:t/>
            </a:r>
            <a:br>
              <a:rPr lang="en-US" sz="2000">
                <a:solidFill>
                  <a:schemeClr val="tx1"/>
                </a:solidFill>
                <a:cs typeface="B Lotus" pitchFamily="2" charset="-78"/>
              </a:rPr>
            </a:br>
            <a:r>
              <a:rPr lang="ar-SA" sz="2000">
                <a:solidFill>
                  <a:schemeClr val="folHlink"/>
                </a:solidFill>
                <a:cs typeface="B Lotus" pitchFamily="2" charset="-78"/>
              </a:rPr>
              <a:t>- مقاومت در برابر یخبندان:</a:t>
            </a:r>
            <a:r>
              <a:rPr lang="ar-SA" sz="1600">
                <a:solidFill>
                  <a:schemeClr val="tx1"/>
                </a:solidFill>
                <a:cs typeface="B Lotus" pitchFamily="2" charset="-78"/>
              </a:rPr>
              <a:t> </a:t>
            </a:r>
            <a:r>
              <a:rPr lang="ar-SA" sz="1600" b="1">
                <a:solidFill>
                  <a:schemeClr val="tx1"/>
                </a:solidFill>
                <a:cs typeface="B Lotus" pitchFamily="2" charset="-78"/>
              </a:rPr>
              <a:t>مواد ساختمانی از آب اشباع شده </a:t>
            </a:r>
            <a:r>
              <a:rPr lang="fa-IR" sz="1600" b="1">
                <a:solidFill>
                  <a:schemeClr val="tx1"/>
                </a:solidFill>
                <a:cs typeface="B Lotus" pitchFamily="2" charset="-78"/>
              </a:rPr>
              <a:t> </a:t>
            </a:r>
            <a:r>
              <a:rPr lang="ar-SA" sz="1600" b="1">
                <a:solidFill>
                  <a:schemeClr val="tx1"/>
                </a:solidFill>
                <a:cs typeface="B Lotus" pitchFamily="2" charset="-78"/>
              </a:rPr>
              <a:t>و تحت شرایط اشباع و </a:t>
            </a:r>
            <a:r>
              <a:rPr lang="fa-IR" sz="1600" b="1">
                <a:solidFill>
                  <a:schemeClr val="tx1"/>
                </a:solidFill>
                <a:cs typeface="B Lotus" pitchFamily="2" charset="-78"/>
              </a:rPr>
              <a:t> برودت  17 - </a:t>
            </a:r>
            <a:r>
              <a:rPr lang="ar-SA" sz="1600" b="1">
                <a:solidFill>
                  <a:schemeClr val="tx1"/>
                </a:solidFill>
                <a:cs typeface="B Lotus" pitchFamily="2" charset="-78"/>
              </a:rPr>
              <a:t>درجه سانتیگراد منجمد می شوند و سپس در حرارت عادی ، یخ آنها ذوب می شود. این حالت </a:t>
            </a:r>
            <a:r>
              <a:rPr lang="fa-IR" sz="1600" b="1">
                <a:solidFill>
                  <a:schemeClr val="tx1"/>
                </a:solidFill>
                <a:cs typeface="B Lotus" pitchFamily="2" charset="-78"/>
              </a:rPr>
              <a:t> </a:t>
            </a:r>
            <a:r>
              <a:rPr lang="ar-SA" sz="1600" b="1">
                <a:solidFill>
                  <a:schemeClr val="tx1"/>
                </a:solidFill>
                <a:cs typeface="B Lotus" pitchFamily="2" charset="-78"/>
              </a:rPr>
              <a:t>10 تا 200 بار تکرار می شود.مصالحی که پس از آن پوسته پوسته نشوند ؛ بیش از 5% از وزنشان کاسته نشود و بیشتر از 25% تاب مکانیکی خود را از دست ندهند مصالح مقاوم در برابر یخبندان به حساب می آیند.</a:t>
            </a:r>
            <a:r>
              <a:rPr lang="en-US" sz="2000" b="1">
                <a:solidFill>
                  <a:schemeClr val="tx1"/>
                </a:solidFill>
                <a:cs typeface="B Lotus" pitchFamily="2" charset="-78"/>
              </a:rPr>
              <a:t>  </a:t>
            </a:r>
            <a:br>
              <a:rPr lang="en-US" sz="2000" b="1">
                <a:solidFill>
                  <a:schemeClr val="tx1"/>
                </a:solidFill>
                <a:cs typeface="B Lotus" pitchFamily="2" charset="-78"/>
              </a:rPr>
            </a:br>
            <a:r>
              <a:rPr lang="en-US" sz="2000">
                <a:solidFill>
                  <a:schemeClr val="tx1"/>
                </a:solidFill>
                <a:cs typeface="B Lotus" pitchFamily="2" charset="-78"/>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77813"/>
            <a:ext cx="8229600" cy="6103937"/>
          </a:xfrm>
        </p:spPr>
        <p:txBody>
          <a:bodyPr/>
          <a:lstStyle/>
          <a:p>
            <a:pPr algn="r"/>
            <a:r>
              <a:rPr lang="ar-SA" sz="2800" b="1">
                <a:solidFill>
                  <a:schemeClr val="tx1"/>
                </a:solidFill>
                <a:cs typeface="B Lotus" pitchFamily="2" charset="-78"/>
              </a:rPr>
              <a:t>تاثیر حرارت بر مصالح ساختمانی</a:t>
            </a:r>
            <a:r>
              <a:rPr lang="fa-IR" sz="2800">
                <a:solidFill>
                  <a:schemeClr val="tx1"/>
                </a:solidFill>
                <a:cs typeface="B Lotus" pitchFamily="2" charset="-78"/>
              </a:rPr>
              <a:t/>
            </a:r>
            <a:br>
              <a:rPr lang="fa-IR" sz="2800">
                <a:solidFill>
                  <a:schemeClr val="tx1"/>
                </a:solidFill>
                <a:cs typeface="B Lotus" pitchFamily="2" charset="-78"/>
              </a:rPr>
            </a:br>
            <a:r>
              <a:rPr lang="ar-SA" sz="2000">
                <a:solidFill>
                  <a:schemeClr val="folHlink"/>
                </a:solidFill>
                <a:cs typeface="B Lotus" pitchFamily="2" charset="-78"/>
              </a:rPr>
              <a:t>- قابلیت هدایت حرارتی</a:t>
            </a:r>
            <a:r>
              <a:rPr lang="fa-IR" sz="2000">
                <a:solidFill>
                  <a:schemeClr val="folHlink"/>
                </a:solidFill>
                <a:cs typeface="B Lotus" pitchFamily="2" charset="-78"/>
              </a:rPr>
              <a:t>:</a:t>
            </a:r>
            <a:r>
              <a:rPr lang="ar-SA" sz="1600" b="1">
                <a:solidFill>
                  <a:schemeClr val="tx1"/>
                </a:solidFill>
                <a:cs typeface="B Lotus" pitchFamily="2" charset="-78"/>
              </a:rPr>
              <a:t>مقدار گرمایی است </a:t>
            </a:r>
            <a:r>
              <a:rPr lang="fa-IR" sz="1600" b="1">
                <a:solidFill>
                  <a:schemeClr val="tx1"/>
                </a:solidFill>
                <a:cs typeface="B Lotus" pitchFamily="2" charset="-78"/>
              </a:rPr>
              <a:t> </a:t>
            </a:r>
            <a:r>
              <a:rPr lang="ar-SA" sz="1600" b="1">
                <a:solidFill>
                  <a:schemeClr val="tx1"/>
                </a:solidFill>
                <a:cs typeface="B Lotus" pitchFamily="2" charset="-78"/>
              </a:rPr>
              <a:t>که جداره بر اثر اختلاف درجه حرارت مؤثر در دو سمت داخل و خارج از خود عبور می دهد. میزان هدایت گرما در دیوار خارجی، سقف و کف بناها بسیار حائز اهمیت است.این قابلیت به میزان تخلخل، شکل منافذ، نوع جنس، میزان رطوبت و وزن واحد جسم بستگی دارد.چون این ضریب در مورد هوا بسیار کم است برای جلوگیری از تبادل حرارت از دیوارهای دو جداره یا</a:t>
            </a:r>
            <a:r>
              <a:rPr lang="fa-IR" sz="1600" b="1">
                <a:solidFill>
                  <a:schemeClr val="tx1"/>
                </a:solidFill>
                <a:cs typeface="B Lotus" pitchFamily="2" charset="-78"/>
              </a:rPr>
              <a:t>  </a:t>
            </a:r>
            <a:r>
              <a:rPr lang="ar-SA" sz="1600" b="1">
                <a:solidFill>
                  <a:schemeClr val="tx1"/>
                </a:solidFill>
                <a:cs typeface="B Lotus" pitchFamily="2" charset="-78"/>
              </a:rPr>
              <a:t>مصالح متخلخل استفاده می کنند.</a:t>
            </a:r>
            <a:r>
              <a:rPr lang="en-US" sz="2800">
                <a:solidFill>
                  <a:schemeClr val="tx1"/>
                </a:solidFill>
                <a:cs typeface="B Lotus" pitchFamily="2" charset="-78"/>
              </a:rPr>
              <a:t/>
            </a:r>
            <a:br>
              <a:rPr lang="en-US" sz="2800">
                <a:solidFill>
                  <a:schemeClr val="tx1"/>
                </a:solidFill>
                <a:cs typeface="B Lotus" pitchFamily="2" charset="-78"/>
              </a:rPr>
            </a:br>
            <a:r>
              <a:rPr lang="ar-SA" sz="2800">
                <a:solidFill>
                  <a:schemeClr val="tx1"/>
                </a:solidFill>
                <a:cs typeface="B Lotus" pitchFamily="2" charset="-78"/>
              </a:rPr>
              <a:t> </a:t>
            </a:r>
            <a:r>
              <a:rPr lang="ar-SA" sz="2000">
                <a:solidFill>
                  <a:schemeClr val="folHlink"/>
                </a:solidFill>
                <a:cs typeface="B Lotus" pitchFamily="2" charset="-78"/>
              </a:rPr>
              <a:t>- گرمای ویژه</a:t>
            </a:r>
            <a:r>
              <a:rPr lang="fa-IR" sz="2000">
                <a:solidFill>
                  <a:schemeClr val="folHlink"/>
                </a:solidFill>
                <a:cs typeface="B Lotus" pitchFamily="2" charset="-78"/>
              </a:rPr>
              <a:t>:</a:t>
            </a:r>
            <a:r>
              <a:rPr lang="ar-SA" sz="1600" b="1">
                <a:solidFill>
                  <a:schemeClr val="tx1"/>
                </a:solidFill>
                <a:cs typeface="B Lotus" pitchFamily="2" charset="-78"/>
              </a:rPr>
              <a:t>مقدار گرمایی که یک گرم از جسم نیاز دارد تا حرارت آن یک درجه سانتی گراد </a:t>
            </a:r>
            <a:r>
              <a:rPr lang="fa-IR" sz="1600" b="1">
                <a:solidFill>
                  <a:schemeClr val="tx1"/>
                </a:solidFill>
                <a:cs typeface="B Lotus" pitchFamily="2" charset="-78"/>
              </a:rPr>
              <a:t> </a:t>
            </a:r>
            <a:r>
              <a:rPr lang="ar-SA" sz="1600" b="1">
                <a:solidFill>
                  <a:schemeClr val="tx1"/>
                </a:solidFill>
                <a:cs typeface="B Lotus" pitchFamily="2" charset="-78"/>
              </a:rPr>
              <a:t>بالا برود.</a:t>
            </a:r>
            <a:r>
              <a:rPr lang="en-US">
                <a:solidFill>
                  <a:schemeClr val="tx1"/>
                </a:solidFill>
                <a:cs typeface="B Lotus" pitchFamily="2" charset="-78"/>
              </a:rPr>
              <a:t> </a:t>
            </a:r>
            <a:r>
              <a:rPr lang="en-US" sz="2800">
                <a:solidFill>
                  <a:schemeClr val="tx1"/>
                </a:solidFill>
                <a:cs typeface="B Lotus" pitchFamily="2" charset="-78"/>
              </a:rPr>
              <a:t/>
            </a:r>
            <a:br>
              <a:rPr lang="en-US" sz="2800">
                <a:solidFill>
                  <a:schemeClr val="tx1"/>
                </a:solidFill>
                <a:cs typeface="B Lotus" pitchFamily="2" charset="-78"/>
              </a:rPr>
            </a:br>
            <a:r>
              <a:rPr lang="fa-IR" sz="2800">
                <a:solidFill>
                  <a:schemeClr val="tx1"/>
                </a:solidFill>
                <a:cs typeface="B Lotus" pitchFamily="2" charset="-78"/>
              </a:rPr>
              <a:t> </a:t>
            </a:r>
            <a:r>
              <a:rPr lang="ar-SA" sz="2000">
                <a:solidFill>
                  <a:schemeClr val="folHlink"/>
                </a:solidFill>
                <a:cs typeface="B Lotus" pitchFamily="2" charset="-78"/>
              </a:rPr>
              <a:t>- ظرفیت حرارتی:</a:t>
            </a:r>
            <a:r>
              <a:rPr lang="fa-IR" sz="2800">
                <a:solidFill>
                  <a:schemeClr val="tx1"/>
                </a:solidFill>
                <a:cs typeface="B Lotus" pitchFamily="2" charset="-78"/>
              </a:rPr>
              <a:t> </a:t>
            </a:r>
            <a:r>
              <a:rPr lang="ar-SA" sz="1600" b="1">
                <a:solidFill>
                  <a:schemeClr val="tx1"/>
                </a:solidFill>
                <a:cs typeface="B Lotus" pitchFamily="2" charset="-78"/>
              </a:rPr>
              <a:t>خاصیت جذب مقدار معینی از حرارت توسط جسم در هنگام حرارت دادن</a:t>
            </a:r>
            <a:r>
              <a:rPr lang="en-US" sz="2800">
                <a:solidFill>
                  <a:schemeClr val="tx1"/>
                </a:solidFill>
                <a:cs typeface="B Lotus" pitchFamily="2" charset="-78"/>
              </a:rPr>
              <a:t/>
            </a:r>
            <a:br>
              <a:rPr lang="en-US" sz="2800">
                <a:solidFill>
                  <a:schemeClr val="tx1"/>
                </a:solidFill>
                <a:cs typeface="B Lotus" pitchFamily="2" charset="-78"/>
              </a:rPr>
            </a:br>
            <a:r>
              <a:rPr lang="ar-SA" sz="2800">
                <a:solidFill>
                  <a:schemeClr val="tx1"/>
                </a:solidFill>
                <a:cs typeface="B Lotus" pitchFamily="2" charset="-78"/>
              </a:rPr>
              <a:t> </a:t>
            </a:r>
            <a:r>
              <a:rPr lang="ar-SA" sz="2000">
                <a:solidFill>
                  <a:schemeClr val="folHlink"/>
                </a:solidFill>
                <a:cs typeface="B Lotus" pitchFamily="2" charset="-78"/>
              </a:rPr>
              <a:t>- ضریب انبساط و انقباض</a:t>
            </a:r>
            <a:r>
              <a:rPr lang="fa-IR" sz="2000">
                <a:solidFill>
                  <a:schemeClr val="folHlink"/>
                </a:solidFill>
                <a:cs typeface="B Lotus" pitchFamily="2" charset="-78"/>
              </a:rPr>
              <a:t>:</a:t>
            </a:r>
            <a:r>
              <a:rPr lang="fa-IR" sz="2800">
                <a:solidFill>
                  <a:schemeClr val="tx1"/>
                </a:solidFill>
                <a:cs typeface="B Lotus" pitchFamily="2" charset="-78"/>
              </a:rPr>
              <a:t> </a:t>
            </a:r>
            <a:r>
              <a:rPr lang="ar-SA" sz="1600" b="1">
                <a:solidFill>
                  <a:schemeClr val="tx1"/>
                </a:solidFill>
                <a:cs typeface="B Lotus" pitchFamily="2" charset="-78"/>
              </a:rPr>
              <a:t>به وسیله آزمایشات مکرر در درجه حرارت های مختلف اندازه گیری می شود. شناخت این ضریب از نقطه نظر هم جواری مصالح و رفتارهایی که مصالح مختلف در هنگام سرما و گرما از خود بروز می دهند اهمیت دارد.</a:t>
            </a:r>
            <a:r>
              <a:rPr lang="en-US" sz="2800">
                <a:solidFill>
                  <a:schemeClr val="tx1"/>
                </a:solidFill>
                <a:cs typeface="B Lotus" pitchFamily="2" charset="-78"/>
              </a:rPr>
              <a:t/>
            </a:r>
            <a:br>
              <a:rPr lang="en-US" sz="2800">
                <a:solidFill>
                  <a:schemeClr val="tx1"/>
                </a:solidFill>
                <a:cs typeface="B Lotus" pitchFamily="2" charset="-78"/>
              </a:rPr>
            </a:br>
            <a:r>
              <a:rPr lang="ar-SA" sz="2000">
                <a:solidFill>
                  <a:schemeClr val="folHlink"/>
                </a:solidFill>
                <a:cs typeface="B Lotus" pitchFamily="2" charset="-78"/>
              </a:rPr>
              <a:t>- مقاومت در برابر حرارت وآتش</a:t>
            </a:r>
            <a:r>
              <a:rPr lang="fa-IR" sz="2000">
                <a:solidFill>
                  <a:schemeClr val="folHlink"/>
                </a:solidFill>
                <a:cs typeface="B Lotus" pitchFamily="2" charset="-78"/>
              </a:rPr>
              <a:t>:</a:t>
            </a:r>
            <a:r>
              <a:rPr lang="ar-SA" sz="1600" b="1">
                <a:solidFill>
                  <a:schemeClr val="tx1"/>
                </a:solidFill>
                <a:cs typeface="B Lotus" pitchFamily="2" charset="-78"/>
              </a:rPr>
              <a:t>قابلیت جسم در مقابل تغییر شکل </a:t>
            </a:r>
            <a:r>
              <a:rPr lang="fa-IR" sz="1600" b="1">
                <a:solidFill>
                  <a:schemeClr val="tx1"/>
                </a:solidFill>
                <a:cs typeface="B Lotus" pitchFamily="2" charset="-78"/>
              </a:rPr>
              <a:t>ناشی </a:t>
            </a:r>
            <a:r>
              <a:rPr lang="ar-SA" sz="1600" b="1">
                <a:solidFill>
                  <a:schemeClr val="tx1"/>
                </a:solidFill>
                <a:cs typeface="B Lotus" pitchFamily="2" charset="-78"/>
              </a:rPr>
              <a:t>مشتعل شدن و از دست دادن تاب مکانیکی </a:t>
            </a:r>
            <a:r>
              <a:rPr lang="fa-IR" sz="1600" b="1">
                <a:solidFill>
                  <a:schemeClr val="tx1"/>
                </a:solidFill>
                <a:cs typeface="B Lotus" pitchFamily="2" charset="-78"/>
              </a:rPr>
              <a:t>یا خراب شدن </a:t>
            </a:r>
            <a:r>
              <a:rPr lang="ar-SA" sz="1600" b="1">
                <a:solidFill>
                  <a:schemeClr val="tx1"/>
                </a:solidFill>
                <a:cs typeface="B Lotus" pitchFamily="2" charset="-78"/>
              </a:rPr>
              <a:t>تحت تأثیر حرارت زیاد به هنگام آتش سوزی است.</a:t>
            </a:r>
            <a:r>
              <a:rPr lang="fa-IR" sz="1600">
                <a:solidFill>
                  <a:schemeClr val="tx1"/>
                </a:solidFill>
                <a:cs typeface="B Lotus" pitchFamily="2" charset="-78"/>
              </a:rPr>
              <a:t/>
            </a:r>
            <a:br>
              <a:rPr lang="fa-IR" sz="1600">
                <a:solidFill>
                  <a:schemeClr val="tx1"/>
                </a:solidFill>
                <a:cs typeface="B Lotus" pitchFamily="2" charset="-78"/>
              </a:rPr>
            </a:br>
            <a:r>
              <a:rPr lang="ar-SA" sz="1600" b="1">
                <a:solidFill>
                  <a:schemeClr val="tx1"/>
                </a:solidFill>
                <a:cs typeface="B Lotus" pitchFamily="2" charset="-78"/>
              </a:rPr>
              <a:t>از این نظر مواد به سه گروه تقسیم می شوند:</a:t>
            </a:r>
            <a:r>
              <a:rPr lang="fa-IR" sz="1600">
                <a:solidFill>
                  <a:schemeClr val="tx1"/>
                </a:solidFill>
                <a:cs typeface="B Lotus" pitchFamily="2" charset="-78"/>
              </a:rPr>
              <a:t/>
            </a:r>
            <a:br>
              <a:rPr lang="fa-IR" sz="1600">
                <a:solidFill>
                  <a:schemeClr val="tx1"/>
                </a:solidFill>
                <a:cs typeface="B Lotus" pitchFamily="2" charset="-78"/>
              </a:rPr>
            </a:br>
            <a:r>
              <a:rPr lang="fa-IR" sz="1600">
                <a:solidFill>
                  <a:schemeClr val="tx1"/>
                </a:solidFill>
                <a:cs typeface="B Lotus" pitchFamily="2" charset="-78"/>
              </a:rPr>
              <a:t>1- </a:t>
            </a:r>
            <a:r>
              <a:rPr lang="fa-IR" sz="1600" b="1">
                <a:solidFill>
                  <a:schemeClr val="tx1"/>
                </a:solidFill>
                <a:cs typeface="B Lotus" pitchFamily="2" charset="-78"/>
              </a:rPr>
              <a:t>اجسام نسوز</a:t>
            </a:r>
            <a:r>
              <a:rPr lang="fa-IR" sz="1600">
                <a:solidFill>
                  <a:schemeClr val="tx1"/>
                </a:solidFill>
                <a:cs typeface="B Lotus" pitchFamily="2" charset="-78"/>
              </a:rPr>
              <a:t> حرارت </a:t>
            </a:r>
            <a:r>
              <a:rPr lang="fa-IR" sz="1600" b="1">
                <a:solidFill>
                  <a:schemeClr val="tx1"/>
                </a:solidFill>
                <a:cs typeface="B Lotus" pitchFamily="2" charset="-78"/>
              </a:rPr>
              <a:t>1580</a:t>
            </a:r>
            <a:r>
              <a:rPr lang="fa-IR" sz="1600">
                <a:solidFill>
                  <a:schemeClr val="tx1"/>
                </a:solidFill>
                <a:cs typeface="B Lotus" pitchFamily="2" charset="-78"/>
              </a:rPr>
              <a:t> </a:t>
            </a:r>
            <a:r>
              <a:rPr lang="fa-IR" sz="1600" b="1">
                <a:solidFill>
                  <a:schemeClr val="tx1"/>
                </a:solidFill>
                <a:cs typeface="B Lotus" pitchFamily="2" charset="-78"/>
              </a:rPr>
              <a:t>درجه</a:t>
            </a:r>
            <a:r>
              <a:rPr lang="fa-IR" sz="1600">
                <a:solidFill>
                  <a:schemeClr val="tx1"/>
                </a:solidFill>
                <a:cs typeface="B Lotus" pitchFamily="2" charset="-78"/>
              </a:rPr>
              <a:t> سانتی گراد را تحمل کرده و معمولا مشتعل و مبدل به ذغال نمی شوند.</a:t>
            </a:r>
            <a:br>
              <a:rPr lang="fa-IR" sz="1600">
                <a:solidFill>
                  <a:schemeClr val="tx1"/>
                </a:solidFill>
                <a:cs typeface="B Lotus" pitchFamily="2" charset="-78"/>
              </a:rPr>
            </a:br>
            <a:r>
              <a:rPr lang="fa-IR" sz="1600">
                <a:solidFill>
                  <a:schemeClr val="tx1"/>
                </a:solidFill>
                <a:cs typeface="B Lotus" pitchFamily="2" charset="-78"/>
              </a:rPr>
              <a:t>2- </a:t>
            </a:r>
            <a:r>
              <a:rPr lang="fa-IR" sz="1600" b="1">
                <a:solidFill>
                  <a:schemeClr val="tx1"/>
                </a:solidFill>
                <a:cs typeface="B Lotus" pitchFamily="2" charset="-78"/>
              </a:rPr>
              <a:t>اجسام دیرسوز</a:t>
            </a:r>
            <a:r>
              <a:rPr lang="fa-IR" sz="1600">
                <a:solidFill>
                  <a:schemeClr val="tx1"/>
                </a:solidFill>
                <a:cs typeface="B Lotus" pitchFamily="2" charset="-78"/>
              </a:rPr>
              <a:t> در حرارت </a:t>
            </a:r>
            <a:r>
              <a:rPr lang="fa-IR" sz="1600" b="1">
                <a:solidFill>
                  <a:schemeClr val="tx1"/>
                </a:solidFill>
                <a:cs typeface="B Lotus" pitchFamily="2" charset="-78"/>
              </a:rPr>
              <a:t>1350 تا 1580 درجه</a:t>
            </a:r>
            <a:r>
              <a:rPr lang="fa-IR" sz="1600">
                <a:solidFill>
                  <a:schemeClr val="tx1"/>
                </a:solidFill>
                <a:cs typeface="B Lotus" pitchFamily="2" charset="-78"/>
              </a:rPr>
              <a:t> سانتیگراد تغییر شکل می دهند. معمولا براحتی مشتعل و ذغال نمی شوند.مثل آسفالت که با  دور کردن شعله از سوختن باز می ماند.</a:t>
            </a:r>
            <a:br>
              <a:rPr lang="fa-IR" sz="1600">
                <a:solidFill>
                  <a:schemeClr val="tx1"/>
                </a:solidFill>
                <a:cs typeface="B Lotus" pitchFamily="2" charset="-78"/>
              </a:rPr>
            </a:br>
            <a:r>
              <a:rPr lang="fa-IR" sz="1600">
                <a:solidFill>
                  <a:schemeClr val="tx1"/>
                </a:solidFill>
                <a:cs typeface="B Lotus" pitchFamily="2" charset="-78"/>
              </a:rPr>
              <a:t>3- </a:t>
            </a:r>
            <a:r>
              <a:rPr lang="fa-IR" sz="1600" b="1">
                <a:solidFill>
                  <a:schemeClr val="tx1"/>
                </a:solidFill>
                <a:cs typeface="B Lotus" pitchFamily="2" charset="-78"/>
              </a:rPr>
              <a:t>اجسام سوزا</a:t>
            </a:r>
            <a:r>
              <a:rPr lang="fa-IR" sz="1600">
                <a:solidFill>
                  <a:schemeClr val="tx1"/>
                </a:solidFill>
                <a:cs typeface="B Lotus" pitchFamily="2" charset="-78"/>
              </a:rPr>
              <a:t> در حرارت زیر </a:t>
            </a:r>
            <a:r>
              <a:rPr lang="fa-IR" sz="1600" b="1">
                <a:solidFill>
                  <a:schemeClr val="tx1"/>
                </a:solidFill>
                <a:cs typeface="B Lotus" pitchFamily="2" charset="-78"/>
              </a:rPr>
              <a:t>1350 درجه</a:t>
            </a:r>
            <a:r>
              <a:rPr lang="fa-IR" sz="1600">
                <a:solidFill>
                  <a:schemeClr val="tx1"/>
                </a:solidFill>
                <a:cs typeface="B Lotus" pitchFamily="2" charset="-78"/>
              </a:rPr>
              <a:t> سانتیگراد شعله ور و ماهیت خود را از دست می دهند. معمولا در اثر رسیدن شعله و حرارت مشتعل و می سوزند. </a:t>
            </a:r>
            <a:r>
              <a:rPr lang="en-US" sz="2800">
                <a:solidFill>
                  <a:schemeClr val="tx1"/>
                </a:solidFill>
                <a:cs typeface="B Lotus" pitchFamily="2" charset="-78"/>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539750" y="836613"/>
            <a:ext cx="8229600" cy="4608512"/>
          </a:xfrm>
        </p:spPr>
        <p:txBody>
          <a:bodyPr/>
          <a:lstStyle/>
          <a:p>
            <a:pPr algn="r"/>
            <a:r>
              <a:rPr lang="ar-SA" sz="2800" b="1">
                <a:solidFill>
                  <a:schemeClr val="tx1"/>
                </a:solidFill>
                <a:cs typeface="B Lotus" pitchFamily="2" charset="-78"/>
              </a:rPr>
              <a:t>قابلیت جذب و انعکاس نور و صدا</a:t>
            </a:r>
            <a:r>
              <a:rPr lang="fa-IR">
                <a:cs typeface="B Lotus" pitchFamily="2" charset="-78"/>
              </a:rPr>
              <a:t/>
            </a:r>
            <a:br>
              <a:rPr lang="fa-IR">
                <a:cs typeface="B Lotus" pitchFamily="2" charset="-78"/>
              </a:rPr>
            </a:br>
            <a:r>
              <a:rPr lang="ar-SA" sz="2000">
                <a:solidFill>
                  <a:srgbClr val="FFFF99"/>
                </a:solidFill>
                <a:cs typeface="B Lotus" pitchFamily="2" charset="-78"/>
              </a:rPr>
              <a:t>قابلیت جذب و انعکاس نور:</a:t>
            </a:r>
            <a:r>
              <a:rPr lang="ar-SA" sz="1600">
                <a:cs typeface="B Lotus" pitchFamily="2" charset="-78"/>
              </a:rPr>
              <a:t> </a:t>
            </a:r>
            <a:r>
              <a:rPr lang="ar-SA" sz="1600" b="1">
                <a:cs typeface="B Lotus" pitchFamily="2" charset="-78"/>
              </a:rPr>
              <a:t>به بافت، رنگ ، شکل و سطح مواد بستگی دارد</a:t>
            </a:r>
            <a:r>
              <a:rPr lang="fa-IR" sz="1600" b="1">
                <a:cs typeface="B Lotus" pitchFamily="2" charset="-78"/>
              </a:rPr>
              <a:t>.</a:t>
            </a:r>
            <a:br>
              <a:rPr lang="fa-IR" sz="1600" b="1">
                <a:cs typeface="B Lotus" pitchFamily="2" charset="-78"/>
              </a:rPr>
            </a:br>
            <a:r>
              <a:rPr lang="fa-IR" sz="1600">
                <a:cs typeface="B Lotus" pitchFamily="2" charset="-78"/>
              </a:rPr>
              <a:t/>
            </a:r>
            <a:br>
              <a:rPr lang="fa-IR" sz="1600">
                <a:cs typeface="B Lotus" pitchFamily="2" charset="-78"/>
              </a:rPr>
            </a:br>
            <a:r>
              <a:rPr lang="ar-SA" sz="2000">
                <a:solidFill>
                  <a:srgbClr val="FFFF99"/>
                </a:solidFill>
                <a:cs typeface="B Lotus" pitchFamily="2" charset="-78"/>
              </a:rPr>
              <a:t>قابلیت عبور نور:</a:t>
            </a:r>
            <a:r>
              <a:rPr lang="ar-SA" sz="1600">
                <a:cs typeface="B Lotus" pitchFamily="2" charset="-78"/>
              </a:rPr>
              <a:t> </a:t>
            </a:r>
            <a:r>
              <a:rPr lang="ar-SA" sz="1600" b="1">
                <a:cs typeface="B Lotus" pitchFamily="2" charset="-78"/>
              </a:rPr>
              <a:t>به میزان شفافیت ، مات و کدر بودن مصالح بستگی دارد.</a:t>
            </a:r>
            <a:r>
              <a:rPr lang="fa-IR" sz="1600" b="1">
                <a:cs typeface="B Lotus" pitchFamily="2" charset="-78"/>
              </a:rPr>
              <a:t/>
            </a:r>
            <a:br>
              <a:rPr lang="fa-IR" sz="1600" b="1">
                <a:cs typeface="B Lotus" pitchFamily="2" charset="-78"/>
              </a:rPr>
            </a:br>
            <a:r>
              <a:rPr lang="fa-IR" sz="1600">
                <a:cs typeface="B Lotus" pitchFamily="2" charset="-78"/>
              </a:rPr>
              <a:t/>
            </a:r>
            <a:br>
              <a:rPr lang="fa-IR" sz="1600">
                <a:cs typeface="B Lotus" pitchFamily="2" charset="-78"/>
              </a:rPr>
            </a:br>
            <a:r>
              <a:rPr lang="ar-SA" sz="2000">
                <a:solidFill>
                  <a:srgbClr val="FFFF99"/>
                </a:solidFill>
                <a:cs typeface="B Lotus" pitchFamily="2" charset="-78"/>
              </a:rPr>
              <a:t>قابلیت هدایت یا عایق بودن در برابر جریان برق:</a:t>
            </a:r>
            <a:r>
              <a:rPr lang="ar-SA" sz="1600">
                <a:cs typeface="B Lotus" pitchFamily="2" charset="-78"/>
              </a:rPr>
              <a:t> </a:t>
            </a:r>
            <a:r>
              <a:rPr lang="ar-SA" sz="1600" b="1">
                <a:cs typeface="B Lotus" pitchFamily="2" charset="-78"/>
              </a:rPr>
              <a:t>به میزان رسانایی جریان الکتریسیته توسط مصالح بستگی دارد.</a:t>
            </a:r>
            <a:r>
              <a:rPr lang="fa-IR" sz="1600">
                <a:cs typeface="B Lotus" pitchFamily="2" charset="-78"/>
              </a:rPr>
              <a:t/>
            </a:r>
            <a:br>
              <a:rPr lang="fa-IR" sz="1600">
                <a:cs typeface="B Lotus" pitchFamily="2" charset="-78"/>
              </a:rPr>
            </a:br>
            <a:r>
              <a:rPr lang="en-US" sz="1600">
                <a:cs typeface="B Lotus" pitchFamily="2" charset="-78"/>
              </a:rPr>
              <a:t> </a:t>
            </a:r>
            <a:br>
              <a:rPr lang="en-US" sz="1600">
                <a:cs typeface="B Lotus" pitchFamily="2" charset="-78"/>
              </a:rPr>
            </a:br>
            <a:r>
              <a:rPr lang="ar-SA" sz="2000">
                <a:solidFill>
                  <a:srgbClr val="FFFF99"/>
                </a:solidFill>
                <a:cs typeface="B Lotus" pitchFamily="2" charset="-78"/>
              </a:rPr>
              <a:t>قابلیت اکوستیک :</a:t>
            </a:r>
            <a:r>
              <a:rPr lang="ar-SA" sz="1600">
                <a:cs typeface="B Lotus" pitchFamily="2" charset="-78"/>
              </a:rPr>
              <a:t> </a:t>
            </a:r>
            <a:r>
              <a:rPr lang="ar-SA" sz="1600" b="1">
                <a:cs typeface="B Lotus" pitchFamily="2" charset="-78"/>
              </a:rPr>
              <a:t>جذب و انعکاس صدا و نوفه به بافت و شکل و ضخامت جسم دارد.صدا عاملی "خواسته" و مطلوب</a:t>
            </a:r>
            <a:r>
              <a:rPr lang="fa-IR" sz="1600" b="1">
                <a:cs typeface="B Lotus" pitchFamily="2" charset="-78"/>
              </a:rPr>
              <a:t>  </a:t>
            </a:r>
            <a:r>
              <a:rPr lang="ar-SA" sz="1600" b="1">
                <a:cs typeface="B Lotus" pitchFamily="2" charset="-78"/>
              </a:rPr>
              <a:t>و نوفه</a:t>
            </a:r>
            <a:r>
              <a:rPr lang="fa-IR" sz="1600" b="1">
                <a:cs typeface="B Lotus" pitchFamily="2" charset="-78"/>
              </a:rPr>
              <a:t>  </a:t>
            </a:r>
            <a:r>
              <a:rPr lang="ar-SA" sz="1600" b="1">
                <a:cs typeface="B Lotus" pitchFamily="2" charset="-78"/>
              </a:rPr>
              <a:t>عاملی "ناخواسته" و زیان آور در ارتباط با شنوائی محسوب می شود.</a:t>
            </a:r>
            <a:r>
              <a:rPr lang="en-US" sz="1600">
                <a:cs typeface="B Lotus" pitchFamily="2" charset="-78"/>
              </a:rPr>
              <a:t> </a:t>
            </a:r>
            <a:br>
              <a:rPr lang="en-US" sz="1600">
                <a:cs typeface="B Lotus" pitchFamily="2" charset="-78"/>
              </a:rPr>
            </a:br>
            <a:r>
              <a:rPr lang="ar-SA">
                <a:cs typeface="B Lotus" pitchFamily="2" charset="-78"/>
              </a:rPr>
              <a:t> </a:t>
            </a:r>
            <a:r>
              <a:rPr lang="en-US">
                <a:cs typeface="B Lotus" pitchFamily="2" charset="-78"/>
              </a:rPr>
              <a:t/>
            </a:r>
            <a:br>
              <a:rPr lang="en-US">
                <a:cs typeface="B Lotus" pitchFamily="2" charset="-78"/>
              </a:rPr>
            </a:br>
            <a:endParaRPr lang="en-US">
              <a:cs typeface="B Lotus"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11188" y="692150"/>
            <a:ext cx="8229600" cy="5113338"/>
          </a:xfrm>
        </p:spPr>
        <p:txBody>
          <a:bodyPr/>
          <a:lstStyle/>
          <a:p>
            <a:pPr algn="r"/>
            <a:r>
              <a:rPr lang="ar-SA" sz="2400" b="1">
                <a:solidFill>
                  <a:schemeClr val="tx1"/>
                </a:solidFill>
                <a:cs typeface="B Lotus" pitchFamily="2" charset="-78"/>
              </a:rPr>
              <a:t>خواص مکانیکی</a:t>
            </a:r>
            <a:r>
              <a:rPr lang="fa-IR" sz="2000" b="1">
                <a:solidFill>
                  <a:schemeClr val="tx1"/>
                </a:solidFill>
                <a:cs typeface="B Lotus" pitchFamily="2" charset="-78"/>
              </a:rPr>
              <a:t/>
            </a:r>
            <a:br>
              <a:rPr lang="fa-IR" sz="2000" b="1">
                <a:solidFill>
                  <a:schemeClr val="tx1"/>
                </a:solidFill>
                <a:cs typeface="B Lotus" pitchFamily="2" charset="-78"/>
              </a:rPr>
            </a:br>
            <a:r>
              <a:rPr lang="en-US" sz="2000" b="1">
                <a:solidFill>
                  <a:schemeClr val="tx1"/>
                </a:solidFill>
                <a:cs typeface="B Lotus" pitchFamily="2" charset="-78"/>
              </a:rPr>
              <a:t/>
            </a:r>
            <a:br>
              <a:rPr lang="en-US" sz="2000" b="1">
                <a:solidFill>
                  <a:schemeClr val="tx1"/>
                </a:solidFill>
                <a:cs typeface="B Lotus" pitchFamily="2" charset="-78"/>
              </a:rPr>
            </a:br>
            <a:r>
              <a:rPr lang="ar-SA" sz="2000" b="1">
                <a:solidFill>
                  <a:schemeClr val="tx1"/>
                </a:solidFill>
                <a:cs typeface="B Lotus" pitchFamily="2" charset="-78"/>
              </a:rPr>
              <a:t>خستگی (تنش)</a:t>
            </a:r>
            <a:r>
              <a:rPr lang="fa-IR" sz="2000" b="1">
                <a:solidFill>
                  <a:schemeClr val="tx1"/>
                </a:solidFill>
                <a:cs typeface="B Lotus" pitchFamily="2" charset="-78"/>
              </a:rPr>
              <a:t>:</a:t>
            </a:r>
            <a:r>
              <a:rPr lang="ar-SA" sz="2000" b="1">
                <a:solidFill>
                  <a:schemeClr val="tx1"/>
                </a:solidFill>
                <a:cs typeface="B Lotus" pitchFamily="2" charset="-78"/>
              </a:rPr>
              <a:t> </a:t>
            </a:r>
            <a:r>
              <a:rPr lang="ar-SA" sz="1600">
                <a:solidFill>
                  <a:schemeClr val="tx1"/>
                </a:solidFill>
                <a:cs typeface="B Lotus" pitchFamily="2" charset="-78"/>
              </a:rPr>
              <a:t>مقدار نیرویی است که به سطح مقطع واحد جسم وارد می شود</a:t>
            </a:r>
            <a:r>
              <a:rPr lang="fa-IR" sz="1600">
                <a:solidFill>
                  <a:schemeClr val="tx1"/>
                </a:solidFill>
                <a:cs typeface="B Lotus" pitchFamily="2" charset="-78"/>
              </a:rPr>
              <a:t>.</a:t>
            </a:r>
            <a:br>
              <a:rPr lang="fa-IR" sz="1600">
                <a:solidFill>
                  <a:schemeClr val="tx1"/>
                </a:solidFill>
                <a:cs typeface="B Lotus" pitchFamily="2" charset="-78"/>
              </a:rPr>
            </a:br>
            <a:r>
              <a:rPr lang="fa-IR" sz="1600">
                <a:solidFill>
                  <a:schemeClr val="tx1"/>
                </a:solidFill>
                <a:cs typeface="B Lotus" pitchFamily="2" charset="-78"/>
              </a:rPr>
              <a:t/>
            </a:r>
            <a:br>
              <a:rPr lang="fa-IR" sz="1600">
                <a:solidFill>
                  <a:schemeClr val="tx1"/>
                </a:solidFill>
                <a:cs typeface="B Lotus" pitchFamily="2" charset="-78"/>
              </a:rPr>
            </a:br>
            <a:r>
              <a:rPr lang="fa-IR" sz="1600">
                <a:solidFill>
                  <a:schemeClr val="tx1"/>
                </a:solidFill>
                <a:cs typeface="B Lotus" pitchFamily="2" charset="-78"/>
              </a:rPr>
              <a:t> </a:t>
            </a:r>
            <a:r>
              <a:rPr lang="ar-SA" sz="1600">
                <a:solidFill>
                  <a:schemeClr val="tx1"/>
                </a:solidFill>
                <a:cs typeface="B Lotus" pitchFamily="2" charset="-78"/>
              </a:rPr>
              <a:t>تاب فشاری ، تاب کششی ، تاب خمشی و تاب پیچشی</a:t>
            </a:r>
            <a:r>
              <a:rPr lang="fa-IR" sz="1600">
                <a:solidFill>
                  <a:schemeClr val="tx1"/>
                </a:solidFill>
                <a:cs typeface="B Lotus" pitchFamily="2" charset="-78"/>
              </a:rPr>
              <a:t> </a:t>
            </a:r>
            <a:r>
              <a:rPr lang="ar-SA" sz="1600">
                <a:solidFill>
                  <a:schemeClr val="tx1"/>
                </a:solidFill>
                <a:cs typeface="B Lotus" pitchFamily="2" charset="-78"/>
              </a:rPr>
              <a:t>از طریق محاسبات قابل اندازه گیری است</a:t>
            </a:r>
            <a:r>
              <a:rPr lang="fa-IR" sz="1600">
                <a:solidFill>
                  <a:schemeClr val="tx1"/>
                </a:solidFill>
                <a:cs typeface="B Lotus" pitchFamily="2" charset="-78"/>
              </a:rPr>
              <a:t>.</a:t>
            </a:r>
            <a:r>
              <a:rPr lang="ar-SA" sz="4000">
                <a:solidFill>
                  <a:schemeClr val="tx1"/>
                </a:solidFill>
                <a:cs typeface="B Lotus" pitchFamily="2" charset="-78"/>
              </a:rPr>
              <a:t> </a:t>
            </a:r>
            <a:r>
              <a:rPr lang="fa-IR" sz="1600">
                <a:solidFill>
                  <a:schemeClr val="tx1"/>
                </a:solidFill>
                <a:cs typeface="B Lotus" pitchFamily="2" charset="-78"/>
              </a:rPr>
              <a:t/>
            </a:r>
            <a:br>
              <a:rPr lang="fa-IR" sz="1600">
                <a:solidFill>
                  <a:schemeClr val="tx1"/>
                </a:solidFill>
                <a:cs typeface="B Lotus" pitchFamily="2" charset="-78"/>
              </a:rPr>
            </a:br>
            <a:r>
              <a:rPr lang="ar-SA" sz="4000">
                <a:solidFill>
                  <a:schemeClr val="tx1"/>
                </a:solidFill>
                <a:cs typeface="B Lotus" pitchFamily="2" charset="-78"/>
              </a:rPr>
              <a:t> </a:t>
            </a:r>
            <a:r>
              <a:rPr lang="fa-IR" sz="2000" b="1">
                <a:solidFill>
                  <a:schemeClr val="tx1"/>
                </a:solidFill>
                <a:cs typeface="B Lotus" pitchFamily="2" charset="-78"/>
              </a:rPr>
              <a:t>صلبیت: </a:t>
            </a:r>
            <a:r>
              <a:rPr lang="ar-SA" sz="1600">
                <a:solidFill>
                  <a:schemeClr val="tx1"/>
                </a:solidFill>
                <a:cs typeface="B Lotus" pitchFamily="2" charset="-78"/>
              </a:rPr>
              <a:t>برخی مصالح در برابر میزان خاصی از نیرو هیچ گونه تغییر شکلی نمی دهند و به اصطلاح صلب هستند،( مثل چدن، سنگ و آجر</a:t>
            </a:r>
            <a:r>
              <a:rPr lang="fa-IR" sz="1600">
                <a:solidFill>
                  <a:schemeClr val="tx1"/>
                </a:solidFill>
                <a:cs typeface="B Lotus" pitchFamily="2" charset="-78"/>
              </a:rPr>
              <a:t>)</a:t>
            </a:r>
            <a:br>
              <a:rPr lang="fa-IR" sz="1600">
                <a:solidFill>
                  <a:schemeClr val="tx1"/>
                </a:solidFill>
                <a:cs typeface="B Lotus" pitchFamily="2" charset="-78"/>
              </a:rPr>
            </a:br>
            <a:r>
              <a:rPr lang="fa-IR" sz="1600">
                <a:solidFill>
                  <a:schemeClr val="tx1"/>
                </a:solidFill>
                <a:cs typeface="B Lotus" pitchFamily="2" charset="-78"/>
              </a:rPr>
              <a:t/>
            </a:r>
            <a:br>
              <a:rPr lang="fa-IR" sz="1600">
                <a:solidFill>
                  <a:schemeClr val="tx1"/>
                </a:solidFill>
                <a:cs typeface="B Lotus" pitchFamily="2" charset="-78"/>
              </a:rPr>
            </a:br>
            <a:r>
              <a:rPr lang="fa-IR" sz="2000" b="1">
                <a:solidFill>
                  <a:schemeClr val="tx1"/>
                </a:solidFill>
                <a:cs typeface="B Lotus" pitchFamily="2" charset="-78"/>
              </a:rPr>
              <a:t>الا ستیسیته: </a:t>
            </a:r>
            <a:r>
              <a:rPr lang="ar-SA" sz="1600">
                <a:solidFill>
                  <a:schemeClr val="tx1"/>
                </a:solidFill>
                <a:cs typeface="B Lotus" pitchFamily="2" charset="-78"/>
              </a:rPr>
              <a:t>گروهی دیگر در برابر همان نیرو تغییر شکل میدهند بطوریکه پس از برداشتن آن نیرو جسم به حالت اول برمی گردد</a:t>
            </a:r>
            <a:r>
              <a:rPr lang="fa-IR" sz="1600">
                <a:solidFill>
                  <a:schemeClr val="tx1"/>
                </a:solidFill>
                <a:cs typeface="B Lotus" pitchFamily="2" charset="-78"/>
              </a:rPr>
              <a:t>.</a:t>
            </a:r>
            <a:br>
              <a:rPr lang="fa-IR" sz="1600">
                <a:solidFill>
                  <a:schemeClr val="tx1"/>
                </a:solidFill>
                <a:cs typeface="B Lotus" pitchFamily="2" charset="-78"/>
              </a:rPr>
            </a:br>
            <a:r>
              <a:rPr lang="fa-IR" sz="1600">
                <a:solidFill>
                  <a:schemeClr val="tx1"/>
                </a:solidFill>
                <a:cs typeface="B Lotus" pitchFamily="2" charset="-78"/>
              </a:rPr>
              <a:t/>
            </a:r>
            <a:br>
              <a:rPr lang="fa-IR" sz="1600">
                <a:solidFill>
                  <a:schemeClr val="tx1"/>
                </a:solidFill>
                <a:cs typeface="B Lotus" pitchFamily="2" charset="-78"/>
              </a:rPr>
            </a:br>
            <a:r>
              <a:rPr lang="fa-IR" sz="2000" b="1">
                <a:solidFill>
                  <a:schemeClr val="tx1"/>
                </a:solidFill>
                <a:cs typeface="B Lotus" pitchFamily="2" charset="-78"/>
              </a:rPr>
              <a:t>پلا ستیسیته: </a:t>
            </a:r>
            <a:r>
              <a:rPr lang="ar-SA" sz="1600">
                <a:solidFill>
                  <a:schemeClr val="tx1"/>
                </a:solidFill>
                <a:cs typeface="B Lotus" pitchFamily="2" charset="-78"/>
              </a:rPr>
              <a:t>برخی دیگر از مصالح در برابر همان </a:t>
            </a:r>
            <a:r>
              <a:rPr lang="fa-IR" sz="1600">
                <a:solidFill>
                  <a:schemeClr val="tx1"/>
                </a:solidFill>
                <a:cs typeface="B Lotus" pitchFamily="2" charset="-78"/>
              </a:rPr>
              <a:t> </a:t>
            </a:r>
            <a:r>
              <a:rPr lang="ar-SA" sz="1600">
                <a:solidFill>
                  <a:schemeClr val="tx1"/>
                </a:solidFill>
                <a:cs typeface="B Lotus" pitchFamily="2" charset="-78"/>
              </a:rPr>
              <a:t>نیرو تغییر شکل هایی می دهند </a:t>
            </a:r>
            <a:r>
              <a:rPr lang="fa-IR" sz="1600">
                <a:solidFill>
                  <a:schemeClr val="tx1"/>
                </a:solidFill>
                <a:cs typeface="B Lotus" pitchFamily="2" charset="-78"/>
              </a:rPr>
              <a:t>که</a:t>
            </a:r>
            <a:r>
              <a:rPr lang="ar-SA" sz="1600">
                <a:solidFill>
                  <a:schemeClr val="tx1"/>
                </a:solidFill>
                <a:cs typeface="B Lotus" pitchFamily="2" charset="-78"/>
              </a:rPr>
              <a:t> پس از برداشتن نیرو به حالت اولیه برنمی گردند، چنین جسمی را پلاستیک یا خمیری می گویند.(مانند قیر و خاک رس)</a:t>
            </a:r>
            <a:r>
              <a:rPr lang="fa-IR" sz="1600">
                <a:solidFill>
                  <a:schemeClr val="tx1"/>
                </a:solidFill>
                <a:cs typeface="B Lotus" pitchFamily="2" charset="-78"/>
              </a:rPr>
              <a:t/>
            </a:r>
            <a:br>
              <a:rPr lang="fa-IR" sz="1600">
                <a:solidFill>
                  <a:schemeClr val="tx1"/>
                </a:solidFill>
                <a:cs typeface="B Lotus" pitchFamily="2" charset="-78"/>
              </a:rPr>
            </a:br>
            <a:r>
              <a:rPr lang="en-US" sz="4000">
                <a:cs typeface="B Lotus" pitchFamily="2" charset="-78"/>
              </a:rPr>
              <a:t>  </a:t>
            </a:r>
          </a:p>
        </p:txBody>
      </p:sp>
      <p:graphicFrame>
        <p:nvGraphicFramePr>
          <p:cNvPr id="51204" name="Object 4"/>
          <p:cNvGraphicFramePr>
            <a:graphicFrameLocks noChangeAspect="1"/>
          </p:cNvGraphicFramePr>
          <p:nvPr>
            <p:ph idx="1"/>
          </p:nvPr>
        </p:nvGraphicFramePr>
        <p:xfrm>
          <a:off x="2339975" y="1341438"/>
          <a:ext cx="788988" cy="542925"/>
        </p:xfrm>
        <a:graphic>
          <a:graphicData uri="http://schemas.openxmlformats.org/presentationml/2006/ole">
            <p:oleObj spid="_x0000_s51204" name="Equation" r:id="rId3" imgW="571320" imgH="393480" progId="Equation.3">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395288" y="0"/>
            <a:ext cx="8229600" cy="1139825"/>
          </a:xfrm>
        </p:spPr>
        <p:txBody>
          <a:bodyPr/>
          <a:lstStyle/>
          <a:p>
            <a:r>
              <a:rPr lang="ar-SA" b="1">
                <a:solidFill>
                  <a:schemeClr val="tx1"/>
                </a:solidFill>
                <a:cs typeface="B Lotus" pitchFamily="2" charset="-78"/>
              </a:rPr>
              <a:t>خواص شیمیایی</a:t>
            </a:r>
            <a:endParaRPr lang="en-US" b="1">
              <a:solidFill>
                <a:schemeClr val="tx1"/>
              </a:solidFill>
              <a:cs typeface="B Lotus" pitchFamily="2" charset="-78"/>
            </a:endParaRPr>
          </a:p>
        </p:txBody>
      </p:sp>
      <p:sp>
        <p:nvSpPr>
          <p:cNvPr id="67587" name="Rectangle 3"/>
          <p:cNvSpPr>
            <a:spLocks noGrp="1" noChangeArrowheads="1"/>
          </p:cNvSpPr>
          <p:nvPr>
            <p:ph type="body" idx="1"/>
          </p:nvPr>
        </p:nvSpPr>
        <p:spPr>
          <a:xfrm>
            <a:off x="457200" y="1052513"/>
            <a:ext cx="8229600" cy="5113337"/>
          </a:xfrm>
        </p:spPr>
        <p:txBody>
          <a:bodyPr/>
          <a:lstStyle/>
          <a:p>
            <a:pPr algn="r">
              <a:buFont typeface="Wingdings" pitchFamily="2" charset="2"/>
              <a:buNone/>
            </a:pPr>
            <a:r>
              <a:rPr lang="fa-IR" sz="2000">
                <a:cs typeface="B Lotus" pitchFamily="2" charset="-78"/>
              </a:rPr>
              <a:t>- شیمی مصالح :</a:t>
            </a:r>
            <a:r>
              <a:rPr lang="ar-SA" sz="2000">
                <a:cs typeface="B Lotus" pitchFamily="2" charset="-78"/>
              </a:rPr>
              <a:t>علم چگونگی واکنش ها، رفتارها ، ترکیبات مصالح مختلف و </a:t>
            </a:r>
            <a:r>
              <a:rPr lang="fa-IR" sz="2000">
                <a:cs typeface="B Lotus" pitchFamily="2" charset="-78"/>
              </a:rPr>
              <a:t>بررسی </a:t>
            </a:r>
            <a:r>
              <a:rPr lang="ar-SA" sz="2000">
                <a:cs typeface="B Lotus" pitchFamily="2" charset="-78"/>
              </a:rPr>
              <a:t>ساختار اتم های آنها </a:t>
            </a:r>
            <a:r>
              <a:rPr lang="fa-IR" sz="2000">
                <a:cs typeface="B Lotus" pitchFamily="2" charset="-78"/>
              </a:rPr>
              <a:t>ست.</a:t>
            </a:r>
          </a:p>
          <a:p>
            <a:pPr algn="r">
              <a:buFontTx/>
              <a:buChar char="-"/>
            </a:pPr>
            <a:r>
              <a:rPr lang="fa-IR" sz="2000">
                <a:cs typeface="B Lotus" pitchFamily="2" charset="-78"/>
              </a:rPr>
              <a:t>- </a:t>
            </a:r>
            <a:r>
              <a:rPr lang="ar-SA" sz="2000">
                <a:cs typeface="B Lotus" pitchFamily="2" charset="-78"/>
              </a:rPr>
              <a:t>در صنعت ساختمان</a:t>
            </a:r>
            <a:r>
              <a:rPr lang="fa-IR" sz="2000">
                <a:cs typeface="B Lotus" pitchFamily="2" charset="-78"/>
              </a:rPr>
              <a:t> از</a:t>
            </a:r>
            <a:r>
              <a:rPr lang="ar-SA" sz="2000">
                <a:cs typeface="B Lotus" pitchFamily="2" charset="-78"/>
              </a:rPr>
              <a:t> 22 عنصر </a:t>
            </a:r>
            <a:r>
              <a:rPr lang="fa-IR" sz="2000">
                <a:cs typeface="B Lotus" pitchFamily="2" charset="-78"/>
              </a:rPr>
              <a:t>پایه برای تولید مصالح استفاده میشود</a:t>
            </a:r>
            <a:r>
              <a:rPr lang="ar-SA" sz="2000">
                <a:cs typeface="B Lotus" pitchFamily="2" charset="-78"/>
              </a:rPr>
              <a:t> که 12 تای آنها فلزی است و 10 عنصر غیر فلزی است.</a:t>
            </a:r>
            <a:endParaRPr lang="fa-IR" sz="2000">
              <a:cs typeface="B Lotus" pitchFamily="2" charset="-78"/>
            </a:endParaRPr>
          </a:p>
          <a:p>
            <a:pPr algn="r">
              <a:buFont typeface="Wingdings" pitchFamily="2" charset="2"/>
              <a:buNone/>
            </a:pPr>
            <a:r>
              <a:rPr lang="ar-SA" sz="2000">
                <a:cs typeface="B Lotus" pitchFamily="2" charset="-78"/>
              </a:rPr>
              <a:t>از ترکیبات</a:t>
            </a:r>
            <a:r>
              <a:rPr lang="fa-IR" sz="2000">
                <a:cs typeface="B Lotus" pitchFamily="2" charset="-78"/>
              </a:rPr>
              <a:t> مختلف</a:t>
            </a:r>
            <a:r>
              <a:rPr lang="ar-SA" sz="2000">
                <a:cs typeface="B Lotus" pitchFamily="2" charset="-78"/>
              </a:rPr>
              <a:t> </a:t>
            </a:r>
            <a:r>
              <a:rPr lang="fa-IR" sz="2000">
                <a:cs typeface="B Lotus" pitchFamily="2" charset="-78"/>
              </a:rPr>
              <a:t>109</a:t>
            </a:r>
            <a:r>
              <a:rPr lang="ar-SA" sz="2000">
                <a:cs typeface="B Lotus" pitchFamily="2" charset="-78"/>
              </a:rPr>
              <a:t>عنصر روی زمین </a:t>
            </a:r>
            <a:r>
              <a:rPr lang="fa-IR" sz="2000">
                <a:cs typeface="B Lotus" pitchFamily="2" charset="-78"/>
              </a:rPr>
              <a:t> </a:t>
            </a:r>
            <a:r>
              <a:rPr lang="ar-SA" sz="2000">
                <a:cs typeface="B Lotus" pitchFamily="2" charset="-78"/>
              </a:rPr>
              <a:t>حدود 5 میلیون ترکیبات مختلف بدست می آید که 5/4 میلیون مربوط به ترکیبات اتم کربن است.</a:t>
            </a:r>
            <a:endParaRPr lang="fa-IR" sz="2000">
              <a:cs typeface="B Lotus" pitchFamily="2" charset="-78"/>
            </a:endParaRPr>
          </a:p>
          <a:p>
            <a:pPr algn="r">
              <a:buFont typeface="Wingdings" pitchFamily="2" charset="2"/>
              <a:buNone/>
            </a:pPr>
            <a:r>
              <a:rPr lang="ar-SA" sz="2000">
                <a:cs typeface="B Lotus" pitchFamily="2" charset="-78"/>
              </a:rPr>
              <a:t>انواع آلیاژهای فلزی شامل فولاد، برنج، برنز؛ انواع سیمان با مقاومت و رنگ های مختلف و انواع پلی مرها ی ساختمانی از جمله این مصالح محسوب میشوند.</a:t>
            </a:r>
            <a:endParaRPr lang="fa-IR" sz="2000">
              <a:cs typeface="B Lotus" pitchFamily="2" charset="-78"/>
            </a:endParaRPr>
          </a:p>
          <a:p>
            <a:pPr algn="r">
              <a:buFont typeface="Wingdings" pitchFamily="2" charset="2"/>
              <a:buNone/>
            </a:pPr>
            <a:r>
              <a:rPr lang="ar-SA" sz="2000">
                <a:cs typeface="B Lotus" pitchFamily="2" charset="-78"/>
              </a:rPr>
              <a:t>آلیاژهای فلزی</a:t>
            </a:r>
            <a:r>
              <a:rPr lang="fa-IR" sz="2000">
                <a:cs typeface="B Lotus" pitchFamily="2" charset="-78"/>
              </a:rPr>
              <a:t>  </a:t>
            </a:r>
            <a:r>
              <a:rPr lang="ar-SA" sz="2000">
                <a:cs typeface="B Lotus" pitchFamily="2" charset="-78"/>
              </a:rPr>
              <a:t>از ترکیب چند فلز (ترکیبات فلزی) بدست می آیند مثلاً :</a:t>
            </a:r>
            <a:endParaRPr lang="fa-IR" sz="2000">
              <a:cs typeface="B Lotus" pitchFamily="2" charset="-78"/>
            </a:endParaRPr>
          </a:p>
          <a:p>
            <a:pPr algn="r">
              <a:buFont typeface="Wingdings" pitchFamily="2" charset="2"/>
              <a:buNone/>
            </a:pPr>
            <a:r>
              <a:rPr lang="ar-SA" sz="2000">
                <a:cs typeface="B Lotus" pitchFamily="2" charset="-78"/>
              </a:rPr>
              <a:t>فولاد ترکیبی است از آهن و کربن و چند فلز دیگر</a:t>
            </a:r>
            <a:endParaRPr lang="fa-IR" sz="2000">
              <a:cs typeface="B Lotus" pitchFamily="2" charset="-78"/>
            </a:endParaRPr>
          </a:p>
          <a:p>
            <a:pPr algn="r">
              <a:buFont typeface="Wingdings" pitchFamily="2" charset="2"/>
              <a:buNone/>
            </a:pPr>
            <a:r>
              <a:rPr lang="ar-SA" sz="2000">
                <a:cs typeface="B Lotus" pitchFamily="2" charset="-78"/>
              </a:rPr>
              <a:t>برنج آلیاژی است از مس و روی</a:t>
            </a:r>
            <a:endParaRPr lang="fa-IR" sz="2000">
              <a:cs typeface="B Lotus" pitchFamily="2" charset="-78"/>
            </a:endParaRPr>
          </a:p>
          <a:p>
            <a:pPr algn="r">
              <a:buFont typeface="Wingdings" pitchFamily="2" charset="2"/>
              <a:buNone/>
            </a:pPr>
            <a:r>
              <a:rPr lang="ar-SA" sz="2000">
                <a:cs typeface="B Lotus" pitchFamily="2" charset="-78"/>
              </a:rPr>
              <a:t>برنز آلیاژی است از مس و قلع </a:t>
            </a:r>
            <a:endParaRPr lang="fa-IR" sz="2000">
              <a:cs typeface="B Lotus" pitchFamily="2" charset="-78"/>
            </a:endParaRPr>
          </a:p>
          <a:p>
            <a:pPr algn="r">
              <a:buFont typeface="Wingdings" pitchFamily="2" charset="2"/>
              <a:buNone/>
            </a:pPr>
            <a:r>
              <a:rPr lang="ar-SA" sz="2000">
                <a:cs typeface="B Lotus" pitchFamily="2" charset="-78"/>
              </a:rPr>
              <a:t>سکه نقره ای رنگ آلیاژی است از مس و نیکل</a:t>
            </a:r>
            <a:endParaRPr lang="fa-IR" sz="2000">
              <a:cs typeface="B Lotus" pitchFamily="2" charset="-78"/>
            </a:endParaRPr>
          </a:p>
          <a:p>
            <a:pPr algn="r">
              <a:buFont typeface="Wingdings" pitchFamily="2" charset="2"/>
              <a:buNone/>
            </a:pPr>
            <a:endParaRPr lang="fa-IR" sz="2000">
              <a:cs typeface="B Lotus" pitchFamily="2" charset="-7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5" name="Rectangle 5"/>
          <p:cNvSpPr>
            <a:spLocks noGrp="1" noChangeArrowheads="1"/>
          </p:cNvSpPr>
          <p:nvPr>
            <p:ph type="title"/>
          </p:nvPr>
        </p:nvSpPr>
        <p:spPr>
          <a:xfrm>
            <a:off x="457200" y="277813"/>
            <a:ext cx="8229600" cy="703262"/>
          </a:xfrm>
        </p:spPr>
        <p:txBody>
          <a:bodyPr/>
          <a:lstStyle/>
          <a:p>
            <a:r>
              <a:rPr lang="fa-IR" sz="2800" b="1">
                <a:solidFill>
                  <a:schemeClr val="tx1"/>
                </a:solidFill>
                <a:cs typeface="B Lotus" pitchFamily="2" charset="-78"/>
              </a:rPr>
              <a:t>نسبت فراوانی عناصر در پوسته جامد زمین</a:t>
            </a:r>
            <a:endParaRPr lang="en-US" sz="2800" b="1">
              <a:solidFill>
                <a:schemeClr val="tx1"/>
              </a:solidFill>
              <a:cs typeface="B Lotus" pitchFamily="2" charset="-78"/>
            </a:endParaRPr>
          </a:p>
        </p:txBody>
      </p:sp>
      <p:pic>
        <p:nvPicPr>
          <p:cNvPr id="71684" name="Picture 4" descr="f8">
            <a:hlinkClick r:id="rId2" action="ppaction://hlinksldjump"/>
          </p:cNvPr>
          <p:cNvPicPr>
            <a:picLocks noGrp="1" noChangeAspect="1" noChangeArrowheads="1"/>
          </p:cNvPicPr>
          <p:nvPr>
            <p:ph idx="1"/>
          </p:nvPr>
        </p:nvPicPr>
        <p:blipFill>
          <a:blip r:embed="rId3" cstate="print"/>
          <a:srcRect l="9222" b="11371"/>
          <a:stretch>
            <a:fillRect/>
          </a:stretch>
        </p:blipFill>
        <p:spPr>
          <a:xfrm>
            <a:off x="2051050" y="1412875"/>
            <a:ext cx="5186363" cy="4584700"/>
          </a:xfrm>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7" name="Picture 3">
            <a:hlinkClick r:id="rId2" action="ppaction://hlinksldjump"/>
          </p:cNvPr>
          <p:cNvPicPr>
            <a:picLocks noGrp="1" noChangeAspect="1" noChangeArrowheads="1"/>
          </p:cNvPicPr>
          <p:nvPr>
            <p:ph type="body" idx="1"/>
          </p:nvPr>
        </p:nvPicPr>
        <p:blipFill>
          <a:blip r:embed="rId3" cstate="print"/>
          <a:srcRect l="25502" t="28752" r="29880" b="21579"/>
          <a:stretch>
            <a:fillRect/>
          </a:stretch>
        </p:blipFill>
        <p:spPr>
          <a:xfrm>
            <a:off x="1258888" y="1268413"/>
            <a:ext cx="6626225" cy="4938712"/>
          </a:xfrm>
        </p:spPr>
      </p:pic>
      <p:sp>
        <p:nvSpPr>
          <p:cNvPr id="52228" name="Rectangle 4"/>
          <p:cNvSpPr>
            <a:spLocks noGrp="1" noChangeArrowheads="1"/>
          </p:cNvSpPr>
          <p:nvPr>
            <p:ph type="title"/>
          </p:nvPr>
        </p:nvSpPr>
        <p:spPr>
          <a:xfrm>
            <a:off x="457200" y="277813"/>
            <a:ext cx="8229600" cy="990600"/>
          </a:xfrm>
          <a:noFill/>
          <a:ln/>
        </p:spPr>
        <p:txBody>
          <a:bodyPr/>
          <a:lstStyle/>
          <a:p>
            <a:r>
              <a:rPr lang="fa-IR" sz="2400" b="1">
                <a:solidFill>
                  <a:schemeClr val="tx1"/>
                </a:solidFill>
                <a:cs typeface="B Lotus" pitchFamily="2" charset="-78"/>
              </a:rPr>
              <a:t>اصلی ترین عناصر طبیعی مورد استفاده در معماری و ساختمان</a:t>
            </a:r>
            <a:endParaRPr lang="en-US" sz="2400" b="1">
              <a:solidFill>
                <a:schemeClr val="tx1"/>
              </a:solidFill>
              <a:cs typeface="B Lotus" pitchFamily="2" charset="-7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ChangeArrowheads="1"/>
          </p:cNvSpPr>
          <p:nvPr>
            <p:ph type="body" idx="1"/>
          </p:nvPr>
        </p:nvSpPr>
        <p:spPr>
          <a:xfrm>
            <a:off x="468313" y="549275"/>
            <a:ext cx="8229600" cy="5040313"/>
          </a:xfrm>
        </p:spPr>
        <p:txBody>
          <a:bodyPr/>
          <a:lstStyle/>
          <a:p>
            <a:pPr algn="just" rtl="1">
              <a:buFont typeface="Wingdings" pitchFamily="2" charset="2"/>
              <a:buNone/>
            </a:pPr>
            <a:r>
              <a:rPr lang="fa-IR">
                <a:latin typeface="Times New Roman" pitchFamily="18" charset="0"/>
                <a:cs typeface="Times New Roman" pitchFamily="18" charset="0"/>
              </a:rPr>
              <a:t>■</a:t>
            </a:r>
            <a:r>
              <a:rPr lang="fa-IR">
                <a:solidFill>
                  <a:srgbClr val="000000"/>
                </a:solidFill>
                <a:effectLst>
                  <a:outerShdw blurRad="38100" dist="38100" dir="2700000" algn="tl">
                    <a:srgbClr val="FFFFFF"/>
                  </a:outerShdw>
                </a:effectLst>
                <a:latin typeface="Times New Roman" pitchFamily="18" charset="0"/>
                <a:cs typeface="B Lotus" pitchFamily="2" charset="-78"/>
              </a:rPr>
              <a:t> </a:t>
            </a:r>
            <a:r>
              <a:rPr lang="ar-SA" sz="3600" b="1">
                <a:latin typeface="Times New Roman" pitchFamily="18" charset="0"/>
                <a:cs typeface="B Lotus" pitchFamily="2" charset="-78"/>
              </a:rPr>
              <a:t>چگونگی</a:t>
            </a:r>
            <a:r>
              <a:rPr lang="en-US" sz="3600" b="1">
                <a:latin typeface="Times New Roman" pitchFamily="18" charset="0"/>
                <a:cs typeface="B Lotus" pitchFamily="2" charset="-78"/>
              </a:rPr>
              <a:t> </a:t>
            </a:r>
            <a:r>
              <a:rPr lang="fa-IR" sz="3600" b="1">
                <a:latin typeface="Times New Roman" pitchFamily="18" charset="0"/>
                <a:cs typeface="B Lotus" pitchFamily="2" charset="-78"/>
              </a:rPr>
              <a:t>تو</a:t>
            </a:r>
            <a:r>
              <a:rPr lang="ar-SA" sz="3600" b="1">
                <a:latin typeface="Times New Roman" pitchFamily="18" charset="0"/>
                <a:cs typeface="B Lotus" pitchFamily="2" charset="-78"/>
              </a:rPr>
              <a:t>لید مصالح :</a:t>
            </a:r>
            <a:r>
              <a:rPr lang="fa-IR">
                <a:latin typeface="Times New Roman" pitchFamily="18" charset="0"/>
                <a:cs typeface="B Lotus" pitchFamily="2" charset="-78"/>
              </a:rPr>
              <a:t> </a:t>
            </a:r>
          </a:p>
          <a:p>
            <a:pPr algn="just" rtl="1">
              <a:buFont typeface="Wingdings" pitchFamily="2" charset="2"/>
              <a:buNone/>
            </a:pPr>
            <a:endParaRPr lang="fa-IR">
              <a:latin typeface="Times New Roman" pitchFamily="18" charset="0"/>
              <a:cs typeface="B Lotus" pitchFamily="2" charset="-78"/>
            </a:endParaRPr>
          </a:p>
          <a:p>
            <a:pPr algn="r">
              <a:buFont typeface="Wingdings" pitchFamily="2" charset="2"/>
              <a:buNone/>
            </a:pPr>
            <a:r>
              <a:rPr lang="ar-SA" sz="1800" b="1">
                <a:latin typeface="Times New Roman" pitchFamily="18" charset="0"/>
                <a:cs typeface="B Lotus" pitchFamily="2" charset="-78"/>
              </a:rPr>
              <a:t>مصالح ساختمانی حاصل فرآیندی از واکنش</a:t>
            </a:r>
            <a:r>
              <a:rPr lang="fa-IR" sz="1800" b="1">
                <a:latin typeface="Times New Roman" pitchFamily="18" charset="0"/>
                <a:cs typeface="B Lotus" pitchFamily="2" charset="-78"/>
              </a:rPr>
              <a:t> </a:t>
            </a:r>
            <a:r>
              <a:rPr lang="ar-SA" sz="1800" b="1">
                <a:latin typeface="Times New Roman" pitchFamily="18" charset="0"/>
                <a:cs typeface="B Lotus" pitchFamily="2" charset="-78"/>
              </a:rPr>
              <a:t>های شیمیایی روی مواد اولیه ای است که در طبیعت یافت می شود.</a:t>
            </a:r>
            <a:r>
              <a:rPr lang="ar-SA">
                <a:cs typeface="B Lotus" pitchFamily="2" charset="-78"/>
              </a:rPr>
              <a:t> </a:t>
            </a:r>
            <a:endParaRPr lang="fa-IR" sz="1800">
              <a:cs typeface="B Lotus" pitchFamily="2" charset="-78"/>
            </a:endParaRPr>
          </a:p>
          <a:p>
            <a:pPr algn="r">
              <a:buFont typeface="Wingdings" pitchFamily="2" charset="2"/>
              <a:buNone/>
            </a:pPr>
            <a:r>
              <a:rPr lang="ar-SA" sz="1800" b="1">
                <a:latin typeface="Times New Roman" pitchFamily="18" charset="0"/>
                <a:cs typeface="B Lotus" pitchFamily="2" charset="-78"/>
              </a:rPr>
              <a:t>واکنش های مربوط به تولید مصالح ساختمانی به دو صورت </a:t>
            </a:r>
            <a:r>
              <a:rPr lang="fa-IR" sz="1800" b="1">
                <a:latin typeface="Times New Roman" pitchFamily="18" charset="0"/>
                <a:cs typeface="B Lotus" pitchFamily="2" charset="-78"/>
              </a:rPr>
              <a:t>انجام </a:t>
            </a:r>
            <a:r>
              <a:rPr lang="ar-SA" sz="1800" b="1">
                <a:latin typeface="Times New Roman" pitchFamily="18" charset="0"/>
                <a:cs typeface="B Lotus" pitchFamily="2" charset="-78"/>
              </a:rPr>
              <a:t>می</a:t>
            </a:r>
            <a:r>
              <a:rPr lang="fa-IR" sz="1800" b="1">
                <a:latin typeface="Times New Roman" pitchFamily="18" charset="0"/>
                <a:cs typeface="B Lotus" pitchFamily="2" charset="-78"/>
              </a:rPr>
              <a:t> شود</a:t>
            </a:r>
            <a:r>
              <a:rPr lang="ar-SA" sz="1800" b="1">
                <a:latin typeface="Times New Roman" pitchFamily="18" charset="0"/>
                <a:cs typeface="B Lotus" pitchFamily="2" charset="-78"/>
              </a:rPr>
              <a:t>: </a:t>
            </a:r>
            <a:endParaRPr lang="fa-IR" sz="1800" b="1">
              <a:latin typeface="Times New Roman" pitchFamily="18" charset="0"/>
              <a:cs typeface="B Lotus" pitchFamily="2" charset="-78"/>
            </a:endParaRPr>
          </a:p>
          <a:p>
            <a:pPr algn="r">
              <a:buFont typeface="Wingdings" pitchFamily="2" charset="2"/>
              <a:buNone/>
            </a:pPr>
            <a:r>
              <a:rPr lang="ar-SA" sz="1800" b="1">
                <a:solidFill>
                  <a:srgbClr val="FFFF99"/>
                </a:solidFill>
                <a:latin typeface="Times New Roman" pitchFamily="18" charset="0"/>
                <a:cs typeface="B Lotus" pitchFamily="2" charset="-78"/>
              </a:rPr>
              <a:t>الف) از طریق حرارت دادن ؛ ذوب یا پختن آنها مانند تولید آهن، سیمان، گچ، آهک، آجر، انواع پلی مرها</a:t>
            </a:r>
            <a:endParaRPr lang="fa-IR" sz="1800" b="1">
              <a:solidFill>
                <a:srgbClr val="FFFF99"/>
              </a:solidFill>
              <a:latin typeface="Times New Roman" pitchFamily="18" charset="0"/>
              <a:cs typeface="B Lotus" pitchFamily="2" charset="-78"/>
            </a:endParaRPr>
          </a:p>
          <a:p>
            <a:pPr algn="r">
              <a:buFont typeface="Wingdings" pitchFamily="2" charset="2"/>
              <a:buNone/>
            </a:pPr>
            <a:endParaRPr lang="fa-IR" sz="1800" b="1">
              <a:solidFill>
                <a:srgbClr val="FFFF99"/>
              </a:solidFill>
              <a:latin typeface="Times New Roman" pitchFamily="18" charset="0"/>
              <a:cs typeface="B Lotus" pitchFamily="2" charset="-78"/>
            </a:endParaRPr>
          </a:p>
          <a:p>
            <a:pPr algn="just" rtl="1">
              <a:buFont typeface="Wingdings" pitchFamily="2" charset="2"/>
              <a:buNone/>
            </a:pPr>
            <a:r>
              <a:rPr lang="ar-SA" sz="1800" b="1">
                <a:solidFill>
                  <a:srgbClr val="FFFF99"/>
                </a:solidFill>
                <a:latin typeface="Times New Roman" pitchFamily="18" charset="0"/>
                <a:cs typeface="B Lotus" pitchFamily="2" charset="-78"/>
              </a:rPr>
              <a:t>ب ) قرار دادن آنها در مجاورت آب تا به صورت محلول درآیند. مانند تولید انواع بتن ها، ملات ها، شفته ها (یا قرار دادن در مجاروت هوا؛ گازها و رطوبت مانند تهیه خشت- یا بیسکویت کاشی- سفال)</a:t>
            </a:r>
            <a:endParaRPr lang="fa-IR" sz="1800" b="1">
              <a:solidFill>
                <a:srgbClr val="FFFF99"/>
              </a:solidFill>
              <a:latin typeface="Times New Roman" pitchFamily="18" charset="0"/>
              <a:cs typeface="B Lotus" pitchFamily="2" charset="-78"/>
            </a:endParaRPr>
          </a:p>
          <a:p>
            <a:pPr algn="just" rtl="1">
              <a:buFont typeface="Wingdings" pitchFamily="2" charset="2"/>
              <a:buNone/>
            </a:pPr>
            <a:endParaRPr lang="fa-IR" sz="1800" b="1">
              <a:solidFill>
                <a:srgbClr val="FFFF99"/>
              </a:solidFill>
              <a:latin typeface="Times New Roman" pitchFamily="18" charset="0"/>
              <a:cs typeface="B Lotus" pitchFamily="2" charset="-78"/>
            </a:endParaRPr>
          </a:p>
          <a:p>
            <a:pPr algn="r" rtl="1">
              <a:buFont typeface="Wingdings" pitchFamily="2" charset="2"/>
              <a:buNone/>
            </a:pPr>
            <a:r>
              <a:rPr lang="ar-SA" sz="2000" b="1">
                <a:cs typeface="B Lotus" pitchFamily="2" charset="-78"/>
              </a:rPr>
              <a:t>وقتی یکی از شرایط فوق فراهم می شود مولکول های جسم جامد امکان حرکت پیدا می کنند و شرایط برای ترکیب و واکنش مولکول ها فراهم می شود.</a:t>
            </a:r>
            <a:r>
              <a:rPr lang="fa-IR" sz="2000" b="1">
                <a:cs typeface="B Lotus" pitchFamily="2" charset="-78"/>
              </a:rPr>
              <a:t> </a:t>
            </a:r>
          </a:p>
          <a:p>
            <a:pPr algn="r" rtl="1">
              <a:buFont typeface="Wingdings" pitchFamily="2" charset="2"/>
              <a:buNone/>
            </a:pPr>
            <a:r>
              <a:rPr lang="ar-SA" sz="2000" b="1">
                <a:cs typeface="B Lotus" pitchFamily="2" charset="-78"/>
              </a:rPr>
              <a:t>مثلاٌ آهک ساختمانی از حرارت دادن کربنات کلسیم بدست می آید.</a:t>
            </a:r>
            <a:r>
              <a:rPr lang="fa-IR" sz="2000">
                <a:cs typeface="B Lotus" pitchFamily="2" charset="-78"/>
              </a:rPr>
              <a:t> </a:t>
            </a:r>
            <a:endParaRPr lang="en-US" sz="2000">
              <a:cs typeface="B Lotus"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ar-SA" sz="3200" b="1">
                <a:solidFill>
                  <a:schemeClr val="tx1"/>
                </a:solidFill>
                <a:latin typeface="Times New Roman" pitchFamily="18" charset="0"/>
                <a:cs typeface="B Lotus" pitchFamily="2" charset="-78"/>
              </a:rPr>
              <a:t>تولید مصالح :</a:t>
            </a:r>
            <a:endParaRPr lang="en-US" sz="3200" b="1">
              <a:solidFill>
                <a:schemeClr val="tx1"/>
              </a:solidFill>
              <a:latin typeface="Times New Roman" pitchFamily="18" charset="0"/>
              <a:cs typeface="B Lotus" pitchFamily="2" charset="-78"/>
            </a:endParaRPr>
          </a:p>
        </p:txBody>
      </p:sp>
      <p:sp>
        <p:nvSpPr>
          <p:cNvPr id="69635" name="Rectangle 3"/>
          <p:cNvSpPr>
            <a:spLocks noGrp="1" noChangeArrowheads="1"/>
          </p:cNvSpPr>
          <p:nvPr>
            <p:ph type="body" idx="1"/>
          </p:nvPr>
        </p:nvSpPr>
        <p:spPr>
          <a:xfrm>
            <a:off x="468313" y="1412875"/>
            <a:ext cx="8229600" cy="4530725"/>
          </a:xfrm>
        </p:spPr>
        <p:txBody>
          <a:bodyPr/>
          <a:lstStyle/>
          <a:p>
            <a:pPr algn="r">
              <a:buFont typeface="Wingdings" pitchFamily="2" charset="2"/>
              <a:buNone/>
            </a:pPr>
            <a:r>
              <a:rPr lang="fa-IR">
                <a:cs typeface="B Lotus" pitchFamily="2" charset="-78"/>
              </a:rPr>
              <a:t> </a:t>
            </a:r>
            <a:r>
              <a:rPr lang="ar-SA" sz="1800" b="1">
                <a:cs typeface="B Lotus" pitchFamily="2" charset="-78"/>
              </a:rPr>
              <a:t>تولید مصالح ساختمانی ترکیب عناصر مختلف </a:t>
            </a:r>
            <a:r>
              <a:rPr lang="fa-IR" sz="1800" b="1">
                <a:cs typeface="B Lotus" pitchFamily="2" charset="-78"/>
              </a:rPr>
              <a:t>و</a:t>
            </a:r>
            <a:r>
              <a:rPr lang="ar-SA" sz="1800" b="1">
                <a:cs typeface="B Lotus" pitchFamily="2" charset="-78"/>
              </a:rPr>
              <a:t> دادن خواص خاص </a:t>
            </a:r>
            <a:r>
              <a:rPr lang="fa-IR" sz="1800" b="1">
                <a:cs typeface="B Lotus" pitchFamily="2" charset="-78"/>
              </a:rPr>
              <a:t> به آنها</a:t>
            </a:r>
            <a:r>
              <a:rPr lang="ar-SA" sz="1800" b="1">
                <a:cs typeface="B Lotus" pitchFamily="2" charset="-78"/>
              </a:rPr>
              <a:t>از طریق تعیین نسبت های عناصر تشکیل دهنده آنهاست.</a:t>
            </a:r>
            <a:endParaRPr lang="fa-IR" sz="1800" b="1">
              <a:cs typeface="B Lotus" pitchFamily="2" charset="-78"/>
            </a:endParaRPr>
          </a:p>
          <a:p>
            <a:pPr algn="r">
              <a:buFont typeface="Wingdings" pitchFamily="2" charset="2"/>
              <a:buNone/>
            </a:pPr>
            <a:endParaRPr lang="fa-IR" sz="1800" b="1">
              <a:cs typeface="B Lotus" pitchFamily="2" charset="-78"/>
            </a:endParaRPr>
          </a:p>
          <a:p>
            <a:pPr algn="r">
              <a:buFont typeface="Wingdings" pitchFamily="2" charset="2"/>
              <a:buNone/>
            </a:pPr>
            <a:r>
              <a:rPr lang="ar-SA" sz="1800">
                <a:cs typeface="B Lotus" pitchFamily="2" charset="-78"/>
              </a:rPr>
              <a:t> </a:t>
            </a:r>
            <a:r>
              <a:rPr lang="ar-SA" sz="1800" b="1">
                <a:cs typeface="B Lotus" pitchFamily="2" charset="-78"/>
              </a:rPr>
              <a:t>مثلاً برای تولید سیمان رنگی ، سیمان سفید یا سیمان با خاصیت دیرگیری</a:t>
            </a:r>
            <a:r>
              <a:rPr lang="fa-IR" sz="1800" b="1">
                <a:cs typeface="B Lotus" pitchFamily="2" charset="-78"/>
              </a:rPr>
              <a:t> </a:t>
            </a:r>
            <a:r>
              <a:rPr lang="ar-SA" sz="1800" b="1">
                <a:cs typeface="B Lotus" pitchFamily="2" charset="-78"/>
              </a:rPr>
              <a:t>(در جاهای گرم) یا زودگیر(در جاهای سرد) نسبت عناصر مختلف تشکیل دهنده سیمان را تغییر میدهند.</a:t>
            </a:r>
            <a:r>
              <a:rPr lang="fa-IR" sz="1800">
                <a:cs typeface="B Lotus" pitchFamily="2" charset="-78"/>
              </a:rPr>
              <a:t> </a:t>
            </a:r>
          </a:p>
          <a:p>
            <a:pPr algn="r">
              <a:buFont typeface="Wingdings" pitchFamily="2" charset="2"/>
              <a:buNone/>
            </a:pPr>
            <a:endParaRPr lang="fa-IR" sz="1800">
              <a:cs typeface="B Lotus" pitchFamily="2" charset="-78"/>
            </a:endParaRPr>
          </a:p>
          <a:p>
            <a:pPr algn="r">
              <a:buFont typeface="Wingdings" pitchFamily="2" charset="2"/>
              <a:buNone/>
            </a:pPr>
            <a:r>
              <a:rPr lang="ar-SA" sz="1800" b="1">
                <a:cs typeface="B Lotus" pitchFamily="2" charset="-78"/>
              </a:rPr>
              <a:t>همچنین تولید انواع </a:t>
            </a:r>
            <a:r>
              <a:rPr lang="fa-IR" sz="1800" b="1">
                <a:cs typeface="B Lotus" pitchFamily="2" charset="-78"/>
              </a:rPr>
              <a:t> </a:t>
            </a:r>
            <a:r>
              <a:rPr lang="ar-SA" sz="1800" b="1">
                <a:cs typeface="B Lotus" pitchFamily="2" charset="-78"/>
              </a:rPr>
              <a:t>بتن با مقاومت یا کیفیت های مختلف از طریق ترکیب سیمان با مواد سنگی(گرانول) ، آب و بر اساس طرح اختلاط بدست می آید</a:t>
            </a:r>
            <a:r>
              <a:rPr lang="fa-IR" sz="1800" b="1">
                <a:cs typeface="B Lotus" pitchFamily="2" charset="-78"/>
              </a:rPr>
              <a:t>.</a:t>
            </a:r>
          </a:p>
          <a:p>
            <a:pPr algn="r">
              <a:buFont typeface="Wingdings" pitchFamily="2" charset="2"/>
              <a:buNone/>
            </a:pPr>
            <a:endParaRPr lang="fa-IR" sz="1800" b="1">
              <a:cs typeface="B Lotus" pitchFamily="2" charset="-78"/>
            </a:endParaRPr>
          </a:p>
          <a:p>
            <a:pPr algn="r">
              <a:buFont typeface="Wingdings" pitchFamily="2" charset="2"/>
              <a:buNone/>
            </a:pPr>
            <a:r>
              <a:rPr lang="ar-SA" sz="1800" b="1">
                <a:cs typeface="B Lotus" pitchFamily="2" charset="-78"/>
              </a:rPr>
              <a:t>با توجه به این که واکنش های شیمیایی مستلزم تماس مولکول های عناصر و مواد مرکب است( صرف نظر از گاز ها و مایعات که این امکان</a:t>
            </a:r>
            <a:r>
              <a:rPr lang="fa-IR" sz="1800" b="1">
                <a:cs typeface="B Lotus" pitchFamily="2" charset="-78"/>
              </a:rPr>
              <a:t>  </a:t>
            </a:r>
            <a:r>
              <a:rPr lang="ar-SA" sz="1800" b="1">
                <a:cs typeface="B Lotus" pitchFamily="2" charset="-78"/>
              </a:rPr>
              <a:t>به راحتی در آنها انجام میشود) و این امکان در مورد جامدات</a:t>
            </a:r>
            <a:r>
              <a:rPr lang="fa-IR" sz="1800" b="1">
                <a:cs typeface="B Lotus" pitchFamily="2" charset="-78"/>
              </a:rPr>
              <a:t> </a:t>
            </a:r>
            <a:r>
              <a:rPr lang="ar-SA" sz="1800" b="1">
                <a:cs typeface="B Lotus" pitchFamily="2" charset="-78"/>
              </a:rPr>
              <a:t> به راحتی </a:t>
            </a:r>
            <a:r>
              <a:rPr lang="fa-IR" sz="1800" b="1">
                <a:cs typeface="B Lotus" pitchFamily="2" charset="-78"/>
              </a:rPr>
              <a:t> </a:t>
            </a:r>
            <a:r>
              <a:rPr lang="ar-SA" sz="1800" b="1">
                <a:cs typeface="B Lotus" pitchFamily="2" charset="-78"/>
              </a:rPr>
              <a:t>میسر نیست این فرآیند معمولا در کارخانه صورت میگیرد.</a:t>
            </a:r>
            <a:endParaRPr lang="fa-IR" sz="1800" b="1">
              <a:cs typeface="B Lotus" pitchFamily="2" charset="-78"/>
            </a:endParaRPr>
          </a:p>
          <a:p>
            <a:pPr algn="r">
              <a:buFont typeface="Wingdings" pitchFamily="2" charset="2"/>
              <a:buNone/>
            </a:pPr>
            <a:r>
              <a:rPr lang="en-US" sz="1800" b="1">
                <a:cs typeface="B Lotus" pitchFamily="2" charset="-78"/>
              </a:rPr>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8" name="Rectangle 10"/>
          <p:cNvSpPr>
            <a:spLocks noChangeArrowheads="1"/>
          </p:cNvSpPr>
          <p:nvPr/>
        </p:nvSpPr>
        <p:spPr bwMode="auto">
          <a:xfrm>
            <a:off x="457200" y="277813"/>
            <a:ext cx="8229600" cy="774700"/>
          </a:xfrm>
          <a:prstGeom prst="rect">
            <a:avLst/>
          </a:prstGeom>
          <a:noFill/>
          <a:ln w="9525">
            <a:noFill/>
            <a:miter lim="800000"/>
            <a:headEnd/>
            <a:tailEnd/>
          </a:ln>
          <a:effectLst/>
        </p:spPr>
        <p:txBody>
          <a:bodyPr anchor="ctr" anchorCtr="1"/>
          <a:lstStyle/>
          <a:p>
            <a:pPr algn="ctr"/>
            <a:r>
              <a:rPr lang="fa-IR" sz="2400">
                <a:solidFill>
                  <a:srgbClr val="FFFF99"/>
                </a:solidFill>
                <a:effectLst>
                  <a:outerShdw blurRad="38100" dist="38100" dir="2700000" algn="tl">
                    <a:srgbClr val="000000"/>
                  </a:outerShdw>
                </a:effectLst>
                <a:latin typeface="Arial" charset="0"/>
              </a:rPr>
              <a:t> واکنش مصالح فلزی و غیر فلزی با اکسیژن و آب؛ و ترکیب اسید و باز با یکدیگر</a:t>
            </a:r>
            <a:r>
              <a:rPr lang="en-US" sz="2400">
                <a:solidFill>
                  <a:srgbClr val="FFFF99"/>
                </a:solidFill>
                <a:effectLst>
                  <a:outerShdw blurRad="38100" dist="38100" dir="2700000" algn="tl">
                    <a:srgbClr val="000000"/>
                  </a:outerShdw>
                </a:effectLst>
                <a:latin typeface="Arial" charset="0"/>
              </a:rPr>
              <a:t> </a:t>
            </a:r>
          </a:p>
        </p:txBody>
      </p:sp>
      <p:pic>
        <p:nvPicPr>
          <p:cNvPr id="104460" name="Picture 12"/>
          <p:cNvPicPr>
            <a:picLocks noGrp="1" noChangeAspect="1" noChangeArrowheads="1"/>
          </p:cNvPicPr>
          <p:nvPr>
            <p:ph/>
          </p:nvPr>
        </p:nvPicPr>
        <p:blipFill>
          <a:blip r:embed="rId2" cstate="print"/>
          <a:srcRect l="12500" t="16667" r="10417" b="21587"/>
          <a:stretch>
            <a:fillRect/>
          </a:stretch>
        </p:blipFill>
        <p:spPr>
          <a:xfrm>
            <a:off x="468313" y="1268413"/>
            <a:ext cx="8229600" cy="4537075"/>
          </a:xfrm>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p:txBody>
          <a:bodyPr/>
          <a:lstStyle/>
          <a:p>
            <a:r>
              <a:rPr lang="fa-IR" b="1">
                <a:cs typeface="B Lotus" pitchFamily="2" charset="-78"/>
              </a:rPr>
              <a:t>اهداف رفتاري</a:t>
            </a:r>
            <a:r>
              <a:rPr lang="en-US"/>
              <a:t> </a:t>
            </a:r>
          </a:p>
        </p:txBody>
      </p:sp>
      <p:sp>
        <p:nvSpPr>
          <p:cNvPr id="112643" name="Rectangle 3"/>
          <p:cNvSpPr>
            <a:spLocks noGrp="1" noChangeArrowheads="1"/>
          </p:cNvSpPr>
          <p:nvPr>
            <p:ph type="body" idx="1"/>
          </p:nvPr>
        </p:nvSpPr>
        <p:spPr/>
        <p:txBody>
          <a:bodyPr/>
          <a:lstStyle/>
          <a:p>
            <a:pPr algn="r" rtl="1"/>
            <a:r>
              <a:rPr lang="fa-IR" sz="2800">
                <a:cs typeface="B Lotus" pitchFamily="2" charset="-78"/>
              </a:rPr>
              <a:t>عوامل  اصلی و تعیین کننده ای  که در انتخاب و بکارگیری مصالح موثرند توضیح دهد.</a:t>
            </a:r>
          </a:p>
          <a:p>
            <a:pPr algn="r" rtl="1"/>
            <a:r>
              <a:rPr lang="fa-IR" sz="2800">
                <a:cs typeface="B Lotus" pitchFamily="2" charset="-78"/>
              </a:rPr>
              <a:t>تاثیر ویژگی های فیزیکی،مکانیکی و شیمیایی  مصالح  در انتخاب و بکارگیری آنها را شرح دهد.</a:t>
            </a:r>
          </a:p>
          <a:p>
            <a:pPr algn="r" rtl="1"/>
            <a:r>
              <a:rPr lang="fa-IR" sz="2800">
                <a:cs typeface="B Lotus" pitchFamily="2" charset="-78"/>
              </a:rPr>
              <a:t> مفاهیم پایه و اصلی مربوط به خواص فیزیکی ، مکانیکی و شیمیایی مصالح و تاثیر آنها در انتخاب و بکارگیری مصالح را شرح دهد.</a:t>
            </a:r>
          </a:p>
          <a:p>
            <a:pPr algn="r" rtl="1"/>
            <a:r>
              <a:rPr lang="fa-IR" sz="2800">
                <a:cs typeface="B Lotus" pitchFamily="2" charset="-78"/>
              </a:rPr>
              <a:t> برخی خطرات واکنشهای شیمیایی که ممکن است  پس از مصرف و بکارگیری مصالح ؛ عارض ساختمان شود، توضیح دهد.</a:t>
            </a:r>
            <a:endParaRPr lang="en-US" sz="2800">
              <a:cs typeface="B Lotus"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468313" y="188913"/>
            <a:ext cx="8229600" cy="647700"/>
          </a:xfrm>
        </p:spPr>
        <p:txBody>
          <a:bodyPr/>
          <a:lstStyle/>
          <a:p>
            <a:r>
              <a:rPr lang="fa-IR" sz="2800" b="1">
                <a:solidFill>
                  <a:schemeClr val="tx1"/>
                </a:solidFill>
                <a:cs typeface="B Lotus" pitchFamily="2" charset="-78"/>
              </a:rPr>
              <a:t>خطر واکنش های شیمیایی  بر مصالح مورد استفاده در بنا</a:t>
            </a:r>
            <a:endParaRPr lang="en-US" sz="2800" b="1">
              <a:solidFill>
                <a:schemeClr val="tx1"/>
              </a:solidFill>
              <a:cs typeface="B Lotus" pitchFamily="2" charset="-78"/>
            </a:endParaRPr>
          </a:p>
        </p:txBody>
      </p:sp>
      <p:sp>
        <p:nvSpPr>
          <p:cNvPr id="68611" name="Rectangle 3"/>
          <p:cNvSpPr>
            <a:spLocks noGrp="1" noChangeArrowheads="1"/>
          </p:cNvSpPr>
          <p:nvPr>
            <p:ph type="body" idx="1"/>
          </p:nvPr>
        </p:nvSpPr>
        <p:spPr>
          <a:xfrm>
            <a:off x="457200" y="1125538"/>
            <a:ext cx="8229600" cy="4608512"/>
          </a:xfrm>
        </p:spPr>
        <p:txBody>
          <a:bodyPr/>
          <a:lstStyle/>
          <a:p>
            <a:pPr algn="r">
              <a:lnSpc>
                <a:spcPct val="80000"/>
              </a:lnSpc>
              <a:buFont typeface="Wingdings" pitchFamily="2" charset="2"/>
              <a:buNone/>
            </a:pPr>
            <a:r>
              <a:rPr lang="fa-IR" sz="2000">
                <a:cs typeface="B Lotus" pitchFamily="2" charset="-78"/>
              </a:rPr>
              <a:t>برخی </a:t>
            </a:r>
            <a:r>
              <a:rPr lang="ar-SA" sz="2000">
                <a:cs typeface="B Lotus" pitchFamily="2" charset="-78"/>
              </a:rPr>
              <a:t>مصالح ساختمانی </a:t>
            </a:r>
            <a:r>
              <a:rPr lang="fa-IR" sz="2000">
                <a:cs typeface="B Lotus" pitchFamily="2" charset="-78"/>
              </a:rPr>
              <a:t>در صورت </a:t>
            </a:r>
            <a:r>
              <a:rPr lang="ar-SA" sz="2000">
                <a:cs typeface="B Lotus" pitchFamily="2" charset="-78"/>
              </a:rPr>
              <a:t>وجود حرارت ، رطوبت و گاز </a:t>
            </a:r>
            <a:r>
              <a:rPr lang="fa-IR" sz="2000">
                <a:cs typeface="B Lotus" pitchFamily="2" charset="-78"/>
              </a:rPr>
              <a:t> </a:t>
            </a:r>
            <a:r>
              <a:rPr lang="ar-SA" sz="2000">
                <a:cs typeface="B Lotus" pitchFamily="2" charset="-78"/>
              </a:rPr>
              <a:t>یاعواملی همچون اسیدها، بازها</a:t>
            </a:r>
            <a:r>
              <a:rPr lang="fa-IR" sz="2000">
                <a:cs typeface="B Lotus" pitchFamily="2" charset="-78"/>
              </a:rPr>
              <a:t> </a:t>
            </a:r>
            <a:r>
              <a:rPr lang="ar-SA" sz="2000">
                <a:cs typeface="B Lotus" pitchFamily="2" charset="-78"/>
              </a:rPr>
              <a:t>، نمک ها واکنشهایی را تشکیل</a:t>
            </a:r>
            <a:r>
              <a:rPr lang="fa-IR" sz="2000">
                <a:cs typeface="B Lotus" pitchFamily="2" charset="-78"/>
              </a:rPr>
              <a:t> </a:t>
            </a:r>
            <a:r>
              <a:rPr lang="ar-SA" sz="2000">
                <a:cs typeface="B Lotus" pitchFamily="2" charset="-78"/>
              </a:rPr>
              <a:t>می دهند که تأثیرات متفاوتی بر آنها بجای خواهد</a:t>
            </a:r>
            <a:r>
              <a:rPr lang="fa-IR" sz="2000">
                <a:cs typeface="B Lotus" pitchFamily="2" charset="-78"/>
              </a:rPr>
              <a:t> </a:t>
            </a:r>
            <a:r>
              <a:rPr lang="ar-SA" sz="2000">
                <a:cs typeface="B Lotus" pitchFamily="2" charset="-78"/>
              </a:rPr>
              <a:t>گذاشت. بنا بر</a:t>
            </a:r>
            <a:r>
              <a:rPr lang="fa-IR" sz="2000">
                <a:cs typeface="B Lotus" pitchFamily="2" charset="-78"/>
              </a:rPr>
              <a:t> </a:t>
            </a:r>
            <a:r>
              <a:rPr lang="ar-SA" sz="2000">
                <a:cs typeface="B Lotus" pitchFamily="2" charset="-78"/>
              </a:rPr>
              <a:t>این </a:t>
            </a:r>
            <a:r>
              <a:rPr lang="fa-IR" sz="2000">
                <a:cs typeface="B Lotus" pitchFamily="2" charset="-78"/>
              </a:rPr>
              <a:t> </a:t>
            </a:r>
            <a:r>
              <a:rPr lang="ar-SA" sz="2000">
                <a:cs typeface="B Lotus" pitchFamily="2" charset="-78"/>
              </a:rPr>
              <a:t>هنگام استفاده از مصالح و ترکیبات مختلف آنها در کارگاه ، باید به تأثیر این </a:t>
            </a:r>
            <a:r>
              <a:rPr lang="fa-IR" sz="2000">
                <a:cs typeface="B Lotus" pitchFamily="2" charset="-78"/>
              </a:rPr>
              <a:t> </a:t>
            </a:r>
            <a:r>
              <a:rPr lang="ar-SA" sz="2000">
                <a:cs typeface="B Lotus" pitchFamily="2" charset="-78"/>
              </a:rPr>
              <a:t>عوامل بر آنها توجه داشت.</a:t>
            </a:r>
            <a:endParaRPr lang="fa-IR" sz="2000">
              <a:cs typeface="B Lotus" pitchFamily="2" charset="-78"/>
            </a:endParaRPr>
          </a:p>
          <a:p>
            <a:pPr algn="r">
              <a:lnSpc>
                <a:spcPct val="80000"/>
              </a:lnSpc>
              <a:buFont typeface="Wingdings" pitchFamily="2" charset="2"/>
              <a:buNone/>
            </a:pPr>
            <a:endParaRPr lang="fa-IR" sz="2000">
              <a:cs typeface="B Lotus" pitchFamily="2" charset="-78"/>
            </a:endParaRPr>
          </a:p>
          <a:p>
            <a:pPr algn="r">
              <a:lnSpc>
                <a:spcPct val="80000"/>
              </a:lnSpc>
              <a:buFont typeface="Wingdings" pitchFamily="2" charset="2"/>
              <a:buNone/>
            </a:pPr>
            <a:r>
              <a:rPr lang="ar-SA" sz="2000">
                <a:cs typeface="B Lotus" pitchFamily="2" charset="-78"/>
              </a:rPr>
              <a:t>نمک هایی که در آب حل نشوند به مصالح آسیب نمی رسانند. همچنین اگر مصالح همیشه زیرآب باشند یا پیوسته در خشکی باشند(فاقد رطوبت) به مصالح آسیب نمی رسد فرآیند آب گرفتن</a:t>
            </a:r>
            <a:r>
              <a:rPr lang="fa-IR" sz="2000">
                <a:cs typeface="B Lotus" pitchFamily="2" charset="-78"/>
              </a:rPr>
              <a:t> </a:t>
            </a:r>
            <a:r>
              <a:rPr lang="ar-SA" sz="2000">
                <a:cs typeface="B Lotus" pitchFamily="2" charset="-78"/>
              </a:rPr>
              <a:t>(بلوری شدن) و آب از دست دادن و تداوم آن است که باعث آسیب دیدگی و انهدام مصالح می شود.</a:t>
            </a:r>
            <a:endParaRPr lang="fa-IR" sz="2000">
              <a:cs typeface="B Lotus" pitchFamily="2" charset="-78"/>
            </a:endParaRPr>
          </a:p>
          <a:p>
            <a:pPr algn="r">
              <a:lnSpc>
                <a:spcPct val="80000"/>
              </a:lnSpc>
              <a:buFont typeface="Wingdings" pitchFamily="2" charset="2"/>
              <a:buNone/>
            </a:pPr>
            <a:endParaRPr lang="fa-IR" sz="2000">
              <a:cs typeface="B Lotus" pitchFamily="2" charset="-78"/>
            </a:endParaRPr>
          </a:p>
          <a:p>
            <a:pPr algn="r">
              <a:lnSpc>
                <a:spcPct val="80000"/>
              </a:lnSpc>
              <a:buFont typeface="Wingdings" pitchFamily="2" charset="2"/>
              <a:buNone/>
            </a:pPr>
            <a:r>
              <a:rPr lang="ar-SA" sz="2000">
                <a:cs typeface="B Lotus" pitchFamily="2" charset="-78"/>
              </a:rPr>
              <a:t>برای اینکه مطمئن شویم جسم مورد استفاده در مواجهه با نمک </a:t>
            </a:r>
            <a:r>
              <a:rPr lang="fa-IR" sz="2000">
                <a:cs typeface="B Lotus" pitchFamily="2" charset="-78"/>
              </a:rPr>
              <a:t> </a:t>
            </a:r>
            <a:r>
              <a:rPr lang="ar-SA" sz="2000">
                <a:cs typeface="B Lotus" pitchFamily="2" charset="-78"/>
              </a:rPr>
              <a:t>آسیب نخواهد دید </a:t>
            </a:r>
            <a:r>
              <a:rPr lang="fa-IR" sz="2000">
                <a:cs typeface="B Lotus" pitchFamily="2" charset="-78"/>
              </a:rPr>
              <a:t> </a:t>
            </a:r>
            <a:r>
              <a:rPr lang="ar-SA" sz="2000">
                <a:cs typeface="B Lotus" pitchFamily="2" charset="-78"/>
              </a:rPr>
              <a:t>قدری از آن را در آب حل کرده و می جوشانیم یا اینکه مقداری از آن را در یک اسید کم مایه(ضعیف) حل کرده</a:t>
            </a:r>
            <a:r>
              <a:rPr lang="fa-IR" sz="2000">
                <a:cs typeface="B Lotus" pitchFamily="2" charset="-78"/>
              </a:rPr>
              <a:t> </a:t>
            </a:r>
            <a:r>
              <a:rPr lang="ar-SA" sz="2000">
                <a:cs typeface="B Lotus" pitchFamily="2" charset="-78"/>
              </a:rPr>
              <a:t> و می جوشانیم(اسید نباید از خانواده نمک آزمایشی باشد) جسم هایی که در آب</a:t>
            </a:r>
            <a:r>
              <a:rPr lang="fa-IR" sz="2000">
                <a:cs typeface="B Lotus" pitchFamily="2" charset="-78"/>
              </a:rPr>
              <a:t>  </a:t>
            </a:r>
            <a:r>
              <a:rPr lang="ar-SA" sz="2000">
                <a:cs typeface="B Lotus" pitchFamily="2" charset="-78"/>
              </a:rPr>
              <a:t>یا اسید جوشیده شده ، حل نشوند به مصالح ساختمانی آسیبی نمی رسانند.</a:t>
            </a:r>
            <a:endParaRPr lang="fa-IR" sz="2000">
              <a:cs typeface="B Lotus" pitchFamily="2" charset="-78"/>
            </a:endParaRPr>
          </a:p>
          <a:p>
            <a:pPr algn="r">
              <a:lnSpc>
                <a:spcPct val="80000"/>
              </a:lnSpc>
              <a:buFont typeface="Wingdings" pitchFamily="2" charset="2"/>
              <a:buNone/>
            </a:pPr>
            <a:endParaRPr lang="fa-IR" sz="2000">
              <a:cs typeface="B Lotus" pitchFamily="2" charset="-78"/>
              <a:hlinkClick r:id="rId2" action="ppaction://hlinkpres?slideindex=1&amp;slidetitle="/>
            </a:endParaRPr>
          </a:p>
          <a:p>
            <a:pPr algn="r">
              <a:lnSpc>
                <a:spcPct val="80000"/>
              </a:lnSpc>
              <a:buFont typeface="Wingdings" pitchFamily="2" charset="2"/>
              <a:buNone/>
            </a:pPr>
            <a:r>
              <a:rPr lang="en-US">
                <a:cs typeface="B Lotus" pitchFamily="2" charset="-78"/>
                <a:hlinkClick r:id="rId2" action="ppaction://hlinkpres?slideindex=1&amp;slidetitle="/>
              </a:rPr>
              <a:t> </a:t>
            </a:r>
            <a:endParaRPr lang="en-US">
              <a:cs typeface="B Lotus" pitchFamily="2" charset="-78"/>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539750" y="738188"/>
            <a:ext cx="8229600" cy="5930900"/>
          </a:xfrm>
        </p:spPr>
        <p:txBody>
          <a:bodyPr/>
          <a:lstStyle/>
          <a:p>
            <a:pPr>
              <a:lnSpc>
                <a:spcPct val="80000"/>
              </a:lnSpc>
              <a:buFont typeface="Wingdings" pitchFamily="2" charset="2"/>
              <a:buNone/>
            </a:pPr>
            <a:endParaRPr lang="fa-IR" sz="3600" b="1">
              <a:cs typeface="B Lotus" pitchFamily="2" charset="-78"/>
            </a:endParaRPr>
          </a:p>
          <a:p>
            <a:pPr algn="r">
              <a:lnSpc>
                <a:spcPct val="80000"/>
              </a:lnSpc>
              <a:buFont typeface="Wingdings" pitchFamily="2" charset="2"/>
              <a:buNone/>
            </a:pPr>
            <a:r>
              <a:rPr lang="ar-SA" sz="2000" b="1">
                <a:cs typeface="B Lotus" pitchFamily="2" charset="-78"/>
              </a:rPr>
              <a:t>اسیدها و </a:t>
            </a:r>
            <a:r>
              <a:rPr lang="fa-IR" sz="2000" b="1">
                <a:cs typeface="B Lotus" pitchFamily="2" charset="-78"/>
              </a:rPr>
              <a:t>نمکها </a:t>
            </a:r>
            <a:r>
              <a:rPr lang="ar-SA" sz="2000" b="1">
                <a:cs typeface="B Lotus" pitchFamily="2" charset="-78"/>
              </a:rPr>
              <a:t> به مصالح ساختمانی آسیب می رسانند. </a:t>
            </a:r>
            <a:endParaRPr lang="fa-IR" sz="2000" b="1">
              <a:cs typeface="B Lotus" pitchFamily="2" charset="-78"/>
            </a:endParaRPr>
          </a:p>
          <a:p>
            <a:pPr algn="r">
              <a:lnSpc>
                <a:spcPct val="80000"/>
              </a:lnSpc>
              <a:buFont typeface="Wingdings" pitchFamily="2" charset="2"/>
              <a:buNone/>
            </a:pPr>
            <a:endParaRPr lang="fa-IR" sz="2000" b="1">
              <a:cs typeface="B Lotus" pitchFamily="2" charset="-78"/>
            </a:endParaRPr>
          </a:p>
          <a:p>
            <a:pPr algn="r">
              <a:lnSpc>
                <a:spcPct val="80000"/>
              </a:lnSpc>
              <a:buFont typeface="Wingdings" pitchFamily="2" charset="2"/>
              <a:buNone/>
            </a:pPr>
            <a:r>
              <a:rPr lang="ar-SA" sz="2000" b="1">
                <a:cs typeface="B Lotus" pitchFamily="2" charset="-78"/>
              </a:rPr>
              <a:t>اسیدهای آزادی که در آب دریا یا نم زمین باشند باعث زنگ زدن و خوردگی فلزات شده و ملات ها را هم خراب می کنند.</a:t>
            </a:r>
            <a:endParaRPr lang="fa-IR" sz="2000" b="1">
              <a:cs typeface="B Lotus" pitchFamily="2" charset="-78"/>
            </a:endParaRPr>
          </a:p>
          <a:p>
            <a:pPr algn="r">
              <a:lnSpc>
                <a:spcPct val="80000"/>
              </a:lnSpc>
              <a:buFont typeface="Wingdings" pitchFamily="2" charset="2"/>
              <a:buNone/>
            </a:pPr>
            <a:endParaRPr lang="fa-IR" sz="2000" b="1">
              <a:cs typeface="B Lotus" pitchFamily="2" charset="-78"/>
            </a:endParaRPr>
          </a:p>
          <a:p>
            <a:pPr algn="r">
              <a:lnSpc>
                <a:spcPct val="80000"/>
              </a:lnSpc>
              <a:buFont typeface="Wingdings" pitchFamily="2" charset="2"/>
              <a:buNone/>
            </a:pPr>
            <a:r>
              <a:rPr lang="fa-IR" sz="2000" b="1">
                <a:cs typeface="B Lotus" pitchFamily="2" charset="-78"/>
              </a:rPr>
              <a:t>نمک ها با </a:t>
            </a:r>
            <a:r>
              <a:rPr lang="ar-SA" sz="2000" b="1">
                <a:cs typeface="B Lotus" pitchFamily="2" charset="-78"/>
              </a:rPr>
              <a:t>آب  ترکیب شده بلورهای نمک درست می </a:t>
            </a:r>
            <a:r>
              <a:rPr lang="fa-IR" sz="2000" b="1">
                <a:cs typeface="B Lotus" pitchFamily="2" charset="-78"/>
              </a:rPr>
              <a:t>کنن</a:t>
            </a:r>
            <a:r>
              <a:rPr lang="ar-SA" sz="2000" b="1">
                <a:cs typeface="B Lotus" pitchFamily="2" charset="-78"/>
              </a:rPr>
              <a:t>د. نمک ها</a:t>
            </a:r>
            <a:r>
              <a:rPr lang="fa-IR" sz="2000" b="1">
                <a:cs typeface="B Lotus" pitchFamily="2" charset="-78"/>
              </a:rPr>
              <a:t> یی </a:t>
            </a:r>
            <a:r>
              <a:rPr lang="ar-SA" sz="2000" b="1">
                <a:cs typeface="B Lotus" pitchFamily="2" charset="-78"/>
              </a:rPr>
              <a:t>که در آب حل می شوند به صورت شوره </a:t>
            </a:r>
            <a:r>
              <a:rPr lang="fa-IR" sz="2000" b="1">
                <a:cs typeface="B Lotus" pitchFamily="2" charset="-78"/>
              </a:rPr>
              <a:t>روی مصالح ساختمانی </a:t>
            </a:r>
            <a:r>
              <a:rPr lang="ar-SA" sz="2000" b="1">
                <a:cs typeface="B Lotus" pitchFamily="2" charset="-78"/>
              </a:rPr>
              <a:t>نمایان می شوند از این رو باید اثر آن ها روی مصالح ساختمان آزمایش شود.</a:t>
            </a:r>
            <a:endParaRPr lang="fa-IR" sz="2000" b="1">
              <a:cs typeface="B Lotus" pitchFamily="2" charset="-78"/>
            </a:endParaRPr>
          </a:p>
          <a:p>
            <a:pPr algn="r">
              <a:lnSpc>
                <a:spcPct val="80000"/>
              </a:lnSpc>
              <a:buFont typeface="Wingdings" pitchFamily="2" charset="2"/>
              <a:buNone/>
            </a:pPr>
            <a:r>
              <a:rPr lang="en-US" sz="2000" b="1">
                <a:cs typeface="B Lotus" pitchFamily="2" charset="-78"/>
              </a:rPr>
              <a:t> </a:t>
            </a:r>
            <a:endParaRPr lang="fa-IR" sz="2000" b="1">
              <a:cs typeface="B Lotus" pitchFamily="2" charset="-78"/>
            </a:endParaRPr>
          </a:p>
          <a:p>
            <a:pPr algn="r">
              <a:lnSpc>
                <a:spcPct val="80000"/>
              </a:lnSpc>
              <a:buFont typeface="Wingdings" pitchFamily="2" charset="2"/>
              <a:buNone/>
            </a:pPr>
            <a:r>
              <a:rPr lang="fa-IR" sz="2000" b="1">
                <a:cs typeface="B Lotus" pitchFamily="2" charset="-78"/>
              </a:rPr>
              <a:t> </a:t>
            </a:r>
            <a:r>
              <a:rPr lang="ar-SA" sz="2000" b="1">
                <a:cs typeface="B Lotus" pitchFamily="2" charset="-78"/>
              </a:rPr>
              <a:t>پس از خشک شدن، بخشی از آب موجود در بلور نمک تبخیر شده و نمک بلوری مجدداً غیر بلوری می شود. چون نمک ها هنگام بلوری شدن افزایش حجم می یابند(متورم می شوند) به دانه های پیرامون خود فشار می آورند، که </a:t>
            </a:r>
            <a:r>
              <a:rPr lang="fa-IR" sz="2000" b="1">
                <a:cs typeface="B Lotus" pitchFamily="2" charset="-78"/>
              </a:rPr>
              <a:t> </a:t>
            </a:r>
            <a:r>
              <a:rPr lang="ar-SA" sz="2000" b="1">
                <a:cs typeface="B Lotus" pitchFamily="2" charset="-78"/>
              </a:rPr>
              <a:t>به آن فشار بلوری شدن می گویند.</a:t>
            </a:r>
            <a:endParaRPr lang="fa-IR" sz="2000" b="1">
              <a:cs typeface="B Lotus" pitchFamily="2" charset="-78"/>
            </a:endParaRPr>
          </a:p>
          <a:p>
            <a:pPr algn="r">
              <a:lnSpc>
                <a:spcPct val="80000"/>
              </a:lnSpc>
              <a:buFont typeface="Wingdings" pitchFamily="2" charset="2"/>
              <a:buNone/>
            </a:pPr>
            <a:endParaRPr lang="fa-IR" sz="2000" b="1">
              <a:cs typeface="B Lotus" pitchFamily="2" charset="-78"/>
            </a:endParaRPr>
          </a:p>
          <a:p>
            <a:pPr algn="r">
              <a:lnSpc>
                <a:spcPct val="80000"/>
              </a:lnSpc>
              <a:buFont typeface="Wingdings" pitchFamily="2" charset="2"/>
              <a:buNone/>
            </a:pPr>
            <a:r>
              <a:rPr lang="ar-SA" sz="2000" b="1">
                <a:cs typeface="B Lotus" pitchFamily="2" charset="-78"/>
              </a:rPr>
              <a:t>هر چه آب بلوری شدن بیشتر باشد، فشار بلوری شدن هم زیادتر می شود. پیامد فرآیند بلوری شدن(آب گرفتن نمک) و در پی آن غیر بلوری شدن نمک ها(از دست دادن آب)، شکفته شدن و خرد شدن مصالح ساختمان است.</a:t>
            </a:r>
            <a:r>
              <a:rPr lang="en-US" sz="2000">
                <a:cs typeface="B Lotus" pitchFamily="2" charset="-78"/>
              </a:rPr>
              <a:t> </a:t>
            </a:r>
            <a:endParaRPr lang="fa-IR" sz="2000" b="1">
              <a:cs typeface="B Lotus" pitchFamily="2" charset="-78"/>
            </a:endParaRPr>
          </a:p>
          <a:p>
            <a:pPr algn="r">
              <a:lnSpc>
                <a:spcPct val="80000"/>
              </a:lnSpc>
              <a:buFont typeface="Wingdings" pitchFamily="2" charset="2"/>
              <a:buNone/>
            </a:pPr>
            <a:endParaRPr lang="fa-IR" sz="2000" b="1">
              <a:cs typeface="B Lotus" pitchFamily="2" charset="-78"/>
            </a:endParaRPr>
          </a:p>
          <a:p>
            <a:pPr algn="r">
              <a:lnSpc>
                <a:spcPct val="80000"/>
              </a:lnSpc>
              <a:buFont typeface="Wingdings" pitchFamily="2" charset="2"/>
              <a:buNone/>
            </a:pPr>
            <a:endParaRPr lang="fa-IR" sz="2000">
              <a:cs typeface="B Lotus" pitchFamily="2" charset="-78"/>
            </a:endParaRPr>
          </a:p>
          <a:p>
            <a:pPr algn="r">
              <a:lnSpc>
                <a:spcPct val="80000"/>
              </a:lnSpc>
              <a:buFont typeface="Wingdings" pitchFamily="2" charset="2"/>
              <a:buNone/>
            </a:pPr>
            <a:r>
              <a:rPr lang="en-US" sz="1800">
                <a:cs typeface="B Lotus" pitchFamily="2" charset="-78"/>
              </a:rPr>
              <a:t>  </a:t>
            </a:r>
          </a:p>
        </p:txBody>
      </p:sp>
      <p:sp>
        <p:nvSpPr>
          <p:cNvPr id="55300" name="Rectangle 4"/>
          <p:cNvSpPr>
            <a:spLocks noGrp="1" noChangeArrowheads="1"/>
          </p:cNvSpPr>
          <p:nvPr>
            <p:ph type="title"/>
          </p:nvPr>
        </p:nvSpPr>
        <p:spPr>
          <a:xfrm>
            <a:off x="457200" y="277813"/>
            <a:ext cx="8229600" cy="487362"/>
          </a:xfrm>
          <a:noFill/>
          <a:ln/>
        </p:spPr>
        <p:txBody>
          <a:bodyPr/>
          <a:lstStyle/>
          <a:p>
            <a:r>
              <a:rPr lang="ar-SA" sz="2800" b="1">
                <a:solidFill>
                  <a:schemeClr val="tx1"/>
                </a:solidFill>
                <a:cs typeface="B Lotus" pitchFamily="2" charset="-78"/>
              </a:rPr>
              <a:t>ترکیبات شیمیایی که به مصالح ساختمان آسیب می رسانند</a:t>
            </a:r>
            <a:endParaRPr lang="en-US" sz="2800" b="1">
              <a:solidFill>
                <a:schemeClr val="tx1"/>
              </a:solidFill>
              <a:cs typeface="B Lotus"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fa-IR" sz="2400" b="1">
                <a:solidFill>
                  <a:schemeClr val="tx1"/>
                </a:solidFill>
                <a:cs typeface="B Lotus" pitchFamily="2" charset="-78"/>
              </a:rPr>
              <a:t>تاثیر مصالح کربنات دار ، سولفات دار، سولفور</a:t>
            </a:r>
            <a:r>
              <a:rPr lang="fa-IR" b="1">
                <a:solidFill>
                  <a:schemeClr val="tx1"/>
                </a:solidFill>
                <a:cs typeface="B Lotus" pitchFamily="2" charset="-78"/>
              </a:rPr>
              <a:t> </a:t>
            </a:r>
            <a:r>
              <a:rPr lang="fa-IR" sz="2400" b="1">
                <a:solidFill>
                  <a:schemeClr val="tx1"/>
                </a:solidFill>
                <a:cs typeface="B Lotus" pitchFamily="2" charset="-78"/>
              </a:rPr>
              <a:t>دار، کلرور دار ، نیترات دار بر ساختمان</a:t>
            </a:r>
            <a:endParaRPr lang="en-US" sz="2400" b="1">
              <a:solidFill>
                <a:schemeClr val="tx1"/>
              </a:solidFill>
              <a:cs typeface="B Lotus" pitchFamily="2" charset="-78"/>
            </a:endParaRPr>
          </a:p>
        </p:txBody>
      </p:sp>
      <p:sp>
        <p:nvSpPr>
          <p:cNvPr id="56324" name="Rectangle 4"/>
          <p:cNvSpPr>
            <a:spLocks noGrp="1" noChangeArrowheads="1"/>
          </p:cNvSpPr>
          <p:nvPr>
            <p:ph type="body" idx="1"/>
          </p:nvPr>
        </p:nvSpPr>
        <p:spPr/>
        <p:txBody>
          <a:bodyPr/>
          <a:lstStyle/>
          <a:p>
            <a:pPr algn="r">
              <a:lnSpc>
                <a:spcPct val="80000"/>
              </a:lnSpc>
              <a:buFont typeface="Wingdings" pitchFamily="2" charset="2"/>
              <a:buNone/>
            </a:pPr>
            <a:r>
              <a:rPr lang="ar-SA" sz="1800" b="1"/>
              <a:t>■</a:t>
            </a:r>
            <a:r>
              <a:rPr lang="ar-SA" sz="1800" b="1">
                <a:cs typeface="B Lotus" pitchFamily="2" charset="-78"/>
              </a:rPr>
              <a:t> کربنات ها:</a:t>
            </a:r>
            <a:endParaRPr lang="fa-IR" sz="1800">
              <a:cs typeface="B Lotus" pitchFamily="2" charset="-78"/>
            </a:endParaRPr>
          </a:p>
          <a:p>
            <a:pPr algn="r">
              <a:lnSpc>
                <a:spcPct val="80000"/>
              </a:lnSpc>
              <a:buFont typeface="Wingdings" pitchFamily="2" charset="2"/>
              <a:buNone/>
            </a:pPr>
            <a:r>
              <a:rPr lang="ar-SA" sz="1800" b="1">
                <a:cs typeface="B Lotus" pitchFamily="2" charset="-78"/>
              </a:rPr>
              <a:t>مصالح ساختمانی که کربنات دارند در برابر واکنش های شیمیایی اسید کربنیک آب باران؛ ...اسید گوگرد؛ گاز و دود کارخانه ها؛ آب شور دریاها و ... آسیب پذیرند.</a:t>
            </a:r>
            <a:endParaRPr lang="fa-IR" sz="1800" b="1">
              <a:cs typeface="B Lotus" pitchFamily="2" charset="-78"/>
            </a:endParaRPr>
          </a:p>
          <a:p>
            <a:pPr algn="r">
              <a:lnSpc>
                <a:spcPct val="80000"/>
              </a:lnSpc>
              <a:buFont typeface="Wingdings" pitchFamily="2" charset="2"/>
              <a:buNone/>
            </a:pPr>
            <a:r>
              <a:rPr lang="ar-SA" sz="1800" b="1"/>
              <a:t>■</a:t>
            </a:r>
            <a:r>
              <a:rPr lang="ar-SA" sz="1800" b="1">
                <a:cs typeface="B Lotus" pitchFamily="2" charset="-78"/>
              </a:rPr>
              <a:t> سولفات ها:</a:t>
            </a:r>
            <a:endParaRPr lang="fa-IR" sz="1800">
              <a:cs typeface="B Lotus" pitchFamily="2" charset="-78"/>
            </a:endParaRPr>
          </a:p>
          <a:p>
            <a:pPr algn="r">
              <a:lnSpc>
                <a:spcPct val="80000"/>
              </a:lnSpc>
              <a:buFont typeface="Wingdings" pitchFamily="2" charset="2"/>
              <a:buNone/>
            </a:pPr>
            <a:r>
              <a:rPr lang="ar-SA" sz="1800" b="1">
                <a:cs typeface="B Lotus" pitchFamily="2" charset="-78"/>
              </a:rPr>
              <a:t>همه سولفات ها موجب زنگ زدگی فلزات و خراب شدن ملات ها می شوند. مثلاً سولفات منیزیم.</a:t>
            </a:r>
            <a:r>
              <a:rPr lang="ar-SA" sz="1800">
                <a:cs typeface="B Lotus" pitchFamily="2" charset="-78"/>
              </a:rPr>
              <a:t> </a:t>
            </a:r>
            <a:endParaRPr lang="fa-IR" sz="1800">
              <a:cs typeface="B Lotus" pitchFamily="2" charset="-78"/>
            </a:endParaRPr>
          </a:p>
          <a:p>
            <a:pPr algn="r">
              <a:lnSpc>
                <a:spcPct val="80000"/>
              </a:lnSpc>
              <a:buFont typeface="Wingdings" pitchFamily="2" charset="2"/>
              <a:buNone/>
            </a:pPr>
            <a:r>
              <a:rPr lang="fa-IR" sz="1800" b="1"/>
              <a:t>■</a:t>
            </a:r>
            <a:r>
              <a:rPr lang="fa-IR" sz="1800" b="1">
                <a:cs typeface="B Lotus" pitchFamily="2" charset="-78"/>
              </a:rPr>
              <a:t> </a:t>
            </a:r>
            <a:r>
              <a:rPr lang="ar-SA" sz="1800" b="1">
                <a:cs typeface="B Lotus" pitchFamily="2" charset="-78"/>
              </a:rPr>
              <a:t>سولفورها</a:t>
            </a:r>
            <a:r>
              <a:rPr lang="fa-IR" sz="1800" b="1">
                <a:cs typeface="B Lotus" pitchFamily="2" charset="-78"/>
              </a:rPr>
              <a:t>:</a:t>
            </a:r>
            <a:endParaRPr lang="fa-IR" sz="1800">
              <a:cs typeface="B Lotus" pitchFamily="2" charset="-78"/>
            </a:endParaRPr>
          </a:p>
          <a:p>
            <a:pPr algn="r">
              <a:lnSpc>
                <a:spcPct val="80000"/>
              </a:lnSpc>
              <a:buFont typeface="Wingdings" pitchFamily="2" charset="2"/>
              <a:buNone/>
            </a:pPr>
            <a:r>
              <a:rPr lang="ar-SA" sz="1800" b="1">
                <a:cs typeface="B Lotus" pitchFamily="2" charset="-78"/>
              </a:rPr>
              <a:t>سولفورها به خودی خود به مصالح ساختمانی آسیب نمی رسانند اما چنانچه در مجاورت هوای مرطوب اکسیژن بگیرند تبدیل به سولفات شده که به مصالح آسیب می رسانند(اثراتشان مانند اثرات سولفاتهاست)</a:t>
            </a:r>
            <a:endParaRPr lang="fa-IR" sz="1800" b="1">
              <a:cs typeface="B Lotus" pitchFamily="2" charset="-78"/>
            </a:endParaRPr>
          </a:p>
          <a:p>
            <a:pPr algn="r">
              <a:lnSpc>
                <a:spcPct val="80000"/>
              </a:lnSpc>
              <a:buFont typeface="Wingdings" pitchFamily="2" charset="2"/>
              <a:buNone/>
            </a:pPr>
            <a:r>
              <a:rPr lang="fa-IR" sz="1800" b="1"/>
              <a:t>■</a:t>
            </a:r>
            <a:r>
              <a:rPr lang="fa-IR" sz="1800" b="1">
                <a:cs typeface="B Lotus" pitchFamily="2" charset="-78"/>
              </a:rPr>
              <a:t> </a:t>
            </a:r>
            <a:r>
              <a:rPr lang="ar-SA" sz="1800" b="1">
                <a:cs typeface="B Lotus" pitchFamily="2" charset="-78"/>
              </a:rPr>
              <a:t>کلرورها</a:t>
            </a:r>
            <a:r>
              <a:rPr lang="fa-IR" sz="1800" b="1">
                <a:cs typeface="B Lotus" pitchFamily="2" charset="-78"/>
              </a:rPr>
              <a:t>:</a:t>
            </a:r>
            <a:endParaRPr lang="fa-IR" sz="1800">
              <a:cs typeface="B Lotus" pitchFamily="2" charset="-78"/>
            </a:endParaRPr>
          </a:p>
          <a:p>
            <a:pPr algn="r">
              <a:lnSpc>
                <a:spcPct val="80000"/>
              </a:lnSpc>
              <a:buFont typeface="Wingdings" pitchFamily="2" charset="2"/>
              <a:buNone/>
            </a:pPr>
            <a:r>
              <a:rPr lang="ar-SA" sz="1800" b="1">
                <a:cs typeface="B Lotus" pitchFamily="2" charset="-78"/>
              </a:rPr>
              <a:t>همه کلرورها رطوبت جذب کرده و موجب زنگ زدگی فلزات می شوند. مصالح حاوی کلرورها در هوای مرطوب، نم موجود در هوا را جذب کرده و بلوری می شوند.</a:t>
            </a:r>
            <a:r>
              <a:rPr lang="ar-SA" sz="1800">
                <a:cs typeface="B Lotus" pitchFamily="2" charset="-78"/>
              </a:rPr>
              <a:t> </a:t>
            </a:r>
            <a:endParaRPr lang="fa-IR" sz="1800">
              <a:cs typeface="B Lotus" pitchFamily="2" charset="-78"/>
            </a:endParaRPr>
          </a:p>
          <a:p>
            <a:pPr algn="r">
              <a:lnSpc>
                <a:spcPct val="80000"/>
              </a:lnSpc>
              <a:buFont typeface="Wingdings" pitchFamily="2" charset="2"/>
              <a:buNone/>
            </a:pPr>
            <a:r>
              <a:rPr lang="fa-IR" sz="1800" b="1"/>
              <a:t>■</a:t>
            </a:r>
            <a:r>
              <a:rPr lang="ar-SA" sz="1800" b="1">
                <a:cs typeface="B Lotus" pitchFamily="2" charset="-78"/>
              </a:rPr>
              <a:t> نیترات ها</a:t>
            </a:r>
            <a:r>
              <a:rPr lang="fa-IR" sz="1800" b="1">
                <a:cs typeface="B Lotus" pitchFamily="2" charset="-78"/>
              </a:rPr>
              <a:t>:</a:t>
            </a:r>
            <a:endParaRPr lang="fa-IR" sz="1800">
              <a:cs typeface="B Lotus" pitchFamily="2" charset="-78"/>
            </a:endParaRPr>
          </a:p>
          <a:p>
            <a:pPr algn="r">
              <a:lnSpc>
                <a:spcPct val="80000"/>
              </a:lnSpc>
              <a:buFont typeface="Wingdings" pitchFamily="2" charset="2"/>
              <a:buNone/>
            </a:pPr>
            <a:r>
              <a:rPr lang="ar-SA" sz="1800" b="1">
                <a:cs typeface="B Lotus" pitchFamily="2" charset="-78"/>
              </a:rPr>
              <a:t>نیترات ها در هوای نمناک جذب رطوبت کرده و شکفته می شوند بطوری که روی دیوارها سفیدک زده می شود. این سفیدک را سفیدک نیتراتی می گویند که با کم و زیاد شدن رطوبت </a:t>
            </a:r>
            <a:r>
              <a:rPr lang="fa-IR" sz="1800" b="1">
                <a:cs typeface="B Lotus" pitchFamily="2" charset="-78"/>
              </a:rPr>
              <a:t> </a:t>
            </a:r>
            <a:r>
              <a:rPr lang="ar-SA" sz="1800" b="1">
                <a:cs typeface="B Lotus" pitchFamily="2" charset="-78"/>
              </a:rPr>
              <a:t>هوا باعث تخریب ملات و پوسته روئین روی دیوار می شوند.</a:t>
            </a:r>
            <a:r>
              <a:rPr lang="en-US" sz="1800" b="1">
                <a:cs typeface="B Lotus" pitchFamily="2" charset="-78"/>
              </a:rPr>
              <a:t> </a:t>
            </a:r>
            <a:endParaRPr lang="fa-IR" sz="1800" b="1">
              <a:cs typeface="B Lotus" pitchFamily="2" charset="-78"/>
              <a:hlinkClick r:id="rId2" action="ppaction://hlinksldjump"/>
            </a:endParaRPr>
          </a:p>
          <a:p>
            <a:pPr>
              <a:lnSpc>
                <a:spcPct val="80000"/>
              </a:lnSpc>
              <a:buFont typeface="Wingdings" pitchFamily="2" charset="2"/>
              <a:buNone/>
            </a:pPr>
            <a:endParaRPr lang="en-US" b="1">
              <a:cs typeface="B Lotus"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277813"/>
            <a:ext cx="8229600" cy="487362"/>
          </a:xfrm>
        </p:spPr>
        <p:txBody>
          <a:bodyPr/>
          <a:lstStyle/>
          <a:p>
            <a:pPr algn="r"/>
            <a:r>
              <a:rPr lang="fa-IR" sz="2400" b="1">
                <a:solidFill>
                  <a:schemeClr val="tx1"/>
                </a:solidFill>
                <a:cs typeface="B Lotus" pitchFamily="2" charset="-78"/>
              </a:rPr>
              <a:t>انواع سفیدکهای ساختمانی</a:t>
            </a:r>
            <a:endParaRPr lang="en-US" sz="2400" b="1">
              <a:solidFill>
                <a:schemeClr val="tx1"/>
              </a:solidFill>
              <a:cs typeface="B Lotus" pitchFamily="2" charset="-78"/>
            </a:endParaRPr>
          </a:p>
        </p:txBody>
      </p:sp>
      <p:sp>
        <p:nvSpPr>
          <p:cNvPr id="70659" name="Rectangle 3"/>
          <p:cNvSpPr>
            <a:spLocks noGrp="1" noChangeArrowheads="1"/>
          </p:cNvSpPr>
          <p:nvPr>
            <p:ph type="body" idx="1"/>
          </p:nvPr>
        </p:nvSpPr>
        <p:spPr>
          <a:xfrm>
            <a:off x="457200" y="765175"/>
            <a:ext cx="8229600" cy="5832475"/>
          </a:xfrm>
        </p:spPr>
        <p:txBody>
          <a:bodyPr/>
          <a:lstStyle/>
          <a:p>
            <a:pPr algn="r">
              <a:lnSpc>
                <a:spcPct val="80000"/>
              </a:lnSpc>
              <a:buFontTx/>
              <a:buChar char="-"/>
            </a:pPr>
            <a:endParaRPr lang="fa-IR" sz="1600" b="1">
              <a:cs typeface="B Lotus" pitchFamily="2" charset="-78"/>
              <a:hlinkClick r:id="rId2" action="ppaction://hlinksldjump"/>
            </a:endParaRPr>
          </a:p>
          <a:p>
            <a:pPr algn="r">
              <a:lnSpc>
                <a:spcPct val="80000"/>
              </a:lnSpc>
              <a:buFontTx/>
              <a:buChar char="-"/>
            </a:pPr>
            <a:r>
              <a:rPr lang="ar-SA" sz="1800" b="1">
                <a:cs typeface="B Lotus" pitchFamily="2" charset="-78"/>
              </a:rPr>
              <a:t>سفیدک کربناتی:</a:t>
            </a:r>
            <a:r>
              <a:rPr lang="ar-SA" sz="1600">
                <a:cs typeface="B Lotus" pitchFamily="2" charset="-78"/>
              </a:rPr>
              <a:t> </a:t>
            </a:r>
            <a:r>
              <a:rPr lang="ar-SA" sz="1600" b="1">
                <a:cs typeface="B Lotus" pitchFamily="2" charset="-78"/>
              </a:rPr>
              <a:t>اگر آجریا دیگر مواد ساختمانی که در دیوار سازی استفاده می شوند؛ دوغاب ملاط آهکی را بخود جذب کنند،آهک شکفته دی اکسید کربن هوا رامی گیرد و تبدیل به آب و کربنات کلسیم می شود.</a:t>
            </a:r>
            <a:r>
              <a:rPr lang="fa-IR" sz="1600" b="1">
                <a:cs typeface="B Lotus" pitchFamily="2" charset="-78"/>
              </a:rPr>
              <a:t> </a:t>
            </a:r>
            <a:r>
              <a:rPr lang="ar-SA" sz="1600" b="1">
                <a:cs typeface="B Lotus" pitchFamily="2" charset="-78"/>
              </a:rPr>
              <a:t>کربنات کلسیم به صورت سفیدک روی نمای آجر کاری نمایان می شود و به زیبائی بنا لطمه وارد می نماید.</a:t>
            </a:r>
            <a:endParaRPr lang="fa-IR" sz="1600" b="1">
              <a:cs typeface="B Lotus" pitchFamily="2" charset="-78"/>
            </a:endParaRPr>
          </a:p>
          <a:p>
            <a:pPr algn="r">
              <a:lnSpc>
                <a:spcPct val="80000"/>
              </a:lnSpc>
              <a:buFontTx/>
              <a:buChar char="-"/>
            </a:pPr>
            <a:endParaRPr lang="fa-IR" sz="1600" b="1">
              <a:cs typeface="B Lotus" pitchFamily="2" charset="-78"/>
            </a:endParaRPr>
          </a:p>
          <a:p>
            <a:pPr algn="r">
              <a:lnSpc>
                <a:spcPct val="80000"/>
              </a:lnSpc>
              <a:buFont typeface="Wingdings" pitchFamily="2" charset="2"/>
              <a:buNone/>
            </a:pPr>
            <a:r>
              <a:rPr lang="fa-IR" sz="1800" b="1">
                <a:cs typeface="B Lotus" pitchFamily="2" charset="-78"/>
              </a:rPr>
              <a:t>- سفیدک کلروری : </a:t>
            </a:r>
            <a:r>
              <a:rPr lang="ar-SA" sz="1600" b="1">
                <a:cs typeface="B Lotus" pitchFamily="2" charset="-78"/>
              </a:rPr>
              <a:t>چنانچه برای ساختن دیوار از سنگ یا آجر کلرور دار استفاده </a:t>
            </a:r>
            <a:r>
              <a:rPr lang="fa-IR" sz="1600" b="1">
                <a:cs typeface="B Lotus" pitchFamily="2" charset="-78"/>
              </a:rPr>
              <a:t> </a:t>
            </a:r>
            <a:r>
              <a:rPr lang="ar-SA" sz="1600" b="1">
                <a:cs typeface="B Lotus" pitchFamily="2" charset="-78"/>
              </a:rPr>
              <a:t>شود، یا آب کلروردار(آب دریا)؛ در دیوار نشت کند، روی آن سفیدک کلروری می زند.</a:t>
            </a:r>
            <a:endParaRPr lang="fa-IR" sz="1600" b="1">
              <a:cs typeface="B Lotus" pitchFamily="2" charset="-78"/>
            </a:endParaRPr>
          </a:p>
          <a:p>
            <a:pPr algn="r">
              <a:lnSpc>
                <a:spcPct val="80000"/>
              </a:lnSpc>
              <a:buFont typeface="Wingdings" pitchFamily="2" charset="2"/>
              <a:buNone/>
            </a:pPr>
            <a:r>
              <a:rPr lang="fa-IR" sz="1600" b="1">
                <a:cs typeface="B Lotus" pitchFamily="2" charset="-78"/>
              </a:rPr>
              <a:t>گاهی برای پاک کردن سفیدک کربناتی </a:t>
            </a:r>
            <a:r>
              <a:rPr lang="ar-SA" sz="1600" b="1">
                <a:cs typeface="B Lotus" pitchFamily="2" charset="-78"/>
              </a:rPr>
              <a:t>از روی دیوارها روی آن را جوهر نمک آبکی کم مایه می پاشند. چنانچه جوهر نمک پرمایه باشد یا قبلاً روی دیوار را آب پاشی (مرطوب) نکرده باشند، لای درزها و بندهای دیوار باقی می ماند یا توسط آجر مکیده می شود و با آهک شکفته ملات؛ کلرور کلسیم می سازد که گذشته از سفیدک زدن باعث جدا شدن اندود روی</a:t>
            </a:r>
            <a:r>
              <a:rPr lang="fa-IR" sz="1600" b="1">
                <a:cs typeface="B Lotus" pitchFamily="2" charset="-78"/>
              </a:rPr>
              <a:t>  </a:t>
            </a:r>
            <a:r>
              <a:rPr lang="ar-SA" sz="1600" b="1">
                <a:cs typeface="B Lotus" pitchFamily="2" charset="-78"/>
              </a:rPr>
              <a:t>آجر</a:t>
            </a:r>
            <a:r>
              <a:rPr lang="fa-IR" sz="1600" b="1">
                <a:cs typeface="B Lotus" pitchFamily="2" charset="-78"/>
              </a:rPr>
              <a:t>  </a:t>
            </a:r>
            <a:r>
              <a:rPr lang="ar-SA" sz="1600" b="1">
                <a:cs typeface="B Lotus" pitchFamily="2" charset="-78"/>
              </a:rPr>
              <a:t>شده</a:t>
            </a:r>
            <a:r>
              <a:rPr lang="fa-IR" sz="1600" b="1">
                <a:cs typeface="B Lotus" pitchFamily="2" charset="-78"/>
              </a:rPr>
              <a:t>  </a:t>
            </a:r>
            <a:r>
              <a:rPr lang="ar-SA" sz="1600" b="1">
                <a:cs typeface="B Lotus" pitchFamily="2" charset="-78"/>
              </a:rPr>
              <a:t>و اندود طبله می کند.</a:t>
            </a:r>
            <a:endParaRPr lang="fa-IR" sz="1600" b="1">
              <a:cs typeface="B Lotus" pitchFamily="2" charset="-78"/>
            </a:endParaRPr>
          </a:p>
          <a:p>
            <a:pPr algn="r">
              <a:lnSpc>
                <a:spcPct val="80000"/>
              </a:lnSpc>
              <a:buFont typeface="Wingdings" pitchFamily="2" charset="2"/>
              <a:buNone/>
            </a:pPr>
            <a:endParaRPr lang="fa-IR" sz="1600" b="1">
              <a:cs typeface="B Lotus" pitchFamily="2" charset="-78"/>
            </a:endParaRPr>
          </a:p>
          <a:p>
            <a:pPr algn="r">
              <a:lnSpc>
                <a:spcPct val="80000"/>
              </a:lnSpc>
              <a:buFontTx/>
              <a:buChar char="-"/>
            </a:pPr>
            <a:r>
              <a:rPr lang="fa-IR" sz="1800" b="1">
                <a:cs typeface="B Lotus" pitchFamily="2" charset="-78"/>
              </a:rPr>
              <a:t>- سفیدک سولفاتی :</a:t>
            </a:r>
            <a:r>
              <a:rPr lang="fa-IR" sz="1800">
                <a:cs typeface="B Lotus" pitchFamily="2" charset="-78"/>
              </a:rPr>
              <a:t> </a:t>
            </a:r>
            <a:r>
              <a:rPr lang="fa-IR" sz="1600" b="1">
                <a:cs typeface="B Lotus" pitchFamily="2" charset="-78"/>
              </a:rPr>
              <a:t>ترکیب اسید کربنیک با گچ موجود در دیوار</a:t>
            </a:r>
            <a:r>
              <a:rPr lang="ar-SA" sz="1600" b="1">
                <a:cs typeface="B Lotus" pitchFamily="2" charset="-78"/>
              </a:rPr>
              <a:t>یا ملات گچ یا گچ موجود در سیمان</a:t>
            </a:r>
            <a:r>
              <a:rPr lang="fa-IR" sz="1600" b="1">
                <a:cs typeface="B Lotus" pitchFamily="2" charset="-78"/>
              </a:rPr>
              <a:t> (هنگام آسیاب کردن کلینکر)</a:t>
            </a:r>
            <a:r>
              <a:rPr lang="ar-SA" sz="1600" b="1">
                <a:cs typeface="B Lotus" pitchFamily="2" charset="-78"/>
              </a:rPr>
              <a:t> باعث بوجود آمدن این ضایعه میشود.</a:t>
            </a:r>
            <a:endParaRPr lang="fa-IR" sz="1600" b="1">
              <a:cs typeface="B Lotus" pitchFamily="2" charset="-78"/>
            </a:endParaRPr>
          </a:p>
          <a:p>
            <a:pPr algn="r">
              <a:lnSpc>
                <a:spcPct val="80000"/>
              </a:lnSpc>
              <a:buFont typeface="Wingdings" pitchFamily="2" charset="2"/>
              <a:buNone/>
            </a:pPr>
            <a:r>
              <a:rPr lang="ar-SA" sz="2400" b="1">
                <a:cs typeface="B Lotus" pitchFamily="2" charset="-78"/>
              </a:rPr>
              <a:t>- </a:t>
            </a:r>
            <a:r>
              <a:rPr lang="ar-SA" sz="1800" b="1">
                <a:cs typeface="B Lotus" pitchFamily="2" charset="-78"/>
              </a:rPr>
              <a:t>سفیدک نیتراتی:</a:t>
            </a:r>
            <a:r>
              <a:rPr lang="fa-IR" sz="1800" b="1">
                <a:cs typeface="B Lotus" pitchFamily="2" charset="-78"/>
              </a:rPr>
              <a:t> </a:t>
            </a:r>
            <a:r>
              <a:rPr lang="ar-SA" sz="1600" b="1">
                <a:cs typeface="B Lotus" pitchFamily="2" charset="-78"/>
              </a:rPr>
              <a:t>اگر آجر از خاک شوره دار نیتراتی </a:t>
            </a:r>
            <a:r>
              <a:rPr lang="fa-IR" sz="1600" b="1">
                <a:cs typeface="B Lotus" pitchFamily="2" charset="-78"/>
              </a:rPr>
              <a:t> </a:t>
            </a:r>
            <a:r>
              <a:rPr lang="ar-SA" sz="1600" b="1">
                <a:cs typeface="B Lotus" pitchFamily="2" charset="-78"/>
              </a:rPr>
              <a:t>ساخته شده باشد، یا ماسه مورد استفاده در ملات؛ شوره نیتراتی داشته باشد، بدلیل اینکه </a:t>
            </a:r>
            <a:r>
              <a:rPr lang="fa-IR" sz="1600" b="1">
                <a:cs typeface="B Lotus" pitchFamily="2" charset="-78"/>
              </a:rPr>
              <a:t> </a:t>
            </a:r>
            <a:r>
              <a:rPr lang="ar-SA" sz="1600" b="1">
                <a:cs typeface="B Lotus" pitchFamily="2" charset="-78"/>
              </a:rPr>
              <a:t>شوره میل به جذب رطوبت دارد در هوای نمناک جذب آب کرده </a:t>
            </a:r>
            <a:r>
              <a:rPr lang="fa-IR" sz="1600" b="1">
                <a:cs typeface="B Lotus" pitchFamily="2" charset="-78"/>
              </a:rPr>
              <a:t> </a:t>
            </a:r>
            <a:r>
              <a:rPr lang="ar-SA" sz="1600" b="1">
                <a:cs typeface="B Lotus" pitchFamily="2" charset="-78"/>
              </a:rPr>
              <a:t>و دیوار مرطوب می شود. </a:t>
            </a:r>
            <a:r>
              <a:rPr lang="fa-IR" sz="1600" b="1">
                <a:cs typeface="B Lotus" pitchFamily="2" charset="-78"/>
              </a:rPr>
              <a:t> </a:t>
            </a:r>
            <a:r>
              <a:rPr lang="ar-SA" sz="1600" b="1">
                <a:cs typeface="B Lotus" pitchFamily="2" charset="-78"/>
              </a:rPr>
              <a:t>پس از خشک شدن دیوار، شوره روی آن نمایان </a:t>
            </a:r>
            <a:r>
              <a:rPr lang="fa-IR" sz="1600" b="1">
                <a:cs typeface="B Lotus" pitchFamily="2" charset="-78"/>
              </a:rPr>
              <a:t> </a:t>
            </a:r>
            <a:r>
              <a:rPr lang="ar-SA" sz="1600" b="1">
                <a:cs typeface="B Lotus" pitchFamily="2" charset="-78"/>
              </a:rPr>
              <a:t>می شود و به شکل سفیدک نیتراتی روی دیوار می ماند.</a:t>
            </a:r>
            <a:endParaRPr lang="fa-IR" sz="1600" b="1">
              <a:cs typeface="B Lotus" pitchFamily="2" charset="-78"/>
            </a:endParaRPr>
          </a:p>
          <a:p>
            <a:pPr algn="r">
              <a:lnSpc>
                <a:spcPct val="80000"/>
              </a:lnSpc>
              <a:buFont typeface="Wingdings" pitchFamily="2" charset="2"/>
              <a:buNone/>
            </a:pPr>
            <a:r>
              <a:rPr lang="ar-SA" sz="1600" b="1">
                <a:cs typeface="B Lotus" pitchFamily="2" charset="-78"/>
              </a:rPr>
              <a:t>یا هر گاه آجر پیش از مصرف شدن، به جسم های نیترات دار مانند پیشاب یا پهن یا رستنی های پوسیده آلوده شده باشد، در هوای نمناک نیترات آنها جذب آب کرده و روی دیوار لکه های رطوبت پیدا </a:t>
            </a:r>
            <a:r>
              <a:rPr lang="fa-IR" sz="1600" b="1">
                <a:cs typeface="B Lotus" pitchFamily="2" charset="-78"/>
              </a:rPr>
              <a:t> </a:t>
            </a:r>
            <a:r>
              <a:rPr lang="ar-SA" sz="1600" b="1">
                <a:cs typeface="B Lotus" pitchFamily="2" charset="-78"/>
              </a:rPr>
              <a:t>می شود</a:t>
            </a:r>
            <a:r>
              <a:rPr lang="fa-IR" sz="1600" b="1">
                <a:cs typeface="B Lotus" pitchFamily="2" charset="-78"/>
              </a:rPr>
              <a:t> </a:t>
            </a:r>
            <a:r>
              <a:rPr lang="ar-SA" sz="1600" b="1">
                <a:cs typeface="B Lotus" pitchFamily="2" charset="-78"/>
              </a:rPr>
              <a:t> که پس از خشک شدن، به شکل لکه های سفیدک نیتراتی بجا می ماند.</a:t>
            </a:r>
            <a:r>
              <a:rPr lang="ar-SA" sz="1600">
                <a:cs typeface="B Lotus" pitchFamily="2" charset="-78"/>
              </a:rPr>
              <a:t> </a:t>
            </a:r>
            <a:endParaRPr lang="fa-IR" sz="1600" b="1">
              <a:cs typeface="B Lotus" pitchFamily="2" charset="-78"/>
            </a:endParaRPr>
          </a:p>
          <a:p>
            <a:pPr algn="r">
              <a:lnSpc>
                <a:spcPct val="80000"/>
              </a:lnSpc>
              <a:buFont typeface="Wingdings" pitchFamily="2" charset="2"/>
              <a:buNone/>
            </a:pPr>
            <a:r>
              <a:rPr lang="en-US" sz="1600" b="1">
                <a:cs typeface="B Lotus" pitchFamily="2" charset="-78"/>
              </a:rPr>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p:txBody>
          <a:bodyPr/>
          <a:lstStyle/>
          <a:p>
            <a:r>
              <a:rPr lang="fa-IR" b="1">
                <a:cs typeface="B Lotus" pitchFamily="2" charset="-78"/>
              </a:rPr>
              <a:t>مصالح ساختمانی و معماری</a:t>
            </a:r>
            <a:endParaRPr lang="en-US" b="1">
              <a:cs typeface="B Lotus" pitchFamily="2" charset="-78"/>
            </a:endParaRPr>
          </a:p>
        </p:txBody>
      </p:sp>
      <p:sp>
        <p:nvSpPr>
          <p:cNvPr id="109571" name="Rectangle 3"/>
          <p:cNvSpPr>
            <a:spLocks noGrp="1" noChangeArrowheads="1"/>
          </p:cNvSpPr>
          <p:nvPr>
            <p:ph type="body" idx="1"/>
          </p:nvPr>
        </p:nvSpPr>
        <p:spPr/>
        <p:txBody>
          <a:bodyPr/>
          <a:lstStyle/>
          <a:p>
            <a:pPr algn="r" rtl="1">
              <a:lnSpc>
                <a:spcPct val="90000"/>
              </a:lnSpc>
            </a:pPr>
            <a:r>
              <a:rPr lang="ar-SA" sz="2800">
                <a:cs typeface="B Lotus" pitchFamily="2" charset="-78"/>
              </a:rPr>
              <a:t>نیروهای شکل دهنده در </a:t>
            </a:r>
            <a:r>
              <a:rPr lang="fa-IR" sz="2800">
                <a:cs typeface="B Lotus" pitchFamily="2" charset="-78"/>
              </a:rPr>
              <a:t>ساختمان و </a:t>
            </a:r>
            <a:r>
              <a:rPr lang="ar-SA" sz="2800">
                <a:cs typeface="B Lotus" pitchFamily="2" charset="-78"/>
              </a:rPr>
              <a:t>معماری بسیار زیاد و پیچیده اند. دامنه </a:t>
            </a:r>
            <a:r>
              <a:rPr lang="fa-IR" sz="2800">
                <a:cs typeface="B Lotus" pitchFamily="2" charset="-78"/>
              </a:rPr>
              <a:t>این عوامل</a:t>
            </a:r>
            <a:r>
              <a:rPr lang="ar-SA" sz="2800">
                <a:cs typeface="B Lotus" pitchFamily="2" charset="-78"/>
              </a:rPr>
              <a:t> از ویژگی های ابعادی و هندسی فضاها آغاز و به طراحی دید و نور و خصوصیات </a:t>
            </a:r>
            <a:r>
              <a:rPr lang="fa-IR" sz="2800">
                <a:cs typeface="B Lotus" pitchFamily="2" charset="-78"/>
              </a:rPr>
              <a:t> </a:t>
            </a:r>
            <a:r>
              <a:rPr lang="ar-SA" sz="2800">
                <a:cs typeface="B Lotus" pitchFamily="2" charset="-78"/>
              </a:rPr>
              <a:t>مکان و منظر و ماده و مصالح و سپس به ملاحظات روانی، اجتماعی، اقتصادی می رسد. تا جائیکه می توان گفت معماری هنر </a:t>
            </a:r>
            <a:r>
              <a:rPr lang="fa-IR" sz="2800">
                <a:cs typeface="B Lotus" pitchFamily="2" charset="-78"/>
              </a:rPr>
              <a:t>آ</a:t>
            </a:r>
            <a:r>
              <a:rPr lang="ar-SA" sz="2800">
                <a:cs typeface="B Lotus" pitchFamily="2" charset="-78"/>
              </a:rPr>
              <a:t>شتی </a:t>
            </a:r>
            <a:r>
              <a:rPr lang="fa-IR" sz="2800">
                <a:cs typeface="B Lotus" pitchFamily="2" charset="-78"/>
              </a:rPr>
              <a:t>آ</a:t>
            </a:r>
            <a:r>
              <a:rPr lang="ar-SA" sz="2800">
                <a:cs typeface="B Lotus" pitchFamily="2" charset="-78"/>
              </a:rPr>
              <a:t>ضداد است.</a:t>
            </a:r>
            <a:endParaRPr lang="fa-IR" sz="2800">
              <a:cs typeface="B Lotus" pitchFamily="2" charset="-78"/>
            </a:endParaRPr>
          </a:p>
          <a:p>
            <a:pPr algn="r" rtl="1">
              <a:lnSpc>
                <a:spcPct val="90000"/>
              </a:lnSpc>
            </a:pPr>
            <a:r>
              <a:rPr lang="fa-IR" sz="2800">
                <a:cs typeface="B Lotus" pitchFamily="2" charset="-78"/>
              </a:rPr>
              <a:t>خط در طراحی معماری و ارتباط آن با مصالح</a:t>
            </a:r>
          </a:p>
          <a:p>
            <a:pPr algn="r" rtl="1">
              <a:lnSpc>
                <a:spcPct val="90000"/>
              </a:lnSpc>
            </a:pPr>
            <a:r>
              <a:rPr lang="fa-IR" sz="2800">
                <a:cs typeface="B Lotus" pitchFamily="2" charset="-78"/>
              </a:rPr>
              <a:t>ساختن با ماده امکان پذیر است</a:t>
            </a:r>
            <a:r>
              <a:rPr lang="ar-SA" sz="2800">
                <a:cs typeface="B Lotus" pitchFamily="2" charset="-78"/>
              </a:rPr>
              <a:t> </a:t>
            </a:r>
            <a:r>
              <a:rPr lang="fa-IR" sz="2800">
                <a:cs typeface="B Lotus" pitchFamily="2" charset="-78"/>
              </a:rPr>
              <a:t>و </a:t>
            </a:r>
            <a:r>
              <a:rPr lang="ar-SA" sz="2800">
                <a:cs typeface="B Lotus" pitchFamily="2" charset="-78"/>
              </a:rPr>
              <a:t>معماری </a:t>
            </a:r>
            <a:r>
              <a:rPr lang="fa-IR" sz="2800">
                <a:cs typeface="B Lotus" pitchFamily="2" charset="-78"/>
              </a:rPr>
              <a:t>در نهایت </a:t>
            </a:r>
            <a:r>
              <a:rPr lang="ar-SA" sz="2800">
                <a:cs typeface="B Lotus" pitchFamily="2" charset="-78"/>
              </a:rPr>
              <a:t>وقتی موجودیت پیدا می کند که اجرا شود و برای این منظور </a:t>
            </a:r>
            <a:r>
              <a:rPr lang="fa-IR" sz="2800">
                <a:cs typeface="B Lotus" pitchFamily="2" charset="-78"/>
              </a:rPr>
              <a:t> </a:t>
            </a:r>
            <a:r>
              <a:rPr lang="ar-SA" sz="2800">
                <a:cs typeface="B Lotus" pitchFamily="2" charset="-78"/>
              </a:rPr>
              <a:t>با مصالح و تکنولوژی اجرایی ارتباط پیدا می کند.</a:t>
            </a:r>
            <a:endParaRPr lang="fa-IR" sz="2800">
              <a:cs typeface="B Lotus" pitchFamily="2" charset="-78"/>
            </a:endParaRPr>
          </a:p>
          <a:p>
            <a:pPr algn="r" rtl="1">
              <a:lnSpc>
                <a:spcPct val="90000"/>
              </a:lnSpc>
            </a:pPr>
            <a:r>
              <a:rPr lang="fa-IR" sz="2800">
                <a:cs typeface="B Lotus" pitchFamily="2" charset="-78"/>
              </a:rPr>
              <a:t>ساختن با محیط در تعامل است</a:t>
            </a:r>
            <a:endParaRPr lang="en-US" sz="2800">
              <a:cs typeface="B Lotus" pitchFamily="2" charset="-7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r>
              <a:rPr lang="fa-IR" b="1">
                <a:cs typeface="B Lotus" pitchFamily="2" charset="-78"/>
              </a:rPr>
              <a:t>مصالح، ساختمان و معماری</a:t>
            </a:r>
            <a:endParaRPr lang="en-US" b="1">
              <a:cs typeface="B Lotus" pitchFamily="2" charset="-78"/>
            </a:endParaRPr>
          </a:p>
        </p:txBody>
      </p:sp>
      <p:sp>
        <p:nvSpPr>
          <p:cNvPr id="97283" name="Rectangle 3"/>
          <p:cNvSpPr>
            <a:spLocks noGrp="1" noChangeArrowheads="1"/>
          </p:cNvSpPr>
          <p:nvPr>
            <p:ph type="body" idx="1"/>
          </p:nvPr>
        </p:nvSpPr>
        <p:spPr>
          <a:xfrm>
            <a:off x="457200" y="1412875"/>
            <a:ext cx="8229600" cy="4718050"/>
          </a:xfrm>
        </p:spPr>
        <p:txBody>
          <a:bodyPr/>
          <a:lstStyle/>
          <a:p>
            <a:pPr algn="r" rtl="1"/>
            <a:r>
              <a:rPr lang="ar-SA">
                <a:cs typeface="B Lotus" pitchFamily="2" charset="-78"/>
              </a:rPr>
              <a:t>اندیشه طراحی از طریق توجه به نوع </a:t>
            </a:r>
            <a:r>
              <a:rPr lang="fa-IR">
                <a:cs typeface="B Lotus" pitchFamily="2" charset="-78"/>
              </a:rPr>
              <a:t> </a:t>
            </a:r>
            <a:r>
              <a:rPr lang="ar-SA">
                <a:cs typeface="B Lotus" pitchFamily="2" charset="-78"/>
              </a:rPr>
              <a:t>مصالح، نحوه ساخت ، </a:t>
            </a:r>
            <a:r>
              <a:rPr lang="fa-IR">
                <a:cs typeface="B Lotus" pitchFamily="2" charset="-78"/>
              </a:rPr>
              <a:t>سیستم </a:t>
            </a:r>
            <a:r>
              <a:rPr lang="ar-SA">
                <a:cs typeface="B Lotus" pitchFamily="2" charset="-78"/>
              </a:rPr>
              <a:t>سازه</a:t>
            </a:r>
            <a:r>
              <a:rPr lang="fa-IR">
                <a:cs typeface="B Lotus" pitchFamily="2" charset="-78"/>
              </a:rPr>
              <a:t> ای ؛ </a:t>
            </a:r>
            <a:r>
              <a:rPr lang="ar-SA">
                <a:cs typeface="B Lotus" pitchFamily="2" charset="-78"/>
              </a:rPr>
              <a:t>و بده و بستان آنها </a:t>
            </a:r>
            <a:r>
              <a:rPr lang="fa-IR">
                <a:cs typeface="B Lotus" pitchFamily="2" charset="-78"/>
              </a:rPr>
              <a:t> </a:t>
            </a:r>
            <a:r>
              <a:rPr lang="ar-SA">
                <a:cs typeface="B Lotus" pitchFamily="2" charset="-78"/>
              </a:rPr>
              <a:t>با فضا ، پوسته، بازشوها ، نور</a:t>
            </a:r>
            <a:r>
              <a:rPr lang="fa-IR">
                <a:cs typeface="B Lotus" pitchFamily="2" charset="-78"/>
              </a:rPr>
              <a:t> و...</a:t>
            </a:r>
            <a:r>
              <a:rPr lang="ar-SA">
                <a:cs typeface="B Lotus" pitchFamily="2" charset="-78"/>
              </a:rPr>
              <a:t> واقعیت پیدا می نماید. </a:t>
            </a:r>
            <a:endParaRPr lang="fa-IR">
              <a:cs typeface="B Lotus" pitchFamily="2" charset="-78"/>
            </a:endParaRPr>
          </a:p>
          <a:p>
            <a:pPr algn="r" rtl="1"/>
            <a:r>
              <a:rPr lang="ar-SA">
                <a:cs typeface="B Lotus" pitchFamily="2" charset="-78"/>
              </a:rPr>
              <a:t>شکل و فضای معماری براساس ویژگی های مصالح و نحوه پرداخت و نصب آنها محقق </a:t>
            </a:r>
            <a:r>
              <a:rPr lang="fa-IR">
                <a:cs typeface="B Lotus" pitchFamily="2" charset="-78"/>
              </a:rPr>
              <a:t> </a:t>
            </a:r>
            <a:r>
              <a:rPr lang="ar-SA">
                <a:cs typeface="B Lotus" pitchFamily="2" charset="-78"/>
              </a:rPr>
              <a:t>می شود. حاصل این عوامل </a:t>
            </a:r>
            <a:r>
              <a:rPr lang="fa-IR">
                <a:cs typeface="B Lotus" pitchFamily="2" charset="-78"/>
              </a:rPr>
              <a:t> </a:t>
            </a:r>
            <a:r>
              <a:rPr lang="ar-SA">
                <a:cs typeface="B Lotus" pitchFamily="2" charset="-78"/>
              </a:rPr>
              <a:t>است که به </a:t>
            </a:r>
            <a:r>
              <a:rPr lang="fa-IR">
                <a:cs typeface="B Lotus" pitchFamily="2" charset="-78"/>
              </a:rPr>
              <a:t> </a:t>
            </a:r>
            <a:r>
              <a:rPr lang="ar-SA">
                <a:cs typeface="B Lotus" pitchFamily="2" charset="-78"/>
              </a:rPr>
              <a:t>شکل گیری فضایی دلنشین و قابل قبول منجر می شود.</a:t>
            </a:r>
            <a:endParaRPr lang="en-US">
              <a:cs typeface="B Lotus"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457200" y="277813"/>
            <a:ext cx="8229600" cy="487362"/>
          </a:xfrm>
        </p:spPr>
        <p:txBody>
          <a:bodyPr/>
          <a:lstStyle/>
          <a:p>
            <a:r>
              <a:rPr lang="fa-IR" sz="4000" b="1">
                <a:solidFill>
                  <a:schemeClr val="tx1"/>
                </a:solidFill>
                <a:cs typeface="B Lotus" pitchFamily="2" charset="-78"/>
              </a:rPr>
              <a:t>مزیت شناخت مصالح برای معماران</a:t>
            </a:r>
            <a:endParaRPr lang="en-US" sz="4000" b="1">
              <a:solidFill>
                <a:schemeClr val="tx1"/>
              </a:solidFill>
              <a:cs typeface="B Lotus" pitchFamily="2" charset="-78"/>
            </a:endParaRPr>
          </a:p>
        </p:txBody>
      </p:sp>
      <p:sp>
        <p:nvSpPr>
          <p:cNvPr id="98307" name="Rectangle 3"/>
          <p:cNvSpPr>
            <a:spLocks noGrp="1" noChangeArrowheads="1"/>
          </p:cNvSpPr>
          <p:nvPr>
            <p:ph type="body" idx="1"/>
          </p:nvPr>
        </p:nvSpPr>
        <p:spPr>
          <a:xfrm>
            <a:off x="457200" y="1016000"/>
            <a:ext cx="8229600" cy="5581650"/>
          </a:xfrm>
        </p:spPr>
        <p:txBody>
          <a:bodyPr/>
          <a:lstStyle/>
          <a:p>
            <a:pPr algn="r" rtl="1"/>
            <a:r>
              <a:rPr lang="ar-SA">
                <a:cs typeface="B Lotus" pitchFamily="2" charset="-78"/>
              </a:rPr>
              <a:t>هر ماده از "توانمندی سازه ای" و قابلیت اجرایی و ظرفیت حسی و زیبایی خاص خود برخوردار است و از این رو تناسبات، شکل ها و احجام احساس خاصی را تداعی می کند.</a:t>
            </a:r>
            <a:endParaRPr lang="fa-IR">
              <a:cs typeface="B Lotus" pitchFamily="2" charset="-78"/>
            </a:endParaRPr>
          </a:p>
          <a:p>
            <a:pPr algn="r" rtl="1"/>
            <a:r>
              <a:rPr lang="ar-SA">
                <a:cs typeface="B Lotus" pitchFamily="2" charset="-78"/>
              </a:rPr>
              <a:t>چنانچه خواص مواد بخوبی شناخته شود</a:t>
            </a:r>
            <a:r>
              <a:rPr lang="fa-IR">
                <a:cs typeface="B Lotus" pitchFamily="2" charset="-78"/>
              </a:rPr>
              <a:t> (</a:t>
            </a:r>
            <a:r>
              <a:rPr lang="ar-SA">
                <a:cs typeface="B Lotus" pitchFamily="2" charset="-78"/>
              </a:rPr>
              <a:t>حتی مواد مصنوعی مانند انواع پلاستیک و...) </a:t>
            </a:r>
            <a:r>
              <a:rPr lang="fa-IR">
                <a:cs typeface="B Lotus" pitchFamily="2" charset="-78"/>
              </a:rPr>
              <a:t>به هنگام استفاده </a:t>
            </a:r>
            <a:r>
              <a:rPr lang="ar-SA">
                <a:cs typeface="B Lotus" pitchFamily="2" charset="-78"/>
              </a:rPr>
              <a:t>در تضاد با طبیعت قرار نخواهند گرفت و با </a:t>
            </a:r>
            <a:r>
              <a:rPr lang="fa-IR">
                <a:cs typeface="B Lotus" pitchFamily="2" charset="-78"/>
              </a:rPr>
              <a:t> </a:t>
            </a:r>
            <a:r>
              <a:rPr lang="ar-SA">
                <a:cs typeface="B Lotus" pitchFamily="2" charset="-78"/>
              </a:rPr>
              <a:t>بهره گیری خردمندانه از آنها می توان غنای بیشتر فضا و طبیعت را به ارمغان آورد. </a:t>
            </a:r>
            <a:endParaRPr lang="fa-IR">
              <a:cs typeface="B Lotus"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p:cNvSpPr>
            <a:spLocks noGrp="1" noChangeArrowheads="1"/>
          </p:cNvSpPr>
          <p:nvPr>
            <p:ph type="body" idx="1"/>
          </p:nvPr>
        </p:nvSpPr>
        <p:spPr>
          <a:xfrm>
            <a:off x="395288" y="1412875"/>
            <a:ext cx="8229600" cy="4752975"/>
          </a:xfrm>
        </p:spPr>
        <p:txBody>
          <a:bodyPr/>
          <a:lstStyle/>
          <a:p>
            <a:pPr algn="r" rtl="1"/>
            <a:r>
              <a:rPr lang="fa-IR">
                <a:cs typeface="B Lotus" pitchFamily="2" charset="-78"/>
              </a:rPr>
              <a:t>بخش اول به معیارهای انتخاب مصالح در پروژه های معماری اختصاص دارد، که طی آن خواص فیزیکی ، شیمیایی ، مکانیکی ،  زیست محیطی و کاربردی مواد که بر اساس استانداردها و مقررات ملی ساخت و ساز ، و شناسنامه فنی  آنها تدوین شده است مورد بررسی قرار می گیرد.</a:t>
            </a:r>
          </a:p>
          <a:p>
            <a:pPr algn="r" rtl="1">
              <a:buFont typeface="Wingdings" pitchFamily="2" charset="2"/>
              <a:buNone/>
            </a:pPr>
            <a:endParaRPr lang="fa-IR">
              <a:cs typeface="B Lotus" pitchFamily="2" charset="-78"/>
            </a:endParaRPr>
          </a:p>
          <a:p>
            <a:pPr algn="r" rtl="1"/>
            <a:r>
              <a:rPr lang="ar-SA">
                <a:cs typeface="B Lotus" pitchFamily="2" charset="-78"/>
              </a:rPr>
              <a:t>بخش دوم </a:t>
            </a:r>
            <a:r>
              <a:rPr lang="fa-IR">
                <a:cs typeface="B Lotus" pitchFamily="2" charset="-78"/>
              </a:rPr>
              <a:t>به </a:t>
            </a:r>
            <a:r>
              <a:rPr lang="ar-SA">
                <a:cs typeface="B Lotus" pitchFamily="2" charset="-78"/>
              </a:rPr>
              <a:t>معرفی </a:t>
            </a:r>
            <a:r>
              <a:rPr lang="fa-IR">
                <a:cs typeface="B Lotus" pitchFamily="2" charset="-78"/>
              </a:rPr>
              <a:t>مهم ترین ترین </a:t>
            </a:r>
            <a:r>
              <a:rPr lang="ar-SA">
                <a:cs typeface="B Lotus" pitchFamily="2" charset="-78"/>
              </a:rPr>
              <a:t>مصالح مورد استفاده در معماری ، </a:t>
            </a:r>
            <a:r>
              <a:rPr lang="fa-IR">
                <a:cs typeface="B Lotus" pitchFamily="2" charset="-78"/>
              </a:rPr>
              <a:t>چگونگی </a:t>
            </a:r>
            <a:r>
              <a:rPr lang="ar-SA">
                <a:cs typeface="B Lotus" pitchFamily="2" charset="-78"/>
              </a:rPr>
              <a:t>تولید</a:t>
            </a:r>
            <a:r>
              <a:rPr lang="fa-IR">
                <a:cs typeface="B Lotus" pitchFamily="2" charset="-78"/>
              </a:rPr>
              <a:t>،</a:t>
            </a:r>
            <a:r>
              <a:rPr lang="ar-SA">
                <a:cs typeface="B Lotus" pitchFamily="2" charset="-78"/>
              </a:rPr>
              <a:t> و ویژگیهای کاربردی و کارکردی  آنها </a:t>
            </a:r>
            <a:r>
              <a:rPr lang="fa-IR">
                <a:cs typeface="B Lotus" pitchFamily="2" charset="-78"/>
              </a:rPr>
              <a:t>اختصاص دارد</a:t>
            </a:r>
            <a:r>
              <a:rPr lang="ar-SA">
                <a:cs typeface="B Lotus" pitchFamily="2" charset="-78"/>
              </a:rPr>
              <a:t>. </a:t>
            </a:r>
            <a:endParaRPr lang="en-US">
              <a:cs typeface="B Lotus" pitchFamily="2" charset="-78"/>
            </a:endParaRPr>
          </a:p>
        </p:txBody>
      </p:sp>
      <p:sp>
        <p:nvSpPr>
          <p:cNvPr id="100356" name="Rectangle 4"/>
          <p:cNvSpPr>
            <a:spLocks noGrp="1" noChangeArrowheads="1"/>
          </p:cNvSpPr>
          <p:nvPr>
            <p:ph type="title"/>
          </p:nvPr>
        </p:nvSpPr>
        <p:spPr/>
        <p:txBody>
          <a:bodyPr/>
          <a:lstStyle/>
          <a:p>
            <a:r>
              <a:rPr lang="fa-IR" sz="4000" b="1">
                <a:solidFill>
                  <a:schemeClr val="tx1"/>
                </a:solidFill>
                <a:cs typeface="B Lotus" pitchFamily="2" charset="-78"/>
              </a:rPr>
              <a:t>مبحث شناخت مصالح شامل دو بخش است:</a:t>
            </a:r>
            <a:endParaRPr lang="en-US" sz="4000" b="1">
              <a:solidFill>
                <a:schemeClr val="tx1"/>
              </a:solidFill>
              <a:cs typeface="B Lotus"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fa-IR" b="1">
                <a:solidFill>
                  <a:schemeClr val="tx1"/>
                </a:solidFill>
                <a:cs typeface="B Lotus" pitchFamily="2" charset="-78"/>
              </a:rPr>
              <a:t>معیارهای انتخاب مصالح در معماری</a:t>
            </a:r>
            <a:r>
              <a:rPr lang="fa-IR" b="1"/>
              <a:t> </a:t>
            </a:r>
            <a:endParaRPr lang="en-US" b="1"/>
          </a:p>
        </p:txBody>
      </p:sp>
      <p:sp>
        <p:nvSpPr>
          <p:cNvPr id="94211" name="Rectangle 3"/>
          <p:cNvSpPr>
            <a:spLocks noGrp="1" noChangeArrowheads="1"/>
          </p:cNvSpPr>
          <p:nvPr>
            <p:ph type="body" idx="1"/>
          </p:nvPr>
        </p:nvSpPr>
        <p:spPr>
          <a:xfrm>
            <a:off x="395288" y="1341438"/>
            <a:ext cx="8229600" cy="604837"/>
          </a:xfrm>
        </p:spPr>
        <p:txBody>
          <a:bodyPr/>
          <a:lstStyle/>
          <a:p>
            <a:pPr algn="r">
              <a:buFont typeface="Wingdings" pitchFamily="2" charset="2"/>
              <a:buNone/>
            </a:pPr>
            <a:r>
              <a:rPr lang="ar-SA" b="1">
                <a:cs typeface="B Lotus" pitchFamily="2" charset="-78"/>
              </a:rPr>
              <a:t>- </a:t>
            </a:r>
            <a:r>
              <a:rPr lang="fa-IR" b="1">
                <a:cs typeface="B Lotus" pitchFamily="2" charset="-78"/>
              </a:rPr>
              <a:t>مهمترین </a:t>
            </a:r>
            <a:r>
              <a:rPr lang="ar-SA" b="1">
                <a:cs typeface="B Lotus" pitchFamily="2" charset="-78"/>
              </a:rPr>
              <a:t>خواص فیزیکی</a:t>
            </a:r>
            <a:endParaRPr lang="en-US" b="1">
              <a:cs typeface="B Lotus" pitchFamily="2" charset="-78"/>
            </a:endParaRPr>
          </a:p>
        </p:txBody>
      </p:sp>
      <p:sp>
        <p:nvSpPr>
          <p:cNvPr id="94212" name="Rectangle 4"/>
          <p:cNvSpPr>
            <a:spLocks noChangeArrowheads="1"/>
          </p:cNvSpPr>
          <p:nvPr/>
        </p:nvSpPr>
        <p:spPr bwMode="auto">
          <a:xfrm>
            <a:off x="395288" y="2060575"/>
            <a:ext cx="8229600" cy="604838"/>
          </a:xfrm>
          <a:prstGeom prst="rect">
            <a:avLst/>
          </a:prstGeom>
          <a:noFill/>
          <a:ln w="9525">
            <a:noFill/>
            <a:miter lim="800000"/>
            <a:headEnd/>
            <a:tailEnd/>
          </a:ln>
          <a:effectLst/>
        </p:spPr>
        <p:txBody>
          <a:bodyPr/>
          <a:lstStyle/>
          <a:p>
            <a:pPr marL="342900" indent="-342900">
              <a:spcBef>
                <a:spcPct val="20000"/>
              </a:spcBef>
              <a:buClr>
                <a:schemeClr val="hlink"/>
              </a:buClr>
              <a:buSzPct val="60000"/>
              <a:buFont typeface="Wingdings" pitchFamily="2" charset="2"/>
              <a:buNone/>
            </a:pPr>
            <a:r>
              <a:rPr lang="ar-SA" sz="3200" b="1">
                <a:effectLst>
                  <a:outerShdw blurRad="38100" dist="38100" dir="2700000" algn="tl">
                    <a:srgbClr val="000000"/>
                  </a:outerShdw>
                </a:effectLst>
              </a:rPr>
              <a:t>- </a:t>
            </a:r>
            <a:r>
              <a:rPr lang="fa-IR" sz="3200" b="1">
                <a:effectLst>
                  <a:outerShdw blurRad="38100" dist="38100" dir="2700000" algn="tl">
                    <a:srgbClr val="000000"/>
                  </a:outerShdw>
                </a:effectLst>
              </a:rPr>
              <a:t>مهمترین</a:t>
            </a:r>
            <a:r>
              <a:rPr lang="ar-SA" sz="3200" b="1">
                <a:effectLst>
                  <a:outerShdw blurRad="38100" dist="38100" dir="2700000" algn="tl">
                    <a:srgbClr val="000000"/>
                  </a:outerShdw>
                </a:effectLst>
              </a:rPr>
              <a:t> خواص مکانیکی</a:t>
            </a:r>
            <a:endParaRPr lang="en-US" sz="3200" b="1">
              <a:effectLst>
                <a:outerShdw blurRad="38100" dist="38100" dir="2700000" algn="tl">
                  <a:srgbClr val="000000"/>
                </a:outerShdw>
              </a:effectLst>
            </a:endParaRPr>
          </a:p>
        </p:txBody>
      </p:sp>
      <p:sp>
        <p:nvSpPr>
          <p:cNvPr id="94213" name="Rectangle 5"/>
          <p:cNvSpPr>
            <a:spLocks noChangeArrowheads="1"/>
          </p:cNvSpPr>
          <p:nvPr/>
        </p:nvSpPr>
        <p:spPr bwMode="auto">
          <a:xfrm>
            <a:off x="395288" y="2781300"/>
            <a:ext cx="8229600" cy="604838"/>
          </a:xfrm>
          <a:prstGeom prst="rect">
            <a:avLst/>
          </a:prstGeom>
          <a:noFill/>
          <a:ln w="9525">
            <a:noFill/>
            <a:miter lim="800000"/>
            <a:headEnd/>
            <a:tailEnd/>
          </a:ln>
          <a:effectLst/>
        </p:spPr>
        <p:txBody>
          <a:bodyPr/>
          <a:lstStyle/>
          <a:p>
            <a:pPr marL="342900" indent="-342900">
              <a:spcBef>
                <a:spcPct val="20000"/>
              </a:spcBef>
              <a:buClr>
                <a:schemeClr val="hlink"/>
              </a:buClr>
              <a:buSzPct val="60000"/>
              <a:buFont typeface="Wingdings" pitchFamily="2" charset="2"/>
              <a:buNone/>
            </a:pPr>
            <a:r>
              <a:rPr lang="ar-SA" sz="3200" b="1">
                <a:effectLst>
                  <a:outerShdw blurRad="38100" dist="38100" dir="2700000" algn="tl">
                    <a:srgbClr val="000000"/>
                  </a:outerShdw>
                </a:effectLst>
              </a:rPr>
              <a:t>- </a:t>
            </a:r>
            <a:r>
              <a:rPr lang="fa-IR" sz="3200" b="1">
                <a:effectLst>
                  <a:outerShdw blurRad="38100" dist="38100" dir="2700000" algn="tl">
                    <a:srgbClr val="000000"/>
                  </a:outerShdw>
                </a:effectLst>
              </a:rPr>
              <a:t>مهمترین</a:t>
            </a:r>
            <a:r>
              <a:rPr lang="ar-SA" sz="3200" b="1">
                <a:effectLst>
                  <a:outerShdw blurRad="38100" dist="38100" dir="2700000" algn="tl">
                    <a:srgbClr val="000000"/>
                  </a:outerShdw>
                </a:effectLst>
              </a:rPr>
              <a:t> خواص شیمیائی</a:t>
            </a:r>
            <a:endParaRPr lang="en-US" sz="3200" b="1">
              <a:effectLst>
                <a:outerShdw blurRad="38100" dist="38100" dir="2700000" algn="tl">
                  <a:srgbClr val="000000"/>
                </a:outerShdw>
              </a:effectLst>
            </a:endParaRPr>
          </a:p>
        </p:txBody>
      </p:sp>
      <p:sp>
        <p:nvSpPr>
          <p:cNvPr id="94214" name="Rectangle 6"/>
          <p:cNvSpPr>
            <a:spLocks noChangeArrowheads="1"/>
          </p:cNvSpPr>
          <p:nvPr/>
        </p:nvSpPr>
        <p:spPr bwMode="auto">
          <a:xfrm>
            <a:off x="395288" y="3573463"/>
            <a:ext cx="8229600" cy="604837"/>
          </a:xfrm>
          <a:prstGeom prst="rect">
            <a:avLst/>
          </a:prstGeom>
          <a:noFill/>
          <a:ln w="9525">
            <a:noFill/>
            <a:miter lim="800000"/>
            <a:headEnd/>
            <a:tailEnd/>
          </a:ln>
          <a:effectLst/>
        </p:spPr>
        <p:txBody>
          <a:bodyPr/>
          <a:lstStyle/>
          <a:p>
            <a:pPr marL="342900" indent="-342900">
              <a:spcBef>
                <a:spcPct val="20000"/>
              </a:spcBef>
              <a:buClr>
                <a:schemeClr val="hlink"/>
              </a:buClr>
              <a:buSzPct val="60000"/>
              <a:buFont typeface="Wingdings" pitchFamily="2" charset="2"/>
              <a:buNone/>
            </a:pPr>
            <a:r>
              <a:rPr lang="ar-SA" sz="3200" b="1">
                <a:effectLst>
                  <a:outerShdw blurRad="38100" dist="38100" dir="2700000" algn="tl">
                    <a:srgbClr val="000000"/>
                  </a:outerShdw>
                </a:effectLst>
              </a:rPr>
              <a:t>- </a:t>
            </a:r>
            <a:r>
              <a:rPr lang="fa-IR" sz="3200" b="1">
                <a:effectLst>
                  <a:outerShdw blurRad="38100" dist="38100" dir="2700000" algn="tl">
                    <a:srgbClr val="000000"/>
                  </a:outerShdw>
                </a:effectLst>
              </a:rPr>
              <a:t>مهمترین</a:t>
            </a:r>
            <a:r>
              <a:rPr lang="ar-SA" sz="3200" b="1">
                <a:effectLst>
                  <a:outerShdw blurRad="38100" dist="38100" dir="2700000" algn="tl">
                    <a:srgbClr val="000000"/>
                  </a:outerShdw>
                </a:effectLst>
              </a:rPr>
              <a:t> خواص اکولوژیکی</a:t>
            </a:r>
            <a:endParaRPr lang="en-US" sz="3200" b="1">
              <a:effectLst>
                <a:outerShdw blurRad="38100" dist="38100" dir="2700000" algn="tl">
                  <a:srgbClr val="000000"/>
                </a:outerShdw>
              </a:effectLst>
            </a:endParaRPr>
          </a:p>
        </p:txBody>
      </p:sp>
      <p:sp>
        <p:nvSpPr>
          <p:cNvPr id="94215" name="Rectangle 7"/>
          <p:cNvSpPr>
            <a:spLocks noChangeArrowheads="1"/>
          </p:cNvSpPr>
          <p:nvPr/>
        </p:nvSpPr>
        <p:spPr bwMode="auto">
          <a:xfrm>
            <a:off x="395288" y="4365625"/>
            <a:ext cx="8229600" cy="1079500"/>
          </a:xfrm>
          <a:prstGeom prst="rect">
            <a:avLst/>
          </a:prstGeom>
          <a:noFill/>
          <a:ln w="9525">
            <a:noFill/>
            <a:miter lim="800000"/>
            <a:headEnd/>
            <a:tailEnd/>
          </a:ln>
          <a:effectLst/>
        </p:spPr>
        <p:txBody>
          <a:bodyPr/>
          <a:lstStyle/>
          <a:p>
            <a:pPr marL="342900" indent="-342900">
              <a:spcBef>
                <a:spcPct val="20000"/>
              </a:spcBef>
              <a:buClr>
                <a:schemeClr val="hlink"/>
              </a:buClr>
              <a:buSzPct val="60000"/>
              <a:buFont typeface="Wingdings" pitchFamily="2" charset="2"/>
              <a:buNone/>
            </a:pPr>
            <a:r>
              <a:rPr lang="ar-SA" sz="3200" b="1">
                <a:effectLst>
                  <a:outerShdw blurRad="38100" dist="38100" dir="2700000" algn="tl">
                    <a:srgbClr val="000000"/>
                  </a:outerShdw>
                </a:effectLst>
              </a:rPr>
              <a:t>- </a:t>
            </a:r>
            <a:r>
              <a:rPr lang="fa-IR" sz="3200" b="1">
                <a:effectLst>
                  <a:outerShdw blurRad="38100" dist="38100" dir="2700000" algn="tl">
                    <a:srgbClr val="000000"/>
                  </a:outerShdw>
                </a:effectLst>
              </a:rPr>
              <a:t>مهمترین</a:t>
            </a:r>
            <a:r>
              <a:rPr lang="ar-SA" sz="3200" b="1">
                <a:effectLst>
                  <a:outerShdw blurRad="38100" dist="38100" dir="2700000" algn="tl">
                    <a:srgbClr val="000000"/>
                  </a:outerShdw>
                </a:effectLst>
              </a:rPr>
              <a:t> خواص کاربردی</a:t>
            </a:r>
            <a:r>
              <a:rPr lang="fa-IR" sz="3200" b="1">
                <a:effectLst>
                  <a:outerShdw blurRad="38100" dist="38100" dir="2700000" algn="tl">
                    <a:srgbClr val="000000"/>
                  </a:outerShdw>
                </a:effectLst>
              </a:rPr>
              <a:t>( مجموعه خواص فوق ؛ زیبایی مصالح ، ویژگی های حسی ، روانی و ....)</a:t>
            </a:r>
            <a:endParaRPr lang="en-US" sz="3200" b="1">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sz="quarter"/>
          </p:nvPr>
        </p:nvSpPr>
        <p:spPr>
          <a:xfrm>
            <a:off x="457200" y="277813"/>
            <a:ext cx="8229600" cy="6319837"/>
          </a:xfrm>
        </p:spPr>
        <p:txBody>
          <a:bodyPr/>
          <a:lstStyle/>
          <a:p>
            <a:pPr algn="r"/>
            <a:r>
              <a:rPr lang="fa-IR" sz="2000">
                <a:solidFill>
                  <a:schemeClr val="tx1"/>
                </a:solidFill>
                <a:cs typeface="B Lotus" pitchFamily="2" charset="-78"/>
              </a:rPr>
              <a:t> اطلاعات پایه ای مربوط به وزن ، حجم ، چگالی ، سختی </a:t>
            </a:r>
            <a:r>
              <a:rPr lang="en-US" sz="2000">
                <a:solidFill>
                  <a:schemeClr val="tx1"/>
                </a:solidFill>
                <a:cs typeface="B Lotus" pitchFamily="2" charset="-78"/>
              </a:rPr>
              <a:t/>
            </a:r>
            <a:br>
              <a:rPr lang="en-US" sz="2000">
                <a:solidFill>
                  <a:schemeClr val="tx1"/>
                </a:solidFill>
                <a:cs typeface="B Lotus" pitchFamily="2" charset="-78"/>
              </a:rPr>
            </a:br>
            <a:r>
              <a:rPr lang="fa-IR" sz="2000">
                <a:solidFill>
                  <a:schemeClr val="tx1"/>
                </a:solidFill>
                <a:cs typeface="B Lotus" pitchFamily="2" charset="-78"/>
              </a:rPr>
              <a:t/>
            </a:r>
            <a:br>
              <a:rPr lang="fa-IR" sz="2000">
                <a:solidFill>
                  <a:schemeClr val="tx1"/>
                </a:solidFill>
                <a:cs typeface="B Lotus" pitchFamily="2" charset="-78"/>
              </a:rPr>
            </a:br>
            <a:r>
              <a:rPr lang="ar-SA" sz="2000">
                <a:solidFill>
                  <a:schemeClr val="tx1"/>
                </a:solidFill>
                <a:cs typeface="B Lotus" pitchFamily="2" charset="-78"/>
              </a:rPr>
              <a:t>- وزن :</a:t>
            </a:r>
            <a:r>
              <a:rPr lang="fa-IR" sz="2000">
                <a:solidFill>
                  <a:schemeClr val="tx1"/>
                </a:solidFill>
                <a:cs typeface="B Lotus" pitchFamily="2" charset="-78"/>
              </a:rPr>
              <a:t>     </a:t>
            </a:r>
            <a:r>
              <a:rPr lang="ar-SA" sz="2000">
                <a:solidFill>
                  <a:schemeClr val="tx1"/>
                </a:solidFill>
                <a:cs typeface="B Lotus" pitchFamily="2" charset="-78"/>
              </a:rPr>
              <a:t>الف) وزن</a:t>
            </a:r>
            <a:r>
              <a:rPr lang="fa-IR" sz="2000">
                <a:solidFill>
                  <a:schemeClr val="tx1"/>
                </a:solidFill>
                <a:cs typeface="B Lotus" pitchFamily="2" charset="-78"/>
              </a:rPr>
              <a:t> </a:t>
            </a:r>
            <a:r>
              <a:rPr lang="ar-SA" sz="2000">
                <a:solidFill>
                  <a:schemeClr val="tx1"/>
                </a:solidFill>
                <a:cs typeface="B Lotus" pitchFamily="2" charset="-78"/>
              </a:rPr>
              <a:t>خشک جسم جامد </a:t>
            </a:r>
            <a:r>
              <a:rPr lang="fa-IR" sz="2000">
                <a:solidFill>
                  <a:schemeClr val="tx1"/>
                </a:solidFill>
                <a:cs typeface="B Lotus" pitchFamily="2" charset="-78"/>
              </a:rPr>
              <a:t/>
            </a:r>
            <a:br>
              <a:rPr lang="fa-IR" sz="2000">
                <a:solidFill>
                  <a:schemeClr val="tx1"/>
                </a:solidFill>
                <a:cs typeface="B Lotus" pitchFamily="2" charset="-78"/>
              </a:rPr>
            </a:br>
            <a:r>
              <a:rPr lang="fa-IR" sz="2000">
                <a:solidFill>
                  <a:schemeClr val="tx1"/>
                </a:solidFill>
                <a:cs typeface="B Lotus" pitchFamily="2" charset="-78"/>
              </a:rPr>
              <a:t>                </a:t>
            </a:r>
            <a:r>
              <a:rPr lang="ar-SA" sz="2000">
                <a:solidFill>
                  <a:schemeClr val="tx1"/>
                </a:solidFill>
                <a:cs typeface="B Lotus" pitchFamily="2" charset="-78"/>
              </a:rPr>
              <a:t>ب ) وزن اشباع شده با آب جسم جامد</a:t>
            </a:r>
            <a:r>
              <a:rPr lang="fa-IR" sz="2000">
                <a:solidFill>
                  <a:schemeClr val="tx1"/>
                </a:solidFill>
                <a:cs typeface="B Lotus" pitchFamily="2" charset="-78"/>
              </a:rPr>
              <a:t>                                                                                  </a:t>
            </a:r>
            <a:br>
              <a:rPr lang="fa-IR" sz="2000">
                <a:solidFill>
                  <a:schemeClr val="tx1"/>
                </a:solidFill>
                <a:cs typeface="B Lotus" pitchFamily="2" charset="-78"/>
              </a:rPr>
            </a:br>
            <a:r>
              <a:rPr lang="ar-SA" sz="2000">
                <a:solidFill>
                  <a:schemeClr val="tx1"/>
                </a:solidFill>
                <a:cs typeface="B Lotus" pitchFamily="2" charset="-78"/>
              </a:rPr>
              <a:t>- حجم: </a:t>
            </a:r>
            <a:r>
              <a:rPr lang="fa-IR" sz="2000">
                <a:solidFill>
                  <a:schemeClr val="tx1"/>
                </a:solidFill>
                <a:cs typeface="B Lotus" pitchFamily="2" charset="-78"/>
              </a:rPr>
              <a:t>     </a:t>
            </a:r>
            <a:r>
              <a:rPr lang="ar-SA" sz="2000">
                <a:solidFill>
                  <a:schemeClr val="tx1"/>
                </a:solidFill>
                <a:cs typeface="B Lotus" pitchFamily="2" charset="-78"/>
              </a:rPr>
              <a:t>الف ) حجم مطلق(بدون فضای خالی) </a:t>
            </a:r>
            <a:r>
              <a:rPr lang="fa-IR" sz="2000">
                <a:solidFill>
                  <a:schemeClr val="tx1"/>
                </a:solidFill>
                <a:cs typeface="B Lotus" pitchFamily="2" charset="-78"/>
              </a:rPr>
              <a:t/>
            </a:r>
            <a:br>
              <a:rPr lang="fa-IR" sz="2000">
                <a:solidFill>
                  <a:schemeClr val="tx1"/>
                </a:solidFill>
                <a:cs typeface="B Lotus" pitchFamily="2" charset="-78"/>
              </a:rPr>
            </a:br>
            <a:r>
              <a:rPr lang="fa-IR" sz="2000">
                <a:solidFill>
                  <a:schemeClr val="tx1"/>
                </a:solidFill>
                <a:cs typeface="B Lotus" pitchFamily="2" charset="-78"/>
              </a:rPr>
              <a:t>                 </a:t>
            </a:r>
            <a:r>
              <a:rPr lang="ar-SA" sz="2000">
                <a:solidFill>
                  <a:schemeClr val="tx1"/>
                </a:solidFill>
                <a:cs typeface="B Lotus" pitchFamily="2" charset="-78"/>
              </a:rPr>
              <a:t>ب</a:t>
            </a:r>
            <a:r>
              <a:rPr lang="fa-IR" sz="2000">
                <a:solidFill>
                  <a:schemeClr val="tx1"/>
                </a:solidFill>
                <a:cs typeface="B Lotus" pitchFamily="2" charset="-78"/>
              </a:rPr>
              <a:t>  </a:t>
            </a:r>
            <a:r>
              <a:rPr lang="ar-SA" sz="2000">
                <a:solidFill>
                  <a:schemeClr val="tx1"/>
                </a:solidFill>
                <a:cs typeface="B Lotus" pitchFamily="2" charset="-78"/>
              </a:rPr>
              <a:t>) حجم فضایی جسم(با فضای خالی)</a:t>
            </a:r>
            <a:r>
              <a:rPr lang="en-US" sz="2000">
                <a:solidFill>
                  <a:schemeClr val="tx1"/>
                </a:solidFill>
                <a:cs typeface="B Lotus" pitchFamily="2" charset="-78"/>
              </a:rPr>
              <a:t> </a:t>
            </a:r>
            <a:r>
              <a:rPr lang="fa-IR" sz="2000">
                <a:solidFill>
                  <a:schemeClr val="tx1"/>
                </a:solidFill>
                <a:cs typeface="B Lotus" pitchFamily="2" charset="-78"/>
              </a:rPr>
              <a:t/>
            </a:r>
            <a:br>
              <a:rPr lang="fa-IR" sz="2000">
                <a:solidFill>
                  <a:schemeClr val="tx1"/>
                </a:solidFill>
                <a:cs typeface="B Lotus" pitchFamily="2" charset="-78"/>
              </a:rPr>
            </a:br>
            <a:r>
              <a:rPr lang="ar-SA" sz="2000">
                <a:solidFill>
                  <a:schemeClr val="tx1"/>
                </a:solidFill>
                <a:cs typeface="B Lotus" pitchFamily="2" charset="-78"/>
              </a:rPr>
              <a:t>- وزن مخصوص:</a:t>
            </a:r>
            <a:r>
              <a:rPr lang="fa-IR" sz="2000">
                <a:solidFill>
                  <a:schemeClr val="tx1"/>
                </a:solidFill>
                <a:cs typeface="B Lotus" pitchFamily="2" charset="-78"/>
              </a:rPr>
              <a:t/>
            </a:r>
            <a:br>
              <a:rPr lang="fa-IR" sz="2000">
                <a:solidFill>
                  <a:schemeClr val="tx1"/>
                </a:solidFill>
                <a:cs typeface="B Lotus" pitchFamily="2" charset="-78"/>
              </a:rPr>
            </a:br>
            <a:r>
              <a:rPr lang="fa-IR" sz="2000">
                <a:solidFill>
                  <a:schemeClr val="tx1"/>
                </a:solidFill>
                <a:cs typeface="B Lotus" pitchFamily="2" charset="-78"/>
              </a:rPr>
              <a:t>                 </a:t>
            </a:r>
            <a:r>
              <a:rPr lang="ar-SA" sz="2000">
                <a:solidFill>
                  <a:schemeClr val="tx1"/>
                </a:solidFill>
                <a:cs typeface="B Lotus" pitchFamily="2" charset="-78"/>
              </a:rPr>
              <a:t>الف )</a:t>
            </a:r>
            <a:r>
              <a:rPr lang="fa-IR" sz="2000">
                <a:solidFill>
                  <a:schemeClr val="tx1"/>
                </a:solidFill>
                <a:cs typeface="B Lotus" pitchFamily="2" charset="-78"/>
              </a:rPr>
              <a:t>  </a:t>
            </a:r>
            <a:r>
              <a:rPr lang="ar-SA" sz="2000">
                <a:solidFill>
                  <a:schemeClr val="tx1"/>
                </a:solidFill>
                <a:cs typeface="B Lotus" pitchFamily="2" charset="-78"/>
              </a:rPr>
              <a:t>وزن مخصوص جسم جامد(بدون فضای خالی)</a:t>
            </a:r>
            <a:r>
              <a:rPr lang="en-US" sz="2000">
                <a:solidFill>
                  <a:schemeClr val="tx1"/>
                </a:solidFill>
                <a:cs typeface="B Lotus" pitchFamily="2" charset="-78"/>
              </a:rPr>
              <a:t/>
            </a:r>
            <a:br>
              <a:rPr lang="en-US" sz="2000">
                <a:solidFill>
                  <a:schemeClr val="tx1"/>
                </a:solidFill>
                <a:cs typeface="B Lotus" pitchFamily="2" charset="-78"/>
              </a:rPr>
            </a:br>
            <a:r>
              <a:rPr lang="ar-SA" sz="2000">
                <a:solidFill>
                  <a:schemeClr val="tx1"/>
                </a:solidFill>
                <a:cs typeface="B Lotus" pitchFamily="2" charset="-78"/>
              </a:rPr>
              <a:t> </a:t>
            </a:r>
            <a:r>
              <a:rPr lang="fa-IR" sz="2000">
                <a:solidFill>
                  <a:schemeClr val="tx1"/>
                </a:solidFill>
                <a:cs typeface="B Lotus" pitchFamily="2" charset="-78"/>
              </a:rPr>
              <a:t/>
            </a:r>
            <a:br>
              <a:rPr lang="fa-IR" sz="2000">
                <a:solidFill>
                  <a:schemeClr val="tx1"/>
                </a:solidFill>
                <a:cs typeface="B Lotus" pitchFamily="2" charset="-78"/>
              </a:rPr>
            </a:br>
            <a:r>
              <a:rPr lang="fa-IR" sz="2000">
                <a:solidFill>
                  <a:schemeClr val="tx1"/>
                </a:solidFill>
                <a:cs typeface="B Lotus" pitchFamily="2" charset="-78"/>
              </a:rPr>
              <a:t>                 </a:t>
            </a:r>
            <a:r>
              <a:rPr lang="ar-SA" sz="2000">
                <a:solidFill>
                  <a:schemeClr val="tx1"/>
                </a:solidFill>
                <a:cs typeface="B Lotus" pitchFamily="2" charset="-78"/>
              </a:rPr>
              <a:t>ب</a:t>
            </a:r>
            <a:r>
              <a:rPr lang="fa-IR" sz="2000">
                <a:solidFill>
                  <a:schemeClr val="tx1"/>
                </a:solidFill>
                <a:cs typeface="B Lotus" pitchFamily="2" charset="-78"/>
              </a:rPr>
              <a:t>  )   </a:t>
            </a:r>
            <a:r>
              <a:rPr lang="ar-SA" sz="2000">
                <a:solidFill>
                  <a:schemeClr val="tx1"/>
                </a:solidFill>
                <a:cs typeface="B Lotus" pitchFamily="2" charset="-78"/>
              </a:rPr>
              <a:t>وزن مخصوص فضایی جسم</a:t>
            </a:r>
            <a:r>
              <a:rPr lang="fa-IR" sz="2000">
                <a:solidFill>
                  <a:schemeClr val="tx1"/>
                </a:solidFill>
                <a:cs typeface="B Lotus" pitchFamily="2" charset="-78"/>
              </a:rPr>
              <a:t/>
            </a:r>
            <a:br>
              <a:rPr lang="fa-IR" sz="2000">
                <a:solidFill>
                  <a:schemeClr val="tx1"/>
                </a:solidFill>
                <a:cs typeface="B Lotus" pitchFamily="2" charset="-78"/>
              </a:rPr>
            </a:br>
            <a:r>
              <a:rPr lang="fa-IR" sz="2000">
                <a:solidFill>
                  <a:schemeClr val="tx1"/>
                </a:solidFill>
                <a:cs typeface="B Lotus" pitchFamily="2" charset="-78"/>
              </a:rPr>
              <a:t/>
            </a:r>
            <a:br>
              <a:rPr lang="fa-IR" sz="2000">
                <a:solidFill>
                  <a:schemeClr val="tx1"/>
                </a:solidFill>
                <a:cs typeface="B Lotus" pitchFamily="2" charset="-78"/>
              </a:rPr>
            </a:br>
            <a:r>
              <a:rPr lang="ar-SA" sz="2000">
                <a:solidFill>
                  <a:schemeClr val="tx1"/>
                </a:solidFill>
                <a:cs typeface="B Lotus" pitchFamily="2" charset="-78"/>
              </a:rPr>
              <a:t>- چگالی </a:t>
            </a:r>
            <a:r>
              <a:rPr lang="fa-IR" sz="2000">
                <a:solidFill>
                  <a:schemeClr val="tx1"/>
                </a:solidFill>
                <a:cs typeface="B Lotus" pitchFamily="2" charset="-78"/>
              </a:rPr>
              <a:t>: جرم حجم واحدی از جسم ؛ مثلا چگالی آهن             آب</a:t>
            </a:r>
            <a:br>
              <a:rPr lang="fa-IR" sz="2000">
                <a:solidFill>
                  <a:schemeClr val="tx1"/>
                </a:solidFill>
                <a:cs typeface="B Lotus" pitchFamily="2" charset="-78"/>
              </a:rPr>
            </a:br>
            <a:r>
              <a:rPr lang="en-US" sz="2000">
                <a:solidFill>
                  <a:schemeClr val="tx1"/>
                </a:solidFill>
                <a:cs typeface="B Lotus" pitchFamily="2" charset="-78"/>
              </a:rPr>
              <a:t>  </a:t>
            </a:r>
            <a:r>
              <a:rPr lang="fa-IR" sz="2000">
                <a:solidFill>
                  <a:schemeClr val="tx1"/>
                </a:solidFill>
                <a:cs typeface="B Lotus" pitchFamily="2" charset="-78"/>
              </a:rPr>
              <a:t/>
            </a:r>
            <a:br>
              <a:rPr lang="fa-IR" sz="2000">
                <a:solidFill>
                  <a:schemeClr val="tx1"/>
                </a:solidFill>
                <a:cs typeface="B Lotus" pitchFamily="2" charset="-78"/>
              </a:rPr>
            </a:br>
            <a:r>
              <a:rPr lang="ar-SA" sz="2000">
                <a:solidFill>
                  <a:schemeClr val="tx1"/>
                </a:solidFill>
                <a:cs typeface="B Lotus" pitchFamily="2" charset="-78"/>
              </a:rPr>
              <a:t>- شاخص میزان فشردگی</a:t>
            </a:r>
            <a:r>
              <a:rPr lang="en-US" sz="2000">
                <a:solidFill>
                  <a:schemeClr val="tx1"/>
                </a:solidFill>
                <a:cs typeface="B Lotus" pitchFamily="2" charset="-78"/>
              </a:rPr>
              <a:t/>
            </a:r>
            <a:br>
              <a:rPr lang="en-US" sz="2000">
                <a:solidFill>
                  <a:schemeClr val="tx1"/>
                </a:solidFill>
                <a:cs typeface="B Lotus" pitchFamily="2" charset="-78"/>
              </a:rPr>
            </a:br>
            <a:r>
              <a:rPr lang="en-US" sz="2000">
                <a:solidFill>
                  <a:schemeClr val="tx1"/>
                </a:solidFill>
                <a:cs typeface="B Lotus" pitchFamily="2" charset="-78"/>
              </a:rPr>
              <a:t/>
            </a:r>
            <a:br>
              <a:rPr lang="en-US" sz="2000">
                <a:solidFill>
                  <a:schemeClr val="tx1"/>
                </a:solidFill>
                <a:cs typeface="B Lotus" pitchFamily="2" charset="-78"/>
              </a:rPr>
            </a:br>
            <a:r>
              <a:rPr lang="fa-IR" sz="2000">
                <a:solidFill>
                  <a:schemeClr val="tx1"/>
                </a:solidFill>
                <a:cs typeface="B Lotus" pitchFamily="2" charset="-78"/>
              </a:rPr>
              <a:t>- </a:t>
            </a:r>
            <a:r>
              <a:rPr lang="ar-SA" sz="2000">
                <a:solidFill>
                  <a:schemeClr val="tx1"/>
                </a:solidFill>
                <a:cs typeface="B Lotus" pitchFamily="2" charset="-78"/>
              </a:rPr>
              <a:t>شاخص میزان </a:t>
            </a:r>
            <a:r>
              <a:rPr lang="fa-IR" sz="2000">
                <a:solidFill>
                  <a:schemeClr val="tx1"/>
                </a:solidFill>
                <a:cs typeface="B Lotus" pitchFamily="2" charset="-78"/>
              </a:rPr>
              <a:t> </a:t>
            </a:r>
            <a:r>
              <a:rPr lang="ar-SA" sz="2000">
                <a:solidFill>
                  <a:schemeClr val="tx1"/>
                </a:solidFill>
                <a:cs typeface="B Lotus" pitchFamily="2" charset="-78"/>
              </a:rPr>
              <a:t>تخلخل</a:t>
            </a:r>
            <a:r>
              <a:rPr lang="fa-IR" sz="2000">
                <a:solidFill>
                  <a:schemeClr val="tx1"/>
                </a:solidFill>
                <a:cs typeface="B Lotus" pitchFamily="2" charset="-78"/>
              </a:rPr>
              <a:t/>
            </a:r>
            <a:br>
              <a:rPr lang="fa-IR" sz="2000">
                <a:solidFill>
                  <a:schemeClr val="tx1"/>
                </a:solidFill>
                <a:cs typeface="B Lotus" pitchFamily="2" charset="-78"/>
              </a:rPr>
            </a:br>
            <a:r>
              <a:rPr lang="ar-SA" sz="2000">
                <a:solidFill>
                  <a:schemeClr val="tx1"/>
                </a:solidFill>
                <a:cs typeface="B Lotus" pitchFamily="2" charset="-78"/>
              </a:rPr>
              <a:t>سختی اجسام</a:t>
            </a:r>
            <a:r>
              <a:rPr lang="fa-IR" sz="2000">
                <a:solidFill>
                  <a:schemeClr val="tx1"/>
                </a:solidFill>
                <a:cs typeface="B Lotus" pitchFamily="2" charset="-78"/>
              </a:rPr>
              <a:t> (مقاومت در برابر خش)</a:t>
            </a:r>
            <a:r>
              <a:rPr lang="en-US" sz="2000">
                <a:solidFill>
                  <a:schemeClr val="tx1"/>
                </a:solidFill>
                <a:cs typeface="B Lotus" pitchFamily="2" charset="-78"/>
              </a:rPr>
              <a:t> </a:t>
            </a:r>
            <a:r>
              <a:rPr lang="fa-IR" sz="2000">
                <a:solidFill>
                  <a:schemeClr val="tx1"/>
                </a:solidFill>
                <a:cs typeface="B Lotus" pitchFamily="2" charset="-78"/>
              </a:rPr>
              <a:t>-</a:t>
            </a:r>
            <a:endParaRPr lang="en-US" sz="2000">
              <a:solidFill>
                <a:schemeClr val="tx1"/>
              </a:solidFill>
              <a:cs typeface="B Lotus" pitchFamily="2" charset="-78"/>
            </a:endParaRPr>
          </a:p>
        </p:txBody>
      </p:sp>
      <p:graphicFrame>
        <p:nvGraphicFramePr>
          <p:cNvPr id="24619" name="Object 43"/>
          <p:cNvGraphicFramePr>
            <a:graphicFrameLocks noChangeAspect="1"/>
          </p:cNvGraphicFramePr>
          <p:nvPr>
            <p:ph sz="quarter" idx="1"/>
          </p:nvPr>
        </p:nvGraphicFramePr>
        <p:xfrm>
          <a:off x="2124075" y="4365625"/>
          <a:ext cx="711200" cy="203200"/>
        </p:xfrm>
        <a:graphic>
          <a:graphicData uri="http://schemas.openxmlformats.org/presentationml/2006/ole">
            <p:oleObj spid="_x0000_s24619" name="Equation" r:id="rId3" imgW="711000" imgH="203040" progId="Equation.3">
              <p:embed/>
            </p:oleObj>
          </a:graphicData>
        </a:graphic>
      </p:graphicFrame>
      <p:graphicFrame>
        <p:nvGraphicFramePr>
          <p:cNvPr id="24608" name="Object 32"/>
          <p:cNvGraphicFramePr>
            <a:graphicFrameLocks noChangeAspect="1"/>
          </p:cNvGraphicFramePr>
          <p:nvPr>
            <p:ph sz="quarter" idx="2"/>
          </p:nvPr>
        </p:nvGraphicFramePr>
        <p:xfrm>
          <a:off x="6610350" y="2586038"/>
          <a:ext cx="114300" cy="215900"/>
        </p:xfrm>
        <a:graphic>
          <a:graphicData uri="http://schemas.openxmlformats.org/presentationml/2006/ole">
            <p:oleObj spid="_x0000_s24608" name="Equation" r:id="rId4" imgW="114120" imgH="215640" progId="Equation.3">
              <p:embed/>
            </p:oleObj>
          </a:graphicData>
        </a:graphic>
      </p:graphicFrame>
      <p:graphicFrame>
        <p:nvGraphicFramePr>
          <p:cNvPr id="24613" name="Object 37"/>
          <p:cNvGraphicFramePr>
            <a:graphicFrameLocks noChangeAspect="1"/>
          </p:cNvGraphicFramePr>
          <p:nvPr>
            <p:ph sz="quarter" idx="3"/>
          </p:nvPr>
        </p:nvGraphicFramePr>
        <p:xfrm>
          <a:off x="3995738" y="5445125"/>
          <a:ext cx="1270000" cy="393700"/>
        </p:xfrm>
        <a:graphic>
          <a:graphicData uri="http://schemas.openxmlformats.org/presentationml/2006/ole">
            <p:oleObj spid="_x0000_s24613" name="Equation" r:id="rId5" imgW="1269720" imgH="393480" progId="Equation.3">
              <p:embed/>
            </p:oleObj>
          </a:graphicData>
        </a:graphic>
      </p:graphicFrame>
      <p:graphicFrame>
        <p:nvGraphicFramePr>
          <p:cNvPr id="24616" name="Object 40"/>
          <p:cNvGraphicFramePr>
            <a:graphicFrameLocks noChangeAspect="1"/>
          </p:cNvGraphicFramePr>
          <p:nvPr/>
        </p:nvGraphicFramePr>
        <p:xfrm>
          <a:off x="1476375" y="3068638"/>
          <a:ext cx="503238" cy="473075"/>
        </p:xfrm>
        <a:graphic>
          <a:graphicData uri="http://schemas.openxmlformats.org/presentationml/2006/ole">
            <p:oleObj spid="_x0000_s24616" name="Equation" r:id="rId6" imgW="419040" imgH="393480" progId="Equation.3">
              <p:embed/>
            </p:oleObj>
          </a:graphicData>
        </a:graphic>
      </p:graphicFrame>
      <p:graphicFrame>
        <p:nvGraphicFramePr>
          <p:cNvPr id="24621" name="Object 45"/>
          <p:cNvGraphicFramePr>
            <a:graphicFrameLocks noChangeAspect="1"/>
          </p:cNvGraphicFramePr>
          <p:nvPr>
            <p:ph sz="quarter" idx="4"/>
          </p:nvPr>
        </p:nvGraphicFramePr>
        <p:xfrm>
          <a:off x="1258888" y="4365625"/>
          <a:ext cx="520700" cy="203200"/>
        </p:xfrm>
        <a:graphic>
          <a:graphicData uri="http://schemas.openxmlformats.org/presentationml/2006/ole">
            <p:oleObj spid="_x0000_s24621" name="Equation" r:id="rId7" imgW="520560" imgH="203040" progId="Equation.3">
              <p:embed/>
            </p:oleObj>
          </a:graphicData>
        </a:graphic>
      </p:graphicFrame>
      <p:graphicFrame>
        <p:nvGraphicFramePr>
          <p:cNvPr id="24624" name="Object 48"/>
          <p:cNvGraphicFramePr>
            <a:graphicFrameLocks noChangeAspect="1"/>
          </p:cNvGraphicFramePr>
          <p:nvPr/>
        </p:nvGraphicFramePr>
        <p:xfrm>
          <a:off x="3708400" y="1268413"/>
          <a:ext cx="360363" cy="330200"/>
        </p:xfrm>
        <a:graphic>
          <a:graphicData uri="http://schemas.openxmlformats.org/presentationml/2006/ole">
            <p:oleObj spid="_x0000_s24624" name="Equation" r:id="rId8" imgW="152280" imgH="139680" progId="Equation.3">
              <p:embed/>
            </p:oleObj>
          </a:graphicData>
        </a:graphic>
      </p:graphicFrame>
      <p:graphicFrame>
        <p:nvGraphicFramePr>
          <p:cNvPr id="24626" name="Object 50"/>
          <p:cNvGraphicFramePr>
            <a:graphicFrameLocks noChangeAspect="1"/>
          </p:cNvGraphicFramePr>
          <p:nvPr/>
        </p:nvGraphicFramePr>
        <p:xfrm>
          <a:off x="2843213" y="1557338"/>
          <a:ext cx="360362" cy="336550"/>
        </p:xfrm>
        <a:graphic>
          <a:graphicData uri="http://schemas.openxmlformats.org/presentationml/2006/ole">
            <p:oleObj spid="_x0000_s24626" name="Equation" r:id="rId9" imgW="190440" imgH="139680" progId="Equation.3">
              <p:embed/>
            </p:oleObj>
          </a:graphicData>
        </a:graphic>
      </p:graphicFrame>
      <p:graphicFrame>
        <p:nvGraphicFramePr>
          <p:cNvPr id="24628" name="Object 52"/>
          <p:cNvGraphicFramePr>
            <a:graphicFrameLocks noChangeAspect="1"/>
          </p:cNvGraphicFramePr>
          <p:nvPr/>
        </p:nvGraphicFramePr>
        <p:xfrm>
          <a:off x="2987675" y="2133600"/>
          <a:ext cx="374650" cy="355600"/>
        </p:xfrm>
        <a:graphic>
          <a:graphicData uri="http://schemas.openxmlformats.org/presentationml/2006/ole">
            <p:oleObj spid="_x0000_s24628" name="Equation" r:id="rId10" imgW="114120" imgH="139680" progId="Equation.3">
              <p:embed/>
            </p:oleObj>
          </a:graphicData>
        </a:graphic>
      </p:graphicFrame>
      <p:graphicFrame>
        <p:nvGraphicFramePr>
          <p:cNvPr id="24630" name="Object 54"/>
          <p:cNvGraphicFramePr>
            <a:graphicFrameLocks noChangeAspect="1"/>
          </p:cNvGraphicFramePr>
          <p:nvPr/>
        </p:nvGraphicFramePr>
        <p:xfrm>
          <a:off x="1042988" y="2133600"/>
          <a:ext cx="1439862" cy="360363"/>
        </p:xfrm>
        <a:graphic>
          <a:graphicData uri="http://schemas.openxmlformats.org/presentationml/2006/ole">
            <p:oleObj spid="_x0000_s24630" name="Equation" r:id="rId11" imgW="1015920" imgH="203040" progId="Equation.3">
              <p:embed/>
            </p:oleObj>
          </a:graphicData>
        </a:graphic>
      </p:graphicFrame>
      <p:graphicFrame>
        <p:nvGraphicFramePr>
          <p:cNvPr id="24632" name="Object 56"/>
          <p:cNvGraphicFramePr>
            <a:graphicFrameLocks noChangeAspect="1"/>
          </p:cNvGraphicFramePr>
          <p:nvPr/>
        </p:nvGraphicFramePr>
        <p:xfrm>
          <a:off x="2555875" y="2492375"/>
          <a:ext cx="358775" cy="328613"/>
        </p:xfrm>
        <a:graphic>
          <a:graphicData uri="http://schemas.openxmlformats.org/presentationml/2006/ole">
            <p:oleObj spid="_x0000_s24632" name="Equation" r:id="rId12" imgW="152280" imgH="139680" progId="Equation.3">
              <p:embed/>
            </p:oleObj>
          </a:graphicData>
        </a:graphic>
      </p:graphicFrame>
      <p:graphicFrame>
        <p:nvGraphicFramePr>
          <p:cNvPr id="24638" name="Object 62"/>
          <p:cNvGraphicFramePr>
            <a:graphicFrameLocks noChangeAspect="1"/>
          </p:cNvGraphicFramePr>
          <p:nvPr/>
        </p:nvGraphicFramePr>
        <p:xfrm>
          <a:off x="4514850" y="3321050"/>
          <a:ext cx="114300" cy="215900"/>
        </p:xfrm>
        <a:graphic>
          <a:graphicData uri="http://schemas.openxmlformats.org/presentationml/2006/ole">
            <p:oleObj spid="_x0000_s24638" name="Equation" r:id="rId13" imgW="114120" imgH="215640" progId="Equation.3">
              <p:embed/>
            </p:oleObj>
          </a:graphicData>
        </a:graphic>
      </p:graphicFrame>
      <p:graphicFrame>
        <p:nvGraphicFramePr>
          <p:cNvPr id="24640" name="Object 64"/>
          <p:cNvGraphicFramePr>
            <a:graphicFrameLocks noChangeAspect="1"/>
          </p:cNvGraphicFramePr>
          <p:nvPr/>
        </p:nvGraphicFramePr>
        <p:xfrm>
          <a:off x="4500563" y="4868863"/>
          <a:ext cx="762000" cy="419100"/>
        </p:xfrm>
        <a:graphic>
          <a:graphicData uri="http://schemas.openxmlformats.org/presentationml/2006/ole">
            <p:oleObj spid="_x0000_s24640" name="Equation" r:id="rId14" imgW="761760" imgH="419040" progId="Equation.3">
              <p:embed/>
            </p:oleObj>
          </a:graphicData>
        </a:graphic>
      </p:graphicFrame>
      <p:graphicFrame>
        <p:nvGraphicFramePr>
          <p:cNvPr id="24641" name="Object 65"/>
          <p:cNvGraphicFramePr>
            <a:graphicFrameLocks noChangeAspect="1"/>
          </p:cNvGraphicFramePr>
          <p:nvPr/>
        </p:nvGraphicFramePr>
        <p:xfrm>
          <a:off x="2916238" y="3644900"/>
          <a:ext cx="444500" cy="393700"/>
        </p:xfrm>
        <a:graphic>
          <a:graphicData uri="http://schemas.openxmlformats.org/presentationml/2006/ole">
            <p:oleObj spid="_x0000_s24641" name="Equation" r:id="rId15" imgW="444240" imgH="39348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3" name="Rectangle 5"/>
          <p:cNvSpPr>
            <a:spLocks noGrp="1" noChangeArrowheads="1"/>
          </p:cNvSpPr>
          <p:nvPr>
            <p:ph type="title"/>
          </p:nvPr>
        </p:nvSpPr>
        <p:spPr>
          <a:xfrm>
            <a:off x="468313" y="549275"/>
            <a:ext cx="8229600" cy="558800"/>
          </a:xfrm>
        </p:spPr>
        <p:txBody>
          <a:bodyPr/>
          <a:lstStyle/>
          <a:p>
            <a:r>
              <a:rPr lang="fa-IR" sz="3200" b="1">
                <a:solidFill>
                  <a:schemeClr val="tx1"/>
                </a:solidFill>
                <a:cs typeface="B Lotus" pitchFamily="2" charset="-78"/>
              </a:rPr>
              <a:t>مقایسه سختی کانیها</a:t>
            </a:r>
            <a:endParaRPr lang="en-US" sz="3200" b="1">
              <a:solidFill>
                <a:schemeClr val="tx1"/>
              </a:solidFill>
              <a:cs typeface="B Lotus" pitchFamily="2" charset="-78"/>
            </a:endParaRPr>
          </a:p>
        </p:txBody>
      </p:sp>
      <p:pic>
        <p:nvPicPr>
          <p:cNvPr id="63492" name="Picture 4" descr="f9">
            <a:hlinkClick r:id="rId2" action="ppaction://hlinksldjump"/>
          </p:cNvPr>
          <p:cNvPicPr>
            <a:picLocks noGrp="1" noChangeAspect="1" noChangeArrowheads="1"/>
          </p:cNvPicPr>
          <p:nvPr>
            <p:ph idx="1"/>
          </p:nvPr>
        </p:nvPicPr>
        <p:blipFill>
          <a:blip r:embed="rId3" cstate="print"/>
          <a:srcRect l="5223" t="27434" r="7991" b="25551"/>
          <a:stretch>
            <a:fillRect/>
          </a:stretch>
        </p:blipFill>
        <p:spPr>
          <a:xfrm>
            <a:off x="1403350" y="1557338"/>
            <a:ext cx="6408738" cy="3659187"/>
          </a:xfrm>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Globe">
  <a:themeElements>
    <a:clrScheme name="Globe 9">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FF00"/>
      </a:folHlink>
    </a:clrScheme>
    <a:fontScheme name="Globe">
      <a:majorFont>
        <a:latin typeface="Arial"/>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B Lotus" pitchFamily="2" charset="-7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cs typeface="B Lotus" pitchFamily="2" charset="-78"/>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
      <a:clrScheme name="Globe 9">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FF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Globe</Template>
  <TotalTime>1914</TotalTime>
  <Words>1939</Words>
  <Application>Microsoft Office PowerPoint</Application>
  <PresentationFormat>On-screen Show (4:3)</PresentationFormat>
  <Paragraphs>111</Paragraphs>
  <Slides>23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Globe</vt:lpstr>
      <vt:lpstr>Equation</vt:lpstr>
      <vt:lpstr>ویژگیهای فنی موثر در انتخاب و بکارکیری مصالح </vt:lpstr>
      <vt:lpstr>اهداف رفتاري </vt:lpstr>
      <vt:lpstr>مصالح ساختمانی و معماری</vt:lpstr>
      <vt:lpstr>مصالح، ساختمان و معماری</vt:lpstr>
      <vt:lpstr>مزیت شناخت مصالح برای معماران</vt:lpstr>
      <vt:lpstr>مبحث شناخت مصالح شامل دو بخش است:</vt:lpstr>
      <vt:lpstr>معیارهای انتخاب مصالح در معماری </vt:lpstr>
      <vt:lpstr> اطلاعات پایه ای مربوط به وزن ، حجم ، چگالی ، سختی   - وزن :     الف) وزن خشک جسم جامد                  ب ) وزن اشباع شده با آب جسم جامد                                                                                   - حجم:      الف ) حجم مطلق(بدون فضای خالی)                   ب  ) حجم فضایی جسم(با فضای خالی)  - وزن مخصوص:                  الف )  وزن مخصوص جسم جامد(بدون فضای خالی)                    ب  )   وزن مخصوص فضایی جسم  - چگالی : جرم حجم واحدی از جسم ؛ مثلا چگالی آهن             آب    - شاخص میزان فشردگی  - شاخص میزان  تخلخل سختی اجسام (مقاومت در برابر خش) -</vt:lpstr>
      <vt:lpstr>مقایسه سختی کانیها</vt:lpstr>
      <vt:lpstr>تاثیر آب بر مصالح ساختمانی  - قابلیت نفوذ آب در جسم:میزان آبی که در جسم نفوذ می کند.( مقدار آب تحت فشاری که در مدت یک ساعت از یک متر مربع سطح جسمی که ضخامت آن یک متر باشد عبور می کند.)  - قابلیت جذب آب:مقدار آبی که حجم یک جسم را پر می کند.  - رطوبت:وزن آب موجود در مصالح ساختمانی  - ضریب نرمی:این ضریب نشان دهنده مقاومت مصالح در برابر نفوذ آب است. مقاومت جسم اشباع شده به مقاومت جسم خشک را ضریب نرمی می گویند. مصالحی را که ضریب نرمیشان کمتر از 8/0 است نباید در مناطق مرطوب به کار گرفت.  - مقاومت در برابر یخبندان: مواد ساختمانی از آب اشباع شده  و تحت شرایط اشباع و  برودت  17 - درجه سانتیگراد منجمد می شوند و سپس در حرارت عادی ، یخ آنها ذوب می شود. این حالت  10 تا 200 بار تکرار می شود.مصالحی که پس از آن پوسته پوسته نشوند ؛ بیش از 5% از وزنشان کاسته نشود و بیشتر از 25% تاب مکانیکی خود را از دست ندهند مصالح مقاوم در برابر یخبندان به حساب می آیند.    </vt:lpstr>
      <vt:lpstr>تاثیر حرارت بر مصالح ساختمانی - قابلیت هدایت حرارتی:مقدار گرمایی است  که جداره بر اثر اختلاف درجه حرارت مؤثر در دو سمت داخل و خارج از خود عبور می دهد. میزان هدایت گرما در دیوار خارجی، سقف و کف بناها بسیار حائز اهمیت است.این قابلیت به میزان تخلخل، شکل منافذ، نوع جنس، میزان رطوبت و وزن واحد جسم بستگی دارد.چون این ضریب در مورد هوا بسیار کم است برای جلوگیری از تبادل حرارت از دیوارهای دو جداره یا  مصالح متخلخل استفاده می کنند.  - گرمای ویژه:مقدار گرمایی که یک گرم از جسم نیاز دارد تا حرارت آن یک درجه سانتی گراد  بالا برود.   - ظرفیت حرارتی: خاصیت جذب مقدار معینی از حرارت توسط جسم در هنگام حرارت دادن  - ضریب انبساط و انقباض: به وسیله آزمایشات مکرر در درجه حرارت های مختلف اندازه گیری می شود. شناخت این ضریب از نقطه نظر هم جواری مصالح و رفتارهایی که مصالح مختلف در هنگام سرما و گرما از خود بروز می دهند اهمیت دارد. - مقاومت در برابر حرارت وآتش:قابلیت جسم در مقابل تغییر شکل ناشی مشتعل شدن و از دست دادن تاب مکانیکی یا خراب شدن تحت تأثیر حرارت زیاد به هنگام آتش سوزی است. از این نظر مواد به سه گروه تقسیم می شوند: 1- اجسام نسوز حرارت 1580 درجه سانتی گراد را تحمل کرده و معمولا مشتعل و مبدل به ذغال نمی شوند. 2- اجسام دیرسوز در حرارت 1350 تا 1580 درجه سانتیگراد تغییر شکل می دهند. معمولا براحتی مشتعل و ذغال نمی شوند.مثل آسفالت که با  دور کردن شعله از سوختن باز می ماند. 3- اجسام سوزا در حرارت زیر 1350 درجه سانتیگراد شعله ور و ماهیت خود را از دست می دهند. معمولا در اثر رسیدن شعله و حرارت مشتعل و می سوزند.    </vt:lpstr>
      <vt:lpstr>قابلیت جذب و انعکاس نور و صدا قابلیت جذب و انعکاس نور: به بافت، رنگ ، شکل و سطح مواد بستگی دارد.  قابلیت عبور نور: به میزان شفافیت ، مات و کدر بودن مصالح بستگی دارد.  قابلیت هدایت یا عایق بودن در برابر جریان برق: به میزان رسانایی جریان الکتریسیته توسط مصالح بستگی دارد.   قابلیت اکوستیک : جذب و انعکاس صدا و نوفه به بافت و شکل و ضخامت جسم دارد.صدا عاملی "خواسته" و مطلوب  و نوفه  عاملی "ناخواسته" و زیان آور در ارتباط با شنوائی محسوب می شود.    </vt:lpstr>
      <vt:lpstr>خواص مکانیکی  خستگی (تنش): مقدار نیرویی است که به سطح مقطع واحد جسم وارد می شود.   تاب فشاری ، تاب کششی ، تاب خمشی و تاب پیچشی از طریق محاسبات قابل اندازه گیری است.   صلبیت: برخی مصالح در برابر میزان خاصی از نیرو هیچ گونه تغییر شکلی نمی دهند و به اصطلاح صلب هستند،( مثل چدن، سنگ و آجر)  الا ستیسیته: گروهی دیگر در برابر همان نیرو تغییر شکل میدهند بطوریکه پس از برداشتن آن نیرو جسم به حالت اول برمی گردد.  پلا ستیسیته: برخی دیگر از مصالح در برابر همان  نیرو تغییر شکل هایی می دهند که پس از برداشتن نیرو به حالت اولیه برنمی گردند، چنین جسمی را پلاستیک یا خمیری می گویند.(مانند قیر و خاک رس)   </vt:lpstr>
      <vt:lpstr>خواص شیمیایی</vt:lpstr>
      <vt:lpstr>نسبت فراوانی عناصر در پوسته جامد زمین</vt:lpstr>
      <vt:lpstr>اصلی ترین عناصر طبیعی مورد استفاده در معماری و ساختمان</vt:lpstr>
      <vt:lpstr>Slide 17</vt:lpstr>
      <vt:lpstr>تولید مصالح :</vt:lpstr>
      <vt:lpstr>Slide 19</vt:lpstr>
      <vt:lpstr>خطر واکنش های شیمیایی  بر مصالح مورد استفاده در بنا</vt:lpstr>
      <vt:lpstr>ترکیبات شیمیایی که به مصالح ساختمان آسیب می رسانند</vt:lpstr>
      <vt:lpstr>تاثیر مصالح کربنات دار ، سولفات دار، سولفور دار، کلرور دار ، نیترات دار بر ساختمان</vt:lpstr>
      <vt:lpstr>انواع سفیدکهای ساختمانی</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مصالح در معماری</dc:title>
  <dc:creator> sartipi</dc:creator>
  <cp:lastModifiedBy>sina co</cp:lastModifiedBy>
  <cp:revision>66</cp:revision>
  <dcterms:created xsi:type="dcterms:W3CDTF">2001-01-26T21:19:19Z</dcterms:created>
  <dcterms:modified xsi:type="dcterms:W3CDTF">2015-11-03T15:36:11Z</dcterms:modified>
</cp:coreProperties>
</file>