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362" r:id="rId2"/>
    <p:sldId id="256" r:id="rId3"/>
    <p:sldId id="257" r:id="rId4"/>
    <p:sldId id="258" r:id="rId5"/>
    <p:sldId id="260" r:id="rId6"/>
    <p:sldId id="271" r:id="rId7"/>
    <p:sldId id="345" r:id="rId8"/>
    <p:sldId id="282" r:id="rId9"/>
    <p:sldId id="272" r:id="rId10"/>
    <p:sldId id="341" r:id="rId11"/>
    <p:sldId id="276" r:id="rId12"/>
    <p:sldId id="273" r:id="rId13"/>
    <p:sldId id="274" r:id="rId14"/>
    <p:sldId id="275" r:id="rId15"/>
    <p:sldId id="261" r:id="rId16"/>
    <p:sldId id="277" r:id="rId17"/>
    <p:sldId id="281" r:id="rId18"/>
    <p:sldId id="354" r:id="rId19"/>
    <p:sldId id="352" r:id="rId20"/>
    <p:sldId id="280" r:id="rId21"/>
    <p:sldId id="353" r:id="rId22"/>
    <p:sldId id="285" r:id="rId23"/>
    <p:sldId id="278" r:id="rId24"/>
    <p:sldId id="279" r:id="rId25"/>
    <p:sldId id="262" r:id="rId26"/>
    <p:sldId id="287" r:id="rId27"/>
    <p:sldId id="263" r:id="rId28"/>
    <p:sldId id="355" r:id="rId29"/>
    <p:sldId id="283" r:id="rId30"/>
    <p:sldId id="358" r:id="rId31"/>
    <p:sldId id="342" r:id="rId32"/>
    <p:sldId id="284" r:id="rId33"/>
    <p:sldId id="357" r:id="rId34"/>
    <p:sldId id="356" r:id="rId35"/>
    <p:sldId id="264" r:id="rId36"/>
    <p:sldId id="286" r:id="rId37"/>
    <p:sldId id="288" r:id="rId38"/>
    <p:sldId id="359" r:id="rId39"/>
    <p:sldId id="360" r:id="rId40"/>
    <p:sldId id="361" r:id="rId41"/>
    <p:sldId id="265" r:id="rId42"/>
    <p:sldId id="319" r:id="rId43"/>
    <p:sldId id="289" r:id="rId44"/>
    <p:sldId id="290" r:id="rId45"/>
    <p:sldId id="291" r:id="rId46"/>
    <p:sldId id="292" r:id="rId47"/>
    <p:sldId id="294" r:id="rId48"/>
    <p:sldId id="266" r:id="rId49"/>
    <p:sldId id="306" r:id="rId50"/>
    <p:sldId id="308" r:id="rId51"/>
    <p:sldId id="304" r:id="rId52"/>
    <p:sldId id="305" r:id="rId53"/>
    <p:sldId id="307" r:id="rId54"/>
    <p:sldId id="349" r:id="rId55"/>
    <p:sldId id="350" r:id="rId56"/>
    <p:sldId id="351" r:id="rId57"/>
    <p:sldId id="296" r:id="rId58"/>
    <p:sldId id="347" r:id="rId59"/>
    <p:sldId id="309" r:id="rId60"/>
    <p:sldId id="343" r:id="rId61"/>
    <p:sldId id="310" r:id="rId62"/>
    <p:sldId id="348" r:id="rId63"/>
    <p:sldId id="318" r:id="rId64"/>
    <p:sldId id="320" r:id="rId65"/>
    <p:sldId id="317" r:id="rId66"/>
    <p:sldId id="316" r:id="rId67"/>
    <p:sldId id="315" r:id="rId68"/>
    <p:sldId id="314" r:id="rId69"/>
    <p:sldId id="321" r:id="rId70"/>
    <p:sldId id="313" r:id="rId71"/>
    <p:sldId id="324" r:id="rId72"/>
    <p:sldId id="323" r:id="rId73"/>
    <p:sldId id="346" r:id="rId74"/>
    <p:sldId id="344" r:id="rId75"/>
    <p:sldId id="322" r:id="rId76"/>
    <p:sldId id="325" r:id="rId77"/>
    <p:sldId id="312" r:id="rId78"/>
    <p:sldId id="326" r:id="rId79"/>
    <p:sldId id="330" r:id="rId80"/>
    <p:sldId id="329" r:id="rId81"/>
    <p:sldId id="328" r:id="rId82"/>
    <p:sldId id="327" r:id="rId83"/>
    <p:sldId id="331" r:id="rId84"/>
    <p:sldId id="334" r:id="rId85"/>
    <p:sldId id="333" r:id="rId86"/>
    <p:sldId id="332" r:id="rId87"/>
    <p:sldId id="311" r:id="rId88"/>
    <p:sldId id="303" r:id="rId89"/>
    <p:sldId id="339" r:id="rId90"/>
    <p:sldId id="340" r:id="rId91"/>
    <p:sldId id="338" r:id="rId92"/>
    <p:sldId id="337" r:id="rId93"/>
    <p:sldId id="301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0" autoAdjust="0"/>
    <p:restoredTop sz="94660"/>
  </p:normalViewPr>
  <p:slideViewPr>
    <p:cSldViewPr>
      <p:cViewPr varScale="1">
        <p:scale>
          <a:sx n="70" d="100"/>
          <a:sy n="70" d="100"/>
        </p:scale>
        <p:origin x="13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9D8F1-0913-4ADB-87DA-D47E27C789B2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EA42D-C6BB-42DB-89C8-BC957908F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5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EA42D-C6BB-42DB-89C8-BC957908FE3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2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7C9E-C1C7-4435-AD29-6CEC749A526B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591B-AF65-4BCC-8290-04861374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2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7C9E-C1C7-4435-AD29-6CEC749A526B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591B-AF65-4BCC-8290-04861374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46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7C9E-C1C7-4435-AD29-6CEC749A526B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591B-AF65-4BCC-8290-04861374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91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7C9E-C1C7-4435-AD29-6CEC749A526B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591B-AF65-4BCC-8290-04861374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8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7C9E-C1C7-4435-AD29-6CEC749A526B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591B-AF65-4BCC-8290-04861374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76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7C9E-C1C7-4435-AD29-6CEC749A526B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591B-AF65-4BCC-8290-04861374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53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7C9E-C1C7-4435-AD29-6CEC749A526B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591B-AF65-4BCC-8290-04861374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0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7C9E-C1C7-4435-AD29-6CEC749A526B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591B-AF65-4BCC-8290-04861374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07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7C9E-C1C7-4435-AD29-6CEC749A526B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591B-AF65-4BCC-8290-04861374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34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7C9E-C1C7-4435-AD29-6CEC749A526B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591B-AF65-4BCC-8290-04861374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15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7C9E-C1C7-4435-AD29-6CEC749A526B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591B-AF65-4BCC-8290-04861374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33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E7C9E-C1C7-4435-AD29-6CEC749A526B}" type="datetimeFigureOut">
              <a:rPr lang="en-US" smtClean="0"/>
              <a:t>12/22/2016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7591B-AF65-4BCC-8290-048613741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7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Aali_Qapu_4.JPG?uselang=fa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commons.wikimedia.org/wiki/File:Aali_Qapu_2.JPG?uselang=fa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commons.wikimedia.org/wiki/File:Plafond_hasht_behesht_esfahan.jpg?uselang=f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commons.wikimedia.org/wiki/File:Chehel_Sotoun_Inside,_Isfahan_Edit1.jpg?uselang=fa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ChehelSotoun29.JPG?uselang=fa" TargetMode="External"/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2" Type="http://schemas.openxmlformats.org/officeDocument/2006/relationships/hyperlink" Target="http://commons.wikimedia.org/wiki/File:Fresque_chehel_sotoun_esfahan.jpg?uselang=f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ChehelSotoun23.JPG?uselang=fa" TargetMode="External"/><Relationship Id="rId5" Type="http://schemas.openxmlformats.org/officeDocument/2006/relationships/image" Target="../media/image59.jpeg"/><Relationship Id="rId4" Type="http://schemas.openxmlformats.org/officeDocument/2006/relationships/hyperlink" Target="http://commons.wikimedia.org/wiki/File:ChehelSotoun08.JPG?uselang=fa" TargetMode="External"/><Relationship Id="rId9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taknaz.ir/news_cats_230.html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://www.taknaz.ir/news_cats_230.html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byan.net/bigimage.aspx?img=http://img1.tebyan.net/big/1387/09/79246206902494373191244250131785321246179.jpg" TargetMode="External"/><Relationship Id="rId3" Type="http://schemas.openxmlformats.org/officeDocument/2006/relationships/image" Target="../media/image87.jpeg"/><Relationship Id="rId7" Type="http://schemas.openxmlformats.org/officeDocument/2006/relationships/image" Target="../media/image89.jpeg"/><Relationship Id="rId2" Type="http://schemas.openxmlformats.org/officeDocument/2006/relationships/hyperlink" Target="http://commons.wikimedia.org/wiki/File:Khaju-Bridge-Esfahan.jpg?uselang=f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byan.net/bigimage.aspx?img=http://img1.tebyan.net/big/1387/09/22014212819215423615222847226251612244494.jpg" TargetMode="External"/><Relationship Id="rId5" Type="http://schemas.openxmlformats.org/officeDocument/2006/relationships/image" Target="../media/image88.jpeg"/><Relationship Id="rId10" Type="http://schemas.openxmlformats.org/officeDocument/2006/relationships/image" Target="../media/image91.jpeg"/><Relationship Id="rId4" Type="http://schemas.openxmlformats.org/officeDocument/2006/relationships/hyperlink" Target="http://commons.wikimedia.org/wiki/File:Khaajou-bridge.JPG?uselang=fa" TargetMode="External"/><Relationship Id="rId9" Type="http://schemas.openxmlformats.org/officeDocument/2006/relationships/image" Target="../media/image90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://commons.wikimedia.org/wiki/File:Madresyekhaan_(2).JPG?uselang=f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hyperlink" Target="http://www.noonoab.com/assets/js/admin/uploaded/2013/08/Modeling_maya_30110309.jp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hyperlink" Target="http://www.noonoab.com/assets/js/admin/uploaded/2013/08/20100618014949_img_9479s.jpg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http://www.noonoab.com/assets/js/admin/uploaded/2013/08/363055_BmD8XRwT.jpg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8600"/>
            <a:ext cx="7772400" cy="1470025"/>
          </a:xfrm>
        </p:spPr>
        <p:txBody>
          <a:bodyPr>
            <a:normAutofit/>
          </a:bodyPr>
          <a:lstStyle/>
          <a:p>
            <a:r>
              <a:rPr lang="fa-IR" sz="3600" b="1" dirty="0" smtClean="0">
                <a:cs typeface="B Nazanin" pitchFamily="2" charset="-78"/>
              </a:rPr>
              <a:t>به نام خدا</a:t>
            </a:r>
            <a:endParaRPr lang="en-US" sz="3600" b="1" dirty="0"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05000"/>
            <a:ext cx="6400800" cy="2819400"/>
          </a:xfrm>
        </p:spPr>
        <p:txBody>
          <a:bodyPr>
            <a:noAutofit/>
          </a:bodyPr>
          <a:lstStyle/>
          <a:p>
            <a:r>
              <a:rPr lang="fa-IR" sz="4800" b="1" dirty="0" smtClean="0">
                <a:solidFill>
                  <a:srgbClr val="FF0000"/>
                </a:solidFill>
                <a:cs typeface="B Nazanin" pitchFamily="2" charset="-78"/>
              </a:rPr>
              <a:t>آشنایی  با معماری اسلامی</a:t>
            </a:r>
            <a:endParaRPr lang="en-US" sz="4800" b="1" dirty="0" smtClean="0">
              <a:solidFill>
                <a:srgbClr val="FF0000"/>
              </a:solidFill>
              <a:cs typeface="B Nazanin" pitchFamily="2" charset="-78"/>
            </a:endParaRPr>
          </a:p>
          <a:p>
            <a:r>
              <a:rPr lang="fa-IR" sz="4800" b="1" dirty="0" smtClean="0">
                <a:solidFill>
                  <a:srgbClr val="FF0000"/>
                </a:solidFill>
                <a:cs typeface="B Nazanin" pitchFamily="2" charset="-78"/>
              </a:rPr>
              <a:t>(سبک اصفهانی)</a:t>
            </a:r>
            <a:endParaRPr lang="en-US" sz="4800" b="1" dirty="0">
              <a:solidFill>
                <a:srgbClr val="FF0000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27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2014-09-05\Image0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64084"/>
            <a:ext cx="6934199" cy="654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75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229600" cy="4114800"/>
          </a:xfrm>
        </p:spPr>
        <p:txBody>
          <a:bodyPr>
            <a:normAutofit/>
          </a:bodyPr>
          <a:lstStyle/>
          <a:p>
            <a:pPr algn="just" rtl="1"/>
            <a:r>
              <a:rPr lang="fa-IR" sz="2800" b="1" dirty="0" smtClean="0">
                <a:cs typeface="B Nazanin" pitchFamily="2" charset="-78"/>
              </a:rPr>
              <a:t>دیدگاه دیولافوا، جهانگرد فرانسوی: هیچ بنائی وجود ندارد که بتواند از حیث وسعت و زیبایی و تقارن عمارات، شایسته مقایسه با این میدان باشد.</a:t>
            </a:r>
            <a:endParaRPr lang="en-US" sz="28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697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isfp.ir/image/image_gallery?uuid=b17cb4b5-49d0-471b-b663-06092c8ce617&amp;groupId=25660&amp;t=133018236156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49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رشته معماری\معماری اسلامی\تصاویر های معماری اسلامی\میدان نقش جهان\Naqsh-e_Jahan_Squ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14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رشته معماری\معماری اسلامی\تصاویر های معماری اسلامی\میدان نقش جهان\Naqsh-e_Jahan_Square_by_Pascal_Coste_1_Ver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210206"/>
            <a:ext cx="5856871" cy="264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70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رشته معماری\معماری اسلامی\تصاویر های معماری اسلامی\میدان نقش جهان\نقاشی مربوط به سال 1703 اثر جهانگرد اروپای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396192" cy="672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رشته معماری\معماری اسلامی\تصاویر های معماری اسلامی\میدان نقش جهان\1024px-Ill1-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360361" cy="272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رشته معماری\معماری اسلامی\تصاویر های معماری اسلامی\میدان نقش جهان\میدان_نقش_جهان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38600"/>
            <a:ext cx="4472392" cy="183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29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مسجد شاه اصفهان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763000" cy="5638800"/>
          </a:xfrm>
        </p:spPr>
        <p:txBody>
          <a:bodyPr>
            <a:normAutofit/>
          </a:bodyPr>
          <a:lstStyle/>
          <a:p>
            <a:pPr algn="just" rtl="1"/>
            <a:r>
              <a:rPr lang="fa-IR" sz="2400" b="1" dirty="0" smtClean="0">
                <a:cs typeface="B Nazanin" pitchFamily="2" charset="-78"/>
              </a:rPr>
              <a:t>به مسجد سلطانی جدید و مسجد جامع عباسی مشهور بوده و امروزه به نام مسجد امام خوانده می شود.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یکی از زیباترین و منحصر به فردترین مساجد دوره صفویه در ضلع جنوبی میدان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مربوط به دوره شاه عباس اول 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معمار، استاد علی اکبر اصفهانی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پلان ویژه ، کتیبه های زیبا، کاشی های معرق و هفت رنگ نفیس، گنبد منحصر به فرد و وجود چهار مناره  و دو مدرسه دینی سلیمانیه و ناصریه(زمان شاه سلیمان)  از ویژگی های ممتاز این مسجد می باشند.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دارای گنبد دو پوسته گسسته(ناری) با آهیانه سبویی. 52 متر ارتفاع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آمود با کاشی معرق و  هفت رنگ(دیوارهای شبستان)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قطعه سنگ ساده در مدرسه جنوب غربی مسجددر نقطه ای کار گذاشته شده که ظهر حقیقی اصفهان را در چهار فصل نشان می دهد(محاسبات شیخ بهایی).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بازتاب صدا در زیر گنبد بزرگ مسجد</a:t>
            </a:r>
          </a:p>
        </p:txBody>
      </p:sp>
    </p:spTree>
    <p:extLst>
      <p:ext uri="{BB962C8B-B14F-4D97-AF65-F5344CB8AC3E}">
        <p14:creationId xmlns:p14="http://schemas.microsoft.com/office/powerpoint/2010/main" val="144361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رشته معماری\معماری اسلامی\تصاویر های معماری اسلامی\میدان نقش جهان\800px-Naghsh-e-jahan_masjed-e-shah_esfah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27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رشته معماری\معماری اسلامی\تصاویر های معماری اسلامی\مسجد امام اصفهان\9d8klkbult9v7tx1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8827"/>
            <a:ext cx="7391400" cy="649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13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رشته معماری\معماری اسلامی\تصاویر های معماری اسلامی\مسجد امام اصفهان\isfahan_plate_xii_3_emam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747712"/>
            <a:ext cx="88773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99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رشته معماری\معماری اسلامی\تصاویر های معماری اسلامی\مسجد امام اصفهان\34799_1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9018"/>
            <a:ext cx="5293179" cy="642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9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975"/>
            <a:ext cx="7772400" cy="101282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سبک اصفهانی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143000"/>
            <a:ext cx="8686800" cy="51816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342900" indent="-342900" algn="just" rtl="1">
              <a:buFont typeface="Arial" charset="0"/>
              <a:buChar char="•"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آخرین شیوه معماری ایران</a:t>
            </a:r>
          </a:p>
          <a:p>
            <a:pPr marL="342900" indent="-342900" algn="just" rtl="1">
              <a:buFont typeface="Arial" charset="0"/>
              <a:buChar char="•"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شیوه صفوی، افشاری، قاجاری و زند – قاجار هم نامیده شده است.</a:t>
            </a:r>
          </a:p>
          <a:p>
            <a:pPr marL="342900" indent="-342900" algn="just" rtl="1">
              <a:buFont typeface="Arial" charset="0"/>
              <a:buChar char="•"/>
            </a:pP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شامل دو دوره:</a:t>
            </a:r>
          </a:p>
          <a:p>
            <a:pPr algn="just" rtl="1"/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دوره  اول( رواج و شکوفایی)</a:t>
            </a:r>
          </a:p>
          <a:p>
            <a:pPr algn="just" rtl="1"/>
            <a:endParaRPr lang="fa-IR" sz="2400" b="1" dirty="0" smtClean="0">
              <a:solidFill>
                <a:schemeClr val="tx1"/>
              </a:solidFill>
              <a:cs typeface="B Nazanin" pitchFamily="2" charset="-78"/>
            </a:endParaRPr>
          </a:p>
          <a:p>
            <a:pPr algn="just" rtl="1"/>
            <a:r>
              <a:rPr lang="fa-IR" sz="2400" b="1" dirty="0">
                <a:solidFill>
                  <a:schemeClr val="tx1"/>
                </a:solidFill>
                <a:cs typeface="B Nazanin" pitchFamily="2" charset="-78"/>
              </a:rPr>
              <a:t> </a:t>
            </a: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                                   1- از زمان قره قویونلوها  تا پایان روزگار محمد شاه قاجار</a:t>
            </a:r>
          </a:p>
          <a:p>
            <a:pPr algn="just" rtl="1"/>
            <a:endParaRPr lang="fa-IR" sz="2400" b="1" dirty="0" smtClean="0">
              <a:solidFill>
                <a:schemeClr val="tx1"/>
              </a:solidFill>
              <a:cs typeface="B Nazanin" pitchFamily="2" charset="-78"/>
            </a:endParaRPr>
          </a:p>
          <a:p>
            <a:pPr algn="just" rtl="1"/>
            <a:r>
              <a:rPr lang="fa-IR" sz="2400" b="1" dirty="0">
                <a:solidFill>
                  <a:schemeClr val="tx1"/>
                </a:solidFill>
                <a:cs typeface="B Nazanin" pitchFamily="2" charset="-78"/>
              </a:rPr>
              <a:t>و دوره دوم (</a:t>
            </a: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پسرفت و انحطاط) </a:t>
            </a:r>
          </a:p>
          <a:p>
            <a:pPr algn="just" rtl="1"/>
            <a:endParaRPr lang="fa-IR" sz="2400" b="1" dirty="0" smtClean="0">
              <a:solidFill>
                <a:schemeClr val="tx1"/>
              </a:solidFill>
              <a:cs typeface="B Nazanin" pitchFamily="2" charset="-78"/>
            </a:endParaRPr>
          </a:p>
          <a:p>
            <a:pPr algn="just" rtl="1"/>
            <a:r>
              <a:rPr lang="fa-IR" sz="2400" b="1" dirty="0">
                <a:solidFill>
                  <a:schemeClr val="tx1"/>
                </a:solidFill>
                <a:cs typeface="B Nazanin" pitchFamily="2" charset="-78"/>
              </a:rPr>
              <a:t> </a:t>
            </a:r>
            <a:r>
              <a:rPr lang="fa-IR" sz="2400" b="1" dirty="0" smtClean="0">
                <a:solidFill>
                  <a:schemeClr val="tx1"/>
                </a:solidFill>
                <a:cs typeface="B Nazanin" pitchFamily="2" charset="-78"/>
              </a:rPr>
              <a:t>                                  2- از زمان افشاریان تا پایان قاجاریان </a:t>
            </a:r>
            <a:r>
              <a:rPr lang="fa-IR" sz="2400" dirty="0" smtClean="0">
                <a:solidFill>
                  <a:schemeClr val="tx1"/>
                </a:solidFill>
                <a:cs typeface="B Nazanin" pitchFamily="2" charset="-78"/>
              </a:rPr>
              <a:t>(از مهمترین دلایل انحطاط، ورود معماری اروپایی می باشد)</a:t>
            </a:r>
          </a:p>
          <a:p>
            <a:pPr algn="just" rtl="1"/>
            <a:endParaRPr lang="en-US" sz="2400" b="1" dirty="0">
              <a:solidFill>
                <a:schemeClr val="tx1"/>
              </a:solidFill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538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 algn="just" rtl="1"/>
            <a:r>
              <a:rPr lang="fa-IR" sz="2800" b="1" dirty="0" smtClean="0">
                <a:cs typeface="B Nazanin" pitchFamily="2" charset="-78"/>
              </a:rPr>
              <a:t>این بنا شاهکار جاویدان معماری و کاشی کاری است.</a:t>
            </a:r>
          </a:p>
          <a:p>
            <a:pPr algn="just" rtl="1"/>
            <a:r>
              <a:rPr lang="fa-IR" sz="2800" b="1" dirty="0" smtClean="0">
                <a:cs typeface="B Nazanin" pitchFamily="2" charset="-78"/>
              </a:rPr>
              <a:t>به دلیل اختلاف درجه قبله نسبت به میدان،  این بنا با 45 درجه چرخش ساخته  شده است. </a:t>
            </a:r>
          </a:p>
          <a:p>
            <a:pPr algn="just" rtl="1"/>
            <a:r>
              <a:rPr lang="fa-IR" sz="2800" b="1" dirty="0" smtClean="0">
                <a:cs typeface="B Nazanin" pitchFamily="2" charset="-78"/>
              </a:rPr>
              <a:t>دارای چهار مناره که دو مناره متناسب با میدان و دو مناره دیگر بیانگر جهت قبله است.</a:t>
            </a:r>
            <a:endParaRPr lang="en-US" sz="28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7624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رشته معماری\معماری اسلامی\تصاویر های معماری اسلامی\مسجد امام اصفهان\مسجد-تاریخی-شاه-در-اصفهان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8" y="457200"/>
            <a:ext cx="8824322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15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isfp.ir/image/image_gallery?uuid=18efcdde-f265-4d5d-9f03-106883f7cdf3&amp;groupId=25660&amp;t=133018039189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164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رشته معماری\معماری اسلامی\تصاویر های معماری اسلامی\میدان نقش جهان\800px-Naghshe_Jahan_S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8" y="64497"/>
            <a:ext cx="4032612" cy="298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رشته معماری\معماری اسلامی\تصاویر های معماری اسلامی\میدان نقش جهان\640px-Esfahan_(Iran)_Emam_Mosq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57" y="214745"/>
            <a:ext cx="4870043" cy="649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399"/>
            <a:ext cx="4121557" cy="3155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08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629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57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مسجد شیخ لطف الله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410200"/>
          </a:xfrm>
        </p:spPr>
        <p:txBody>
          <a:bodyPr>
            <a:normAutofit/>
          </a:bodyPr>
          <a:lstStyle/>
          <a:p>
            <a:pPr algn="just" rtl="1"/>
            <a:r>
              <a:rPr lang="fa-IR" sz="2400" b="1" dirty="0" smtClean="0">
                <a:cs typeface="B Nazanin" pitchFamily="2" charset="-78"/>
              </a:rPr>
              <a:t>در شرق میدان نقش جهان و از جمله مساجد برون گرای ایران می باشد.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صحن و مناره ندارد  و فقط شامل یک گنبدخانه(گنبد دوپوسته) است. 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پوسته خارجی گنبد با تزئینات معقلی و پوسته داخلی آن با معرق کاری تزئین شده است.</a:t>
            </a:r>
            <a:endParaRPr lang="en-US" sz="2400" b="1" dirty="0">
              <a:cs typeface="B Nazanin" pitchFamily="2" charset="-78"/>
            </a:endParaRPr>
          </a:p>
        </p:txBody>
      </p:sp>
      <p:pic>
        <p:nvPicPr>
          <p:cNvPr id="4" name="Picture 3" descr="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92" y="2819400"/>
            <a:ext cx="5521208" cy="3934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D:\رشته معماری\معماری اسلامی\تصاویر های معماری اسلامی\مسجد شیخ لطف الله\ir1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3394192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61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رشته معماری\معماری اسلامی\تصاویر های معماری اسلامی\مسجد شیخ لطف الله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299"/>
            <a:ext cx="8206154" cy="666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35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763000" cy="6172200"/>
          </a:xfrm>
        </p:spPr>
        <p:txBody>
          <a:bodyPr>
            <a:normAutofit/>
          </a:bodyPr>
          <a:lstStyle/>
          <a:p>
            <a:pPr algn="just" rtl="1"/>
            <a:r>
              <a:rPr lang="fa-IR" sz="2400" b="1" dirty="0" smtClean="0">
                <a:cs typeface="B Nazanin" pitchFamily="2" charset="-78"/>
              </a:rPr>
              <a:t>به دستور شاه عباس اول از 1012  تا 1028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معمار استاد محمد رضا اصفهانی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شاه عباس این مسجد را برای تجلیل از مقام شیخ لطف الله (از علمای بزرگ شیعه ، لبنانی و پدر زن خویش) ساخته است.</a:t>
            </a:r>
            <a:endParaRPr lang="en-US" sz="2400" b="1" dirty="0">
              <a:cs typeface="B Nazanin" pitchFamily="2" charset="-7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57400"/>
            <a:ext cx="5940216" cy="471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61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رشته معماری\معماری اسلامی\تصاویر های معماری اسلامی\مسجد شیخ لطف الله\MasjedSheikhLotfollah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0" y="228600"/>
            <a:ext cx="8757560" cy="616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1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579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4456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ویژگی های معماری شیوه اصفهانی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4102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just" rtl="1"/>
            <a:r>
              <a:rPr lang="fa-IR" sz="2400" b="1" dirty="0" smtClean="0">
                <a:cs typeface="B Nazanin" pitchFamily="2" charset="-78"/>
              </a:rPr>
              <a:t>ساده شدن طرحها( مربع و مستطیل)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هندسه  نسبت به دوره آذری(پیچیده)ساده شده و شکل ها و خط های شکسته بیشتر بکار رفت.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در پلان ساختمانها نخیر و نهاز (تورفته و بیرون زده) کمتر شد و ساخت گوشه های پخ در بنا رایج تر شد.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پیمون بندی و بهره گیری از اندام ها و اندازه های یکسان در ساختمان دنبال شد.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همچون شیوه آذری زبره و نما (سفت کاری و نازک کاری)جداگانه ساخته می شدند.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انواع تاق و گنبد بکار برده شد.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از اکثر آمود های قبلی استفاده شد.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استفاده بیشتر از کاشی هفت رنگ (خشتی) به جای کاشی تراش( معرق)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در این شیوه از قواره بری (آجر و چوب خمیده بریده شده) بهره می بردند.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استفاده فراوان از تزئینات گچی، گچ با آینه(در دوره قاجار)</a:t>
            </a:r>
            <a:endParaRPr lang="en-US" sz="24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127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رشته معماری\معماری اسلامی\تصاویر های معماری اسلامی\مسجد شیخ لطف الله\yyyi_9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690666" cy="604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290779"/>
            <a:ext cx="818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 smtClean="0">
                <a:cs typeface="B Nazanin" pitchFamily="2" charset="-78"/>
              </a:rPr>
              <a:t>سوراخ هایی </a:t>
            </a:r>
            <a:r>
              <a:rPr lang="fa-IR" sz="2000" b="1" dirty="0">
                <a:cs typeface="B Nazanin" pitchFamily="2" charset="-78"/>
              </a:rPr>
              <a:t>در قطر گنبد </a:t>
            </a:r>
            <a:r>
              <a:rPr lang="fa-IR" sz="2000" b="1" dirty="0" smtClean="0">
                <a:cs typeface="B Nazanin" pitchFamily="2" charset="-78"/>
              </a:rPr>
              <a:t>که به وسیله پنجره های گچبری از داخل و خارج مسدود شده است.</a:t>
            </a:r>
            <a:endParaRPr lang="en-US" sz="20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903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2014-09-05\Image.1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82" y="461521"/>
            <a:ext cx="4596518" cy="593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66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199"/>
            <a:ext cx="4343400" cy="5985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"/>
            <a:ext cx="4191000" cy="5985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4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رشته معماری\معماری اسلامی\تصاویر های معماری اسلامی\مسجد شیخ لطف الله\B1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43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رشته معماری\معماری اسلامی\تصاویر های معماری اسلامی\مسجد شیخ لطف الله\مسجد-شیخ-لطف-الله-خان-اصفهان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42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کاخ عالی قاپو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5181600"/>
          </a:xfrm>
        </p:spPr>
        <p:txBody>
          <a:bodyPr>
            <a:normAutofit/>
          </a:bodyPr>
          <a:lstStyle/>
          <a:p>
            <a:pPr algn="just" rtl="1"/>
            <a:r>
              <a:rPr lang="fa-IR" sz="2400" b="1" dirty="0" smtClean="0">
                <a:cs typeface="B Nazanin" pitchFamily="2" charset="-78"/>
              </a:rPr>
              <a:t>دارای 6 طبقه  و 48 متر ارتفاع  و محل حل و فصل امور کشور و دربار بوده است.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شاه عباس و جانشینان وی در این کاخ از سفیران و میهمانان بلند مرتبه و ویژه خود پذیرایی می کردند.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ستاوند طبقه 3 با هیجده ستون رو به میدان از چوب چنار در زمان شاه عباس دوم افزوده شده است. </a:t>
            </a:r>
          </a:p>
          <a:p>
            <a:pPr algn="just" rtl="1"/>
            <a:endParaRPr lang="en-US" sz="2400" b="1" dirty="0">
              <a:cs typeface="B Nazanin" pitchFamily="2" charset="-78"/>
            </a:endParaRPr>
          </a:p>
        </p:txBody>
      </p:sp>
      <p:pic>
        <p:nvPicPr>
          <p:cNvPr id="10242" name="Picture 2" descr="D:\رشته معماری\معماری اسلامی\تصاویر های معماری اسلامی\عالی قاپو\-عالی-قاپو-13895394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483649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رشته معماری\معماری اسلامی\تصاویر های معماری اسلامی\عالی قاپو\Aliqap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1" y="3429000"/>
            <a:ext cx="3759199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5400" y="6381690"/>
            <a:ext cx="3982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000" b="1" dirty="0" smtClean="0">
                <a:cs typeface="B Nazanin" pitchFamily="2" charset="-78"/>
              </a:rPr>
              <a:t>ایوان ستوندار مربوط به زمان شاه عباس دوم</a:t>
            </a:r>
            <a:endParaRPr lang="en-US" sz="20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361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isfp.ir/image/image_gallery?uuid=74c445d7-2436-4bbc-9b78-9ffed862df83&amp;groupId=25660&amp;t=133018260034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15400" cy="6691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610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رشته معماری\معماری اسلامی\تصاویر های معماری اسلامی\عالی قاپو\IAA0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91000"/>
            <a:ext cx="2590800" cy="260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رشته معماری\معماری اسلامی\تصاویر های معماری اسلامی\عالی قاپو\alighapo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638"/>
            <a:ext cx="5969943" cy="397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رشته معماری\معماری اسلامی\تصاویر های معماری اسلامی\عالی قاپو\alighapoo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91000"/>
            <a:ext cx="2278017" cy="261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4343400"/>
            <a:ext cx="44887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2000" b="1" dirty="0" smtClean="0">
                <a:cs typeface="B Nazanin" pitchFamily="2" charset="-78"/>
              </a:rPr>
              <a:t>برشالوده بنایی متعلق به </a:t>
            </a:r>
          </a:p>
          <a:p>
            <a:pPr algn="ctr"/>
            <a:r>
              <a:rPr lang="fa-IR" sz="2000" b="1" dirty="0" smtClean="0">
                <a:cs typeface="B Nazanin" pitchFamily="2" charset="-78"/>
              </a:rPr>
              <a:t>دوره تیموری ساخته شده است.</a:t>
            </a:r>
          </a:p>
          <a:p>
            <a:pPr algn="ctr"/>
            <a:r>
              <a:rPr lang="fa-IR" sz="2000" b="1" dirty="0" smtClean="0">
                <a:cs typeface="B Nazanin" pitchFamily="2" charset="-78"/>
              </a:rPr>
              <a:t>6طبقه </a:t>
            </a:r>
          </a:p>
          <a:p>
            <a:pPr algn="ctr"/>
            <a:r>
              <a:rPr lang="fa-IR" sz="2000" b="1" dirty="0" smtClean="0">
                <a:cs typeface="B Nazanin" pitchFamily="2" charset="-78"/>
              </a:rPr>
              <a:t>که هر طبقه آن آرایه های ویژه خود را دارد</a:t>
            </a:r>
          </a:p>
          <a:p>
            <a:pPr algn="ctr"/>
            <a:r>
              <a:rPr lang="fa-IR" sz="2000" b="1" dirty="0" smtClean="0">
                <a:cs typeface="B Nazanin" pitchFamily="2" charset="-78"/>
              </a:rPr>
              <a:t>و شامل </a:t>
            </a:r>
          </a:p>
          <a:p>
            <a:pPr algn="ctr"/>
            <a:r>
              <a:rPr lang="fa-IR" sz="2000" b="1" dirty="0" smtClean="0">
                <a:cs typeface="B Nazanin" pitchFamily="2" charset="-78"/>
              </a:rPr>
              <a:t>دیوارنگاره های رضا عباسی و شاگردانش می باشد </a:t>
            </a:r>
            <a:endParaRPr lang="en-US" sz="20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183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رشته معماری\معماری اسلامی\تصاویر های معماری اسلامی\عالی قاپو\سس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172199" cy="675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upload.wikimedia.org/wikipedia/commons/thumb/3/34/Aali_Qapu_4.JPG/200px-Aali_Qapu_4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83260"/>
            <a:ext cx="2514600" cy="6522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2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رشته معماری\معماری اسلامی\تصاویر های معماری اسلامی\عالی قاپو\Ali_Qap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709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00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0762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مهم ترین آثار معماری سبک اصفهانی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pPr algn="just" rtl="1"/>
            <a:r>
              <a:rPr lang="fa-IR" sz="2000" b="1" dirty="0" smtClean="0">
                <a:cs typeface="B Nazanin" pitchFamily="2" charset="-78"/>
              </a:rPr>
              <a:t>کاخ چهلستون قزوین</a:t>
            </a:r>
          </a:p>
          <a:p>
            <a:pPr algn="just" rtl="1"/>
            <a:r>
              <a:rPr lang="fa-IR" sz="2000" b="1" dirty="0" smtClean="0">
                <a:cs typeface="B Nazanin" pitchFamily="2" charset="-78"/>
              </a:rPr>
              <a:t>ارسن نقش جهان اصفهان: مسجد شاه(امام)، مسجد شیخ لطف الله، کاخ عالی قاپو و سردر قیصریه.</a:t>
            </a:r>
          </a:p>
          <a:p>
            <a:pPr algn="just" rtl="1"/>
            <a:r>
              <a:rPr lang="fa-IR" sz="2000" b="1" dirty="0" smtClean="0">
                <a:cs typeface="B Nazanin" pitchFamily="2" charset="-78"/>
              </a:rPr>
              <a:t>مسجد حکیم اصفهان</a:t>
            </a:r>
          </a:p>
          <a:p>
            <a:pPr algn="just" rtl="1"/>
            <a:r>
              <a:rPr lang="fa-IR" sz="2000" b="1" dirty="0" smtClean="0">
                <a:cs typeface="B Nazanin" pitchFamily="2" charset="-78"/>
              </a:rPr>
              <a:t>مسجد و مدرسه آقابزرگ کاشان</a:t>
            </a:r>
          </a:p>
          <a:p>
            <a:pPr algn="just" rtl="1"/>
            <a:r>
              <a:rPr lang="fa-IR" sz="2000" b="1" dirty="0" smtClean="0">
                <a:cs typeface="B Nazanin" pitchFamily="2" charset="-78"/>
              </a:rPr>
              <a:t>مدرسه خان شیراز</a:t>
            </a:r>
          </a:p>
          <a:p>
            <a:pPr algn="just" rtl="1"/>
            <a:r>
              <a:rPr lang="fa-IR" sz="2000" b="1" dirty="0" smtClean="0">
                <a:cs typeface="B Nazanin" pitchFamily="2" charset="-78"/>
              </a:rPr>
              <a:t>مدرسه چهارباغ اصفهان</a:t>
            </a:r>
          </a:p>
          <a:p>
            <a:pPr algn="just" rtl="1"/>
            <a:r>
              <a:rPr lang="fa-IR" sz="2000" b="1" dirty="0" smtClean="0">
                <a:cs typeface="B Nazanin" pitchFamily="2" charset="-78"/>
              </a:rPr>
              <a:t>کاخ چهلستون اصفهان</a:t>
            </a:r>
          </a:p>
          <a:p>
            <a:pPr algn="just" rtl="1"/>
            <a:r>
              <a:rPr lang="fa-IR" sz="2000" b="1" dirty="0" smtClean="0">
                <a:cs typeface="B Nazanin" pitchFamily="2" charset="-78"/>
              </a:rPr>
              <a:t>کاخ هشت بهشت اصفهان</a:t>
            </a:r>
          </a:p>
          <a:p>
            <a:pPr algn="just" rtl="1"/>
            <a:r>
              <a:rPr lang="fa-IR" sz="2000" b="1" dirty="0" smtClean="0">
                <a:cs typeface="B Nazanin" pitchFamily="2" charset="-78"/>
              </a:rPr>
              <a:t>کاخ خورشید در مشهد</a:t>
            </a:r>
          </a:p>
          <a:p>
            <a:pPr algn="just" rtl="1"/>
            <a:r>
              <a:rPr lang="fa-IR" sz="2000" b="1" dirty="0" smtClean="0">
                <a:cs typeface="B Nazanin" pitchFamily="2" charset="-78"/>
              </a:rPr>
              <a:t>کاخ صفی آباد بهشهر</a:t>
            </a:r>
          </a:p>
          <a:p>
            <a:pPr algn="just" rtl="1"/>
            <a:r>
              <a:rPr lang="fa-IR" sz="2000" b="1" dirty="0" smtClean="0">
                <a:cs typeface="B Nazanin" pitchFamily="2" charset="-78"/>
              </a:rPr>
              <a:t>مجموعه گنجعلی خان کرمان</a:t>
            </a:r>
          </a:p>
          <a:p>
            <a:pPr algn="just" rtl="1"/>
            <a:r>
              <a:rPr lang="fa-IR" sz="2000" b="1" dirty="0" smtClean="0">
                <a:cs typeface="B Nazanin" pitchFamily="2" charset="-78"/>
              </a:rPr>
              <a:t>پلهای الله وردیخان و خواجوی اصفهان</a:t>
            </a:r>
          </a:p>
          <a:p>
            <a:pPr algn="just" rtl="1"/>
            <a:r>
              <a:rPr lang="fa-IR" sz="2000" b="1" dirty="0" smtClean="0">
                <a:cs typeface="B Nazanin" pitchFamily="2" charset="-78"/>
              </a:rPr>
              <a:t>باغ دولت آباد یزد</a:t>
            </a:r>
          </a:p>
          <a:p>
            <a:pPr algn="just" rtl="1"/>
            <a:r>
              <a:rPr lang="fa-IR" sz="2000" b="1" dirty="0" smtClean="0">
                <a:cs typeface="B Nazanin" pitchFamily="2" charset="-78"/>
              </a:rPr>
              <a:t>کاروانسراهای شبلی در تبریز، خان خوره و ده بید و امین آباد در شیراز، زین الدین در یزد، زیره در کاشان، دیر گچین در تهران، مهیار و شیخ علی خان و مادر شاه یا هتل عباسی در اصفهان و ... </a:t>
            </a:r>
          </a:p>
          <a:p>
            <a:pPr algn="just" rtl="1"/>
            <a:endParaRPr lang="fa-IR" sz="2000" b="1" dirty="0" smtClean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461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pload.wikimedia.org/wikipedia/commons/thumb/7/70/Aali_Qapu_2.JPG/200px-Aali_Qapu_2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5867400" cy="6484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40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کاخ هشت بهشت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5181600"/>
          </a:xfrm>
        </p:spPr>
        <p:txBody>
          <a:bodyPr>
            <a:normAutofit/>
          </a:bodyPr>
          <a:lstStyle/>
          <a:p>
            <a:pPr algn="just" rtl="1"/>
            <a:r>
              <a:rPr lang="fa-IR" sz="2400" b="1" dirty="0" smtClean="0">
                <a:cs typeface="B Nazanin" pitchFamily="2" charset="-78"/>
              </a:rPr>
              <a:t>در اصفهان در سال 1080 ه.ق در زمان شاه سلیمان 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عمارت هشت بهشت، هشت به بهشت و هشت در هشت بهشت نامیده می شده است.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چون از هر سو به باغ باز می شود به آن کوشک می گویند.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این ساختمان چهار ایوان در چهار سمت داشته و به صورت هشت ضلعی  است.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نمایانگر هماهنگ ترین معماری دوره صفویه است.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دو طبقه با طاق های  زیبا و تزئینات (مقرنس کاری، گچبری، نقاشی، خاتم کاری) فراوان.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این کاخ در عین تنوع و گوناگونی و تعدد فضاها از وحدت و یکپارچگی و تزئینات قابل توجه برخوردار است.</a:t>
            </a:r>
          </a:p>
        </p:txBody>
      </p:sp>
    </p:spTree>
    <p:extLst>
      <p:ext uri="{BB962C8B-B14F-4D97-AF65-F5344CB8AC3E}">
        <p14:creationId xmlns:p14="http://schemas.microsoft.com/office/powerpoint/2010/main" val="144361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رشته معماری\معماری اسلامی\تصاویر های معماری اسلامی\کاخ هشت بهشت\1_8802290149_L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5" y="76200"/>
            <a:ext cx="896899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23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upload.wikimedia.org/wikipedia/commons/thumb/3/32/Plafond_hasht_behesht_esfahan.jpg/200px-Plafond_hasht_behesht_esfahan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2" y="533400"/>
            <a:ext cx="4398818" cy="5685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D:\رشته معماری\معماری اسلامی\تصاویر های معماری اسلامی\کاخ هشت بهشت\884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"/>
            <a:ext cx="4290874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24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رشته معماری\معماری اسلامی\تصاویر های معماری اسلامی\کاخ هشت بهشت\88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4" y="122465"/>
            <a:ext cx="9015046" cy="627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30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رشته معماری\معماری اسلامی\تصاویر های معماری اسلامی\کاخ هشت بهشت\ir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94"/>
            <a:ext cx="8382000" cy="68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89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رشته معماری\معماری اسلامی\تصاویر های معماری اسلامی\کاخ هشت بهشت\ir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200"/>
            <a:ext cx="414653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رشته معماری\معماری اسلامی\تصاویر های معماری اسلامی\کاخ هشت بهشت\884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98" y="131618"/>
            <a:ext cx="2183702" cy="337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رشته معماری\معماری اسلامی\تصاویر های معماری اسلامی\کاخ هشت بهشت\884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4413915" cy="307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رشته معماری\معماری اسلامی\تصاویر های معماری اسلامی\کاخ هشت بهشت\884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511" y="3733800"/>
            <a:ext cx="4486031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58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رشته معماری\معماری اسلامی\تصاویر های معماری اسلامی\کاخ هشت بهشت\14_8802290149_L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8342"/>
            <a:ext cx="8808026" cy="613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81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کاخ چهلستون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181600"/>
          </a:xfrm>
        </p:spPr>
        <p:txBody>
          <a:bodyPr>
            <a:normAutofit/>
          </a:bodyPr>
          <a:lstStyle/>
          <a:p>
            <a:pPr algn="just" rtl="1"/>
            <a:r>
              <a:rPr lang="fa-IR" sz="2400" b="1" dirty="0" smtClean="0">
                <a:cs typeface="B Nazanin" pitchFamily="2" charset="-78"/>
              </a:rPr>
              <a:t>در اصفهان یک ستاوند دوره صفویه است.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ستاوند: فضای ستونداری که در سه طرف باز است و دیوار ندارد.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احداث در دوره شاه عباس اول و گسترش در دوره شاه عباس دوم.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دارای نقاشی، حجاری، آینه کاری، طلاکاری، کاشی کاری و ... </a:t>
            </a:r>
            <a:endParaRPr lang="en-US" sz="2400" b="1" dirty="0">
              <a:cs typeface="B Nazanin" pitchFamily="2" charset="-78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142260"/>
            <a:ext cx="5244294" cy="36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61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رشته معماری\معماری اسلامی\تصاویر های معماری اسلامی\کاخ چهل ستون\chehel-soton-isfahan-13743184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12" y="304800"/>
            <a:ext cx="8851788" cy="590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02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20762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میدان نقش جهان اصفهان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5181600"/>
          </a:xfrm>
        </p:spPr>
        <p:txBody>
          <a:bodyPr>
            <a:normAutofit/>
          </a:bodyPr>
          <a:lstStyle/>
          <a:p>
            <a:pPr algn="just" rtl="1"/>
            <a:r>
              <a:rPr lang="fa-IR" sz="2400" b="1" dirty="0" smtClean="0">
                <a:cs typeface="B Nazanin" pitchFamily="2" charset="-78"/>
              </a:rPr>
              <a:t>دارای ابعاد 507 × 165 متر و نزدیک به 85 هزار متر مربع مساحت، </a:t>
            </a:r>
            <a:endParaRPr lang="en-US" sz="2400" b="1" dirty="0" smtClean="0">
              <a:cs typeface="B Nazanin" pitchFamily="2" charset="-78"/>
            </a:endParaRPr>
          </a:p>
          <a:p>
            <a:pPr algn="just" rtl="1"/>
            <a:endParaRPr lang="fa-IR" sz="2400" b="1" dirty="0" smtClean="0">
              <a:cs typeface="B Nazanin" pitchFamily="2" charset="-78"/>
            </a:endParaRP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                                                          شمالی – جنوبی (مسجد شاه و قیصریه)</a:t>
            </a:r>
            <a:endParaRPr lang="fa-IR" sz="2400" b="1" dirty="0">
              <a:cs typeface="B Nazanin" pitchFamily="2" charset="-78"/>
            </a:endParaRP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این میدان دارای سه محور                شرقی – غربی ( شیخ لطف الله و عالی قاپو)</a:t>
            </a:r>
          </a:p>
          <a:p>
            <a:pPr algn="just" rtl="1"/>
            <a:endParaRPr lang="fa-IR" sz="2400" b="1" dirty="0">
              <a:cs typeface="B Nazanin" pitchFamily="2" charset="-78"/>
            </a:endParaRPr>
          </a:p>
          <a:p>
            <a:pPr marL="0" indent="0" algn="just" rtl="1">
              <a:buNone/>
            </a:pPr>
            <a:r>
              <a:rPr lang="fa-IR" sz="2400" b="1" dirty="0" smtClean="0">
                <a:cs typeface="B Nazanin" pitchFamily="2" charset="-78"/>
              </a:rPr>
              <a:t>                                                             شرقی  - غربی ساختمان های در راستای خیابان چهل ستون</a:t>
            </a:r>
          </a:p>
          <a:p>
            <a:pPr marL="0" indent="0" algn="just" rtl="1">
              <a:buNone/>
            </a:pPr>
            <a:endParaRPr lang="fa-IR" sz="2400" b="1" dirty="0">
              <a:cs typeface="B Nazanin" pitchFamily="2" charset="-78"/>
            </a:endParaRPr>
          </a:p>
          <a:p>
            <a:pPr marL="0" indent="0" algn="just" rtl="1">
              <a:buNone/>
            </a:pPr>
            <a:r>
              <a:rPr lang="fa-IR" sz="2400" b="1" dirty="0" smtClean="0">
                <a:cs typeface="B Nazanin" pitchFamily="2" charset="-78"/>
              </a:rPr>
              <a:t>● میدان زمین بازی چوگان، رژه قشون و برگزاری آیین ها و جشن ها و نمایش های گوناگون  بوده است.      </a:t>
            </a:r>
            <a:endParaRPr lang="en-US" sz="2400" b="1" dirty="0">
              <a:cs typeface="B Nazanin" pitchFamily="2" charset="-78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953000" y="2400300"/>
            <a:ext cx="838200" cy="419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077690" y="3124200"/>
            <a:ext cx="71351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876800" y="29718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61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رشته معماری\معماری اسلامی\تصاویر های معماری اسلامی\کاخ چهل ستون\-چهلستون-اصفهان-13895348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9" y="124777"/>
            <a:ext cx="8835631" cy="58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33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pload.wikimedia.org/wikipedia/commons/thumb/9/90/Chehel_Sotoun_Inside%2C_Isfahan_Edit1.jpg/500px-Chehel_Sotoun_Inside%2C_Isfahan_Edit1.jpg">
            <a:hlinkClick r:id="rId2" tooltip="&quot;داخل کاخ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8915400" cy="563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93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upload.wikimedia.org/wikipedia/commons/thumb/4/4e/Fresque_chehel_sotoun_esfahan.jpg/120px-Fresque_chehel_sotoun_esfahan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6129"/>
            <a:ext cx="4343400" cy="319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upload.wikimedia.org/wikipedia/commons/thumb/7/75/ChehelSotoun08.JPG/120px-ChehelSotoun08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38862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upload.wikimedia.org/wikipedia/commons/thumb/0/0d/ChehelSotoun23.JPG/120px-ChehelSotoun23.JPG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4114800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upload.wikimedia.org/wikipedia/commons/thumb/a/a9/ChehelSotoun29.JPG/120px-ChehelSotoun29.JPG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3770947" cy="33458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66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رشته معماری\معماری اسلامی\تصاویر های معماری اسلامی\کاخ چهل ستون\40sotunnegare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433868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رشته معماری\معماری اسلامی\تصاویر های معماری اسلامی\کاخ چهل ستون\40sotunnem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62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رشته معماری\معماری اسلامی\تصاویر های معماری اسلامی\کاخ چهل ستون\40sotunnegare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70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75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کاخ چهلستون قزوین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763000" cy="5181600"/>
          </a:xfrm>
        </p:spPr>
        <p:txBody>
          <a:bodyPr>
            <a:normAutofit/>
          </a:bodyPr>
          <a:lstStyle/>
          <a:p>
            <a:pPr algn="just" rtl="1"/>
            <a:r>
              <a:rPr lang="fa-IR" sz="2400" b="1" dirty="0" smtClean="0">
                <a:cs typeface="B Nazanin" pitchFamily="2" charset="-78"/>
              </a:rPr>
              <a:t>روزگار شاه طهماسب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معروف به عمارت کلاه فرنگی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پلان، مانند بسیاری از کاخ ها به صورت پادجفت( نامتقارن) کار شده است.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ولی از بیرون در نما جفت سازی دیده می شود.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دو اشکوب که آسمانه همکف به شکل تاقی و اشکوب دوم تخت است.</a:t>
            </a:r>
            <a:endParaRPr lang="en-US" sz="2400" b="1" dirty="0">
              <a:cs typeface="B Nazanin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76600"/>
            <a:ext cx="4666686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582" y="3276600"/>
            <a:ext cx="3256775" cy="305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69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رشته معماری\معماری اسلامی\تصاویر های معماری اسلامی\چهلستون قزوین\Qazvin_-_Chehel_Sotun.1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4432"/>
            <a:ext cx="8991600" cy="598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98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رشته معماری\معماری اسلامی\تصاویر های معماری اسلامی\چهلستون قزوین\1_40_chehelso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" y="76200"/>
            <a:ext cx="5354550" cy="377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رشته معماری\معماری اسلامی\تصاویر های معماری اسلامی\چهلستون قزوین\1024px-Chehelsotoon_qazvi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35" y="4038600"/>
            <a:ext cx="4845165" cy="272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رشته معماری\معماری اسلامی\تصاویر های معماری اسلامی\چهلستون قزوین\Chehelsotoon_qazvin_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62400"/>
            <a:ext cx="3643745" cy="273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رشته معماری\معماری اسلامی\تصاویر های معماری اسلامی\چهلستون قزوین\ir4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44" y="838200"/>
            <a:ext cx="3531383" cy="193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72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مدرسه چهار باغ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763000" cy="5181600"/>
          </a:xfrm>
        </p:spPr>
        <p:txBody>
          <a:bodyPr>
            <a:normAutofit/>
          </a:bodyPr>
          <a:lstStyle/>
          <a:p>
            <a:pPr algn="just" rtl="1"/>
            <a:r>
              <a:rPr lang="fa-IR" sz="2400" b="1" dirty="0" smtClean="0">
                <a:cs typeface="B Nazanin" pitchFamily="2" charset="-78"/>
              </a:rPr>
              <a:t>یکی از زیباترین مدرسه های ایران که در زمان شاه سلطان حسین در اصفهان ساخته شده است(1126- 1116 ه .ق).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به نام مدرسه سلطانی و مادرشاه  هم نامیده می شود.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دارای کاشی کاری هفت رنگ، معرق، گره چینی، معقلی 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میانسرا با چهار ایوان.(ساختمانی چهار ایوانی به همراه یک کاروان سرا(هتل عباسی کنونی ) و یک بازار(هنر)</a:t>
            </a:r>
          </a:p>
          <a:p>
            <a:pPr algn="just" rtl="1"/>
            <a:r>
              <a:rPr lang="fa-IR" sz="2000" b="1" dirty="0" smtClean="0">
                <a:cs typeface="B Nazanin" pitchFamily="2" charset="-78"/>
              </a:rPr>
              <a:t>گنبد خانه با گنبد دو پوسته گسسته، گنبدی خوش ترکیب با نگاره های اسلیمی به رنگهای زرد و سیاه بر روی زمینه فیروزه ای و درخشان.</a:t>
            </a:r>
          </a:p>
          <a:p>
            <a:pPr algn="just" rtl="1"/>
            <a:endParaRPr lang="en-US" sz="2400" b="1" dirty="0">
              <a:cs typeface="B Nazanin" pitchFamily="2" charset="-78"/>
            </a:endParaRPr>
          </a:p>
        </p:txBody>
      </p:sp>
      <p:pic>
        <p:nvPicPr>
          <p:cNvPr id="13314" name="Picture 2" descr="D:\رشته معماری\معماری اسلامی\تصاویر های معماری اسلامی\مدرسه چهارباغ\164865_g7c6ZyC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657600"/>
            <a:ext cx="47625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88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686800" cy="586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89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رشته معماری\معماری اسلامی\تصاویر های معماری اسلامی\مدرسه چهارباغ\164865_C8wa3z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523" y="76200"/>
            <a:ext cx="6236677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61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رشته معماری\معماری اسلامی\تصاویر های معماری اسلامی\میدان نقش جهان\image_gall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15561" cy="57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94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2014-09-05\Im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0007"/>
            <a:ext cx="4648200" cy="633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6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رشته معماری\معماری اسلامی\تصاویر های معماری اسلامی\مدرسه چهارباغ\164865_FiAoWG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876800" cy="293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رشته معماری\معماری اسلامی\تصاویر های معماری اسلامی\مدرسه چهارباغ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247" y="76200"/>
            <a:ext cx="3900554" cy="293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رشته معماری\معماری اسلامی\تصاویر های معماری اسلامی\مدرسه چهارباغ\-کجاست-13895378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1425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70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6868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096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رشته معماری\معماری اسلامی\تصاویر های معماری اسلامی\مدرسه چهارباغ\164865_TRvydaS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6705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85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سی و سه پل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5181600"/>
          </a:xfrm>
        </p:spPr>
        <p:txBody>
          <a:bodyPr>
            <a:normAutofit/>
          </a:bodyPr>
          <a:lstStyle/>
          <a:p>
            <a:pPr algn="just" rtl="1"/>
            <a:r>
              <a:rPr lang="fa-IR" sz="2800" b="1" dirty="0" smtClean="0">
                <a:cs typeface="B Nazanin" pitchFamily="2" charset="-78"/>
              </a:rPr>
              <a:t>معروف به پل شاه عباسی، الله وردیخان، سی و سه چشمه، چهارباغ و جلفا.</a:t>
            </a:r>
          </a:p>
          <a:p>
            <a:pPr algn="just" rtl="1"/>
            <a:r>
              <a:rPr lang="fa-IR" sz="2800" b="1" dirty="0" smtClean="0">
                <a:cs typeface="B Nazanin" pitchFamily="2" charset="-78"/>
              </a:rPr>
              <a:t>تأسیس در دوره شاه عباس(1011 - 1005 ه.ق).</a:t>
            </a:r>
          </a:p>
          <a:p>
            <a:pPr algn="just" rtl="1"/>
            <a:r>
              <a:rPr lang="fa-IR" sz="2800" b="1" dirty="0" smtClean="0">
                <a:cs typeface="B Nazanin" pitchFamily="2" charset="-78"/>
              </a:rPr>
              <a:t>بر روی زاینده رود در شهر اصفهان 360 متر طول، 13/75 متر عرض.</a:t>
            </a:r>
          </a:p>
          <a:p>
            <a:pPr algn="just" rtl="1"/>
            <a:r>
              <a:rPr lang="fa-IR" sz="2800" b="1" dirty="0" smtClean="0">
                <a:cs typeface="B Nazanin" pitchFamily="2" charset="-78"/>
              </a:rPr>
              <a:t>مصالح از آجر و سنگ، آهک و گچ.</a:t>
            </a:r>
          </a:p>
          <a:p>
            <a:pPr algn="just" rtl="1"/>
            <a:endParaRPr lang="fa-IR" sz="2800" b="1" dirty="0" smtClean="0">
              <a:cs typeface="B Nazanin" pitchFamily="2" charset="-78"/>
            </a:endParaRPr>
          </a:p>
          <a:p>
            <a:pPr algn="just" rtl="1"/>
            <a:endParaRPr lang="en-US" sz="28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492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isfahan.ir/dorsapax/userfiles/image/DSC007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" y="76200"/>
            <a:ext cx="8991600" cy="662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85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همه چیز در مورد سی و سه پل اصفهان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" y="20782"/>
            <a:ext cx="89916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85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همه چیز در مورد سی و سه پل اصفهان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655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85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رشته معماری\معماری اسلامی\تصاویر های معماری اسلامی\سی و سه پل\_44470969_04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"/>
            <a:ext cx="4495800" cy="324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رشته معماری\معماری اسلامی\تصاویر های معماری اسلامی\سی و سه پل\389967_wcZZFHp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29000"/>
            <a:ext cx="5334000" cy="333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85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پل خواجو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5181600"/>
          </a:xfrm>
        </p:spPr>
        <p:txBody>
          <a:bodyPr>
            <a:normAutofit/>
          </a:bodyPr>
          <a:lstStyle/>
          <a:p>
            <a:pPr algn="just" rtl="1"/>
            <a:r>
              <a:rPr lang="fa-IR" sz="2800" b="1" dirty="0" smtClean="0">
                <a:cs typeface="B Nazanin" pitchFamily="2" charset="-78"/>
              </a:rPr>
              <a:t>هم پل بوده هم سد.</a:t>
            </a:r>
          </a:p>
          <a:p>
            <a:pPr algn="just" rtl="1"/>
            <a:r>
              <a:rPr lang="fa-IR" sz="2800" b="1" dirty="0" smtClean="0">
                <a:cs typeface="B Nazanin" pitchFamily="2" charset="-78"/>
              </a:rPr>
              <a:t>این پل در شهر اصفهان بر روی زاینده رود واقع شده و پل شاه، بابارکن الدین و حسن بیگ هم نامیده می شود.</a:t>
            </a:r>
          </a:p>
          <a:p>
            <a:pPr algn="just" rtl="1"/>
            <a:r>
              <a:rPr lang="fa-IR" sz="2800" b="1" dirty="0" smtClean="0">
                <a:cs typeface="B Nazanin" pitchFamily="2" charset="-78"/>
              </a:rPr>
              <a:t>مربوط به زمان شاه عباس دوم صفوی در سال 1060 ه.ق بنا شده است.</a:t>
            </a:r>
          </a:p>
          <a:p>
            <a:pPr algn="just" rtl="1"/>
            <a:r>
              <a:rPr lang="fa-IR" sz="2800" b="1" dirty="0" smtClean="0">
                <a:cs typeface="B Nazanin" pitchFamily="2" charset="-78"/>
              </a:rPr>
              <a:t>طول 133  و عرض 12 متر است.</a:t>
            </a:r>
          </a:p>
          <a:p>
            <a:pPr algn="just" rtl="1"/>
            <a:r>
              <a:rPr lang="fa-IR" sz="2800" b="1" dirty="0" smtClean="0">
                <a:cs typeface="B Nazanin" pitchFamily="2" charset="-78"/>
              </a:rPr>
              <a:t>این پل دارای تزئینات آجرکاری و به دلیل بنای بیگلربیگی(شاه نشین) در مرکز پل با تزئینات کاشیکاری و نقاشی و گچبری مشهورتر از سایر پلهای زاینده رود است.</a:t>
            </a:r>
          </a:p>
          <a:p>
            <a:pPr algn="just" rtl="1"/>
            <a:endParaRPr lang="en-US" sz="28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4831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16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رشته معماری\معماری اسلامی\تصاویر های معماری اسلامی\پل خواجو\khajooo-Taksavar-c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9" y="152400"/>
            <a:ext cx="8893791" cy="595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85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aju-Bridge-Esfahan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0" y="152400"/>
            <a:ext cx="2942590" cy="354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ttp://upload.wikimedia.org/wikipedia/commons/thumb/0/02/Khaajou-bridge.JPG/120px-Khaajou-bridge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88" y="3906409"/>
            <a:ext cx="2961957" cy="283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پل خواجو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3744"/>
            <a:ext cx="3352800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پل خواجو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212144"/>
            <a:ext cx="2133600" cy="2112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پل خواجو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93881"/>
            <a:ext cx="3048000" cy="2811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59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رشته معماری\معماری اسلامی\تصاویر های معماری اسلامی\پل خواجو\853_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9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670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01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0733"/>
            <a:ext cx="4953000" cy="619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72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رشته معماری\معماری اسلامی\تصاویر های معماری اسلامی\پل خواجو\khaju_bridge_isfah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"/>
            <a:ext cx="4953000" cy="330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رشته معماری\معماری اسلامی\تصاویر های معماری اسلامی\پل خواجو\145916_5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68" y="3429000"/>
            <a:ext cx="5056632" cy="336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9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مدرسه خان شیراز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763000" cy="5181600"/>
          </a:xfrm>
        </p:spPr>
        <p:txBody>
          <a:bodyPr>
            <a:normAutofit/>
          </a:bodyPr>
          <a:lstStyle/>
          <a:p>
            <a:pPr algn="just" rtl="1"/>
            <a:r>
              <a:rPr lang="fa-IR" sz="2800" b="1" dirty="0" smtClean="0">
                <a:cs typeface="B Nazanin" pitchFamily="2" charset="-78"/>
              </a:rPr>
              <a:t>1024 ه .ق توسط استاد حسین شماعی شیرازی ساخته شده است.</a:t>
            </a:r>
          </a:p>
          <a:p>
            <a:pPr algn="just" rtl="1"/>
            <a:r>
              <a:rPr lang="fa-IR" sz="2800" b="1" dirty="0" smtClean="0">
                <a:cs typeface="B Nazanin" pitchFamily="2" charset="-78"/>
              </a:rPr>
              <a:t>برخی از اندام های این مدرسه بر پایه اعداد مقدس بوده (از جمله: دوازده راهرو  به نیت دوازده امام، 114 اتاق برابر تعداد سوره های قرآن ، یک مسجد (خدا)  و ...)</a:t>
            </a:r>
          </a:p>
          <a:p>
            <a:pPr algn="just" rtl="1"/>
            <a:r>
              <a:rPr lang="fa-IR" sz="2800" b="1" dirty="0" smtClean="0">
                <a:cs typeface="B Nazanin" pitchFamily="2" charset="-78"/>
              </a:rPr>
              <a:t>کامل ترین مدرسه ایران، چهار تاقی است.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1"/>
            <a:ext cx="3024362" cy="375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3352800" cy="4462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5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resyekhaan (2)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" y="105410"/>
            <a:ext cx="4380548" cy="332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D:\رشته معماری\معماری اسلامی\تصاویر های معماری اسلامی\مدرسه خان شیراز\38370_مدرسه خان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410"/>
            <a:ext cx="4470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رشته معماری\معماری اسلامی\تصاویر های معماری اسلامی\مدرسه خان شیراز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57600"/>
            <a:ext cx="2286000" cy="30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85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رشته معماری\معماری اسلامی\تصاویر های معماری اسلامی\مدرسه خان شیراز\38371_Picture 1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71709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36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ارسن گنجعلی خان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5181600"/>
          </a:xfrm>
        </p:spPr>
        <p:txBody>
          <a:bodyPr>
            <a:normAutofit/>
          </a:bodyPr>
          <a:lstStyle/>
          <a:p>
            <a:pPr algn="just" rtl="1"/>
            <a:r>
              <a:rPr lang="fa-IR" sz="2400" b="1" dirty="0" smtClean="0">
                <a:cs typeface="B Nazanin" pitchFamily="2" charset="-78"/>
              </a:rPr>
              <a:t> در شیوه اصفهانی در سال های 1005 تا 1034 ه.ق به فرمان گنجعلی خان فرماندار شاه عباس در کرمان ساخته شده است.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معمار آن استاد محمد یزدی است.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شامل مدرسه، کاروانسرا، حمام، آب انبار، ضرابخانه و مسجد که در گرداگرد میدان هستند.</a:t>
            </a:r>
          </a:p>
          <a:p>
            <a:pPr algn="just" rtl="1"/>
            <a:r>
              <a:rPr lang="fa-IR" sz="2400" b="1" dirty="0" smtClean="0">
                <a:cs typeface="B Nazanin" pitchFamily="2" charset="-78"/>
              </a:rPr>
              <a:t>سه سوی این ارسن راسته بازار میگذرد.</a:t>
            </a:r>
            <a:endParaRPr lang="en-US" sz="24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870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8935764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07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30901" y="-604185"/>
            <a:ext cx="6629399" cy="799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36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رشته معماری\معماری اسلامی\تصاویر های معماری اسلامی\گنجعلی خان کرمان\گنجعلی خان کرمان.و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26286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36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رشته معماری\معماری اسلامی\تصاویر های معماری اسلامی\گنجعلی خان کرمان\گنجعلی خان کرمان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1" y="76200"/>
            <a:ext cx="5667375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رشته معماری\معماری اسلامی\تصاویر های معماری اسلامی\گنجعلی خان کرمان\hamame-ganjalikhan-kerman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62400"/>
            <a:ext cx="3657600" cy="274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36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باغ دولت آباد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5181600"/>
          </a:xfrm>
        </p:spPr>
        <p:txBody>
          <a:bodyPr>
            <a:normAutofit/>
          </a:bodyPr>
          <a:lstStyle/>
          <a:p>
            <a:pPr algn="just" rtl="1"/>
            <a:r>
              <a:rPr lang="fa-IR" sz="2800" b="1" dirty="0" smtClean="0">
                <a:cs typeface="B Nazanin" pitchFamily="2" charset="-78"/>
              </a:rPr>
              <a:t>توسط محمد تقی خان یزدی(فرمانروای یزد) ساخته شده است.</a:t>
            </a:r>
          </a:p>
          <a:p>
            <a:pPr algn="just" rtl="1"/>
            <a:r>
              <a:rPr lang="fa-IR" sz="2800" b="1" dirty="0" smtClean="0">
                <a:cs typeface="B Nazanin" pitchFamily="2" charset="-78"/>
              </a:rPr>
              <a:t>در دوره افشاریه ساخته شده  و در دوره زندیه تکمیل شد.</a:t>
            </a:r>
          </a:p>
          <a:p>
            <a:pPr algn="just" rtl="1"/>
            <a:r>
              <a:rPr lang="fa-IR" sz="2800" b="1" dirty="0" smtClean="0">
                <a:cs typeface="B Nazanin" pitchFamily="2" charset="-78"/>
              </a:rPr>
              <a:t>کوشک اصلی این بنا ساختمانی با پلان هشت ضلعی  و در دو طبقه بنا شده است.</a:t>
            </a:r>
          </a:p>
          <a:p>
            <a:pPr algn="just" rtl="1"/>
            <a:r>
              <a:rPr lang="fa-IR" sz="2800" b="1" dirty="0" smtClean="0">
                <a:cs typeface="B Nazanin" pitchFamily="2" charset="-78"/>
              </a:rPr>
              <a:t>از ویژگی های بارز این بنا بادگیر بلند آن است که مرتفع ترین بادگیر یزد است.</a:t>
            </a:r>
          </a:p>
          <a:p>
            <a:pPr algn="just" rtl="1"/>
            <a:r>
              <a:rPr lang="fa-IR" sz="2800" b="1" dirty="0" smtClean="0">
                <a:cs typeface="B Nazanin" pitchFamily="2" charset="-78"/>
              </a:rPr>
              <a:t>ارسن این باغ شامل: سردر، آبریزگاه، شترگلو، ساختمان تابستانی، اندرونی، کوشک اصلی باغ و...</a:t>
            </a:r>
            <a:endParaRPr lang="en-US" sz="2800" b="1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729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رشته معماری\معماری اسلامی\تصاویر های معماری اسلامی\باغ دولت آباد یزد\2_9002181596_L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343400" cy="671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رشته معماری\معماری اسلامی\تصاویر های معماری اسلامی\باغ دولت آباد یزد\1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570572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7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رشته معماری\معماری اسلامی\تصاویر های معماری اسلامی\باغ دولت آباد یزد\BagheDolatAbad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7291"/>
            <a:ext cx="6996869" cy="668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7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رشته معماری\معماری اسلامی\تصاویر های معماری اسلامی\باغ دولت آباد یزد\resized_527837_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8144"/>
            <a:ext cx="4344923" cy="291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رشته معماری\معماری اسلامی\تصاویر های معماری اسلامی\باغ دولت آباد یزد\resized_527840_9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81400"/>
            <a:ext cx="442798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رشته معماری\معماری اسلامی\تصاویر های معماری اسلامی\باغ دولت آباد یزد\resized_527845_5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61476"/>
            <a:ext cx="4308667" cy="289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رشته معماری\معماری اسلامی\تصاویر های معماری اسلامی\باغ دولت آباد یزد\resized_527832_9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17" y="264542"/>
            <a:ext cx="4260888" cy="28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7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رشته معماری\معماری اسلامی\تصاویر های معماری اسلامی\باغ دولت آباد یزد\resized_527842_7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4800"/>
            <a:ext cx="8999981" cy="604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85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کاخ خورشید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763000" cy="5181600"/>
          </a:xfrm>
        </p:spPr>
        <p:txBody>
          <a:bodyPr>
            <a:normAutofit/>
          </a:bodyPr>
          <a:lstStyle/>
          <a:p>
            <a:pPr algn="just" rtl="1"/>
            <a:r>
              <a:rPr lang="fa-IR" sz="2800" b="1" dirty="0" smtClean="0">
                <a:cs typeface="B Nazanin" pitchFamily="2" charset="-78"/>
              </a:rPr>
              <a:t>در کلات نادری خراسان، مربوط به دوره افشاریه</a:t>
            </a:r>
          </a:p>
          <a:p>
            <a:pPr algn="just" rtl="1"/>
            <a:r>
              <a:rPr lang="fa-IR" sz="2800" b="1" dirty="0" smtClean="0">
                <a:cs typeface="B Nazanin" pitchFamily="2" charset="-78"/>
              </a:rPr>
              <a:t> کوشکی است هشت ضلعی با نمای سنگی که ترکیبی از معماری ایرانی، هندی و مغولی است.</a:t>
            </a:r>
            <a:endParaRPr lang="fa-IR" sz="2800" b="1" dirty="0">
              <a:cs typeface="B Nazanin" pitchFamily="2" charset="-78"/>
            </a:endParaRPr>
          </a:p>
          <a:p>
            <a:pPr algn="just" rtl="1"/>
            <a:r>
              <a:rPr lang="fa-IR" sz="2800" b="1" dirty="0" smtClean="0">
                <a:cs typeface="B Nazanin" pitchFamily="2" charset="-78"/>
              </a:rPr>
              <a:t>برای حفاظت از گنجینه نادر شاه.</a:t>
            </a:r>
          </a:p>
          <a:p>
            <a:pPr algn="just" rtl="1"/>
            <a:r>
              <a:rPr lang="fa-IR" sz="2800" b="1" dirty="0" smtClean="0">
                <a:cs typeface="B Nazanin" pitchFamily="2" charset="-78"/>
              </a:rPr>
              <a:t>بنایی سه طبقه که اسرای هندی آن را بنا کردند.</a:t>
            </a:r>
          </a:p>
          <a:p>
            <a:pPr algn="just" rtl="1"/>
            <a:endParaRPr lang="fa-IR" sz="2800" b="1" dirty="0" smtClean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188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oonoab.com/assets/js/admin/uploaded/2013/08/Modeling_maya_30110309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74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isfp.ir/image/image_gallery?uuid=b40725f9-b3c7-496d-867e-a95f886592d4&amp;groupId=25660&amp;t=133017989876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67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noonoab.com/assets/js/admin/uploaded/2013/08/20100618014949_img_9479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"/>
            <a:ext cx="8762999" cy="6172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74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دورنمایی از کاخ خورشید در شهر کلات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47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74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رشته معماری\معماری اسلامی\تصاویر های معماری اسلامی\کاخ کلات\images.jpgر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"/>
            <a:ext cx="5029199" cy="665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74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rPr>
              <a:t>www.memari98.com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04900" y="1712177"/>
            <a:ext cx="67818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4400" dirty="0" smtClean="0">
                <a:solidFill>
                  <a:srgbClr val="FF0000"/>
                </a:solidFill>
                <a:latin typeface="Bodoni MT Black" panose="02070A03080606020203" pitchFamily="18" charset="0"/>
              </a:rPr>
              <a:t>بزرگترین مرجع معماری و عمران </a:t>
            </a:r>
            <a:endParaRPr lang="fa-IR" sz="4400" dirty="0">
              <a:solidFill>
                <a:srgbClr val="FF0000"/>
              </a:solidFill>
              <a:latin typeface="Bodoni MT Black" panose="02070A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88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2322</TotalTime>
  <Words>1576</Words>
  <Application>Microsoft Office PowerPoint</Application>
  <PresentationFormat>On-screen Show (4:3)</PresentationFormat>
  <Paragraphs>141</Paragraphs>
  <Slides>93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8" baseType="lpstr">
      <vt:lpstr>Arial</vt:lpstr>
      <vt:lpstr>B Nazanin</vt:lpstr>
      <vt:lpstr>Bodoni MT Black</vt:lpstr>
      <vt:lpstr>Calibri</vt:lpstr>
      <vt:lpstr>Office Theme</vt:lpstr>
      <vt:lpstr>به نام خدا</vt:lpstr>
      <vt:lpstr>سبک اصفهانی</vt:lpstr>
      <vt:lpstr>ویژگی های معماری شیوه اصفهانی</vt:lpstr>
      <vt:lpstr>مهم ترین آثار معماری سبک اصفهانی</vt:lpstr>
      <vt:lpstr>میدان نقش جهان اصفهان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مسجد شاه اصفهان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مسجد شیخ لطف الله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کاخ عالی قاپو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کاخ هشت بهشت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کاخ چهلستون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کاخ چهلستون قزوین</vt:lpstr>
      <vt:lpstr>PowerPoint Presentation</vt:lpstr>
      <vt:lpstr>PowerPoint Presentation</vt:lpstr>
      <vt:lpstr>مدرسه چهار باغ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سی و سه پل</vt:lpstr>
      <vt:lpstr>PowerPoint Presentation</vt:lpstr>
      <vt:lpstr>PowerPoint Presentation</vt:lpstr>
      <vt:lpstr>PowerPoint Presentation</vt:lpstr>
      <vt:lpstr>PowerPoint Presentation</vt:lpstr>
      <vt:lpstr>پل خواجو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مدرسه خان شیراز</vt:lpstr>
      <vt:lpstr>PowerPoint Presentation</vt:lpstr>
      <vt:lpstr>PowerPoint Presentation</vt:lpstr>
      <vt:lpstr>ارسن گنجعلی خان</vt:lpstr>
      <vt:lpstr>PowerPoint Presentation</vt:lpstr>
      <vt:lpstr>PowerPoint Presentation</vt:lpstr>
      <vt:lpstr>PowerPoint Presentation</vt:lpstr>
      <vt:lpstr>باغ دولت آباد</vt:lpstr>
      <vt:lpstr>PowerPoint Presentation</vt:lpstr>
      <vt:lpstr>PowerPoint Presentation</vt:lpstr>
      <vt:lpstr>PowerPoint Presentation</vt:lpstr>
      <vt:lpstr>PowerPoint Presentation</vt:lpstr>
      <vt:lpstr>کاخ خورشید</vt:lpstr>
      <vt:lpstr>PowerPoint Presentation</vt:lpstr>
      <vt:lpstr>PowerPoint Presentation</vt:lpstr>
      <vt:lpstr>PowerPoint Presentation</vt:lpstr>
      <vt:lpstr>PowerPoint Presentation</vt:lpstr>
      <vt:lpstr>www.memari98.com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www.memari98.com</dc:title>
  <dc:creator>www.memari98.com</dc:creator>
  <cp:keywords>www.memari98.com</cp:keywords>
  <cp:lastModifiedBy>MRT www.Win2Farsi.com</cp:lastModifiedBy>
  <cp:revision>234</cp:revision>
  <dcterms:created xsi:type="dcterms:W3CDTF">2010-02-28T06:57:06Z</dcterms:created>
  <dcterms:modified xsi:type="dcterms:W3CDTF">2016-12-22T18:34:22Z</dcterms:modified>
  <cp:category>www.memari98.com</cp:category>
</cp:coreProperties>
</file>