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5"/>
  </p:notesMasterIdLst>
  <p:handoutMasterIdLst>
    <p:handoutMasterId r:id="rId46"/>
  </p:handoutMasterIdLst>
  <p:sldIdLst>
    <p:sldId id="256" r:id="rId2"/>
    <p:sldId id="282" r:id="rId3"/>
    <p:sldId id="283" r:id="rId4"/>
    <p:sldId id="257" r:id="rId5"/>
    <p:sldId id="296" r:id="rId6"/>
    <p:sldId id="305" r:id="rId7"/>
    <p:sldId id="348" r:id="rId8"/>
    <p:sldId id="307" r:id="rId9"/>
    <p:sldId id="341" r:id="rId10"/>
    <p:sldId id="309" r:id="rId11"/>
    <p:sldId id="349" r:id="rId12"/>
    <p:sldId id="285" r:id="rId13"/>
    <p:sldId id="259" r:id="rId14"/>
    <p:sldId id="315" r:id="rId15"/>
    <p:sldId id="273" r:id="rId16"/>
    <p:sldId id="335" r:id="rId17"/>
    <p:sldId id="268" r:id="rId18"/>
    <p:sldId id="269" r:id="rId19"/>
    <p:sldId id="350" r:id="rId20"/>
    <p:sldId id="265" r:id="rId21"/>
    <p:sldId id="261" r:id="rId22"/>
    <p:sldId id="281" r:id="rId23"/>
    <p:sldId id="289" r:id="rId24"/>
    <p:sldId id="292" r:id="rId25"/>
    <p:sldId id="299" r:id="rId26"/>
    <p:sldId id="301" r:id="rId27"/>
    <p:sldId id="303" r:id="rId28"/>
    <p:sldId id="333" r:id="rId29"/>
    <p:sldId id="351" r:id="rId30"/>
    <p:sldId id="336" r:id="rId31"/>
    <p:sldId id="342" r:id="rId32"/>
    <p:sldId id="337" r:id="rId33"/>
    <p:sldId id="338" r:id="rId34"/>
    <p:sldId id="339" r:id="rId35"/>
    <p:sldId id="343" r:id="rId36"/>
    <p:sldId id="340" r:id="rId37"/>
    <p:sldId id="344" r:id="rId38"/>
    <p:sldId id="345" r:id="rId39"/>
    <p:sldId id="346" r:id="rId40"/>
    <p:sldId id="352" r:id="rId41"/>
    <p:sldId id="334" r:id="rId42"/>
    <p:sldId id="295" r:id="rId43"/>
    <p:sldId id="353"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000"/>
    <a:srgbClr val="786B3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65" autoAdjust="0"/>
    <p:restoredTop sz="94595" autoAdjust="0"/>
  </p:normalViewPr>
  <p:slideViewPr>
    <p:cSldViewPr>
      <p:cViewPr varScale="1">
        <p:scale>
          <a:sx n="63" d="100"/>
          <a:sy n="63" d="100"/>
        </p:scale>
        <p:origin x="72"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133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235F4-57CC-42FE-AC32-116C9F28D60E}" type="doc">
      <dgm:prSet loTypeId="urn:microsoft.com/office/officeart/2005/8/layout/orgChart1" loCatId="hierarchy" qsTypeId="urn:microsoft.com/office/officeart/2005/8/quickstyle/simple1" qsCatId="simple" csTypeId="urn:microsoft.com/office/officeart/2005/8/colors/accent1_2" csCatId="accent1"/>
      <dgm:spPr/>
    </dgm:pt>
    <dgm:pt modelId="{8D5EFF88-59E2-4345-B70E-B6609B1F20C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فضا</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FAC018E5-8468-42E5-9BF9-60047DADDFC3}" type="parTrans" cxnId="{EEF143D7-9E0E-4C2F-984F-438AD2BA4463}">
      <dgm:prSet/>
      <dgm:spPr/>
    </dgm:pt>
    <dgm:pt modelId="{E9279DB6-211E-4303-954A-5EE878C8E534}" type="sibTrans" cxnId="{EEF143D7-9E0E-4C2F-984F-438AD2BA4463}">
      <dgm:prSet/>
      <dgm:spPr/>
    </dgm:pt>
    <dgm:pt modelId="{45923B9D-0271-432C-B151-253E38ED7E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خصوصی</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964CEED4-5886-48AF-A91F-3BD208B93931}" type="parTrans" cxnId="{F972B7EE-63C3-400B-93CC-29AB6C05BAA1}">
      <dgm:prSet/>
      <dgm:spPr/>
    </dgm:pt>
    <dgm:pt modelId="{41FE7B2A-022F-4991-994A-4D4C990A181F}" type="sibTrans" cxnId="{F972B7EE-63C3-400B-93CC-29AB6C05BAA1}">
      <dgm:prSet/>
      <dgm:spPr/>
    </dgm:pt>
    <dgm:pt modelId="{A5C74BBD-7D10-4DD8-B130-13BAAB331D7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باز</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B8861F4D-44A8-4688-A11C-8A96EE80083C}" type="parTrans" cxnId="{C4037A41-4F2F-4105-8051-0631EA1B6973}">
      <dgm:prSet/>
      <dgm:spPr/>
    </dgm:pt>
    <dgm:pt modelId="{281943AE-5B1C-497A-A95D-3411CBFFD1F0}" type="sibTrans" cxnId="{C4037A41-4F2F-4105-8051-0631EA1B6973}">
      <dgm:prSet/>
      <dgm:spPr/>
    </dgm:pt>
    <dgm:pt modelId="{49680AF4-8BC9-40E0-81BF-AD1FC24E836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بسته</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5AD602A7-7AF9-40C2-8DBE-2A619334E096}" type="parTrans" cxnId="{A3BB28D0-577D-413D-8226-93B587964528}">
      <dgm:prSet/>
      <dgm:spPr/>
    </dgm:pt>
    <dgm:pt modelId="{1883F568-C785-4941-A0A8-199B69BF0AE3}" type="sibTrans" cxnId="{A3BB28D0-577D-413D-8226-93B587964528}">
      <dgm:prSet/>
      <dgm:spPr/>
    </dgm:pt>
    <dgm:pt modelId="{9EB2BD57-2DF5-4C7D-AC72-E0D5C187240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عمومی</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2FF19085-DF8A-4085-96A6-602018776E9C}" type="parTrans" cxnId="{E1A316FC-C71B-4D1E-8E95-C6CE3EBDF06C}">
      <dgm:prSet/>
      <dgm:spPr/>
    </dgm:pt>
    <dgm:pt modelId="{8B49FEFC-DCAD-4F78-969A-A5CBC58FFB92}" type="sibTrans" cxnId="{E1A316FC-C71B-4D1E-8E95-C6CE3EBDF06C}">
      <dgm:prSet/>
      <dgm:spPr/>
    </dgm:pt>
    <dgm:pt modelId="{B345A7E4-6ADB-48C3-BD48-113B9948516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باز</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F37E5AC2-9BA1-4D8F-B07F-D0FF4D82B4E4}" type="parTrans" cxnId="{19FFF0FF-36A8-485E-93CF-67860EE3F280}">
      <dgm:prSet/>
      <dgm:spPr/>
    </dgm:pt>
    <dgm:pt modelId="{DE124469-C0B9-4EBC-AD6E-8E7B3D02C7AE}" type="sibTrans" cxnId="{19FFF0FF-36A8-485E-93CF-67860EE3F280}">
      <dgm:prSet/>
      <dgm:spPr/>
    </dgm:pt>
    <dgm:pt modelId="{2F61DEEE-C8F2-4B20-8ED3-2A0CB84E07C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بسته</a:t>
          </a:r>
          <a:endParaRPr kumimoji="0" lang="en-US" altLang="fa-IR"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dgm:t>
    </dgm:pt>
    <dgm:pt modelId="{3770E0EE-C9F2-49FC-8255-2515C2407E43}" type="parTrans" cxnId="{26C58C30-902A-4988-BE79-8C9784EB850B}">
      <dgm:prSet/>
      <dgm:spPr/>
    </dgm:pt>
    <dgm:pt modelId="{D93D7585-1B13-4211-A156-ABF2163397D4}" type="sibTrans" cxnId="{26C58C30-902A-4988-BE79-8C9784EB850B}">
      <dgm:prSet/>
      <dgm:spPr/>
    </dgm:pt>
    <dgm:pt modelId="{76F7C9F3-C3B9-44FC-9BE4-BF8F510D076D}" type="pres">
      <dgm:prSet presAssocID="{DDF235F4-57CC-42FE-AC32-116C9F28D60E}" presName="hierChild1" presStyleCnt="0">
        <dgm:presLayoutVars>
          <dgm:orgChart val="1"/>
          <dgm:chPref val="1"/>
          <dgm:dir/>
          <dgm:animOne val="branch"/>
          <dgm:animLvl val="lvl"/>
          <dgm:resizeHandles/>
        </dgm:presLayoutVars>
      </dgm:prSet>
      <dgm:spPr/>
    </dgm:pt>
    <dgm:pt modelId="{C984A7BB-3B9F-44DA-AD78-55727E05CF79}" type="pres">
      <dgm:prSet presAssocID="{8D5EFF88-59E2-4345-B70E-B6609B1F20CA}" presName="hierRoot1" presStyleCnt="0">
        <dgm:presLayoutVars>
          <dgm:hierBranch/>
        </dgm:presLayoutVars>
      </dgm:prSet>
      <dgm:spPr/>
    </dgm:pt>
    <dgm:pt modelId="{E4C2137E-EE6E-43BD-BF83-33C027C69ED0}" type="pres">
      <dgm:prSet presAssocID="{8D5EFF88-59E2-4345-B70E-B6609B1F20CA}" presName="rootComposite1" presStyleCnt="0"/>
      <dgm:spPr/>
    </dgm:pt>
    <dgm:pt modelId="{2B810F0C-C838-4B75-BE98-4839B1B5BBF5}" type="pres">
      <dgm:prSet presAssocID="{8D5EFF88-59E2-4345-B70E-B6609B1F20CA}" presName="rootText1" presStyleLbl="node0" presStyleIdx="0" presStyleCnt="1">
        <dgm:presLayoutVars>
          <dgm:chPref val="3"/>
        </dgm:presLayoutVars>
      </dgm:prSet>
      <dgm:spPr/>
      <dgm:t>
        <a:bodyPr/>
        <a:lstStyle/>
        <a:p>
          <a:endParaRPr lang="en-US"/>
        </a:p>
      </dgm:t>
    </dgm:pt>
    <dgm:pt modelId="{69073BBF-75B9-4EC2-B9B2-1A704A7F54CE}" type="pres">
      <dgm:prSet presAssocID="{8D5EFF88-59E2-4345-B70E-B6609B1F20CA}" presName="rootConnector1" presStyleLbl="node1" presStyleIdx="0" presStyleCnt="0"/>
      <dgm:spPr/>
      <dgm:t>
        <a:bodyPr/>
        <a:lstStyle/>
        <a:p>
          <a:endParaRPr lang="en-US"/>
        </a:p>
      </dgm:t>
    </dgm:pt>
    <dgm:pt modelId="{FC569535-D299-4928-A238-2E9C4CEBB726}" type="pres">
      <dgm:prSet presAssocID="{8D5EFF88-59E2-4345-B70E-B6609B1F20CA}" presName="hierChild2" presStyleCnt="0"/>
      <dgm:spPr/>
    </dgm:pt>
    <dgm:pt modelId="{817D6C3B-F0CF-48BD-ABCE-FED79462B9CB}" type="pres">
      <dgm:prSet presAssocID="{964CEED4-5886-48AF-A91F-3BD208B93931}" presName="Name35" presStyleLbl="parChTrans1D2" presStyleIdx="0" presStyleCnt="2"/>
      <dgm:spPr/>
    </dgm:pt>
    <dgm:pt modelId="{C3EBD2B6-71A2-4D4E-9F96-25A43663C193}" type="pres">
      <dgm:prSet presAssocID="{45923B9D-0271-432C-B151-253E38ED7E7E}" presName="hierRoot2" presStyleCnt="0">
        <dgm:presLayoutVars>
          <dgm:hierBranch/>
        </dgm:presLayoutVars>
      </dgm:prSet>
      <dgm:spPr/>
    </dgm:pt>
    <dgm:pt modelId="{61DBBF34-55BB-4E9F-8AC8-17FAA2D27151}" type="pres">
      <dgm:prSet presAssocID="{45923B9D-0271-432C-B151-253E38ED7E7E}" presName="rootComposite" presStyleCnt="0"/>
      <dgm:spPr/>
    </dgm:pt>
    <dgm:pt modelId="{9EA1F8A1-BC29-4184-8BE3-286DAF3BD044}" type="pres">
      <dgm:prSet presAssocID="{45923B9D-0271-432C-B151-253E38ED7E7E}" presName="rootText" presStyleLbl="node2" presStyleIdx="0" presStyleCnt="2">
        <dgm:presLayoutVars>
          <dgm:chPref val="3"/>
        </dgm:presLayoutVars>
      </dgm:prSet>
      <dgm:spPr/>
      <dgm:t>
        <a:bodyPr/>
        <a:lstStyle/>
        <a:p>
          <a:endParaRPr lang="en-US"/>
        </a:p>
      </dgm:t>
    </dgm:pt>
    <dgm:pt modelId="{69619E3A-AFEA-4934-8B91-E7BA94DB2E06}" type="pres">
      <dgm:prSet presAssocID="{45923B9D-0271-432C-B151-253E38ED7E7E}" presName="rootConnector" presStyleLbl="node2" presStyleIdx="0" presStyleCnt="2"/>
      <dgm:spPr/>
      <dgm:t>
        <a:bodyPr/>
        <a:lstStyle/>
        <a:p>
          <a:endParaRPr lang="en-US"/>
        </a:p>
      </dgm:t>
    </dgm:pt>
    <dgm:pt modelId="{36F30262-086C-407C-A2F7-4175F7CBF299}" type="pres">
      <dgm:prSet presAssocID="{45923B9D-0271-432C-B151-253E38ED7E7E}" presName="hierChild4" presStyleCnt="0"/>
      <dgm:spPr/>
    </dgm:pt>
    <dgm:pt modelId="{483F8294-8E72-497A-8E34-CAFFE1EEA7DD}" type="pres">
      <dgm:prSet presAssocID="{B8861F4D-44A8-4688-A11C-8A96EE80083C}" presName="Name35" presStyleLbl="parChTrans1D3" presStyleIdx="0" presStyleCnt="4"/>
      <dgm:spPr/>
    </dgm:pt>
    <dgm:pt modelId="{B8ECDD94-DAC0-4A60-B215-A6D6FC2C53F1}" type="pres">
      <dgm:prSet presAssocID="{A5C74BBD-7D10-4DD8-B130-13BAAB331D77}" presName="hierRoot2" presStyleCnt="0">
        <dgm:presLayoutVars>
          <dgm:hierBranch val="r"/>
        </dgm:presLayoutVars>
      </dgm:prSet>
      <dgm:spPr/>
    </dgm:pt>
    <dgm:pt modelId="{11B02794-71D1-4038-8E09-F5A09703A836}" type="pres">
      <dgm:prSet presAssocID="{A5C74BBD-7D10-4DD8-B130-13BAAB331D77}" presName="rootComposite" presStyleCnt="0"/>
      <dgm:spPr/>
    </dgm:pt>
    <dgm:pt modelId="{6321017C-B117-4725-A1E8-98DF41A15ADD}" type="pres">
      <dgm:prSet presAssocID="{A5C74BBD-7D10-4DD8-B130-13BAAB331D77}" presName="rootText" presStyleLbl="node3" presStyleIdx="0" presStyleCnt="4">
        <dgm:presLayoutVars>
          <dgm:chPref val="3"/>
        </dgm:presLayoutVars>
      </dgm:prSet>
      <dgm:spPr/>
      <dgm:t>
        <a:bodyPr/>
        <a:lstStyle/>
        <a:p>
          <a:endParaRPr lang="en-US"/>
        </a:p>
      </dgm:t>
    </dgm:pt>
    <dgm:pt modelId="{7924B676-0532-4A47-9412-11D474B58E0A}" type="pres">
      <dgm:prSet presAssocID="{A5C74BBD-7D10-4DD8-B130-13BAAB331D77}" presName="rootConnector" presStyleLbl="node3" presStyleIdx="0" presStyleCnt="4"/>
      <dgm:spPr/>
      <dgm:t>
        <a:bodyPr/>
        <a:lstStyle/>
        <a:p>
          <a:endParaRPr lang="en-US"/>
        </a:p>
      </dgm:t>
    </dgm:pt>
    <dgm:pt modelId="{6F2EEE0F-3E2E-4B7C-A8E3-B9A121F068CF}" type="pres">
      <dgm:prSet presAssocID="{A5C74BBD-7D10-4DD8-B130-13BAAB331D77}" presName="hierChild4" presStyleCnt="0"/>
      <dgm:spPr/>
    </dgm:pt>
    <dgm:pt modelId="{BDA34940-5964-4E8E-9753-009557E2008B}" type="pres">
      <dgm:prSet presAssocID="{A5C74BBD-7D10-4DD8-B130-13BAAB331D77}" presName="hierChild5" presStyleCnt="0"/>
      <dgm:spPr/>
    </dgm:pt>
    <dgm:pt modelId="{120FB0F4-1367-46AE-9E75-BB135F1C3D49}" type="pres">
      <dgm:prSet presAssocID="{5AD602A7-7AF9-40C2-8DBE-2A619334E096}" presName="Name35" presStyleLbl="parChTrans1D3" presStyleIdx="1" presStyleCnt="4"/>
      <dgm:spPr/>
    </dgm:pt>
    <dgm:pt modelId="{64063955-DB7A-4F91-ABE9-F4F6A6F30692}" type="pres">
      <dgm:prSet presAssocID="{49680AF4-8BC9-40E0-81BF-AD1FC24E836C}" presName="hierRoot2" presStyleCnt="0">
        <dgm:presLayoutVars>
          <dgm:hierBranch val="r"/>
        </dgm:presLayoutVars>
      </dgm:prSet>
      <dgm:spPr/>
    </dgm:pt>
    <dgm:pt modelId="{4157399F-A733-4C57-966A-31ED597D3841}" type="pres">
      <dgm:prSet presAssocID="{49680AF4-8BC9-40E0-81BF-AD1FC24E836C}" presName="rootComposite" presStyleCnt="0"/>
      <dgm:spPr/>
    </dgm:pt>
    <dgm:pt modelId="{D3BC669E-FACD-4FA2-8C53-28CAB93B9855}" type="pres">
      <dgm:prSet presAssocID="{49680AF4-8BC9-40E0-81BF-AD1FC24E836C}" presName="rootText" presStyleLbl="node3" presStyleIdx="1" presStyleCnt="4">
        <dgm:presLayoutVars>
          <dgm:chPref val="3"/>
        </dgm:presLayoutVars>
      </dgm:prSet>
      <dgm:spPr/>
      <dgm:t>
        <a:bodyPr/>
        <a:lstStyle/>
        <a:p>
          <a:endParaRPr lang="en-US"/>
        </a:p>
      </dgm:t>
    </dgm:pt>
    <dgm:pt modelId="{AB39613A-9050-4E5F-8C39-CCCAF3A39227}" type="pres">
      <dgm:prSet presAssocID="{49680AF4-8BC9-40E0-81BF-AD1FC24E836C}" presName="rootConnector" presStyleLbl="node3" presStyleIdx="1" presStyleCnt="4"/>
      <dgm:spPr/>
      <dgm:t>
        <a:bodyPr/>
        <a:lstStyle/>
        <a:p>
          <a:endParaRPr lang="en-US"/>
        </a:p>
      </dgm:t>
    </dgm:pt>
    <dgm:pt modelId="{0406808D-EF1E-4917-A6D8-A9DCF9E29807}" type="pres">
      <dgm:prSet presAssocID="{49680AF4-8BC9-40E0-81BF-AD1FC24E836C}" presName="hierChild4" presStyleCnt="0"/>
      <dgm:spPr/>
    </dgm:pt>
    <dgm:pt modelId="{700813EE-090C-4C86-8F7B-7B0C17B477B0}" type="pres">
      <dgm:prSet presAssocID="{49680AF4-8BC9-40E0-81BF-AD1FC24E836C}" presName="hierChild5" presStyleCnt="0"/>
      <dgm:spPr/>
    </dgm:pt>
    <dgm:pt modelId="{03BED06A-4BDF-4CDF-AE9F-4BDD0824A360}" type="pres">
      <dgm:prSet presAssocID="{45923B9D-0271-432C-B151-253E38ED7E7E}" presName="hierChild5" presStyleCnt="0"/>
      <dgm:spPr/>
    </dgm:pt>
    <dgm:pt modelId="{63EAC2FF-4B7F-4D17-9712-1CC7927FDEC4}" type="pres">
      <dgm:prSet presAssocID="{2FF19085-DF8A-4085-96A6-602018776E9C}" presName="Name35" presStyleLbl="parChTrans1D2" presStyleIdx="1" presStyleCnt="2"/>
      <dgm:spPr/>
    </dgm:pt>
    <dgm:pt modelId="{35DA8D4C-B2A6-44C1-8634-9C9F24162795}" type="pres">
      <dgm:prSet presAssocID="{9EB2BD57-2DF5-4C7D-AC72-E0D5C1872400}" presName="hierRoot2" presStyleCnt="0">
        <dgm:presLayoutVars>
          <dgm:hierBranch/>
        </dgm:presLayoutVars>
      </dgm:prSet>
      <dgm:spPr/>
    </dgm:pt>
    <dgm:pt modelId="{680F80F5-99CF-4EAF-BD2C-DDCDB01B41B9}" type="pres">
      <dgm:prSet presAssocID="{9EB2BD57-2DF5-4C7D-AC72-E0D5C1872400}" presName="rootComposite" presStyleCnt="0"/>
      <dgm:spPr/>
    </dgm:pt>
    <dgm:pt modelId="{B1DE4C23-ADEB-429D-84B9-3E7896B8E90E}" type="pres">
      <dgm:prSet presAssocID="{9EB2BD57-2DF5-4C7D-AC72-E0D5C1872400}" presName="rootText" presStyleLbl="node2" presStyleIdx="1" presStyleCnt="2">
        <dgm:presLayoutVars>
          <dgm:chPref val="3"/>
        </dgm:presLayoutVars>
      </dgm:prSet>
      <dgm:spPr/>
      <dgm:t>
        <a:bodyPr/>
        <a:lstStyle/>
        <a:p>
          <a:endParaRPr lang="en-US"/>
        </a:p>
      </dgm:t>
    </dgm:pt>
    <dgm:pt modelId="{E90D1CF2-3A85-4298-AEF8-F87D204298ED}" type="pres">
      <dgm:prSet presAssocID="{9EB2BD57-2DF5-4C7D-AC72-E0D5C1872400}" presName="rootConnector" presStyleLbl="node2" presStyleIdx="1" presStyleCnt="2"/>
      <dgm:spPr/>
      <dgm:t>
        <a:bodyPr/>
        <a:lstStyle/>
        <a:p>
          <a:endParaRPr lang="en-US"/>
        </a:p>
      </dgm:t>
    </dgm:pt>
    <dgm:pt modelId="{09C79F14-87D6-46C4-BA0A-3B499F372DA0}" type="pres">
      <dgm:prSet presAssocID="{9EB2BD57-2DF5-4C7D-AC72-E0D5C1872400}" presName="hierChild4" presStyleCnt="0"/>
      <dgm:spPr/>
    </dgm:pt>
    <dgm:pt modelId="{3521B867-D8F8-41F5-A49E-3A3B29EE1B14}" type="pres">
      <dgm:prSet presAssocID="{F37E5AC2-9BA1-4D8F-B07F-D0FF4D82B4E4}" presName="Name35" presStyleLbl="parChTrans1D3" presStyleIdx="2" presStyleCnt="4"/>
      <dgm:spPr/>
    </dgm:pt>
    <dgm:pt modelId="{D946899F-8E11-4562-B40A-63C7D8EF41B4}" type="pres">
      <dgm:prSet presAssocID="{B345A7E4-6ADB-48C3-BD48-113B99485162}" presName="hierRoot2" presStyleCnt="0">
        <dgm:presLayoutVars>
          <dgm:hierBranch val="r"/>
        </dgm:presLayoutVars>
      </dgm:prSet>
      <dgm:spPr/>
    </dgm:pt>
    <dgm:pt modelId="{C199BCEA-63AF-479C-BE7B-61F4755E97FF}" type="pres">
      <dgm:prSet presAssocID="{B345A7E4-6ADB-48C3-BD48-113B99485162}" presName="rootComposite" presStyleCnt="0"/>
      <dgm:spPr/>
    </dgm:pt>
    <dgm:pt modelId="{010AB78E-E682-47AB-86EC-E0D2A03A0F2D}" type="pres">
      <dgm:prSet presAssocID="{B345A7E4-6ADB-48C3-BD48-113B99485162}" presName="rootText" presStyleLbl="node3" presStyleIdx="2" presStyleCnt="4">
        <dgm:presLayoutVars>
          <dgm:chPref val="3"/>
        </dgm:presLayoutVars>
      </dgm:prSet>
      <dgm:spPr/>
      <dgm:t>
        <a:bodyPr/>
        <a:lstStyle/>
        <a:p>
          <a:endParaRPr lang="en-US"/>
        </a:p>
      </dgm:t>
    </dgm:pt>
    <dgm:pt modelId="{C407F4DD-5069-41E2-9601-A9B0F9FD1014}" type="pres">
      <dgm:prSet presAssocID="{B345A7E4-6ADB-48C3-BD48-113B99485162}" presName="rootConnector" presStyleLbl="node3" presStyleIdx="2" presStyleCnt="4"/>
      <dgm:spPr/>
      <dgm:t>
        <a:bodyPr/>
        <a:lstStyle/>
        <a:p>
          <a:endParaRPr lang="en-US"/>
        </a:p>
      </dgm:t>
    </dgm:pt>
    <dgm:pt modelId="{4F122EB1-E4B4-4305-84E2-1D8618F42DDC}" type="pres">
      <dgm:prSet presAssocID="{B345A7E4-6ADB-48C3-BD48-113B99485162}" presName="hierChild4" presStyleCnt="0"/>
      <dgm:spPr/>
    </dgm:pt>
    <dgm:pt modelId="{4D618E5C-F934-49AA-9AC0-F95DD2997CB1}" type="pres">
      <dgm:prSet presAssocID="{B345A7E4-6ADB-48C3-BD48-113B99485162}" presName="hierChild5" presStyleCnt="0"/>
      <dgm:spPr/>
    </dgm:pt>
    <dgm:pt modelId="{D2D13FE2-C36F-46A4-9C4F-9B0344A149AD}" type="pres">
      <dgm:prSet presAssocID="{3770E0EE-C9F2-49FC-8255-2515C2407E43}" presName="Name35" presStyleLbl="parChTrans1D3" presStyleIdx="3" presStyleCnt="4"/>
      <dgm:spPr/>
    </dgm:pt>
    <dgm:pt modelId="{346741D1-7B0D-45CA-B9A7-217270BD302C}" type="pres">
      <dgm:prSet presAssocID="{2F61DEEE-C8F2-4B20-8ED3-2A0CB84E07C9}" presName="hierRoot2" presStyleCnt="0">
        <dgm:presLayoutVars>
          <dgm:hierBranch val="r"/>
        </dgm:presLayoutVars>
      </dgm:prSet>
      <dgm:spPr/>
    </dgm:pt>
    <dgm:pt modelId="{60B48A64-9A4E-4387-BE32-ED6295AA37D5}" type="pres">
      <dgm:prSet presAssocID="{2F61DEEE-C8F2-4B20-8ED3-2A0CB84E07C9}" presName="rootComposite" presStyleCnt="0"/>
      <dgm:spPr/>
    </dgm:pt>
    <dgm:pt modelId="{C4453992-53CC-4704-9736-7052A7F2E42B}" type="pres">
      <dgm:prSet presAssocID="{2F61DEEE-C8F2-4B20-8ED3-2A0CB84E07C9}" presName="rootText" presStyleLbl="node3" presStyleIdx="3" presStyleCnt="4">
        <dgm:presLayoutVars>
          <dgm:chPref val="3"/>
        </dgm:presLayoutVars>
      </dgm:prSet>
      <dgm:spPr/>
      <dgm:t>
        <a:bodyPr/>
        <a:lstStyle/>
        <a:p>
          <a:endParaRPr lang="en-US"/>
        </a:p>
      </dgm:t>
    </dgm:pt>
    <dgm:pt modelId="{77888443-69C6-43DC-9187-E0AB5A7203D0}" type="pres">
      <dgm:prSet presAssocID="{2F61DEEE-C8F2-4B20-8ED3-2A0CB84E07C9}" presName="rootConnector" presStyleLbl="node3" presStyleIdx="3" presStyleCnt="4"/>
      <dgm:spPr/>
      <dgm:t>
        <a:bodyPr/>
        <a:lstStyle/>
        <a:p>
          <a:endParaRPr lang="en-US"/>
        </a:p>
      </dgm:t>
    </dgm:pt>
    <dgm:pt modelId="{45FDAD0D-1290-4DD6-AD9E-712A734E48CE}" type="pres">
      <dgm:prSet presAssocID="{2F61DEEE-C8F2-4B20-8ED3-2A0CB84E07C9}" presName="hierChild4" presStyleCnt="0"/>
      <dgm:spPr/>
    </dgm:pt>
    <dgm:pt modelId="{F609FF32-1470-4514-836A-00A8E97F33F1}" type="pres">
      <dgm:prSet presAssocID="{2F61DEEE-C8F2-4B20-8ED3-2A0CB84E07C9}" presName="hierChild5" presStyleCnt="0"/>
      <dgm:spPr/>
    </dgm:pt>
    <dgm:pt modelId="{D4A2A9F2-3A51-4B1E-8F01-B68664901239}" type="pres">
      <dgm:prSet presAssocID="{9EB2BD57-2DF5-4C7D-AC72-E0D5C1872400}" presName="hierChild5" presStyleCnt="0"/>
      <dgm:spPr/>
    </dgm:pt>
    <dgm:pt modelId="{F1FBC5B1-DA3A-4E85-9ACD-3B1FEFD1ACCA}" type="pres">
      <dgm:prSet presAssocID="{8D5EFF88-59E2-4345-B70E-B6609B1F20CA}" presName="hierChild3" presStyleCnt="0"/>
      <dgm:spPr/>
    </dgm:pt>
  </dgm:ptLst>
  <dgm:cxnLst>
    <dgm:cxn modelId="{992A2C9C-B095-4FFD-ACA9-0D64FCE57702}" type="presOf" srcId="{8D5EFF88-59E2-4345-B70E-B6609B1F20CA}" destId="{69073BBF-75B9-4EC2-B9B2-1A704A7F54CE}" srcOrd="1" destOrd="0" presId="urn:microsoft.com/office/officeart/2005/8/layout/orgChart1"/>
    <dgm:cxn modelId="{A668661F-E5DD-44DB-A8CD-1D7A07CDBD3C}" type="presOf" srcId="{B345A7E4-6ADB-48C3-BD48-113B99485162}" destId="{010AB78E-E682-47AB-86EC-E0D2A03A0F2D}" srcOrd="0" destOrd="0" presId="urn:microsoft.com/office/officeart/2005/8/layout/orgChart1"/>
    <dgm:cxn modelId="{1CBB80A1-5D3F-4E58-8C64-BC277A1AB132}" type="presOf" srcId="{9EB2BD57-2DF5-4C7D-AC72-E0D5C1872400}" destId="{B1DE4C23-ADEB-429D-84B9-3E7896B8E90E}" srcOrd="0" destOrd="0" presId="urn:microsoft.com/office/officeart/2005/8/layout/orgChart1"/>
    <dgm:cxn modelId="{E71B35F1-03D6-47D6-8590-E57D6C83F562}" type="presOf" srcId="{B345A7E4-6ADB-48C3-BD48-113B99485162}" destId="{C407F4DD-5069-41E2-9601-A9B0F9FD1014}" srcOrd="1" destOrd="0" presId="urn:microsoft.com/office/officeart/2005/8/layout/orgChart1"/>
    <dgm:cxn modelId="{489F9DB4-9805-450D-8AED-E62543D33B04}" type="presOf" srcId="{2F61DEEE-C8F2-4B20-8ED3-2A0CB84E07C9}" destId="{77888443-69C6-43DC-9187-E0AB5A7203D0}" srcOrd="1" destOrd="0" presId="urn:microsoft.com/office/officeart/2005/8/layout/orgChart1"/>
    <dgm:cxn modelId="{1A036313-14B8-478C-A1F5-3A1B201C0086}" type="presOf" srcId="{2F61DEEE-C8F2-4B20-8ED3-2A0CB84E07C9}" destId="{C4453992-53CC-4704-9736-7052A7F2E42B}" srcOrd="0" destOrd="0" presId="urn:microsoft.com/office/officeart/2005/8/layout/orgChart1"/>
    <dgm:cxn modelId="{C7565D75-A46B-497C-B1B3-96E6A7FD28B5}" type="presOf" srcId="{F37E5AC2-9BA1-4D8F-B07F-D0FF4D82B4E4}" destId="{3521B867-D8F8-41F5-A49E-3A3B29EE1B14}" srcOrd="0" destOrd="0" presId="urn:microsoft.com/office/officeart/2005/8/layout/orgChart1"/>
    <dgm:cxn modelId="{6084AC77-86AE-4452-931A-9EDBEFDA8951}" type="presOf" srcId="{5AD602A7-7AF9-40C2-8DBE-2A619334E096}" destId="{120FB0F4-1367-46AE-9E75-BB135F1C3D49}" srcOrd="0" destOrd="0" presId="urn:microsoft.com/office/officeart/2005/8/layout/orgChart1"/>
    <dgm:cxn modelId="{978CCB2F-4597-4F2F-A8BB-AF612885B52C}" type="presOf" srcId="{8D5EFF88-59E2-4345-B70E-B6609B1F20CA}" destId="{2B810F0C-C838-4B75-BE98-4839B1B5BBF5}" srcOrd="0" destOrd="0" presId="urn:microsoft.com/office/officeart/2005/8/layout/orgChart1"/>
    <dgm:cxn modelId="{7B6766AE-E318-4E1E-8DEA-2F888A6AFE3B}" type="presOf" srcId="{B8861F4D-44A8-4688-A11C-8A96EE80083C}" destId="{483F8294-8E72-497A-8E34-CAFFE1EEA7DD}" srcOrd="0" destOrd="0" presId="urn:microsoft.com/office/officeart/2005/8/layout/orgChart1"/>
    <dgm:cxn modelId="{EEF143D7-9E0E-4C2F-984F-438AD2BA4463}" srcId="{DDF235F4-57CC-42FE-AC32-116C9F28D60E}" destId="{8D5EFF88-59E2-4345-B70E-B6609B1F20CA}" srcOrd="0" destOrd="0" parTransId="{FAC018E5-8468-42E5-9BF9-60047DADDFC3}" sibTransId="{E9279DB6-211E-4303-954A-5EE878C8E534}"/>
    <dgm:cxn modelId="{3DE4D4ED-C0A6-4074-84D5-D814C8B3C2C6}" type="presOf" srcId="{A5C74BBD-7D10-4DD8-B130-13BAAB331D77}" destId="{7924B676-0532-4A47-9412-11D474B58E0A}" srcOrd="1" destOrd="0" presId="urn:microsoft.com/office/officeart/2005/8/layout/orgChart1"/>
    <dgm:cxn modelId="{5889D568-BFE0-4A48-A7C0-CD347BC05C18}" type="presOf" srcId="{DDF235F4-57CC-42FE-AC32-116C9F28D60E}" destId="{76F7C9F3-C3B9-44FC-9BE4-BF8F510D076D}" srcOrd="0" destOrd="0" presId="urn:microsoft.com/office/officeart/2005/8/layout/orgChart1"/>
    <dgm:cxn modelId="{F36D2D57-F444-421B-B12D-52C286BDB44C}" type="presOf" srcId="{9EB2BD57-2DF5-4C7D-AC72-E0D5C1872400}" destId="{E90D1CF2-3A85-4298-AEF8-F87D204298ED}" srcOrd="1" destOrd="0" presId="urn:microsoft.com/office/officeart/2005/8/layout/orgChart1"/>
    <dgm:cxn modelId="{1A1B3B2E-F3A1-4494-B8CA-6916E6B37A6B}" type="presOf" srcId="{49680AF4-8BC9-40E0-81BF-AD1FC24E836C}" destId="{D3BC669E-FACD-4FA2-8C53-28CAB93B9855}" srcOrd="0" destOrd="0" presId="urn:microsoft.com/office/officeart/2005/8/layout/orgChart1"/>
    <dgm:cxn modelId="{073B76A7-F56F-4ECB-A51C-1236285AEA3A}" type="presOf" srcId="{45923B9D-0271-432C-B151-253E38ED7E7E}" destId="{69619E3A-AFEA-4934-8B91-E7BA94DB2E06}" srcOrd="1" destOrd="0" presId="urn:microsoft.com/office/officeart/2005/8/layout/orgChart1"/>
    <dgm:cxn modelId="{4C659899-609A-4640-9179-A229F0FED70F}" type="presOf" srcId="{3770E0EE-C9F2-49FC-8255-2515C2407E43}" destId="{D2D13FE2-C36F-46A4-9C4F-9B0344A149AD}" srcOrd="0" destOrd="0" presId="urn:microsoft.com/office/officeart/2005/8/layout/orgChart1"/>
    <dgm:cxn modelId="{3892528D-95DB-4A20-90B8-52BEAE34557C}" type="presOf" srcId="{2FF19085-DF8A-4085-96A6-602018776E9C}" destId="{63EAC2FF-4B7F-4D17-9712-1CC7927FDEC4}" srcOrd="0" destOrd="0" presId="urn:microsoft.com/office/officeart/2005/8/layout/orgChart1"/>
    <dgm:cxn modelId="{C4037A41-4F2F-4105-8051-0631EA1B6973}" srcId="{45923B9D-0271-432C-B151-253E38ED7E7E}" destId="{A5C74BBD-7D10-4DD8-B130-13BAAB331D77}" srcOrd="0" destOrd="0" parTransId="{B8861F4D-44A8-4688-A11C-8A96EE80083C}" sibTransId="{281943AE-5B1C-497A-A95D-3411CBFFD1F0}"/>
    <dgm:cxn modelId="{6589AF50-98F5-472B-BA64-BD262D2841AD}" type="presOf" srcId="{964CEED4-5886-48AF-A91F-3BD208B93931}" destId="{817D6C3B-F0CF-48BD-ABCE-FED79462B9CB}" srcOrd="0" destOrd="0" presId="urn:microsoft.com/office/officeart/2005/8/layout/orgChart1"/>
    <dgm:cxn modelId="{A3BB28D0-577D-413D-8226-93B587964528}" srcId="{45923B9D-0271-432C-B151-253E38ED7E7E}" destId="{49680AF4-8BC9-40E0-81BF-AD1FC24E836C}" srcOrd="1" destOrd="0" parTransId="{5AD602A7-7AF9-40C2-8DBE-2A619334E096}" sibTransId="{1883F568-C785-4941-A0A8-199B69BF0AE3}"/>
    <dgm:cxn modelId="{957C04A8-D812-4601-B388-8A4108EE6A0B}" type="presOf" srcId="{45923B9D-0271-432C-B151-253E38ED7E7E}" destId="{9EA1F8A1-BC29-4184-8BE3-286DAF3BD044}" srcOrd="0" destOrd="0" presId="urn:microsoft.com/office/officeart/2005/8/layout/orgChart1"/>
    <dgm:cxn modelId="{E1A316FC-C71B-4D1E-8E95-C6CE3EBDF06C}" srcId="{8D5EFF88-59E2-4345-B70E-B6609B1F20CA}" destId="{9EB2BD57-2DF5-4C7D-AC72-E0D5C1872400}" srcOrd="1" destOrd="0" parTransId="{2FF19085-DF8A-4085-96A6-602018776E9C}" sibTransId="{8B49FEFC-DCAD-4F78-969A-A5CBC58FFB92}"/>
    <dgm:cxn modelId="{26C58C30-902A-4988-BE79-8C9784EB850B}" srcId="{9EB2BD57-2DF5-4C7D-AC72-E0D5C1872400}" destId="{2F61DEEE-C8F2-4B20-8ED3-2A0CB84E07C9}" srcOrd="1" destOrd="0" parTransId="{3770E0EE-C9F2-49FC-8255-2515C2407E43}" sibTransId="{D93D7585-1B13-4211-A156-ABF2163397D4}"/>
    <dgm:cxn modelId="{19FFF0FF-36A8-485E-93CF-67860EE3F280}" srcId="{9EB2BD57-2DF5-4C7D-AC72-E0D5C1872400}" destId="{B345A7E4-6ADB-48C3-BD48-113B99485162}" srcOrd="0" destOrd="0" parTransId="{F37E5AC2-9BA1-4D8F-B07F-D0FF4D82B4E4}" sibTransId="{DE124469-C0B9-4EBC-AD6E-8E7B3D02C7AE}"/>
    <dgm:cxn modelId="{F972B7EE-63C3-400B-93CC-29AB6C05BAA1}" srcId="{8D5EFF88-59E2-4345-B70E-B6609B1F20CA}" destId="{45923B9D-0271-432C-B151-253E38ED7E7E}" srcOrd="0" destOrd="0" parTransId="{964CEED4-5886-48AF-A91F-3BD208B93931}" sibTransId="{41FE7B2A-022F-4991-994A-4D4C990A181F}"/>
    <dgm:cxn modelId="{F2837F64-EBE4-4A08-854A-490A48D2C5ED}" type="presOf" srcId="{A5C74BBD-7D10-4DD8-B130-13BAAB331D77}" destId="{6321017C-B117-4725-A1E8-98DF41A15ADD}" srcOrd="0" destOrd="0" presId="urn:microsoft.com/office/officeart/2005/8/layout/orgChart1"/>
    <dgm:cxn modelId="{035ECA54-7314-4051-BA9C-8DC3089309AC}" type="presOf" srcId="{49680AF4-8BC9-40E0-81BF-AD1FC24E836C}" destId="{AB39613A-9050-4E5F-8C39-CCCAF3A39227}" srcOrd="1" destOrd="0" presId="urn:microsoft.com/office/officeart/2005/8/layout/orgChart1"/>
    <dgm:cxn modelId="{18809360-44BC-4238-B46E-91204A83E767}" type="presParOf" srcId="{76F7C9F3-C3B9-44FC-9BE4-BF8F510D076D}" destId="{C984A7BB-3B9F-44DA-AD78-55727E05CF79}" srcOrd="0" destOrd="0" presId="urn:microsoft.com/office/officeart/2005/8/layout/orgChart1"/>
    <dgm:cxn modelId="{70A1FD16-E3C3-445D-89A7-C2340D16C38E}" type="presParOf" srcId="{C984A7BB-3B9F-44DA-AD78-55727E05CF79}" destId="{E4C2137E-EE6E-43BD-BF83-33C027C69ED0}" srcOrd="0" destOrd="0" presId="urn:microsoft.com/office/officeart/2005/8/layout/orgChart1"/>
    <dgm:cxn modelId="{1DE55832-85CE-47D7-BB8A-E42F3460C50C}" type="presParOf" srcId="{E4C2137E-EE6E-43BD-BF83-33C027C69ED0}" destId="{2B810F0C-C838-4B75-BE98-4839B1B5BBF5}" srcOrd="0" destOrd="0" presId="urn:microsoft.com/office/officeart/2005/8/layout/orgChart1"/>
    <dgm:cxn modelId="{60C7E225-035E-45E9-876C-AD8AE7995237}" type="presParOf" srcId="{E4C2137E-EE6E-43BD-BF83-33C027C69ED0}" destId="{69073BBF-75B9-4EC2-B9B2-1A704A7F54CE}" srcOrd="1" destOrd="0" presId="urn:microsoft.com/office/officeart/2005/8/layout/orgChart1"/>
    <dgm:cxn modelId="{6A544556-75B5-484B-8589-AEE58E569549}" type="presParOf" srcId="{C984A7BB-3B9F-44DA-AD78-55727E05CF79}" destId="{FC569535-D299-4928-A238-2E9C4CEBB726}" srcOrd="1" destOrd="0" presId="urn:microsoft.com/office/officeart/2005/8/layout/orgChart1"/>
    <dgm:cxn modelId="{B61060EA-8034-4F31-90EC-9C011CE7DB7D}" type="presParOf" srcId="{FC569535-D299-4928-A238-2E9C4CEBB726}" destId="{817D6C3B-F0CF-48BD-ABCE-FED79462B9CB}" srcOrd="0" destOrd="0" presId="urn:microsoft.com/office/officeart/2005/8/layout/orgChart1"/>
    <dgm:cxn modelId="{89F7573C-AFA0-4A33-B30F-8D5FA39BF8DD}" type="presParOf" srcId="{FC569535-D299-4928-A238-2E9C4CEBB726}" destId="{C3EBD2B6-71A2-4D4E-9F96-25A43663C193}" srcOrd="1" destOrd="0" presId="urn:microsoft.com/office/officeart/2005/8/layout/orgChart1"/>
    <dgm:cxn modelId="{DF5FB7B5-D058-456A-876A-DB9A43E708DF}" type="presParOf" srcId="{C3EBD2B6-71A2-4D4E-9F96-25A43663C193}" destId="{61DBBF34-55BB-4E9F-8AC8-17FAA2D27151}" srcOrd="0" destOrd="0" presId="urn:microsoft.com/office/officeart/2005/8/layout/orgChart1"/>
    <dgm:cxn modelId="{D0F96CDB-AA63-40F2-9AB6-A85287613CC3}" type="presParOf" srcId="{61DBBF34-55BB-4E9F-8AC8-17FAA2D27151}" destId="{9EA1F8A1-BC29-4184-8BE3-286DAF3BD044}" srcOrd="0" destOrd="0" presId="urn:microsoft.com/office/officeart/2005/8/layout/orgChart1"/>
    <dgm:cxn modelId="{C88C85B3-586D-41F6-A184-AD1BC524059F}" type="presParOf" srcId="{61DBBF34-55BB-4E9F-8AC8-17FAA2D27151}" destId="{69619E3A-AFEA-4934-8B91-E7BA94DB2E06}" srcOrd="1" destOrd="0" presId="urn:microsoft.com/office/officeart/2005/8/layout/orgChart1"/>
    <dgm:cxn modelId="{D4F76F45-A127-439A-8EA3-6641E05D50F9}" type="presParOf" srcId="{C3EBD2B6-71A2-4D4E-9F96-25A43663C193}" destId="{36F30262-086C-407C-A2F7-4175F7CBF299}" srcOrd="1" destOrd="0" presId="urn:microsoft.com/office/officeart/2005/8/layout/orgChart1"/>
    <dgm:cxn modelId="{EDD4CA19-9BDE-4B52-B8B5-A7EEFDDA8527}" type="presParOf" srcId="{36F30262-086C-407C-A2F7-4175F7CBF299}" destId="{483F8294-8E72-497A-8E34-CAFFE1EEA7DD}" srcOrd="0" destOrd="0" presId="urn:microsoft.com/office/officeart/2005/8/layout/orgChart1"/>
    <dgm:cxn modelId="{7A7B9E5C-6792-4148-9963-AA8458347A84}" type="presParOf" srcId="{36F30262-086C-407C-A2F7-4175F7CBF299}" destId="{B8ECDD94-DAC0-4A60-B215-A6D6FC2C53F1}" srcOrd="1" destOrd="0" presId="urn:microsoft.com/office/officeart/2005/8/layout/orgChart1"/>
    <dgm:cxn modelId="{A4F76188-215D-47CC-9093-4487329E4FA1}" type="presParOf" srcId="{B8ECDD94-DAC0-4A60-B215-A6D6FC2C53F1}" destId="{11B02794-71D1-4038-8E09-F5A09703A836}" srcOrd="0" destOrd="0" presId="urn:microsoft.com/office/officeart/2005/8/layout/orgChart1"/>
    <dgm:cxn modelId="{1B818CDA-B83C-4D44-968B-678F9AA5D143}" type="presParOf" srcId="{11B02794-71D1-4038-8E09-F5A09703A836}" destId="{6321017C-B117-4725-A1E8-98DF41A15ADD}" srcOrd="0" destOrd="0" presId="urn:microsoft.com/office/officeart/2005/8/layout/orgChart1"/>
    <dgm:cxn modelId="{1E8505D3-45FA-40F7-94F7-BCB6C9D0E4CC}" type="presParOf" srcId="{11B02794-71D1-4038-8E09-F5A09703A836}" destId="{7924B676-0532-4A47-9412-11D474B58E0A}" srcOrd="1" destOrd="0" presId="urn:microsoft.com/office/officeart/2005/8/layout/orgChart1"/>
    <dgm:cxn modelId="{391A7EF7-AC95-4D8D-BCE2-E0DAE2ADF69F}" type="presParOf" srcId="{B8ECDD94-DAC0-4A60-B215-A6D6FC2C53F1}" destId="{6F2EEE0F-3E2E-4B7C-A8E3-B9A121F068CF}" srcOrd="1" destOrd="0" presId="urn:microsoft.com/office/officeart/2005/8/layout/orgChart1"/>
    <dgm:cxn modelId="{E50EB8E2-F2FC-40D3-813E-79186EBFFD4C}" type="presParOf" srcId="{B8ECDD94-DAC0-4A60-B215-A6D6FC2C53F1}" destId="{BDA34940-5964-4E8E-9753-009557E2008B}" srcOrd="2" destOrd="0" presId="urn:microsoft.com/office/officeart/2005/8/layout/orgChart1"/>
    <dgm:cxn modelId="{89C538A8-4940-4C52-8468-A12857E03F9F}" type="presParOf" srcId="{36F30262-086C-407C-A2F7-4175F7CBF299}" destId="{120FB0F4-1367-46AE-9E75-BB135F1C3D49}" srcOrd="2" destOrd="0" presId="urn:microsoft.com/office/officeart/2005/8/layout/orgChart1"/>
    <dgm:cxn modelId="{BB67F973-2944-46ED-BB1E-DFEB7896CECB}" type="presParOf" srcId="{36F30262-086C-407C-A2F7-4175F7CBF299}" destId="{64063955-DB7A-4F91-ABE9-F4F6A6F30692}" srcOrd="3" destOrd="0" presId="urn:microsoft.com/office/officeart/2005/8/layout/orgChart1"/>
    <dgm:cxn modelId="{AAB3EE19-FF5B-41D1-8C41-337D95399D38}" type="presParOf" srcId="{64063955-DB7A-4F91-ABE9-F4F6A6F30692}" destId="{4157399F-A733-4C57-966A-31ED597D3841}" srcOrd="0" destOrd="0" presId="urn:microsoft.com/office/officeart/2005/8/layout/orgChart1"/>
    <dgm:cxn modelId="{CEB8C022-A51E-40D0-AF10-9965F518A725}" type="presParOf" srcId="{4157399F-A733-4C57-966A-31ED597D3841}" destId="{D3BC669E-FACD-4FA2-8C53-28CAB93B9855}" srcOrd="0" destOrd="0" presId="urn:microsoft.com/office/officeart/2005/8/layout/orgChart1"/>
    <dgm:cxn modelId="{95148BFE-D0DB-400B-BA29-40DDB712B086}" type="presParOf" srcId="{4157399F-A733-4C57-966A-31ED597D3841}" destId="{AB39613A-9050-4E5F-8C39-CCCAF3A39227}" srcOrd="1" destOrd="0" presId="urn:microsoft.com/office/officeart/2005/8/layout/orgChart1"/>
    <dgm:cxn modelId="{54138C46-7D97-4D4B-ADC7-976255747E42}" type="presParOf" srcId="{64063955-DB7A-4F91-ABE9-F4F6A6F30692}" destId="{0406808D-EF1E-4917-A6D8-A9DCF9E29807}" srcOrd="1" destOrd="0" presId="urn:microsoft.com/office/officeart/2005/8/layout/orgChart1"/>
    <dgm:cxn modelId="{2122C5AD-3C7E-49AE-B15A-19CCCDF63EF7}" type="presParOf" srcId="{64063955-DB7A-4F91-ABE9-F4F6A6F30692}" destId="{700813EE-090C-4C86-8F7B-7B0C17B477B0}" srcOrd="2" destOrd="0" presId="urn:microsoft.com/office/officeart/2005/8/layout/orgChart1"/>
    <dgm:cxn modelId="{54249396-083C-416B-8129-41B8B61B39EE}" type="presParOf" srcId="{C3EBD2B6-71A2-4D4E-9F96-25A43663C193}" destId="{03BED06A-4BDF-4CDF-AE9F-4BDD0824A360}" srcOrd="2" destOrd="0" presId="urn:microsoft.com/office/officeart/2005/8/layout/orgChart1"/>
    <dgm:cxn modelId="{6CBADA7F-9018-48FF-94E8-4B24C29C9384}" type="presParOf" srcId="{FC569535-D299-4928-A238-2E9C4CEBB726}" destId="{63EAC2FF-4B7F-4D17-9712-1CC7927FDEC4}" srcOrd="2" destOrd="0" presId="urn:microsoft.com/office/officeart/2005/8/layout/orgChart1"/>
    <dgm:cxn modelId="{A249EB2E-80DF-440B-AB06-F46B2BBC084C}" type="presParOf" srcId="{FC569535-D299-4928-A238-2E9C4CEBB726}" destId="{35DA8D4C-B2A6-44C1-8634-9C9F24162795}" srcOrd="3" destOrd="0" presId="urn:microsoft.com/office/officeart/2005/8/layout/orgChart1"/>
    <dgm:cxn modelId="{8BE7B09F-7768-4C1A-BE07-AB9D333E3B80}" type="presParOf" srcId="{35DA8D4C-B2A6-44C1-8634-9C9F24162795}" destId="{680F80F5-99CF-4EAF-BD2C-DDCDB01B41B9}" srcOrd="0" destOrd="0" presId="urn:microsoft.com/office/officeart/2005/8/layout/orgChart1"/>
    <dgm:cxn modelId="{D4EFD65D-4308-41CC-AE48-B7BCAB83A1B5}" type="presParOf" srcId="{680F80F5-99CF-4EAF-BD2C-DDCDB01B41B9}" destId="{B1DE4C23-ADEB-429D-84B9-3E7896B8E90E}" srcOrd="0" destOrd="0" presId="urn:microsoft.com/office/officeart/2005/8/layout/orgChart1"/>
    <dgm:cxn modelId="{2FC38BA9-AD17-4B6C-9DD4-709ECD83DA80}" type="presParOf" srcId="{680F80F5-99CF-4EAF-BD2C-DDCDB01B41B9}" destId="{E90D1CF2-3A85-4298-AEF8-F87D204298ED}" srcOrd="1" destOrd="0" presId="urn:microsoft.com/office/officeart/2005/8/layout/orgChart1"/>
    <dgm:cxn modelId="{A9A72876-92FA-471B-9275-02469313E820}" type="presParOf" srcId="{35DA8D4C-B2A6-44C1-8634-9C9F24162795}" destId="{09C79F14-87D6-46C4-BA0A-3B499F372DA0}" srcOrd="1" destOrd="0" presId="urn:microsoft.com/office/officeart/2005/8/layout/orgChart1"/>
    <dgm:cxn modelId="{11FB7218-7060-45C3-AFA3-56DC92702391}" type="presParOf" srcId="{09C79F14-87D6-46C4-BA0A-3B499F372DA0}" destId="{3521B867-D8F8-41F5-A49E-3A3B29EE1B14}" srcOrd="0" destOrd="0" presId="urn:microsoft.com/office/officeart/2005/8/layout/orgChart1"/>
    <dgm:cxn modelId="{6653BFA8-B5D0-4E14-85E4-12CDACD2573F}" type="presParOf" srcId="{09C79F14-87D6-46C4-BA0A-3B499F372DA0}" destId="{D946899F-8E11-4562-B40A-63C7D8EF41B4}" srcOrd="1" destOrd="0" presId="urn:microsoft.com/office/officeart/2005/8/layout/orgChart1"/>
    <dgm:cxn modelId="{75B489AA-9EA8-4665-ACF5-19F6867AAD17}" type="presParOf" srcId="{D946899F-8E11-4562-B40A-63C7D8EF41B4}" destId="{C199BCEA-63AF-479C-BE7B-61F4755E97FF}" srcOrd="0" destOrd="0" presId="urn:microsoft.com/office/officeart/2005/8/layout/orgChart1"/>
    <dgm:cxn modelId="{8AB29A0A-3094-4803-A133-C16E7C649519}" type="presParOf" srcId="{C199BCEA-63AF-479C-BE7B-61F4755E97FF}" destId="{010AB78E-E682-47AB-86EC-E0D2A03A0F2D}" srcOrd="0" destOrd="0" presId="urn:microsoft.com/office/officeart/2005/8/layout/orgChart1"/>
    <dgm:cxn modelId="{F257D860-2E18-4880-B114-BB7B48DE1741}" type="presParOf" srcId="{C199BCEA-63AF-479C-BE7B-61F4755E97FF}" destId="{C407F4DD-5069-41E2-9601-A9B0F9FD1014}" srcOrd="1" destOrd="0" presId="urn:microsoft.com/office/officeart/2005/8/layout/orgChart1"/>
    <dgm:cxn modelId="{F4B099F8-CE05-4681-BB30-58C072D04F87}" type="presParOf" srcId="{D946899F-8E11-4562-B40A-63C7D8EF41B4}" destId="{4F122EB1-E4B4-4305-84E2-1D8618F42DDC}" srcOrd="1" destOrd="0" presId="urn:microsoft.com/office/officeart/2005/8/layout/orgChart1"/>
    <dgm:cxn modelId="{2A33CA0C-E554-41F9-834A-60416F7B1962}" type="presParOf" srcId="{D946899F-8E11-4562-B40A-63C7D8EF41B4}" destId="{4D618E5C-F934-49AA-9AC0-F95DD2997CB1}" srcOrd="2" destOrd="0" presId="urn:microsoft.com/office/officeart/2005/8/layout/orgChart1"/>
    <dgm:cxn modelId="{B1C55593-8C0B-4472-9EA8-F1606BDEB54C}" type="presParOf" srcId="{09C79F14-87D6-46C4-BA0A-3B499F372DA0}" destId="{D2D13FE2-C36F-46A4-9C4F-9B0344A149AD}" srcOrd="2" destOrd="0" presId="urn:microsoft.com/office/officeart/2005/8/layout/orgChart1"/>
    <dgm:cxn modelId="{41077271-33EE-4A35-A297-DBB274CFD159}" type="presParOf" srcId="{09C79F14-87D6-46C4-BA0A-3B499F372DA0}" destId="{346741D1-7B0D-45CA-B9A7-217270BD302C}" srcOrd="3" destOrd="0" presId="urn:microsoft.com/office/officeart/2005/8/layout/orgChart1"/>
    <dgm:cxn modelId="{6255CD8C-6E6E-4A21-A3CE-D24D9D09740B}" type="presParOf" srcId="{346741D1-7B0D-45CA-B9A7-217270BD302C}" destId="{60B48A64-9A4E-4387-BE32-ED6295AA37D5}" srcOrd="0" destOrd="0" presId="urn:microsoft.com/office/officeart/2005/8/layout/orgChart1"/>
    <dgm:cxn modelId="{559EB934-3032-41AF-98E1-999EE1AB7DEB}" type="presParOf" srcId="{60B48A64-9A4E-4387-BE32-ED6295AA37D5}" destId="{C4453992-53CC-4704-9736-7052A7F2E42B}" srcOrd="0" destOrd="0" presId="urn:microsoft.com/office/officeart/2005/8/layout/orgChart1"/>
    <dgm:cxn modelId="{D5B81011-4E82-47A0-990E-0A6741931149}" type="presParOf" srcId="{60B48A64-9A4E-4387-BE32-ED6295AA37D5}" destId="{77888443-69C6-43DC-9187-E0AB5A7203D0}" srcOrd="1" destOrd="0" presId="urn:microsoft.com/office/officeart/2005/8/layout/orgChart1"/>
    <dgm:cxn modelId="{6A43866D-8B05-41F5-BBFA-B56CB050784F}" type="presParOf" srcId="{346741D1-7B0D-45CA-B9A7-217270BD302C}" destId="{45FDAD0D-1290-4DD6-AD9E-712A734E48CE}" srcOrd="1" destOrd="0" presId="urn:microsoft.com/office/officeart/2005/8/layout/orgChart1"/>
    <dgm:cxn modelId="{DCA17DD3-8905-4C6A-8EF3-D0A495F9B173}" type="presParOf" srcId="{346741D1-7B0D-45CA-B9A7-217270BD302C}" destId="{F609FF32-1470-4514-836A-00A8E97F33F1}" srcOrd="2" destOrd="0" presId="urn:microsoft.com/office/officeart/2005/8/layout/orgChart1"/>
    <dgm:cxn modelId="{6C744881-5674-449A-9BA8-401EDD04BBDA}" type="presParOf" srcId="{35DA8D4C-B2A6-44C1-8634-9C9F24162795}" destId="{D4A2A9F2-3A51-4B1E-8F01-B68664901239}" srcOrd="2" destOrd="0" presId="urn:microsoft.com/office/officeart/2005/8/layout/orgChart1"/>
    <dgm:cxn modelId="{8246B058-3EE9-4256-9C0A-6474D95714FB}" type="presParOf" srcId="{C984A7BB-3B9F-44DA-AD78-55727E05CF79}" destId="{F1FBC5B1-DA3A-4E85-9ACD-3B1FEFD1ACC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266B8-D7F2-425D-92A3-C918D7E4D402}" type="doc">
      <dgm:prSet loTypeId="urn:microsoft.com/office/officeart/2005/8/layout/cycle1" loCatId="cycle" qsTypeId="urn:microsoft.com/office/officeart/2005/8/quickstyle/simple1" qsCatId="simple" csTypeId="urn:microsoft.com/office/officeart/2005/8/colors/accent1_2" csCatId="accent1"/>
      <dgm:spPr/>
    </dgm:pt>
    <dgm:pt modelId="{3E5E3E1A-DA80-4CB9-BB13-821CF0BAC5D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فضای مقاوم پذیر</a:t>
          </a:r>
          <a:endParaRPr kumimoji="0" lang="en-US" altLang="fa-IR"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40977398-64C5-47A2-9777-CAB36FB96C22}" type="parTrans" cxnId="{D6D844B3-267A-4543-AF81-31E8B2EA3E36}">
      <dgm:prSet/>
      <dgm:spPr/>
    </dgm:pt>
    <dgm:pt modelId="{B912A373-4C0A-4780-995D-8A30C2DC9981}" type="sibTrans" cxnId="{D6D844B3-267A-4543-AF81-31E8B2EA3E36}">
      <dgm:prSet/>
      <dgm:spPr/>
    </dgm:pt>
    <dgm:pt modelId="{613C6F5C-277A-4677-B9F7-C020874353F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فضای بی دفاع</a:t>
          </a:r>
          <a:endParaRPr kumimoji="0" lang="en-US" altLang="fa-IR"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C96B07EC-72CE-41FE-8062-BA5BB5D38131}" type="parTrans" cxnId="{9B4BFEFF-F0B5-4545-868F-E905232F6496}">
      <dgm:prSet/>
      <dgm:spPr/>
    </dgm:pt>
    <dgm:pt modelId="{CA1F31E9-A1BE-4CB5-80F5-8809B6B7433C}" type="sibTrans" cxnId="{9B4BFEFF-F0B5-4545-868F-E905232F6496}">
      <dgm:prSet/>
      <dgm:spPr/>
    </dgm:pt>
    <dgm:pt modelId="{42674957-01CA-4FBD-86D7-0D077FF0673D}" type="pres">
      <dgm:prSet presAssocID="{9B8266B8-D7F2-425D-92A3-C918D7E4D402}" presName="cycle" presStyleCnt="0">
        <dgm:presLayoutVars>
          <dgm:dir/>
          <dgm:resizeHandles val="exact"/>
        </dgm:presLayoutVars>
      </dgm:prSet>
      <dgm:spPr/>
    </dgm:pt>
    <dgm:pt modelId="{CEE4ECD7-42BC-408A-848D-74DC36BF1A8A}" type="pres">
      <dgm:prSet presAssocID="{3E5E3E1A-DA80-4CB9-BB13-821CF0BAC5DB}" presName="dummy" presStyleCnt="0"/>
      <dgm:spPr/>
    </dgm:pt>
    <dgm:pt modelId="{300D0643-E7F3-42E4-8A50-F96552CF5DFD}" type="pres">
      <dgm:prSet presAssocID="{3E5E3E1A-DA80-4CB9-BB13-821CF0BAC5DB}" presName="node" presStyleLbl="revTx" presStyleIdx="0" presStyleCnt="2">
        <dgm:presLayoutVars>
          <dgm:bulletEnabled val="1"/>
        </dgm:presLayoutVars>
      </dgm:prSet>
      <dgm:spPr/>
      <dgm:t>
        <a:bodyPr/>
        <a:lstStyle/>
        <a:p>
          <a:endParaRPr lang="en-US"/>
        </a:p>
      </dgm:t>
    </dgm:pt>
    <dgm:pt modelId="{3F047E1C-F79E-4404-B573-AC34BBD4EA58}" type="pres">
      <dgm:prSet presAssocID="{B912A373-4C0A-4780-995D-8A30C2DC9981}" presName="sibTrans" presStyleLbl="node1" presStyleIdx="0" presStyleCnt="2"/>
      <dgm:spPr/>
    </dgm:pt>
    <dgm:pt modelId="{D8BBAE74-6189-4042-A71B-ABD65AC30054}" type="pres">
      <dgm:prSet presAssocID="{613C6F5C-277A-4677-B9F7-C020874353F8}" presName="dummy" presStyleCnt="0"/>
      <dgm:spPr/>
    </dgm:pt>
    <dgm:pt modelId="{37398ED2-9F1B-4426-A5E7-755D5ADA0963}" type="pres">
      <dgm:prSet presAssocID="{613C6F5C-277A-4677-B9F7-C020874353F8}" presName="node" presStyleLbl="revTx" presStyleIdx="1" presStyleCnt="2">
        <dgm:presLayoutVars>
          <dgm:bulletEnabled val="1"/>
        </dgm:presLayoutVars>
      </dgm:prSet>
      <dgm:spPr/>
      <dgm:t>
        <a:bodyPr/>
        <a:lstStyle/>
        <a:p>
          <a:endParaRPr lang="en-US"/>
        </a:p>
      </dgm:t>
    </dgm:pt>
    <dgm:pt modelId="{A5E3714D-19BD-4F12-9FBA-ED9A29C4D3E9}" type="pres">
      <dgm:prSet presAssocID="{CA1F31E9-A1BE-4CB5-80F5-8809B6B7433C}" presName="sibTrans" presStyleLbl="node1" presStyleIdx="1" presStyleCnt="2"/>
      <dgm:spPr/>
    </dgm:pt>
  </dgm:ptLst>
  <dgm:cxnLst>
    <dgm:cxn modelId="{D6D844B3-267A-4543-AF81-31E8B2EA3E36}" srcId="{9B8266B8-D7F2-425D-92A3-C918D7E4D402}" destId="{3E5E3E1A-DA80-4CB9-BB13-821CF0BAC5DB}" srcOrd="0" destOrd="0" parTransId="{40977398-64C5-47A2-9777-CAB36FB96C22}" sibTransId="{B912A373-4C0A-4780-995D-8A30C2DC9981}"/>
    <dgm:cxn modelId="{0F7659BF-654A-4545-A890-A15056782228}" type="presOf" srcId="{3E5E3E1A-DA80-4CB9-BB13-821CF0BAC5DB}" destId="{300D0643-E7F3-42E4-8A50-F96552CF5DFD}" srcOrd="0" destOrd="0" presId="urn:microsoft.com/office/officeart/2005/8/layout/cycle1"/>
    <dgm:cxn modelId="{37F074FA-7477-4A28-8AF9-CAAA99C7BB59}" type="presOf" srcId="{CA1F31E9-A1BE-4CB5-80F5-8809B6B7433C}" destId="{A5E3714D-19BD-4F12-9FBA-ED9A29C4D3E9}" srcOrd="0" destOrd="0" presId="urn:microsoft.com/office/officeart/2005/8/layout/cycle1"/>
    <dgm:cxn modelId="{95FB946F-EAC6-492E-83A9-701646DAE35B}" type="presOf" srcId="{9B8266B8-D7F2-425D-92A3-C918D7E4D402}" destId="{42674957-01CA-4FBD-86D7-0D077FF0673D}" srcOrd="0" destOrd="0" presId="urn:microsoft.com/office/officeart/2005/8/layout/cycle1"/>
    <dgm:cxn modelId="{475C448F-2639-4E85-8556-F85EDCFC0DE5}" type="presOf" srcId="{B912A373-4C0A-4780-995D-8A30C2DC9981}" destId="{3F047E1C-F79E-4404-B573-AC34BBD4EA58}" srcOrd="0" destOrd="0" presId="urn:microsoft.com/office/officeart/2005/8/layout/cycle1"/>
    <dgm:cxn modelId="{9B4BFEFF-F0B5-4545-868F-E905232F6496}" srcId="{9B8266B8-D7F2-425D-92A3-C918D7E4D402}" destId="{613C6F5C-277A-4677-B9F7-C020874353F8}" srcOrd="1" destOrd="0" parTransId="{C96B07EC-72CE-41FE-8062-BA5BB5D38131}" sibTransId="{CA1F31E9-A1BE-4CB5-80F5-8809B6B7433C}"/>
    <dgm:cxn modelId="{66A36664-42AB-424D-BF44-03DC4F631CE6}" type="presOf" srcId="{613C6F5C-277A-4677-B9F7-C020874353F8}" destId="{37398ED2-9F1B-4426-A5E7-755D5ADA0963}" srcOrd="0" destOrd="0" presId="urn:microsoft.com/office/officeart/2005/8/layout/cycle1"/>
    <dgm:cxn modelId="{D678FDAE-825D-40BF-8257-D1B5CE912AF9}" type="presParOf" srcId="{42674957-01CA-4FBD-86D7-0D077FF0673D}" destId="{CEE4ECD7-42BC-408A-848D-74DC36BF1A8A}" srcOrd="0" destOrd="0" presId="urn:microsoft.com/office/officeart/2005/8/layout/cycle1"/>
    <dgm:cxn modelId="{1F18AE2E-CFC9-43F6-9D8D-3594F216A731}" type="presParOf" srcId="{42674957-01CA-4FBD-86D7-0D077FF0673D}" destId="{300D0643-E7F3-42E4-8A50-F96552CF5DFD}" srcOrd="1" destOrd="0" presId="urn:microsoft.com/office/officeart/2005/8/layout/cycle1"/>
    <dgm:cxn modelId="{0F25C836-C744-4E58-830B-443EDF210197}" type="presParOf" srcId="{42674957-01CA-4FBD-86D7-0D077FF0673D}" destId="{3F047E1C-F79E-4404-B573-AC34BBD4EA58}" srcOrd="2" destOrd="0" presId="urn:microsoft.com/office/officeart/2005/8/layout/cycle1"/>
    <dgm:cxn modelId="{278B19EC-CA9B-4325-8DD9-E78FA90EFD17}" type="presParOf" srcId="{42674957-01CA-4FBD-86D7-0D077FF0673D}" destId="{D8BBAE74-6189-4042-A71B-ABD65AC30054}" srcOrd="3" destOrd="0" presId="urn:microsoft.com/office/officeart/2005/8/layout/cycle1"/>
    <dgm:cxn modelId="{35A44896-DEE1-482D-BFC8-233D46CA9A1A}" type="presParOf" srcId="{42674957-01CA-4FBD-86D7-0D077FF0673D}" destId="{37398ED2-9F1B-4426-A5E7-755D5ADA0963}" srcOrd="4" destOrd="0" presId="urn:microsoft.com/office/officeart/2005/8/layout/cycle1"/>
    <dgm:cxn modelId="{C6C5D6DD-7D64-4EB3-92CC-23B2AE329D8D}" type="presParOf" srcId="{42674957-01CA-4FBD-86D7-0D077FF0673D}" destId="{A5E3714D-19BD-4F12-9FBA-ED9A29C4D3E9}"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US"/>
          </a:p>
        </p:txBody>
      </p:sp>
      <p:sp>
        <p:nvSpPr>
          <p:cNvPr id="153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153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US"/>
          </a:p>
        </p:txBody>
      </p:sp>
      <p:sp>
        <p:nvSpPr>
          <p:cNvPr id="153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579E7E2-2823-46AB-AC84-B290BC145996}" type="slidenum">
              <a:rPr lang="ar-SA" altLang="en-US"/>
              <a:pPr>
                <a:defRPr/>
              </a:pPr>
              <a:t>‹#›</a:t>
            </a:fld>
            <a:endParaRPr lang="en-US" altLang="en-US"/>
          </a:p>
        </p:txBody>
      </p:sp>
    </p:spTree>
    <p:extLst>
      <p:ext uri="{BB962C8B-B14F-4D97-AF65-F5344CB8AC3E}">
        <p14:creationId xmlns:p14="http://schemas.microsoft.com/office/powerpoint/2010/main" val="3030147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6F291E5-1E95-45F8-82D7-22BBD2CF9769}" type="slidenum">
              <a:rPr lang="ar-SA" altLang="en-US"/>
              <a:pPr>
                <a:defRPr/>
              </a:pPr>
              <a:t>‹#›</a:t>
            </a:fld>
            <a:endParaRPr lang="en-US" altLang="en-US"/>
          </a:p>
        </p:txBody>
      </p:sp>
    </p:spTree>
    <p:extLst>
      <p:ext uri="{BB962C8B-B14F-4D97-AF65-F5344CB8AC3E}">
        <p14:creationId xmlns:p14="http://schemas.microsoft.com/office/powerpoint/2010/main" val="2476879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92DB29-4D96-4B1A-827B-91DDFB3B5D8B}" type="slidenum">
              <a:rPr lang="ar-SA" altLang="en-US"/>
              <a:pPr>
                <a:spcBef>
                  <a:spcPct val="0"/>
                </a:spcBef>
              </a:pPr>
              <a:t>4</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98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973C24-0436-4301-9B1F-4FCFC6ED3346}" type="slidenum">
              <a:rPr lang="ar-SA" altLang="en-US"/>
              <a:pPr>
                <a:defRPr/>
              </a:pPr>
              <a:t>‹#›</a:t>
            </a:fld>
            <a:endParaRPr lang="en-US" altLang="en-US"/>
          </a:p>
        </p:txBody>
      </p:sp>
    </p:spTree>
    <p:extLst>
      <p:ext uri="{BB962C8B-B14F-4D97-AF65-F5344CB8AC3E}">
        <p14:creationId xmlns:p14="http://schemas.microsoft.com/office/powerpoint/2010/main" val="293426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1FC219-375F-48D3-843C-CCFE922B7552}" type="slidenum">
              <a:rPr lang="ar-SA" altLang="en-US"/>
              <a:pPr>
                <a:defRPr/>
              </a:pPr>
              <a:t>‹#›</a:t>
            </a:fld>
            <a:endParaRPr lang="en-US" altLang="en-US"/>
          </a:p>
        </p:txBody>
      </p:sp>
    </p:spTree>
    <p:extLst>
      <p:ext uri="{BB962C8B-B14F-4D97-AF65-F5344CB8AC3E}">
        <p14:creationId xmlns:p14="http://schemas.microsoft.com/office/powerpoint/2010/main" val="147982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750C0-0B15-40CD-9CF2-E05C14932356}" type="slidenum">
              <a:rPr lang="ar-SA" altLang="en-US"/>
              <a:pPr>
                <a:defRPr/>
              </a:pPr>
              <a:t>‹#›</a:t>
            </a:fld>
            <a:endParaRPr lang="en-US" altLang="en-US"/>
          </a:p>
        </p:txBody>
      </p:sp>
    </p:spTree>
    <p:extLst>
      <p:ext uri="{BB962C8B-B14F-4D97-AF65-F5344CB8AC3E}">
        <p14:creationId xmlns:p14="http://schemas.microsoft.com/office/powerpoint/2010/main" val="4259427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086CC0-7396-4FD6-9B1E-F969E4C977C8}" type="slidenum">
              <a:rPr lang="ar-SA" altLang="en-US"/>
              <a:pPr>
                <a:defRPr/>
              </a:pPr>
              <a:t>‹#›</a:t>
            </a:fld>
            <a:endParaRPr lang="en-US" altLang="en-US"/>
          </a:p>
        </p:txBody>
      </p:sp>
    </p:spTree>
    <p:extLst>
      <p:ext uri="{BB962C8B-B14F-4D97-AF65-F5344CB8AC3E}">
        <p14:creationId xmlns:p14="http://schemas.microsoft.com/office/powerpoint/2010/main" val="2055341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C086ADA-2444-4498-9352-79B67ACEF6E9}" type="slidenum">
              <a:rPr lang="ar-SA" altLang="en-US"/>
              <a:pPr>
                <a:defRPr/>
              </a:pPr>
              <a:t>‹#›</a:t>
            </a:fld>
            <a:endParaRPr lang="en-US" altLang="en-US"/>
          </a:p>
        </p:txBody>
      </p:sp>
    </p:spTree>
    <p:extLst>
      <p:ext uri="{BB962C8B-B14F-4D97-AF65-F5344CB8AC3E}">
        <p14:creationId xmlns:p14="http://schemas.microsoft.com/office/powerpoint/2010/main" val="170584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75311F-9A14-4AF1-8277-3FDD31349213}" type="slidenum">
              <a:rPr lang="ar-SA" altLang="en-US"/>
              <a:pPr>
                <a:defRPr/>
              </a:pPr>
              <a:t>‹#›</a:t>
            </a:fld>
            <a:endParaRPr lang="en-US" altLang="en-US"/>
          </a:p>
        </p:txBody>
      </p:sp>
    </p:spTree>
    <p:extLst>
      <p:ext uri="{BB962C8B-B14F-4D97-AF65-F5344CB8AC3E}">
        <p14:creationId xmlns:p14="http://schemas.microsoft.com/office/powerpoint/2010/main" val="268451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3737F-688B-46E0-BB35-B587C07A79B6}" type="slidenum">
              <a:rPr lang="ar-SA" altLang="en-US"/>
              <a:pPr>
                <a:defRPr/>
              </a:pPr>
              <a:t>‹#›</a:t>
            </a:fld>
            <a:endParaRPr lang="en-US" altLang="en-US"/>
          </a:p>
        </p:txBody>
      </p:sp>
    </p:spTree>
    <p:extLst>
      <p:ext uri="{BB962C8B-B14F-4D97-AF65-F5344CB8AC3E}">
        <p14:creationId xmlns:p14="http://schemas.microsoft.com/office/powerpoint/2010/main" val="390581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6BA37F-9125-4E36-B40B-C5A079E57A66}" type="slidenum">
              <a:rPr lang="ar-SA" altLang="en-US"/>
              <a:pPr>
                <a:defRPr/>
              </a:pPr>
              <a:t>‹#›</a:t>
            </a:fld>
            <a:endParaRPr lang="en-US" altLang="en-US"/>
          </a:p>
        </p:txBody>
      </p:sp>
    </p:spTree>
    <p:extLst>
      <p:ext uri="{BB962C8B-B14F-4D97-AF65-F5344CB8AC3E}">
        <p14:creationId xmlns:p14="http://schemas.microsoft.com/office/powerpoint/2010/main" val="285668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5CE3D6-8E7B-409C-874F-2411EA0BB432}" type="slidenum">
              <a:rPr lang="ar-SA" altLang="en-US"/>
              <a:pPr>
                <a:defRPr/>
              </a:pPr>
              <a:t>‹#›</a:t>
            </a:fld>
            <a:endParaRPr lang="en-US" altLang="en-US"/>
          </a:p>
        </p:txBody>
      </p:sp>
    </p:spTree>
    <p:extLst>
      <p:ext uri="{BB962C8B-B14F-4D97-AF65-F5344CB8AC3E}">
        <p14:creationId xmlns:p14="http://schemas.microsoft.com/office/powerpoint/2010/main" val="93467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14E31F-41B6-4BE0-96CC-F9A87060C949}" type="slidenum">
              <a:rPr lang="ar-SA" altLang="en-US"/>
              <a:pPr>
                <a:defRPr/>
              </a:pPr>
              <a:t>‹#›</a:t>
            </a:fld>
            <a:endParaRPr lang="en-US" altLang="en-US"/>
          </a:p>
        </p:txBody>
      </p:sp>
    </p:spTree>
    <p:extLst>
      <p:ext uri="{BB962C8B-B14F-4D97-AF65-F5344CB8AC3E}">
        <p14:creationId xmlns:p14="http://schemas.microsoft.com/office/powerpoint/2010/main" val="369987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9A9717-8F62-4B3C-86AF-BF2C1F01602F}" type="slidenum">
              <a:rPr lang="ar-SA" altLang="en-US"/>
              <a:pPr>
                <a:defRPr/>
              </a:pPr>
              <a:t>‹#›</a:t>
            </a:fld>
            <a:endParaRPr lang="en-US" altLang="en-US"/>
          </a:p>
        </p:txBody>
      </p:sp>
    </p:spTree>
    <p:extLst>
      <p:ext uri="{BB962C8B-B14F-4D97-AF65-F5344CB8AC3E}">
        <p14:creationId xmlns:p14="http://schemas.microsoft.com/office/powerpoint/2010/main" val="85916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E36653-14EA-4FD9-885F-FBBB2E765A6D}" type="slidenum">
              <a:rPr lang="ar-SA" altLang="en-US"/>
              <a:pPr>
                <a:defRPr/>
              </a:pPr>
              <a:t>‹#›</a:t>
            </a:fld>
            <a:endParaRPr lang="en-US" altLang="en-US"/>
          </a:p>
        </p:txBody>
      </p:sp>
    </p:spTree>
    <p:extLst>
      <p:ext uri="{BB962C8B-B14F-4D97-AF65-F5344CB8AC3E}">
        <p14:creationId xmlns:p14="http://schemas.microsoft.com/office/powerpoint/2010/main" val="148058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4014-7C4B-49F4-81AE-648275429272}" type="slidenum">
              <a:rPr lang="ar-SA" altLang="en-US"/>
              <a:pPr>
                <a:defRPr/>
              </a:pPr>
              <a:t>‹#›</a:t>
            </a:fld>
            <a:endParaRPr lang="en-US" altLang="en-US"/>
          </a:p>
        </p:txBody>
      </p:sp>
    </p:spTree>
    <p:extLst>
      <p:ext uri="{BB962C8B-B14F-4D97-AF65-F5344CB8AC3E}">
        <p14:creationId xmlns:p14="http://schemas.microsoft.com/office/powerpoint/2010/main" val="307571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F99470-1157-4D76-B98E-167170AFA6A5}" type="slidenum">
              <a:rPr lang="ar-SA" altLang="en-US"/>
              <a:pPr>
                <a:defRPr/>
              </a:pPr>
              <a:t>‹#›</a:t>
            </a:fld>
            <a:endParaRPr lang="en-US" altLang="en-US"/>
          </a:p>
        </p:txBody>
      </p:sp>
    </p:spTree>
    <p:extLst>
      <p:ext uri="{BB962C8B-B14F-4D97-AF65-F5344CB8AC3E}">
        <p14:creationId xmlns:p14="http://schemas.microsoft.com/office/powerpoint/2010/main" val="162319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ECD2323-DA33-47C8-A486-D90D979FB0E0}" type="slidenum">
              <a:rPr lang="ar-SA" altLang="en-US"/>
              <a:pPr>
                <a:defRPr/>
              </a:pPr>
              <a:t>‹#›</a:t>
            </a:fld>
            <a:endParaRPr lang="en-US" altLang="en-US"/>
          </a:p>
        </p:txBody>
      </p:sp>
      <p:pic>
        <p:nvPicPr>
          <p:cNvPr id="3078" name="Picture 7" descr="arm-modares"/>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0" y="6096000"/>
            <a:ext cx="654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8"/>
          <p:cNvSpPr>
            <a:spLocks noChangeArrowheads="1"/>
          </p:cNvSpPr>
          <p:nvPr userDrawn="1"/>
        </p:nvSpPr>
        <p:spPr bwMode="auto">
          <a:xfrm>
            <a:off x="0" y="0"/>
            <a:ext cx="9144000" cy="1484313"/>
          </a:xfrm>
          <a:prstGeom prst="rect">
            <a:avLst/>
          </a:prstGeom>
          <a:gradFill rotWithShape="1">
            <a:gsLst>
              <a:gs pos="0">
                <a:schemeClr val="bg1">
                  <a:alpha val="49001"/>
                </a:scheme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a:solidFill>
                  <a:schemeClr val="tx1"/>
                </a:solidFill>
                <a:latin typeface="Arial" panose="020B0604020202020204" pitchFamily="34" charset="0"/>
                <a:cs typeface="Arial" panose="020B0604020202020204" pitchFamily="34" charset="0"/>
              </a:defRPr>
            </a:lvl1pPr>
            <a:lvl2pPr marL="742950" indent="-285750" algn="r">
              <a:defRPr>
                <a:solidFill>
                  <a:schemeClr val="tx1"/>
                </a:solidFill>
                <a:latin typeface="Arial" panose="020B0604020202020204" pitchFamily="34" charset="0"/>
                <a:cs typeface="Arial" panose="020B0604020202020204" pitchFamily="34" charset="0"/>
              </a:defRPr>
            </a:lvl2pPr>
            <a:lvl3pPr marL="1143000" indent="-228600" algn="r">
              <a:defRPr>
                <a:solidFill>
                  <a:schemeClr val="tx1"/>
                </a:solidFill>
                <a:latin typeface="Arial" panose="020B0604020202020204" pitchFamily="34" charset="0"/>
                <a:cs typeface="Arial" panose="020B0604020202020204" pitchFamily="34" charset="0"/>
              </a:defRPr>
            </a:lvl3pPr>
            <a:lvl4pPr marL="1600200" indent="-228600" algn="r">
              <a:defRPr>
                <a:solidFill>
                  <a:schemeClr val="tx1"/>
                </a:solidFill>
                <a:latin typeface="Arial" panose="020B0604020202020204" pitchFamily="34" charset="0"/>
                <a:cs typeface="Arial" panose="020B0604020202020204" pitchFamily="34" charset="0"/>
              </a:defRPr>
            </a:lvl4pPr>
            <a:lvl5pPr marL="2057400" indent="-228600" algn="r">
              <a:defRPr>
                <a:solidFill>
                  <a:schemeClr val="tx1"/>
                </a:solidFill>
                <a:latin typeface="Arial" panose="020B0604020202020204" pitchFamily="34" charset="0"/>
                <a:cs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a-IR" altLang="fa-IR"/>
          </a:p>
        </p:txBody>
      </p:sp>
      <p:pic>
        <p:nvPicPr>
          <p:cNvPr id="3080" name="Picture 9" descr="Reading town centre header fade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228600" y="-76200"/>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12.xml"/><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wmf"/><Relationship Id="rId4" Type="http://schemas.openxmlformats.org/officeDocument/2006/relationships/image" Target="../media/image52.wmf"/></Relationships>
</file>

<file path=ppt/slides/_rels/slide3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7.xml"/><Relationship Id="rId4" Type="http://schemas.openxmlformats.org/officeDocument/2006/relationships/image" Target="../media/image67.wmf"/></Relationships>
</file>

<file path=ppt/slides/_rels/slide3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7.xml"/><Relationship Id="rId5" Type="http://schemas.openxmlformats.org/officeDocument/2006/relationships/image" Target="../media/image71.wmf"/><Relationship Id="rId4" Type="http://schemas.openxmlformats.org/officeDocument/2006/relationships/image" Target="../media/image70.wmf"/></Relationships>
</file>

<file path=ppt/slides/_rels/slide3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 Id="rId4" Type="http://schemas.openxmlformats.org/officeDocument/2006/relationships/image" Target="../media/image74.w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hyperlink" Target="http://www.telegram.me/RegionalPlann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bwMode="auto">
          <a:xfrm>
            <a:off x="685800" y="2362200"/>
            <a:ext cx="7772400" cy="14700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a-IR" altLang="en-US" sz="5400" dirty="0" smtClean="0">
                <a:solidFill>
                  <a:srgbClr val="786B3C"/>
                </a:solidFill>
              </a:rPr>
              <a:t>فضاهاي بي دفاع شهري</a:t>
            </a:r>
            <a:endParaRPr lang="en-US" altLang="en-US" sz="5400" dirty="0" smtClean="0">
              <a:solidFill>
                <a:srgbClr val="786B3C"/>
              </a:solidFill>
            </a:endParaRPr>
          </a:p>
        </p:txBody>
      </p:sp>
      <p:sp>
        <p:nvSpPr>
          <p:cNvPr id="6147" name="Rectangle 3"/>
          <p:cNvSpPr>
            <a:spLocks noGrp="1" noChangeArrowheads="1"/>
          </p:cNvSpPr>
          <p:nvPr>
            <p:ph type="subTitle" idx="1"/>
          </p:nvPr>
        </p:nvSpPr>
        <p:spPr>
          <a:xfrm>
            <a:off x="685800" y="5105400"/>
            <a:ext cx="4191000" cy="1752600"/>
          </a:xfrm>
        </p:spPr>
        <p:txBody>
          <a:bodyPr/>
          <a:lstStyle/>
          <a:p>
            <a:pPr algn="r" eaLnBrk="1" hangingPunct="1"/>
            <a:r>
              <a:rPr lang="fa-IR" altLang="en-US" sz="2400" smtClean="0">
                <a:solidFill>
                  <a:srgbClr val="862000"/>
                </a:solidFill>
              </a:rPr>
              <a:t>مباني برنامه ريزي شهري</a:t>
            </a:r>
          </a:p>
          <a:p>
            <a:pPr algn="r" eaLnBrk="1" hangingPunct="1"/>
            <a:r>
              <a:rPr lang="fa-IR" altLang="en-US" sz="2400" smtClean="0">
                <a:solidFill>
                  <a:srgbClr val="862000"/>
                </a:solidFill>
              </a:rPr>
              <a:t>استاد راهنما : آقای دکتر رفيعيان</a:t>
            </a:r>
          </a:p>
          <a:p>
            <a:pPr algn="r" eaLnBrk="1" hangingPunct="1"/>
            <a:r>
              <a:rPr lang="fa-IR" altLang="en-US" sz="2400" smtClean="0">
                <a:solidFill>
                  <a:srgbClr val="862000"/>
                </a:solidFill>
              </a:rPr>
              <a:t>سیما فردوسیان</a:t>
            </a:r>
          </a:p>
          <a:p>
            <a:pPr algn="r" eaLnBrk="1" hangingPunct="1"/>
            <a:r>
              <a:rPr lang="fa-IR" altLang="en-US" sz="1800" smtClean="0">
                <a:solidFill>
                  <a:srgbClr val="862000"/>
                </a:solidFill>
              </a:rPr>
              <a:t>پائيز86</a:t>
            </a:r>
            <a:endParaRPr lang="en-US" altLang="en-US" sz="1800" smtClean="0">
              <a:solidFill>
                <a:srgbClr val="862000"/>
              </a:solidFill>
            </a:endParaRPr>
          </a:p>
        </p:txBody>
      </p:sp>
      <p:pic>
        <p:nvPicPr>
          <p:cNvPr id="6148" name="Picture 5" descr="DSCF11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6"/>
          <p:cNvSpPr>
            <a:spLocks noChangeArrowheads="1"/>
          </p:cNvSpPr>
          <p:nvPr/>
        </p:nvSpPr>
        <p:spPr bwMode="auto">
          <a:xfrm>
            <a:off x="4800600" y="3657600"/>
            <a:ext cx="4343400" cy="3200400"/>
          </a:xfrm>
          <a:prstGeom prst="rect">
            <a:avLst/>
          </a:prstGeom>
          <a:gradFill rotWithShape="1">
            <a:gsLst>
              <a:gs pos="0">
                <a:schemeClr val="bg1"/>
              </a:gs>
              <a:gs pos="50000">
                <a:schemeClr val="bg1">
                  <a:alpha val="0"/>
                </a:schemeClr>
              </a:gs>
              <a:gs pos="100000">
                <a:schemeClr val="bg1"/>
              </a:gs>
            </a:gsLst>
            <a:lin ang="5400000" scaled="1"/>
          </a:gradFill>
          <a:ln w="9525">
            <a:noFill/>
            <a:miter lim="800000"/>
            <a:headEnd/>
            <a:tailEnd/>
          </a:ln>
          <a:effectLst/>
        </p:spPr>
        <p:txBody>
          <a:bodyPr wrap="none" anchor="ctr"/>
          <a:lstStyle/>
          <a:p>
            <a:pPr algn="r" eaLnBrk="1" hangingPunct="1">
              <a:defRPr/>
            </a:pPr>
            <a:endParaRPr lang="en-US">
              <a:latin typeface="Arial" charset="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3200" smtClean="0">
                <a:solidFill>
                  <a:srgbClr val="862000"/>
                </a:solidFill>
              </a:rPr>
              <a:t>مولفه هاي فضاي شهري :</a:t>
            </a:r>
            <a:endParaRPr lang="en-US" altLang="en-US" sz="3200" smtClean="0">
              <a:solidFill>
                <a:srgbClr val="862000"/>
              </a:solidFill>
            </a:endParaRPr>
          </a:p>
        </p:txBody>
      </p:sp>
      <p:sp>
        <p:nvSpPr>
          <p:cNvPr id="16387" name="Rectangle 3"/>
          <p:cNvSpPr>
            <a:spLocks noGrp="1" noChangeArrowheads="1"/>
          </p:cNvSpPr>
          <p:nvPr>
            <p:ph type="body" idx="1"/>
          </p:nvPr>
        </p:nvSpPr>
        <p:spPr/>
        <p:txBody>
          <a:bodyPr/>
          <a:lstStyle/>
          <a:p>
            <a:pPr algn="just" rtl="1" eaLnBrk="1" hangingPunct="1"/>
            <a:r>
              <a:rPr lang="fa-IR" altLang="en-US" sz="2400" b="1" smtClean="0">
                <a:solidFill>
                  <a:srgbClr val="862000"/>
                </a:solidFill>
              </a:rPr>
              <a:t>فرم يا صورت</a:t>
            </a:r>
          </a:p>
          <a:p>
            <a:pPr algn="just" rtl="1" eaLnBrk="1" hangingPunct="1">
              <a:buFontTx/>
              <a:buNone/>
            </a:pPr>
            <a:r>
              <a:rPr lang="fa-IR" altLang="en-US" sz="2400" smtClean="0"/>
              <a:t>فرم، ظاهر، ساختار، چگونگي و نحوه رشد محتوا و تجسد و بيان آن است.</a:t>
            </a:r>
          </a:p>
          <a:p>
            <a:pPr algn="just" rtl="1" eaLnBrk="1" hangingPunct="1">
              <a:buFontTx/>
              <a:buNone/>
            </a:pPr>
            <a:r>
              <a:rPr lang="fa-IR" altLang="en-US" sz="2400" smtClean="0"/>
              <a:t>تظاهر حسي و واضح يک پديده که خود را در معرض قضاوت قرار مي دهد.</a:t>
            </a:r>
          </a:p>
          <a:p>
            <a:pPr algn="just" rtl="1" eaLnBrk="1" hangingPunct="1"/>
            <a:r>
              <a:rPr lang="fa-IR" altLang="en-US" sz="2400" b="1" smtClean="0">
                <a:solidFill>
                  <a:srgbClr val="862000"/>
                </a:solidFill>
              </a:rPr>
              <a:t>عملکرد</a:t>
            </a:r>
          </a:p>
          <a:p>
            <a:pPr algn="just" rtl="1" eaLnBrk="1" hangingPunct="1">
              <a:buFontTx/>
              <a:buNone/>
            </a:pPr>
            <a:r>
              <a:rPr lang="fa-IR" altLang="en-US" sz="2400" smtClean="0"/>
              <a:t>توانايي يک سيستم ديناميک در ايجاد حالت هاي رفتاري معين</a:t>
            </a:r>
          </a:p>
          <a:p>
            <a:pPr algn="just" rtl="1" eaLnBrk="1" hangingPunct="1"/>
            <a:r>
              <a:rPr lang="fa-IR" altLang="en-US" sz="2400" b="1" smtClean="0">
                <a:solidFill>
                  <a:srgbClr val="862000"/>
                </a:solidFill>
              </a:rPr>
              <a:t>معني</a:t>
            </a:r>
            <a:r>
              <a:rPr lang="fa-IR" altLang="en-US" sz="2400" smtClean="0">
                <a:solidFill>
                  <a:srgbClr val="862000"/>
                </a:solidFill>
              </a:rPr>
              <a:t> </a:t>
            </a:r>
          </a:p>
          <a:p>
            <a:pPr algn="just" rtl="1" eaLnBrk="1" hangingPunct="1">
              <a:buFontTx/>
              <a:buNone/>
            </a:pPr>
            <a:r>
              <a:rPr lang="fa-IR" altLang="en-US" sz="2400" smtClean="0"/>
              <a:t>خاصيتي از محيط که مي تواند فرد را به ديگر جنبه هاي زندگي مرتبط سازد.</a:t>
            </a:r>
          </a:p>
          <a:p>
            <a:pPr algn="just" rtl="1" eaLnBrk="1" hangingPunct="1">
              <a:buFontTx/>
              <a:buNone/>
            </a:pPr>
            <a:endParaRPr lang="fa-IR" altLang="en-US" sz="2400" smtClean="0"/>
          </a:p>
          <a:p>
            <a:pPr algn="just" rtl="1" eaLnBrk="1" hangingPunct="1">
              <a:buFontTx/>
              <a:buNone/>
            </a:pPr>
            <a:endParaRPr lang="fa-IR" altLang="en-US" sz="2400" smtClean="0"/>
          </a:p>
          <a:p>
            <a:pPr algn="just" rtl="1" eaLnBrk="1" hangingPunct="1">
              <a:buFontTx/>
              <a:buNone/>
            </a:pPr>
            <a:r>
              <a:rPr lang="fa-IR" altLang="en-US" sz="1600" smtClean="0"/>
              <a:t>پاکزاد، اصول و ضوابط طراحي فضاي شهري، 1380</a:t>
            </a:r>
            <a:endParaRPr lang="en-US" altLang="en-US" sz="24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17411"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bwMode="auto">
          <a:xfrm>
            <a:off x="685800" y="685800"/>
            <a:ext cx="8229600" cy="1143000"/>
          </a:xfrm>
          <a:prstGeom prst="roundRect">
            <a:avLst>
              <a:gd name="adj" fmla="val 16667"/>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3600" smtClean="0">
                <a:solidFill>
                  <a:srgbClr val="862000"/>
                </a:solidFill>
              </a:rPr>
              <a:t>فضاهاي عمومي شهري</a:t>
            </a:r>
            <a:endParaRPr lang="en-US" altLang="en-US" sz="3600" smtClean="0">
              <a:solidFill>
                <a:srgbClr val="862000"/>
              </a:solidFill>
            </a:endParaRPr>
          </a:p>
        </p:txBody>
      </p:sp>
      <p:sp>
        <p:nvSpPr>
          <p:cNvPr id="18435" name="Rectangle 3"/>
          <p:cNvSpPr>
            <a:spLocks noGrp="1" noChangeArrowheads="1"/>
          </p:cNvSpPr>
          <p:nvPr>
            <p:ph type="body" idx="1"/>
          </p:nvPr>
        </p:nvSpPr>
        <p:spPr>
          <a:xfrm>
            <a:off x="5334000" y="1447800"/>
            <a:ext cx="3581400" cy="3124200"/>
          </a:xfrm>
        </p:spPr>
        <p:txBody>
          <a:bodyPr/>
          <a:lstStyle/>
          <a:p>
            <a:pPr algn="just" rtl="1" eaLnBrk="1" hangingPunct="1">
              <a:lnSpc>
                <a:spcPct val="80000"/>
              </a:lnSpc>
            </a:pPr>
            <a:r>
              <a:rPr lang="fa-IR" altLang="en-US" sz="2000" smtClean="0"/>
              <a:t>بستر مشترکي که مردم فعاليت هاي کارکردي و مراسمي را که پيوند دهنده اعضاي جامعه است، در آن انجام مي دهند.</a:t>
            </a:r>
          </a:p>
          <a:p>
            <a:pPr algn="just" rtl="1" eaLnBrk="1" hangingPunct="1">
              <a:lnSpc>
                <a:spcPct val="80000"/>
              </a:lnSpc>
            </a:pPr>
            <a:r>
              <a:rPr lang="fa-IR" altLang="en-US" sz="2000" smtClean="0"/>
              <a:t>فضايي براي سياست، مذهب، دادوستد و ورزش، فضايي براي همزيستي مسالمت آميز و برخوردهاي غير شخصي.</a:t>
            </a:r>
          </a:p>
          <a:p>
            <a:pPr algn="just" rtl="1" eaLnBrk="1" hangingPunct="1">
              <a:lnSpc>
                <a:spcPct val="80000"/>
              </a:lnSpc>
            </a:pPr>
            <a:endParaRPr lang="fa-IR" altLang="en-US" sz="2000" smtClean="0"/>
          </a:p>
          <a:p>
            <a:pPr algn="just" rtl="1" eaLnBrk="1" hangingPunct="1">
              <a:lnSpc>
                <a:spcPct val="80000"/>
              </a:lnSpc>
              <a:buFontTx/>
              <a:buNone/>
            </a:pPr>
            <a:r>
              <a:rPr lang="fa-IR" altLang="en-US" sz="1400" smtClean="0"/>
              <a:t>دکتر مجتبي رفيعيان، مهسا سيفايي، فضاهاي عمومي شهري؛ بازنگري و ارزيابي کيفي، هنرهاي زيبا، شماره 23، پاييز 84.</a:t>
            </a:r>
            <a:endParaRPr lang="en-US" altLang="en-US" sz="1400" smtClean="0"/>
          </a:p>
        </p:txBody>
      </p:sp>
      <p:pic>
        <p:nvPicPr>
          <p:cNvPr id="18436"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25963"/>
            <a:ext cx="34290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salzburg_market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762000" y="3352800"/>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buFontTx/>
              <a:buNone/>
            </a:pPr>
            <a:r>
              <a:rPr lang="fa-IR" altLang="en-US" sz="2000">
                <a:solidFill>
                  <a:srgbClr val="862000"/>
                </a:solidFill>
              </a:rPr>
              <a:t>این فضاها دارای ویژگی های زیر می باشند :</a:t>
            </a:r>
          </a:p>
          <a:p>
            <a:pPr algn="just" rtl="1" eaLnBrk="1" hangingPunct="1"/>
            <a:r>
              <a:rPr lang="fa-IR" altLang="en-US" sz="2000"/>
              <a:t>مخاطبين متنوع و گسترده</a:t>
            </a:r>
          </a:p>
          <a:p>
            <a:pPr algn="just" rtl="1" eaLnBrk="1" hangingPunct="1"/>
            <a:r>
              <a:rPr lang="fa-IR" altLang="en-US" sz="2000"/>
              <a:t>قابل رويت</a:t>
            </a:r>
          </a:p>
          <a:p>
            <a:pPr algn="just" rtl="1" eaLnBrk="1" hangingPunct="1"/>
            <a:r>
              <a:rPr lang="fa-IR" altLang="en-US" sz="2000"/>
              <a:t>رفتارها تحت تاثير هنجارها و قوانين جامعه</a:t>
            </a:r>
          </a:p>
          <a:p>
            <a:pPr algn="just" rtl="1" eaLnBrk="1" hangingPunct="1"/>
            <a:r>
              <a:rPr lang="fa-IR" altLang="en-US" sz="2000"/>
              <a:t>مالکيت عمومي</a:t>
            </a:r>
          </a:p>
          <a:p>
            <a:pPr algn="just" rtl="1" eaLnBrk="1" hangingPunct="1"/>
            <a:r>
              <a:rPr lang="fa-IR" altLang="en-US" sz="2000"/>
              <a:t>مشارکت و ارتباط افراد با يکديگر</a:t>
            </a:r>
            <a:endParaRPr lang="en-US" alt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914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4000" smtClean="0">
                <a:solidFill>
                  <a:srgbClr val="862000"/>
                </a:solidFill>
              </a:rPr>
              <a:t>خصيصه ها ي واجد ارزش</a:t>
            </a:r>
            <a:endParaRPr lang="en-US" altLang="en-US" sz="4000" smtClean="0">
              <a:solidFill>
                <a:srgbClr val="862000"/>
              </a:solidFill>
            </a:endParaRPr>
          </a:p>
        </p:txBody>
      </p:sp>
      <p:sp>
        <p:nvSpPr>
          <p:cNvPr id="19459" name="Rectangle 3"/>
          <p:cNvSpPr>
            <a:spLocks noGrp="1" noChangeArrowheads="1"/>
          </p:cNvSpPr>
          <p:nvPr>
            <p:ph type="body" idx="1"/>
          </p:nvPr>
        </p:nvSpPr>
        <p:spPr>
          <a:xfrm>
            <a:off x="4114800" y="1600200"/>
            <a:ext cx="4572000" cy="1524000"/>
          </a:xfrm>
        </p:spPr>
        <p:txBody>
          <a:bodyPr/>
          <a:lstStyle/>
          <a:p>
            <a:pPr algn="just" rtl="1" eaLnBrk="1" hangingPunct="1">
              <a:lnSpc>
                <a:spcPct val="80000"/>
              </a:lnSpc>
              <a:buFontTx/>
              <a:buNone/>
            </a:pPr>
            <a:r>
              <a:rPr lang="ar-SA" altLang="en-US" sz="2000" smtClean="0"/>
              <a:t>فضاهاي‌ شهري‌ شكل‌ دهنده‌ و بستر ساز ابعاداجتماعي‌ و فرهنگي‌ جامعه‌ از طريق‌ تضعيف‌ يا تقويت‌ روابط‌ بين‌ افراد بشمار مي‌روند</a:t>
            </a:r>
            <a:r>
              <a:rPr lang="fa-IR" altLang="en-US" sz="2000" smtClean="0"/>
              <a:t>. عوامل زير در ارزيابي کيفيت فضاهاي عمومي تاثير گذارند.</a:t>
            </a:r>
          </a:p>
          <a:p>
            <a:pPr algn="just" rtl="1" eaLnBrk="1" hangingPunct="1">
              <a:lnSpc>
                <a:spcPct val="80000"/>
              </a:lnSpc>
              <a:buFontTx/>
              <a:buChar char="-"/>
            </a:pPr>
            <a:endParaRPr lang="fa-IR" altLang="en-US" sz="2000" smtClean="0"/>
          </a:p>
          <a:p>
            <a:pPr algn="just" rtl="1" eaLnBrk="1" hangingPunct="1">
              <a:lnSpc>
                <a:spcPct val="80000"/>
              </a:lnSpc>
              <a:buFontTx/>
              <a:buChar char="-"/>
            </a:pPr>
            <a:endParaRPr lang="en-US" altLang="en-US" sz="2000" smtClean="0"/>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895600"/>
            <a:ext cx="32766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4114800" y="5910263"/>
            <a:ext cx="46482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buFontTx/>
              <a:buNone/>
            </a:pPr>
            <a:r>
              <a:rPr lang="fa-IR" altLang="en-US" sz="1600"/>
              <a:t>دکتر مجتبي رفيعيان، مهسا سيفايي، فضاهاي عمومي شهري؛ بازنگري و ارزيابي کيفي، هنرهاي زيبا، شماره 23، پاييز 84.</a:t>
            </a:r>
            <a:endParaRPr lang="en-US" altLang="en-US" sz="1600"/>
          </a:p>
          <a:p>
            <a:pPr eaLnBrk="1" hangingPunct="1">
              <a:spcBef>
                <a:spcPct val="50000"/>
              </a:spcBef>
              <a:buFontTx/>
              <a:buNone/>
            </a:pPr>
            <a:endParaRPr lang="en-US" altLang="en-US" sz="1600"/>
          </a:p>
        </p:txBody>
      </p:sp>
      <p:pic>
        <p:nvPicPr>
          <p:cNvPr id="194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3843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8"/>
          <p:cNvSpPr>
            <a:spLocks noChangeArrowheads="1"/>
          </p:cNvSpPr>
          <p:nvPr/>
        </p:nvSpPr>
        <p:spPr bwMode="auto">
          <a:xfrm>
            <a:off x="1600200" y="3657600"/>
            <a:ext cx="2133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fa-IR" altLang="en-US" sz="1800"/>
              <a:t>نظافت و پاکيزگي</a:t>
            </a:r>
          </a:p>
          <a:p>
            <a:pPr algn="r" eaLnBrk="1" hangingPunct="1">
              <a:spcBef>
                <a:spcPct val="0"/>
              </a:spcBef>
              <a:buFontTx/>
              <a:buNone/>
            </a:pPr>
            <a:r>
              <a:rPr lang="fa-IR" altLang="en-US" sz="1800"/>
              <a:t>دسترسي</a:t>
            </a:r>
          </a:p>
          <a:p>
            <a:pPr algn="r" eaLnBrk="1" hangingPunct="1">
              <a:spcBef>
                <a:spcPct val="0"/>
              </a:spcBef>
              <a:buFontTx/>
              <a:buNone/>
            </a:pPr>
            <a:r>
              <a:rPr lang="fa-IR" altLang="en-US" sz="1800"/>
              <a:t>جذابيت</a:t>
            </a:r>
          </a:p>
          <a:p>
            <a:pPr algn="r" eaLnBrk="1" hangingPunct="1">
              <a:spcBef>
                <a:spcPct val="0"/>
              </a:spcBef>
              <a:buFontTx/>
              <a:buNone/>
            </a:pPr>
            <a:r>
              <a:rPr lang="fa-IR" altLang="en-US" sz="1800"/>
              <a:t>راحتي</a:t>
            </a:r>
          </a:p>
          <a:p>
            <a:pPr algn="r" eaLnBrk="1" hangingPunct="1">
              <a:spcBef>
                <a:spcPct val="0"/>
              </a:spcBef>
              <a:buFontTx/>
              <a:buNone/>
            </a:pPr>
            <a:r>
              <a:rPr lang="fa-IR" altLang="en-US" sz="1800"/>
              <a:t>جامعيت</a:t>
            </a:r>
          </a:p>
          <a:p>
            <a:pPr algn="r" eaLnBrk="1" hangingPunct="1">
              <a:spcBef>
                <a:spcPct val="0"/>
              </a:spcBef>
              <a:buFontTx/>
              <a:buNone/>
            </a:pPr>
            <a:r>
              <a:rPr lang="fa-IR" altLang="en-US" sz="1800"/>
              <a:t>سرزندگي و پويايي</a:t>
            </a:r>
          </a:p>
          <a:p>
            <a:pPr algn="r" eaLnBrk="1" hangingPunct="1">
              <a:spcBef>
                <a:spcPct val="0"/>
              </a:spcBef>
              <a:buFontTx/>
              <a:buNone/>
            </a:pPr>
            <a:r>
              <a:rPr lang="fa-IR" altLang="en-US" sz="1800"/>
              <a:t>عملکرد</a:t>
            </a:r>
          </a:p>
          <a:p>
            <a:pPr algn="r" eaLnBrk="1" hangingPunct="1">
              <a:spcBef>
                <a:spcPct val="0"/>
              </a:spcBef>
              <a:buFontTx/>
              <a:buNone/>
            </a:pPr>
            <a:r>
              <a:rPr lang="fa-IR" altLang="en-US" sz="1800"/>
              <a:t>تمايز</a:t>
            </a:r>
          </a:p>
          <a:p>
            <a:pPr algn="r" eaLnBrk="1" hangingPunct="1">
              <a:spcBef>
                <a:spcPct val="0"/>
              </a:spcBef>
              <a:buFontTx/>
              <a:buNone/>
            </a:pPr>
            <a:r>
              <a:rPr lang="fa-IR" altLang="en-US" sz="1800"/>
              <a:t>ايمني و امنيت</a:t>
            </a:r>
          </a:p>
          <a:p>
            <a:pPr algn="r" eaLnBrk="1" hangingPunct="1">
              <a:spcBef>
                <a:spcPct val="0"/>
              </a:spcBef>
              <a:buFontTx/>
              <a:buNone/>
            </a:pPr>
            <a:r>
              <a:rPr lang="fa-IR" altLang="en-US" sz="1800"/>
              <a:t>نيرومندي و سلامتي</a:t>
            </a:r>
            <a:endParaRPr lang="en-US" altLang="en-US" sz="180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4" descr="118_3326_02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271" t="26360" r="9291" b="8887"/>
          <a:stretch>
            <a:fillRect/>
          </a:stretch>
        </p:blipFill>
        <p:spPr bwMode="auto">
          <a:xfrm>
            <a:off x="914400" y="1219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3733800" y="2362200"/>
            <a:ext cx="2057400" cy="304800"/>
          </a:xfrm>
          <a:prstGeom prst="rect">
            <a:avLst/>
          </a:prstGeom>
          <a:noFill/>
          <a:ln w="38100">
            <a:solidFill>
              <a:srgbClr val="862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endParaRPr lang="en-US" altLang="en-US" sz="1800"/>
          </a:p>
        </p:txBody>
      </p:sp>
      <p:sp>
        <p:nvSpPr>
          <p:cNvPr id="20484" name="Rectangle 6"/>
          <p:cNvSpPr>
            <a:spLocks noGrp="1" noChangeArrowheads="1"/>
          </p:cNvSpPr>
          <p:nvPr>
            <p:ph type="title"/>
          </p:nvPr>
        </p:nvSpPr>
        <p:spPr bwMode="auto">
          <a:xfrm>
            <a:off x="457200" y="533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r>
              <a:rPr lang="fa-IR" altLang="en-US" sz="4000" smtClean="0">
                <a:solidFill>
                  <a:srgbClr val="862000"/>
                </a:solidFill>
              </a:rPr>
              <a:t>کيفيت فضاي شهري :</a:t>
            </a:r>
            <a:endParaRPr lang="en-US" altLang="en-US" sz="4000" smtClean="0">
              <a:solidFill>
                <a:srgbClr val="862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419600" y="1447800"/>
            <a:ext cx="4267200" cy="990600"/>
          </a:xfrm>
        </p:spPr>
        <p:txBody>
          <a:bodyPr/>
          <a:lstStyle/>
          <a:p>
            <a:pPr algn="just" rtl="1" eaLnBrk="1" hangingPunct="1">
              <a:lnSpc>
                <a:spcPct val="90000"/>
              </a:lnSpc>
            </a:pPr>
            <a:r>
              <a:rPr lang="fa-IR" altLang="en-US" sz="2000" smtClean="0"/>
              <a:t>بنابراین فضاهای عمومی به لحاظ دارا بودن یا نبودن خصیصه امنیت به دو دسته بی دفاع و مقاوم پذیر تقسیم می شوند.</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2766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43400"/>
            <a:ext cx="279558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41148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7"/>
          <p:cNvSpPr>
            <a:spLocks noChangeArrowheads="1"/>
          </p:cNvSpPr>
          <p:nvPr/>
        </p:nvSpPr>
        <p:spPr bwMode="auto">
          <a:xfrm>
            <a:off x="4495800" y="2667000"/>
            <a:ext cx="38100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defensible space’ is defined as: “…a surrogate term for the range of mechanisms; real and symbolic barriers, strongly-defined areas of influence, and improved opportunities for surveillance that combine to bring an environment under the control of its residents”. A range of theoretical criticisms of Defensible Space have been expressed</a:t>
            </a:r>
            <a:r>
              <a:rPr lang="fa-IR" altLang="en-US" sz="1800"/>
              <a:t>.</a:t>
            </a:r>
            <a:endParaRPr lang="en-US" altLang="en-US" sz="1800"/>
          </a:p>
          <a:p>
            <a:pPr eaLnBrk="1" hangingPunct="1">
              <a:spcBef>
                <a:spcPct val="0"/>
              </a:spcBef>
              <a:buFontTx/>
              <a:buNone/>
            </a:pPr>
            <a:endParaRPr lang="en-US" altLang="en-US" sz="1800"/>
          </a:p>
        </p:txBody>
      </p:sp>
      <p:sp>
        <p:nvSpPr>
          <p:cNvPr id="21511" name="Rectangle 8"/>
          <p:cNvSpPr>
            <a:spLocks noChangeArrowheads="1"/>
          </p:cNvSpPr>
          <p:nvPr/>
        </p:nvSpPr>
        <p:spPr bwMode="auto">
          <a:xfrm>
            <a:off x="838200" y="4724400"/>
            <a:ext cx="2584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Perhaps one of the most important was the alleged lack of consideration for socio-economics within the study’s methodology.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r>
              <a:rPr lang="fa-IR" altLang="en-US" smtClean="0">
                <a:solidFill>
                  <a:srgbClr val="862000"/>
                </a:solidFill>
              </a:rPr>
              <a:t>فضاي بي دفاع</a:t>
            </a:r>
            <a:endParaRPr lang="en-US" altLang="en-US" smtClean="0">
              <a:solidFill>
                <a:srgbClr val="862000"/>
              </a:solidFill>
            </a:endParaRPr>
          </a:p>
        </p:txBody>
      </p:sp>
      <p:sp>
        <p:nvSpPr>
          <p:cNvPr id="2057" name="Rectangle 3"/>
          <p:cNvSpPr>
            <a:spLocks noGrp="1" noChangeArrowheads="1"/>
          </p:cNvSpPr>
          <p:nvPr>
            <p:ph type="body" sz="half" idx="2"/>
          </p:nvPr>
        </p:nvSpPr>
        <p:spPr/>
        <p:txBody>
          <a:bodyPr/>
          <a:lstStyle/>
          <a:p>
            <a:pPr algn="just" rtl="1" eaLnBrk="1" hangingPunct="1">
              <a:lnSpc>
                <a:spcPct val="90000"/>
              </a:lnSpc>
            </a:pPr>
            <a:r>
              <a:rPr lang="fa-IR" altLang="en-US" sz="2000" smtClean="0"/>
              <a:t>ميزان آسيب پذيري انسان، فعاليت هاي انساني، کارکردهاي فضا و اهداف مترتب بر ماهيت هاي شکلي و محتوايي فضا در اين فضاها افزايش مي يابد. </a:t>
            </a:r>
          </a:p>
          <a:p>
            <a:pPr algn="just" rtl="1" eaLnBrk="1" hangingPunct="1">
              <a:lnSpc>
                <a:spcPct val="90000"/>
              </a:lnSpc>
            </a:pPr>
            <a:r>
              <a:rPr lang="fa-IR" altLang="en-US" sz="2000" smtClean="0"/>
              <a:t>فضاهاي بي دفاع ترکيبي هستند : در اين فضاها اغلب ابعاد آسيب پذيري کالبدي، فرسودگي، آسيب پذيري اقتصادي واجتماعي ، فقدان يا کمبود نظارت، عدم گردش سرمايه ودور باطل مستمر ومداوم افول ارزشها و ... همزمان به چشم مي خورند و هريک باعث ايجاد و گسترش ساير موارد مي شود. به اين ترتيب کيفيت محيط که از مهم ترين خصيصه هاي فضاي مطلوب محسوب مي شود، رو به نزول مي گذارد.</a:t>
            </a:r>
            <a:endParaRPr lang="en-US" altLang="en-US" sz="2000" smtClean="0"/>
          </a:p>
          <a:p>
            <a:pPr eaLnBrk="1" hangingPunct="1">
              <a:lnSpc>
                <a:spcPct val="90000"/>
              </a:lnSpc>
            </a:pPr>
            <a:endParaRPr lang="en-US" altLang="en-US" sz="2000" smtClean="0"/>
          </a:p>
        </p:txBody>
      </p:sp>
      <p:pic>
        <p:nvPicPr>
          <p:cNvPr id="2058" name="Picture 5" descr="ma_publicspace_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038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838200" y="4419600"/>
          <a:ext cx="2911475" cy="228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838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r>
              <a:rPr lang="fa-IR" altLang="en-US" sz="3200" smtClean="0">
                <a:solidFill>
                  <a:srgbClr val="862000"/>
                </a:solidFill>
              </a:rPr>
              <a:t>زمينه هاي تاريخي شکل گيري مفهوم فضاي بي دفاع</a:t>
            </a:r>
            <a:endParaRPr lang="en-US" altLang="en-US" sz="3200" smtClean="0">
              <a:solidFill>
                <a:srgbClr val="862000"/>
              </a:solidFill>
            </a:endParaRPr>
          </a:p>
        </p:txBody>
      </p:sp>
      <p:sp>
        <p:nvSpPr>
          <p:cNvPr id="22531" name="Rectangle 3"/>
          <p:cNvSpPr>
            <a:spLocks noGrp="1" noChangeArrowheads="1"/>
          </p:cNvSpPr>
          <p:nvPr>
            <p:ph type="body" sz="half" idx="2"/>
          </p:nvPr>
        </p:nvSpPr>
        <p:spPr/>
        <p:txBody>
          <a:bodyPr/>
          <a:lstStyle/>
          <a:p>
            <a:pPr algn="just" rtl="1" eaLnBrk="1" hangingPunct="1"/>
            <a:r>
              <a:rPr lang="fa-IR" altLang="en-US" sz="2400" smtClean="0"/>
              <a:t>ايده فضاهاي بي دفاع در حدود 50 سال پيش با ساختمان هاي طراحي شده توسط لوکوربوزيه شکل گرفت. اين ساختمان ها تراکم بالايي داشتند ( در حدود 50 واحد در هر آکر). ساختمان ها 11 طبقه بودند و طبقه همکف آنها براي فعاليت هاي اجتماعي طراحي شده بودند. هر ساختمان داراي کريدورها، رختشويخانه، سالن اجتماعات و ... بود.</a:t>
            </a:r>
          </a:p>
        </p:txBody>
      </p:sp>
      <p:pic>
        <p:nvPicPr>
          <p:cNvPr id="225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44196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5"/>
          <p:cNvSpPr>
            <a:spLocks noGrp="1" noChangeArrowheads="1"/>
          </p:cNvSpPr>
          <p:nvPr>
            <p:ph type="body" sz="half" idx="2"/>
          </p:nvPr>
        </p:nvSpPr>
        <p:spPr/>
        <p:txBody>
          <a:bodyPr/>
          <a:lstStyle/>
          <a:p>
            <a:pPr algn="just" rtl="1" eaLnBrk="1" hangingPunct="1">
              <a:lnSpc>
                <a:spcPct val="90000"/>
              </a:lnSpc>
            </a:pPr>
            <a:r>
              <a:rPr lang="fa-IR" altLang="en-US" sz="2800" smtClean="0"/>
              <a:t>تمامي اين فضاها به مرور زمان ناامن شدند و خانواده ها مجبور شدند براي انجام تمامي کارهاي خود به صورت جمعي عمل نمايند.</a:t>
            </a:r>
          </a:p>
          <a:p>
            <a:pPr algn="just" rtl="1" eaLnBrk="1" hangingPunct="1">
              <a:lnSpc>
                <a:spcPct val="90000"/>
              </a:lnSpc>
            </a:pPr>
            <a:r>
              <a:rPr lang="fa-IR" altLang="en-US" sz="2800" smtClean="0"/>
              <a:t>آسانسورها، رختشويخانه، سالن اجتماعات و .. مورد حمله وندال ها قرار گرفتند. </a:t>
            </a:r>
          </a:p>
          <a:p>
            <a:pPr algn="just" rtl="1" eaLnBrk="1" hangingPunct="1">
              <a:lnSpc>
                <a:spcPct val="90000"/>
              </a:lnSpc>
            </a:pPr>
            <a:r>
              <a:rPr lang="fa-IR" altLang="en-US" sz="2800" smtClean="0"/>
              <a:t>به طوريکه 10 سال پس از ساخت، ساختمان ها قابليت سکونت خود را از دست دادند.</a:t>
            </a:r>
            <a:endParaRPr lang="en-US" altLang="en-US" sz="2800" smtClean="0"/>
          </a:p>
          <a:p>
            <a:pPr eaLnBrk="1" hangingPunct="1">
              <a:lnSpc>
                <a:spcPct val="90000"/>
              </a:lnSpc>
            </a:pPr>
            <a:endParaRPr lang="en-US" altLang="en-US" sz="2800" smtClean="0"/>
          </a:p>
        </p:txBody>
      </p:sp>
      <p:pic>
        <p:nvPicPr>
          <p:cNvPr id="2355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39624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noChangeArrowheads="1"/>
          </p:cNvPicPr>
          <p:nvPr/>
        </p:nvPicPr>
        <p:blipFill>
          <a:blip r:embed="rId3">
            <a:extLst>
              <a:ext uri="{28A0092B-C50C-407E-A947-70E740481C1C}">
                <a14:useLocalDpi xmlns:a14="http://schemas.microsoft.com/office/drawing/2010/main" val="0"/>
              </a:ext>
            </a:extLst>
          </a:blip>
          <a:srcRect t="3185"/>
          <a:stretch>
            <a:fillRect/>
          </a:stretch>
        </p:blipFill>
        <p:spPr bwMode="auto">
          <a:xfrm>
            <a:off x="228600" y="3733800"/>
            <a:ext cx="39624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24579"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bwMode="auto">
          <a:xfrm>
            <a:off x="533400" y="609600"/>
            <a:ext cx="8229600" cy="1143000"/>
          </a:xfrm>
          <a:prstGeom prst="roundRect">
            <a:avLst>
              <a:gd name="adj" fmla="val 16667"/>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mtClean="0">
                <a:solidFill>
                  <a:srgbClr val="862000"/>
                </a:solidFill>
              </a:rPr>
              <a:t>ساختار کار</a:t>
            </a:r>
            <a:endParaRPr lang="en-US" altLang="en-US" smtClean="0">
              <a:solidFill>
                <a:srgbClr val="862000"/>
              </a:solidFill>
            </a:endParaRPr>
          </a:p>
        </p:txBody>
      </p:sp>
      <p:sp>
        <p:nvSpPr>
          <p:cNvPr id="8195" name="Rectangle 3"/>
          <p:cNvSpPr>
            <a:spLocks noGrp="1" noChangeArrowheads="1"/>
          </p:cNvSpPr>
          <p:nvPr>
            <p:ph type="body" idx="1"/>
          </p:nvPr>
        </p:nvSpPr>
        <p:spPr/>
        <p:txBody>
          <a:bodyPr/>
          <a:lstStyle/>
          <a:p>
            <a:pPr marL="609600" indent="-609600" algn="r" rtl="1" eaLnBrk="1" hangingPunct="1">
              <a:buFontTx/>
              <a:buAutoNum type="arabicPeriod"/>
            </a:pPr>
            <a:r>
              <a:rPr lang="fa-IR" altLang="en-US" sz="2400" smtClean="0"/>
              <a:t>طرح موضوع و مساله </a:t>
            </a:r>
            <a:endParaRPr lang="en-US" altLang="en-US" sz="2400" smtClean="0"/>
          </a:p>
          <a:p>
            <a:pPr marL="609600" indent="-609600" algn="r" rtl="1" eaLnBrk="1" hangingPunct="1">
              <a:buFontTx/>
              <a:buAutoNum type="arabicPeriod"/>
            </a:pPr>
            <a:r>
              <a:rPr lang="fa-IR" altLang="en-US" sz="2400" smtClean="0"/>
              <a:t>ايده ها ونظريات پايه فکري</a:t>
            </a:r>
            <a:endParaRPr lang="en-US" altLang="en-US" sz="2400" smtClean="0"/>
          </a:p>
          <a:p>
            <a:pPr marL="609600" indent="-609600" algn="r" rtl="1" eaLnBrk="1" hangingPunct="1">
              <a:buFontTx/>
              <a:buAutoNum type="arabicPeriod"/>
            </a:pPr>
            <a:r>
              <a:rPr lang="fa-IR" altLang="en-US" sz="2400" smtClean="0"/>
              <a:t>فضاي بي دفاع </a:t>
            </a:r>
            <a:endParaRPr lang="en-US" altLang="en-US" sz="2400" smtClean="0"/>
          </a:p>
          <a:p>
            <a:pPr marL="609600" indent="-609600" algn="r" rtl="1" eaLnBrk="1" hangingPunct="1">
              <a:buFontTx/>
              <a:buAutoNum type="arabicPeriod"/>
            </a:pPr>
            <a:r>
              <a:rPr lang="fa-IR" altLang="en-US" sz="2400" smtClean="0"/>
              <a:t>ارائه نمونه ها ومصاديق</a:t>
            </a:r>
          </a:p>
          <a:p>
            <a:pPr marL="609600" indent="-609600" algn="r" rtl="1" eaLnBrk="1" hangingPunct="1">
              <a:buFontTx/>
              <a:buAutoNum type="arabicPeriod"/>
            </a:pPr>
            <a:r>
              <a:rPr lang="fa-IR" altLang="en-US" sz="2400" smtClean="0"/>
              <a:t>اصول راهبردی مداخله</a:t>
            </a:r>
            <a:endParaRPr lang="en-US" altLang="en-US" sz="2400" smtClean="0"/>
          </a:p>
          <a:p>
            <a:pPr marL="609600" indent="-609600" algn="r" rtl="1" eaLnBrk="1" hangingPunct="1">
              <a:buFontTx/>
              <a:buAutoNum type="arabicPeriod"/>
            </a:pPr>
            <a:r>
              <a:rPr lang="fa-IR" altLang="en-US" sz="2400" smtClean="0"/>
              <a:t>جمعبندی و نتیجه گیری</a:t>
            </a:r>
          </a:p>
          <a:p>
            <a:pPr marL="609600" indent="-609600" algn="r" rtl="1" eaLnBrk="1" hangingPunct="1">
              <a:buFontTx/>
              <a:buAutoNum type="arabicPeriod"/>
            </a:pPr>
            <a:r>
              <a:rPr lang="fa-IR" altLang="en-US" sz="2400" smtClean="0"/>
              <a:t>منابع</a:t>
            </a:r>
          </a:p>
          <a:p>
            <a:pPr marL="609600" indent="-609600" algn="r" rtl="1" eaLnBrk="1" hangingPunct="1">
              <a:buFontTx/>
              <a:buNone/>
            </a:pPr>
            <a:endParaRPr lang="fa-IR" altLang="en-US" sz="2400" smtClean="0"/>
          </a:p>
        </p:txBody>
      </p:sp>
      <p:pic>
        <p:nvPicPr>
          <p:cNvPr id="8196" name="Picture 5" descr="ctc_02_img0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5334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1" eaLnBrk="1" hangingPunct="1"/>
            <a:r>
              <a:rPr lang="fa-IR" altLang="en-US" sz="3200" smtClean="0">
                <a:solidFill>
                  <a:srgbClr val="862000"/>
                </a:solidFill>
              </a:rPr>
              <a:t>ارائه راهکارهايي به منظورجلوگيري از ايجاد فضاي بي دفاع</a:t>
            </a:r>
            <a:endParaRPr lang="en-US" altLang="en-US" sz="3200" smtClean="0">
              <a:solidFill>
                <a:srgbClr val="862000"/>
              </a:solidFill>
            </a:endParaRPr>
          </a:p>
        </p:txBody>
      </p:sp>
      <p:sp>
        <p:nvSpPr>
          <p:cNvPr id="25603" name="Rectangle 3"/>
          <p:cNvSpPr>
            <a:spLocks noGrp="1" noChangeArrowheads="1"/>
          </p:cNvSpPr>
          <p:nvPr>
            <p:ph type="body" sz="half" idx="2"/>
          </p:nvPr>
        </p:nvSpPr>
        <p:spPr>
          <a:xfrm>
            <a:off x="4648200" y="1600200"/>
            <a:ext cx="4038600" cy="2743200"/>
          </a:xfrm>
        </p:spPr>
        <p:txBody>
          <a:bodyPr/>
          <a:lstStyle/>
          <a:p>
            <a:pPr algn="r" rtl="1" eaLnBrk="1" hangingPunct="1">
              <a:lnSpc>
                <a:spcPct val="80000"/>
              </a:lnSpc>
            </a:pPr>
            <a:r>
              <a:rPr lang="fa-IR" altLang="en-US" sz="2000" smtClean="0"/>
              <a:t>حمايت از خانواده ها، کودکان و نوجوانان</a:t>
            </a:r>
          </a:p>
          <a:p>
            <a:pPr algn="r" rtl="1" eaLnBrk="1" hangingPunct="1">
              <a:lnSpc>
                <a:spcPct val="80000"/>
              </a:lnSpc>
            </a:pPr>
            <a:r>
              <a:rPr lang="fa-IR" altLang="en-US" sz="2000" smtClean="0"/>
              <a:t>تقويت اجتماعات و باز زنده سازي همسايگي ها</a:t>
            </a:r>
          </a:p>
          <a:p>
            <a:pPr algn="r" rtl="1" eaLnBrk="1" hangingPunct="1">
              <a:lnSpc>
                <a:spcPct val="80000"/>
              </a:lnSpc>
            </a:pPr>
            <a:r>
              <a:rPr lang="fa-IR" altLang="en-US" sz="2000" smtClean="0"/>
              <a:t>طبقه بندي جرايم داراي اولويت</a:t>
            </a:r>
          </a:p>
          <a:p>
            <a:pPr algn="r" rtl="1" eaLnBrk="1" hangingPunct="1">
              <a:lnSpc>
                <a:spcPct val="80000"/>
              </a:lnSpc>
            </a:pPr>
            <a:r>
              <a:rPr lang="fa-IR" altLang="en-US" sz="2000" smtClean="0">
                <a:solidFill>
                  <a:srgbClr val="862000"/>
                </a:solidFill>
              </a:rPr>
              <a:t>طراحي محيط با نگرش پيشگيري از جرايم و استفاده از تکنولوژي</a:t>
            </a:r>
          </a:p>
          <a:p>
            <a:pPr algn="r" rtl="1" eaLnBrk="1" hangingPunct="1">
              <a:lnSpc>
                <a:spcPct val="80000"/>
              </a:lnSpc>
            </a:pPr>
            <a:endParaRPr lang="fa-IR" altLang="en-US" sz="2000" smtClean="0"/>
          </a:p>
          <a:p>
            <a:pPr algn="r" rtl="1" eaLnBrk="1" hangingPunct="1">
              <a:lnSpc>
                <a:spcPct val="80000"/>
              </a:lnSpc>
              <a:buFontTx/>
              <a:buNone/>
            </a:pPr>
            <a:r>
              <a:rPr lang="en-US" altLang="en-US" sz="1200" smtClean="0"/>
              <a:t>Cozens, Conference paper, 21-22 November 2005 </a:t>
            </a:r>
          </a:p>
          <a:p>
            <a:pPr algn="r" rtl="1" eaLnBrk="1" hangingPunct="1">
              <a:lnSpc>
                <a:spcPct val="80000"/>
              </a:lnSpc>
              <a:buFontTx/>
              <a:buNone/>
            </a:pPr>
            <a:endParaRPr lang="en-US" altLang="en-US" sz="1200" smtClean="0"/>
          </a:p>
        </p:txBody>
      </p:sp>
      <p:pic>
        <p:nvPicPr>
          <p:cNvPr id="25604" name="Picture 5" descr="public_space_sparks_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91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p:cNvSpPr>
            <a:spLocks noChangeArrowheads="1"/>
          </p:cNvSpPr>
          <p:nvPr/>
        </p:nvSpPr>
        <p:spPr bwMode="auto">
          <a:xfrm>
            <a:off x="685800" y="1600200"/>
            <a:ext cx="3733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r>
              <a:rPr lang="fa-IR" altLang="en-US" sz="2000"/>
              <a:t>به منظور جلوگيري از ايجاد فضاي بي دفاع لازم است اجتماعات تقويت شوند بنابراين </a:t>
            </a:r>
            <a:r>
              <a:rPr lang="ar-SA" altLang="en-US" sz="2000"/>
              <a:t>‌بايد </a:t>
            </a:r>
            <a:r>
              <a:rPr lang="fa-IR" altLang="en-US" sz="2000"/>
              <a:t>«</a:t>
            </a:r>
            <a:r>
              <a:rPr lang="ar-SA" altLang="en-US" sz="2000"/>
              <a:t>در مقابل‌ فرد گرايي‌ جامعه‌ و خلوت‌ گزنيني‌ نامطلوب‌ اجتماعي‌ مقاومت‌ كرد و ازاين‌ طريق‌ هنجارهاي‌ اجتماعي‌ و فرهنگي‌ عمومي‌ را در افراد جامعه‌ زنده‌ نگه‌ داشت‌.</a:t>
            </a:r>
            <a:r>
              <a:rPr lang="fa-IR" altLang="en-US" sz="2000"/>
              <a:t>»</a:t>
            </a:r>
          </a:p>
          <a:p>
            <a:pPr algn="just" rtl="1" eaLnBrk="1" hangingPunct="1"/>
            <a:endParaRPr lang="fa-IR" altLang="en-US" sz="2000"/>
          </a:p>
          <a:p>
            <a:pPr algn="just" rtl="1" eaLnBrk="1" hangingPunct="1"/>
            <a:endParaRPr lang="fa-IR" altLang="en-US" sz="2000"/>
          </a:p>
          <a:p>
            <a:pPr algn="just" rtl="1" eaLnBrk="1" hangingPunct="1"/>
            <a:endParaRPr lang="fa-IR" altLang="en-US" sz="2000"/>
          </a:p>
          <a:p>
            <a:pPr algn="just" rtl="1" eaLnBrk="1" hangingPunct="1"/>
            <a:endParaRPr lang="fa-IR" altLang="en-US" sz="2000"/>
          </a:p>
          <a:p>
            <a:pPr algn="just" rtl="1" eaLnBrk="1" hangingPunct="1">
              <a:buFontTx/>
              <a:buNone/>
            </a:pPr>
            <a:r>
              <a:rPr lang="ar-SA" altLang="en-US" sz="1400"/>
              <a:t>دكتر مجتبي‌ رفيعيان‌</a:t>
            </a:r>
            <a:r>
              <a:rPr lang="fa-IR" altLang="en-US" sz="1400"/>
              <a:t>، </a:t>
            </a:r>
            <a:r>
              <a:rPr lang="ar-SA" altLang="en-US" sz="1400" i="1"/>
              <a:t>فضاهاي‌ شهري‌ و باز توليد فرهنگي‌ جامعه‌: با تاكيد خاص‌ بر فضاهاي‌ شهري‌تهران‌</a:t>
            </a:r>
            <a:r>
              <a:rPr lang="ar-SA" altLang="en-US" sz="2000"/>
              <a:t> </a:t>
            </a:r>
            <a:endParaRPr lang="en-US" altLang="en-US" sz="2000"/>
          </a:p>
          <a:p>
            <a:pPr algn="just" rtl="1" eaLnBrk="1" hangingPunct="1"/>
            <a:endParaRPr lang="en-US" altLang="en-US" sz="20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3"/>
          <p:cNvSpPr>
            <a:spLocks noGrp="1" noChangeArrowheads="1"/>
          </p:cNvSpPr>
          <p:nvPr>
            <p:ph type="body" sz="half" idx="2"/>
          </p:nvPr>
        </p:nvSpPr>
        <p:spPr>
          <a:xfrm>
            <a:off x="4648200" y="1143000"/>
            <a:ext cx="4038600" cy="3048000"/>
          </a:xfrm>
        </p:spPr>
        <p:txBody>
          <a:bodyPr/>
          <a:lstStyle/>
          <a:p>
            <a:pPr algn="just" rtl="1" eaLnBrk="1" hangingPunct="1">
              <a:lnSpc>
                <a:spcPct val="80000"/>
              </a:lnSpc>
            </a:pPr>
            <a:r>
              <a:rPr lang="ar-SA" altLang="en-US" sz="2400" smtClean="0"/>
              <a:t>بسياري‌ از محققين‌ اجتماعي‌ نيز در كيفيت‌بروز آسيب‌هاي‌ اجتماعي‌ شهري‌ با كيفيت‌ فضاهاي‌ عمومي‌ شهري‌ رابطه‌ مستقيم‌ پيداكرده‌اند و معتقدند كه‌ </a:t>
            </a:r>
            <a:r>
              <a:rPr lang="ar-SA" altLang="en-US" sz="2400" smtClean="0">
                <a:solidFill>
                  <a:srgbClr val="862000"/>
                </a:solidFill>
              </a:rPr>
              <a:t>جرم‌ خيزي‌ و رشد ناهنجاري‌هاي‌ اجتماعي‌ در شهرهايي‌ كه‌ فاقدفضاهاي‌ عمومي‌ مناسب‌</a:t>
            </a:r>
            <a:r>
              <a:rPr lang="ar-SA" altLang="en-US" sz="2400" smtClean="0"/>
              <a:t> جهت‌ انجام‌ مبادلات‌ اجتماعي‌ هستند </a:t>
            </a:r>
            <a:r>
              <a:rPr lang="ar-SA" altLang="en-US" sz="2400" smtClean="0">
                <a:solidFill>
                  <a:srgbClr val="862000"/>
                </a:solidFill>
              </a:rPr>
              <a:t>آمار بالاتري‌</a:t>
            </a:r>
            <a:r>
              <a:rPr lang="ar-SA" altLang="en-US" sz="2400" smtClean="0"/>
              <a:t> را به‌ خوداختصاص‌ داده‌ است</a:t>
            </a:r>
            <a:r>
              <a:rPr lang="en-US" altLang="en-US" sz="2400" smtClean="0"/>
              <a:t>.</a:t>
            </a:r>
          </a:p>
        </p:txBody>
      </p:sp>
      <p:pic>
        <p:nvPicPr>
          <p:cNvPr id="26627" name="Picture 7" descr="Public-Space-Zin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31940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add_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19600"/>
            <a:ext cx="3048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9"/>
          <p:cNvSpPr>
            <a:spLocks noChangeArrowheads="1"/>
          </p:cNvSpPr>
          <p:nvPr/>
        </p:nvSpPr>
        <p:spPr bwMode="auto">
          <a:xfrm>
            <a:off x="762000" y="5029200"/>
            <a:ext cx="36258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r>
              <a:rPr lang="fa-IR" altLang="en-US" sz="2400">
                <a:solidFill>
                  <a:srgbClr val="CC3300"/>
                </a:solidFill>
              </a:rPr>
              <a:t>فضاهاي بي دفاع</a:t>
            </a:r>
            <a:r>
              <a:rPr lang="fa-IR" altLang="en-US" sz="2400"/>
              <a:t> بيش از مداخله دولت، نيازمند مشارکت خود مردم هستند. و در عين حال حمايت دولت هم لازم است.</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bwMode="auto">
          <a:prstGeom prst="roundRect">
            <a:avLst>
              <a:gd name="adj" fmla="val 16667"/>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b="1" smtClean="0">
                <a:solidFill>
                  <a:srgbClr val="862000"/>
                </a:solidFill>
              </a:rPr>
              <a:t>Case study :</a:t>
            </a:r>
            <a:br>
              <a:rPr lang="en-US" altLang="en-US" sz="3200" b="1" smtClean="0">
                <a:solidFill>
                  <a:srgbClr val="862000"/>
                </a:solidFill>
              </a:rPr>
            </a:br>
            <a:r>
              <a:rPr lang="en-US" altLang="en-US" sz="2000" smtClean="0">
                <a:solidFill>
                  <a:srgbClr val="862000"/>
                </a:solidFill>
              </a:rPr>
              <a:t> The Clason Point Experiment, South Bronx, New York City</a:t>
            </a:r>
            <a:r>
              <a:rPr lang="en-US" altLang="en-US" sz="2000" b="1" smtClean="0">
                <a:solidFill>
                  <a:srgbClr val="862000"/>
                </a:solidFill>
              </a:rPr>
              <a:t> </a:t>
            </a:r>
          </a:p>
        </p:txBody>
      </p:sp>
      <p:sp>
        <p:nvSpPr>
          <p:cNvPr id="27651" name="Rectangle 3"/>
          <p:cNvSpPr>
            <a:spLocks noGrp="1" noChangeArrowheads="1"/>
          </p:cNvSpPr>
          <p:nvPr>
            <p:ph type="body" sz="half" idx="2"/>
          </p:nvPr>
        </p:nvSpPr>
        <p:spPr/>
        <p:txBody>
          <a:bodyPr/>
          <a:lstStyle/>
          <a:p>
            <a:pPr algn="r" rtl="1" eaLnBrk="1" hangingPunct="1">
              <a:lnSpc>
                <a:spcPct val="90000"/>
              </a:lnSpc>
            </a:pPr>
            <a:r>
              <a:rPr lang="fa-IR" altLang="en-US" sz="2000" smtClean="0"/>
              <a:t>کلاژن پوينت شامل 400 واحد مسکن عمومي است که در برونکس جنوبي در يک ناحيه با جرم خيزي نسبتا بالا در شهر نيويورک واقع شده است. داراي 46 ساختمان با خانه هاي رديفي است.</a:t>
            </a:r>
          </a:p>
          <a:p>
            <a:pPr algn="r" rtl="1" eaLnBrk="1" hangingPunct="1">
              <a:lnSpc>
                <a:spcPct val="90000"/>
              </a:lnSpc>
            </a:pPr>
            <a:r>
              <a:rPr lang="fa-IR" altLang="en-US" sz="2000" smtClean="0"/>
              <a:t>تراکم آن 25 واحد در هر آکر است که نسبتا بالاست.</a:t>
            </a:r>
          </a:p>
          <a:p>
            <a:pPr algn="r" rtl="1" eaLnBrk="1" hangingPunct="1">
              <a:lnSpc>
                <a:spcPct val="90000"/>
              </a:lnSpc>
            </a:pPr>
            <a:r>
              <a:rPr lang="fa-IR" altLang="en-US" sz="2000" smtClean="0"/>
              <a:t>اين پروژه به عنوان مسکن کارگران در جنگ جهاني دوم ساخته شده که در آن زمان تعداد کمي از آنها داراي اتومبيل بودند.</a:t>
            </a:r>
          </a:p>
          <a:p>
            <a:pPr algn="r" rtl="1" eaLnBrk="1" hangingPunct="1">
              <a:lnSpc>
                <a:spcPct val="90000"/>
              </a:lnSpc>
            </a:pPr>
            <a:r>
              <a:rPr lang="fa-IR" altLang="en-US" sz="2000" smtClean="0"/>
              <a:t>با بلوک هاي بتني اکسپوز ساخته شده </a:t>
            </a:r>
          </a:p>
          <a:p>
            <a:pPr algn="r" rtl="1" eaLnBrk="1" hangingPunct="1">
              <a:lnSpc>
                <a:spcPct val="90000"/>
              </a:lnSpc>
            </a:pPr>
            <a:r>
              <a:rPr lang="fa-IR" altLang="en-US" sz="2000" smtClean="0"/>
              <a:t>30 درصد خانه ها خالي از سکنه بودند.</a:t>
            </a:r>
          </a:p>
          <a:p>
            <a:pPr algn="r" rtl="1" eaLnBrk="1" hangingPunct="1">
              <a:lnSpc>
                <a:spcPct val="90000"/>
              </a:lnSpc>
            </a:pPr>
            <a:r>
              <a:rPr lang="fa-IR" altLang="en-US" sz="2000" smtClean="0"/>
              <a:t>داراي مالکيت عمومي</a:t>
            </a:r>
          </a:p>
          <a:p>
            <a:pPr algn="r" rtl="1" eaLnBrk="1" hangingPunct="1">
              <a:lnSpc>
                <a:spcPct val="90000"/>
              </a:lnSpc>
            </a:pPr>
            <a:endParaRPr lang="fa-IR" altLang="en-US" sz="2000" smtClean="0"/>
          </a:p>
          <a:p>
            <a:pPr algn="r" rtl="1" eaLnBrk="1" hangingPunct="1">
              <a:lnSpc>
                <a:spcPct val="90000"/>
              </a:lnSpc>
            </a:pPr>
            <a:endParaRPr lang="en-US" altLang="en-US" sz="2000" smtClean="0"/>
          </a:p>
        </p:txBody>
      </p:sp>
      <p:pic>
        <p:nvPicPr>
          <p:cNvPr id="276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23862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114800"/>
            <a:ext cx="42386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3"/>
          <p:cNvSpPr>
            <a:spLocks noGrp="1" noChangeArrowheads="1"/>
          </p:cNvSpPr>
          <p:nvPr>
            <p:ph type="body" sz="half" idx="2"/>
          </p:nvPr>
        </p:nvSpPr>
        <p:spPr>
          <a:xfrm>
            <a:off x="4648200" y="914400"/>
            <a:ext cx="4038600" cy="3048000"/>
          </a:xfrm>
        </p:spPr>
        <p:txBody>
          <a:bodyPr/>
          <a:lstStyle/>
          <a:p>
            <a:pPr algn="r" rtl="1" eaLnBrk="1" hangingPunct="1">
              <a:lnSpc>
                <a:spcPct val="90000"/>
              </a:lnSpc>
            </a:pPr>
            <a:r>
              <a:rPr lang="fa-IR" altLang="en-US" sz="2000" smtClean="0"/>
              <a:t>اختلاط قومي </a:t>
            </a:r>
            <a:endParaRPr lang="en-US" altLang="en-US" sz="2000" smtClean="0"/>
          </a:p>
          <a:p>
            <a:pPr algn="just" rtl="1" eaLnBrk="1" hangingPunct="1">
              <a:lnSpc>
                <a:spcPct val="90000"/>
              </a:lnSpc>
            </a:pPr>
            <a:r>
              <a:rPr lang="fa-IR" altLang="en-US" sz="2000" smtClean="0"/>
              <a:t>مردم در طول روز و اوايل شب نيز از اينکه قرباني مجرمان شوند وحشت داشتند. الگوهاي رفتاري آنها در نتيجه حضور دسته هاي خلافکاري و فروشندگان مواد مخدر به شدت دستخوش تغيير شده بود.</a:t>
            </a:r>
          </a:p>
          <a:p>
            <a:pPr algn="just" rtl="1" eaLnBrk="1" hangingPunct="1">
              <a:lnSpc>
                <a:spcPct val="90000"/>
              </a:lnSpc>
            </a:pPr>
            <a:r>
              <a:rPr lang="fa-IR" altLang="en-US" sz="2000" smtClean="0"/>
              <a:t>نوجوانان خيابان هاي اطراف از زمين هاي موجود براي تشکيل جلسات خود استفاده مي کردند و به اين ترتيب ترس و خشم ساکنان اين محله را برانگيخته بودند.</a:t>
            </a:r>
          </a:p>
          <a:p>
            <a:pPr algn="r" rtl="1" eaLnBrk="1" hangingPunct="1">
              <a:lnSpc>
                <a:spcPct val="90000"/>
              </a:lnSpc>
            </a:pPr>
            <a:endParaRPr lang="en-US" altLang="en-US" sz="2000" smtClean="0"/>
          </a:p>
          <a:p>
            <a:pPr algn="r" rtl="1" eaLnBrk="1" hangingPunct="1">
              <a:lnSpc>
                <a:spcPct val="90000"/>
              </a:lnSpc>
            </a:pPr>
            <a:endParaRPr lang="en-US" altLang="en-US" sz="2000" smtClean="0"/>
          </a:p>
        </p:txBody>
      </p:sp>
      <p:pic>
        <p:nvPicPr>
          <p:cNvPr id="2867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343400"/>
            <a:ext cx="37338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7"/>
          <p:cNvSpPr>
            <a:spLocks noChangeArrowheads="1"/>
          </p:cNvSpPr>
          <p:nvPr/>
        </p:nvSpPr>
        <p:spPr bwMode="auto">
          <a:xfrm>
            <a:off x="457200" y="4038600"/>
            <a:ext cx="37703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lnSpc>
                <a:spcPct val="90000"/>
              </a:lnSpc>
            </a:pPr>
            <a:r>
              <a:rPr lang="fa-IR" altLang="en-US" sz="2000"/>
              <a:t>به منظور مشخص کردن فضاهاي ناامن از نظر مردم، از آنها خواسته شد که اين فضاها را روي نقشه مشخص کنند که اغلب به نقاط واحدي اشاره مي کردند. تنها فضاي امن از نظر آنها فضايي بود که دقيقا در جلوي خانه هاي آنها قرار داشت. و ناامن ترين آنها فضاي باز عمومي در ميان سايت معرفي شد.</a:t>
            </a:r>
          </a:p>
          <a:p>
            <a:pPr algn="just" rtl="1" eaLnBrk="1" hangingPunct="1">
              <a:lnSpc>
                <a:spcPct val="90000"/>
              </a:lnSpc>
            </a:pPr>
            <a:endParaRPr lang="en-US" altLang="en-US" sz="2000"/>
          </a:p>
        </p:txBody>
      </p:sp>
      <p:pic>
        <p:nvPicPr>
          <p:cNvPr id="28677" name="Picture 8"/>
          <p:cNvPicPr>
            <a:picLocks noChangeAspect="1" noChangeArrowheads="1"/>
          </p:cNvPicPr>
          <p:nvPr/>
        </p:nvPicPr>
        <p:blipFill>
          <a:blip r:embed="rId3">
            <a:extLst>
              <a:ext uri="{28A0092B-C50C-407E-A947-70E740481C1C}">
                <a14:useLocalDpi xmlns:a14="http://schemas.microsoft.com/office/drawing/2010/main" val="0"/>
              </a:ext>
            </a:extLst>
          </a:blip>
          <a:srcRect l="1855" t="3206" r="3517"/>
          <a:stretch>
            <a:fillRect/>
          </a:stretch>
        </p:blipFill>
        <p:spPr bwMode="auto">
          <a:xfrm>
            <a:off x="762000" y="381000"/>
            <a:ext cx="3024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3"/>
          <p:cNvSpPr>
            <a:spLocks noGrp="1" noChangeArrowheads="1"/>
          </p:cNvSpPr>
          <p:nvPr>
            <p:ph type="body" sz="half" idx="2"/>
          </p:nvPr>
        </p:nvSpPr>
        <p:spPr>
          <a:xfrm>
            <a:off x="4648200" y="990600"/>
            <a:ext cx="4114800" cy="3962400"/>
          </a:xfrm>
        </p:spPr>
        <p:txBody>
          <a:bodyPr/>
          <a:lstStyle/>
          <a:p>
            <a:pPr algn="just" rtl="1" eaLnBrk="1" hangingPunct="1">
              <a:lnSpc>
                <a:spcPct val="90000"/>
              </a:lnSpc>
            </a:pPr>
            <a:r>
              <a:rPr lang="fa-IR" altLang="en-US" sz="2000" smtClean="0"/>
              <a:t>اصلاحات فيزيکي برنامه ريزي شده براي اين پروژه عبارت بودند از :</a:t>
            </a:r>
          </a:p>
          <a:p>
            <a:pPr algn="just" rtl="1" eaLnBrk="1" hangingPunct="1">
              <a:lnSpc>
                <a:spcPct val="90000"/>
              </a:lnSpc>
            </a:pPr>
            <a:r>
              <a:rPr lang="fa-IR" altLang="en-US" sz="2000" smtClean="0"/>
              <a:t>باز تعريف محوطه ها : استفاده از نرده ها و حصارهاي واقعي و ذهني، تعريف محوطه ها با نيمکت و نورپردازي هاي مناسب، شناسايي وندال ها، طراحي زمين هاي بازي کوچک.</a:t>
            </a:r>
            <a:endParaRPr lang="en-US" altLang="en-US" sz="2000" smtClean="0"/>
          </a:p>
          <a:p>
            <a:pPr algn="just" rtl="1" eaLnBrk="1" hangingPunct="1">
              <a:lnSpc>
                <a:spcPct val="90000"/>
              </a:lnSpc>
            </a:pPr>
            <a:r>
              <a:rPr lang="fa-IR" altLang="en-US" sz="2000" smtClean="0"/>
              <a:t>نماسازي ساختمان ها : استفاده از اندود سيمان و گچ براي پوشاندن نماي ساختمان ها، با ايجاد طرح آجر و يا سنگ بر روي آنها. هر يک از ساکنين مي توانست از ميان رنگ هاي موجود به دلخواه رنگ مورد نظر خود را انتخاب کند.</a:t>
            </a:r>
            <a:endParaRPr lang="en-US" altLang="en-US" sz="2000" smtClean="0"/>
          </a:p>
          <a:p>
            <a:pPr algn="just" rtl="1" eaLnBrk="1" hangingPunct="1">
              <a:lnSpc>
                <a:spcPct val="90000"/>
              </a:lnSpc>
            </a:pPr>
            <a:endParaRPr lang="fa-IR" altLang="en-US" sz="2000" smtClean="0"/>
          </a:p>
          <a:p>
            <a:pPr algn="just" rtl="1" eaLnBrk="1" hangingPunct="1">
              <a:lnSpc>
                <a:spcPct val="90000"/>
              </a:lnSpc>
            </a:pPr>
            <a:endParaRPr lang="fa-IR" altLang="en-US" sz="2000" smtClean="0"/>
          </a:p>
          <a:p>
            <a:pPr algn="just" rtl="1" eaLnBrk="1" hangingPunct="1">
              <a:lnSpc>
                <a:spcPct val="90000"/>
              </a:lnSpc>
            </a:pPr>
            <a:endParaRPr lang="en-US" altLang="en-US" sz="2000" smtClean="0"/>
          </a:p>
        </p:txBody>
      </p:sp>
      <p:pic>
        <p:nvPicPr>
          <p:cNvPr id="2969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9846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56050"/>
            <a:ext cx="39624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876800"/>
            <a:ext cx="270668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3"/>
          <p:cNvSpPr>
            <a:spLocks noGrp="1" noChangeArrowheads="1"/>
          </p:cNvSpPr>
          <p:nvPr>
            <p:ph type="body" sz="half" idx="2"/>
          </p:nvPr>
        </p:nvSpPr>
        <p:spPr>
          <a:xfrm>
            <a:off x="4648200" y="1066800"/>
            <a:ext cx="4038600" cy="2438400"/>
          </a:xfrm>
        </p:spPr>
        <p:txBody>
          <a:bodyPr/>
          <a:lstStyle/>
          <a:p>
            <a:pPr algn="just" rtl="1" eaLnBrk="1" hangingPunct="1">
              <a:lnSpc>
                <a:spcPct val="90000"/>
              </a:lnSpc>
            </a:pPr>
            <a:r>
              <a:rPr lang="fa-IR" altLang="en-US" sz="2000" smtClean="0"/>
              <a:t>طرح توسعه فضاي مرکزي: ايجاد قابليت استفاده براي همه گروه هاي سني (در سه فضاي مجزا و مرتبط)، تجهيز نمودن فضا با وسايل بازي، نيمکت ها، نورپردازي مناسب و ...، ايجاد کنترل ساکنين بر فضا، اختصاص فضاها به گونه اي که تحت کنترل ساکنين چند ساختمان باشد و مورد استفاده آنها قرار گيرد.</a:t>
            </a:r>
            <a:endParaRPr lang="en-US" altLang="en-US" sz="2000" smtClean="0"/>
          </a:p>
        </p:txBody>
      </p:sp>
      <p:pic>
        <p:nvPicPr>
          <p:cNvPr id="307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42386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nvPicPr>
        <p:blipFill>
          <a:blip r:embed="rId3">
            <a:extLst>
              <a:ext uri="{28A0092B-C50C-407E-A947-70E740481C1C}">
                <a14:useLocalDpi xmlns:a14="http://schemas.microsoft.com/office/drawing/2010/main" val="0"/>
              </a:ext>
            </a:extLst>
          </a:blip>
          <a:srcRect l="3152" t="-1170" r="690"/>
          <a:stretch>
            <a:fillRect/>
          </a:stretch>
        </p:blipFill>
        <p:spPr bwMode="auto">
          <a:xfrm>
            <a:off x="0" y="3709988"/>
            <a:ext cx="42672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52863"/>
            <a:ext cx="4238625"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3657600" y="609600"/>
            <a:ext cx="5105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r>
              <a:rPr lang="fa-IR" altLang="en-US" sz="4000" smtClean="0">
                <a:solidFill>
                  <a:srgbClr val="862000"/>
                </a:solidFill>
              </a:rPr>
              <a:t>تاثيرات اصلاحات انجام شده :</a:t>
            </a:r>
            <a:br>
              <a:rPr lang="fa-IR" altLang="en-US" sz="4000" smtClean="0">
                <a:solidFill>
                  <a:srgbClr val="862000"/>
                </a:solidFill>
              </a:rPr>
            </a:br>
            <a:endParaRPr lang="en-US" altLang="en-US" sz="4000" smtClean="0">
              <a:solidFill>
                <a:srgbClr val="862000"/>
              </a:solidFill>
            </a:endParaRPr>
          </a:p>
        </p:txBody>
      </p:sp>
      <p:sp>
        <p:nvSpPr>
          <p:cNvPr id="31747" name="Rectangle 3"/>
          <p:cNvSpPr>
            <a:spLocks noGrp="1" noChangeArrowheads="1"/>
          </p:cNvSpPr>
          <p:nvPr>
            <p:ph type="body" sz="half" idx="2"/>
          </p:nvPr>
        </p:nvSpPr>
        <p:spPr/>
        <p:txBody>
          <a:bodyPr/>
          <a:lstStyle/>
          <a:p>
            <a:pPr algn="just" rtl="1" eaLnBrk="1" hangingPunct="1">
              <a:lnSpc>
                <a:spcPct val="80000"/>
              </a:lnSpc>
            </a:pPr>
            <a:r>
              <a:rPr lang="fa-IR" altLang="en-US" sz="2000" smtClean="0"/>
              <a:t>يک سال پس از اين تغييرات، ساکنين در زمين هاي موجود در مجموعه چمن کاشتند و به نگهداري از آنها پرداختند.</a:t>
            </a:r>
          </a:p>
          <a:p>
            <a:pPr algn="just" rtl="1" eaLnBrk="1" hangingPunct="1">
              <a:lnSpc>
                <a:spcPct val="80000"/>
              </a:lnSpc>
            </a:pPr>
            <a:r>
              <a:rPr lang="fa-IR" altLang="en-US" sz="2000" smtClean="0"/>
              <a:t>سپس با نرده هاي کوتاهي محدوده حياط هاي شخصي خود راتعيين کردند.</a:t>
            </a:r>
          </a:p>
          <a:p>
            <a:pPr algn="just" rtl="1" eaLnBrk="1" hangingPunct="1">
              <a:lnSpc>
                <a:spcPct val="80000"/>
              </a:lnSpc>
            </a:pPr>
            <a:r>
              <a:rPr lang="fa-IR" altLang="en-US" sz="2000" smtClean="0"/>
              <a:t>در سال سوم پياده روي جلوي خانه هاي خود راتميز مي کردند.</a:t>
            </a:r>
          </a:p>
          <a:p>
            <a:pPr algn="just" rtl="1" eaLnBrk="1" hangingPunct="1">
              <a:lnSpc>
                <a:spcPct val="80000"/>
              </a:lnSpc>
            </a:pPr>
            <a:r>
              <a:rPr lang="fa-IR" altLang="en-US" sz="2000" smtClean="0"/>
              <a:t>ميزان جرايم درسال اول 54% کاهش يافت.</a:t>
            </a:r>
          </a:p>
          <a:p>
            <a:pPr algn="just" rtl="1" eaLnBrk="1" hangingPunct="1">
              <a:lnSpc>
                <a:spcPct val="80000"/>
              </a:lnSpc>
            </a:pPr>
            <a:r>
              <a:rPr lang="fa-IR" altLang="en-US" sz="2000" smtClean="0"/>
              <a:t>قبل از اين اقدامات 30% از مجموعه خالي از سکنه بود، در حالي که اکنون بسياري خواهان سکونت در اين مجموعه هستند.</a:t>
            </a:r>
            <a:endParaRPr lang="en-US" altLang="en-US" sz="2000" smtClean="0"/>
          </a:p>
          <a:p>
            <a:pPr algn="just" rtl="1" eaLnBrk="1" hangingPunct="1">
              <a:lnSpc>
                <a:spcPct val="80000"/>
              </a:lnSpc>
            </a:pPr>
            <a:endParaRPr lang="fa-IR" altLang="en-US" sz="2000" smtClean="0"/>
          </a:p>
          <a:p>
            <a:pPr rtl="1" eaLnBrk="1" hangingPunct="1">
              <a:lnSpc>
                <a:spcPct val="80000"/>
              </a:lnSpc>
              <a:buFontTx/>
              <a:buNone/>
            </a:pPr>
            <a:r>
              <a:rPr lang="en-US" altLang="en-US" sz="1200" smtClean="0"/>
              <a:t> Newman, Center for Urban Policy Research Rutgers University, April 1996 </a:t>
            </a:r>
          </a:p>
        </p:txBody>
      </p:sp>
      <p:pic>
        <p:nvPicPr>
          <p:cNvPr id="317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052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8863"/>
            <a:ext cx="3505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70425"/>
            <a:ext cx="3505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774700"/>
            <a:ext cx="483393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mtClean="0">
                <a:solidFill>
                  <a:srgbClr val="862000"/>
                </a:solidFill>
              </a:rPr>
              <a:t>اصول راهبردی مداخله</a:t>
            </a:r>
            <a:endParaRPr lang="en-US" altLang="en-US" smtClean="0">
              <a:solidFill>
                <a:srgbClr val="862000"/>
              </a:solidFill>
            </a:endParaRPr>
          </a:p>
        </p:txBody>
      </p:sp>
      <p:sp>
        <p:nvSpPr>
          <p:cNvPr id="33795" name="Rectangle 3"/>
          <p:cNvSpPr>
            <a:spLocks noGrp="1" noChangeArrowheads="1"/>
          </p:cNvSpPr>
          <p:nvPr>
            <p:ph type="body" idx="1"/>
          </p:nvPr>
        </p:nvSpPr>
        <p:spPr>
          <a:xfrm>
            <a:off x="457200" y="1524000"/>
            <a:ext cx="8229600" cy="4724400"/>
          </a:xfrm>
        </p:spPr>
        <p:txBody>
          <a:bodyPr/>
          <a:lstStyle/>
          <a:p>
            <a:pPr algn="just" rtl="1" eaLnBrk="1" hangingPunct="1">
              <a:lnSpc>
                <a:spcPct val="90000"/>
              </a:lnSpc>
            </a:pPr>
            <a:r>
              <a:rPr lang="ar-KW" altLang="en-US" sz="2000" smtClean="0"/>
              <a:t>رويكردهاي جديد طراحي محيطي بر اين است كه بتوان از طريق ساختار كالبدي شهري و طراحي "محيط هاي مصنوع" از ارتكاب جرائم جلوگيري كرد.</a:t>
            </a:r>
            <a:r>
              <a:rPr lang="en-US" altLang="en-US" sz="2000" smtClean="0"/>
              <a:t>) </a:t>
            </a:r>
            <a:r>
              <a:rPr lang="ar-KW" altLang="en-US" sz="2000" smtClean="0"/>
              <a:t>كاهش "پتانسيل طبيعي" </a:t>
            </a:r>
            <a:r>
              <a:rPr lang="en-US" altLang="en-US" sz="2000" smtClean="0"/>
              <a:t>(</a:t>
            </a:r>
          </a:p>
          <a:p>
            <a:pPr algn="just" rtl="1" eaLnBrk="1" hangingPunct="1">
              <a:lnSpc>
                <a:spcPct val="90000"/>
              </a:lnSpc>
            </a:pPr>
            <a:r>
              <a:rPr lang="ar-KW" altLang="en-US" sz="2000" smtClean="0"/>
              <a:t>براي كاهش و جلوگيري از جرائم شهري از طريق طراحي محيطي مي توان به استراتژي هاي ويژه اي اشاره كرد(</a:t>
            </a:r>
            <a:r>
              <a:rPr lang="en-US" altLang="en-US" sz="2000" smtClean="0"/>
              <a:t>NICP</a:t>
            </a:r>
            <a:r>
              <a:rPr lang="ar-KW" altLang="en-US" sz="2000" smtClean="0"/>
              <a:t>) كه بوسيله" انستيتوي ملي جلوگيري از جرائم" به انها پرداخته شده است. اين استراتژي ها را مي توان چنين بيان نمود:</a:t>
            </a:r>
          </a:p>
          <a:p>
            <a:pPr algn="just" rtl="1" eaLnBrk="1" hangingPunct="1">
              <a:lnSpc>
                <a:spcPct val="90000"/>
              </a:lnSpc>
            </a:pPr>
            <a:r>
              <a:rPr lang="ar-KW" altLang="en-US" sz="2000" smtClean="0"/>
              <a:t>الف_"باز طراحي" فضاهاي شهري بگونه اي كه بتوان از "موانع طبيعي فضاهاي شهر" براي جلوگيري از فعاليتهاي ناسازگار اجتماعي استفاده كرد.</a:t>
            </a:r>
          </a:p>
          <a:p>
            <a:pPr algn="just" rtl="1" eaLnBrk="1" hangingPunct="1">
              <a:lnSpc>
                <a:spcPct val="90000"/>
              </a:lnSpc>
            </a:pPr>
            <a:r>
              <a:rPr lang="ar-KW" altLang="en-US" sz="2000" smtClean="0"/>
              <a:t>ب_"بهسازي نماياني فضاي شهر" تا كاربست مناسب و استفاده موثر از فضاهاي شهري ممكن شود.</a:t>
            </a:r>
          </a:p>
          <a:p>
            <a:pPr algn="just" rtl="1" eaLnBrk="1" hangingPunct="1">
              <a:lnSpc>
                <a:spcPct val="90000"/>
              </a:lnSpc>
            </a:pPr>
            <a:r>
              <a:rPr lang="ar-KW" altLang="en-US" sz="2000" smtClean="0"/>
              <a:t>پ_تعريف فضاهاي كنترل شده در ساختار شهري</a:t>
            </a:r>
          </a:p>
          <a:p>
            <a:pPr algn="just" rtl="1" eaLnBrk="1" hangingPunct="1">
              <a:lnSpc>
                <a:spcPct val="90000"/>
              </a:lnSpc>
            </a:pPr>
            <a:r>
              <a:rPr lang="ar-KW" altLang="en-US" sz="2000" smtClean="0"/>
              <a:t>ت_افزايش" نظارت طبيعي" در "مناطق گذار" شهري</a:t>
            </a:r>
          </a:p>
          <a:p>
            <a:pPr algn="just" rtl="1" eaLnBrk="1" hangingPunct="1">
              <a:lnSpc>
                <a:spcPct val="90000"/>
              </a:lnSpc>
            </a:pPr>
            <a:r>
              <a:rPr lang="ar-KW" altLang="en-US" sz="2000" smtClean="0"/>
              <a:t>ث_ايجاد و پراكنش فضاهاي" عمومي</a:t>
            </a:r>
            <a:r>
              <a:rPr lang="fa-IR" altLang="en-US" sz="2000" smtClean="0"/>
              <a:t>"، </a:t>
            </a:r>
            <a:r>
              <a:rPr lang="ar-KW" altLang="en-US" sz="2000" smtClean="0"/>
              <a:t>"نيمه عمومي" و "خصوصي"</a:t>
            </a:r>
          </a:p>
          <a:p>
            <a:pPr algn="just" rtl="1" eaLnBrk="1" hangingPunct="1">
              <a:lnSpc>
                <a:spcPct val="90000"/>
              </a:lnSpc>
            </a:pPr>
            <a:r>
              <a:rPr lang="ar-KW" altLang="en-US" sz="2000" smtClean="0"/>
              <a:t>ج_ايجاد "مكان_رفتار" هاي "ايمن" در مناطق "نا ايمن" شهري</a:t>
            </a:r>
          </a:p>
          <a:p>
            <a:pPr algn="just" rtl="1" eaLnBrk="1" hangingPunct="1">
              <a:lnSpc>
                <a:spcPct val="90000"/>
              </a:lnSpc>
            </a:pPr>
            <a:r>
              <a:rPr lang="ar-KW" altLang="en-US" sz="2000" smtClean="0"/>
              <a:t>چ_جلوگيري از "مكان_رفتار" هاي "نا ايمن" در مناطق "ايمن" شهري</a:t>
            </a:r>
            <a:endParaRPr lang="en-US" altLang="en-US" sz="2000" smtClean="0"/>
          </a:p>
          <a:p>
            <a:pPr algn="just" rtl="1" eaLnBrk="1" hangingPunct="1">
              <a:lnSpc>
                <a:spcPct val="90000"/>
              </a:lnSpc>
            </a:pPr>
            <a:endParaRPr lang="en-US" altLang="en-US" sz="2400" smtClean="0">
              <a:cs typeface="Badr" pitchFamily="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34819"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bwMode="auto">
          <a:xfrm>
            <a:off x="762000" y="609600"/>
            <a:ext cx="8229600" cy="1143000"/>
          </a:xfrm>
          <a:prstGeom prst="roundRect">
            <a:avLst>
              <a:gd name="adj" fmla="val 16667"/>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mtClean="0">
                <a:solidFill>
                  <a:srgbClr val="862000"/>
                </a:solidFill>
              </a:rPr>
              <a:t>طرح موضوع و مساله</a:t>
            </a:r>
            <a:endParaRPr lang="en-US" altLang="en-US" smtClean="0">
              <a:solidFill>
                <a:srgbClr val="862000"/>
              </a:solidFill>
            </a:endParaRPr>
          </a:p>
        </p:txBody>
      </p:sp>
      <p:sp>
        <p:nvSpPr>
          <p:cNvPr id="9219" name="Rectangle 3"/>
          <p:cNvSpPr>
            <a:spLocks noGrp="1" noChangeArrowheads="1"/>
          </p:cNvSpPr>
          <p:nvPr>
            <p:ph type="body" idx="1"/>
          </p:nvPr>
        </p:nvSpPr>
        <p:spPr/>
        <p:txBody>
          <a:bodyPr/>
          <a:lstStyle/>
          <a:p>
            <a:pPr algn="just" rtl="1" eaLnBrk="1" hangingPunct="1">
              <a:lnSpc>
                <a:spcPct val="80000"/>
              </a:lnSpc>
            </a:pPr>
            <a:r>
              <a:rPr lang="fa-IR" altLang="en-US" sz="2800" smtClean="0"/>
              <a:t>يکي از معيارهاي سنجش کيفيت فضاي شهري، ميزان امنيت و پايداري فضا مي باشد.</a:t>
            </a:r>
          </a:p>
          <a:p>
            <a:pPr algn="just" rtl="1" eaLnBrk="1" hangingPunct="1">
              <a:lnSpc>
                <a:spcPct val="80000"/>
              </a:lnSpc>
            </a:pPr>
            <a:r>
              <a:rPr lang="fa-IR" altLang="en-US" sz="2800" smtClean="0"/>
              <a:t>بسياري از فضاهاي شهري درشهرهاي قديم ايران داراي کيفيات برجسته اي درزمينه ايجاد حس امنيت و پايداري فضا مي باشند، اما در  حال حاضر بسياري از فضاهاي شهري ما فاقد چنين کارکردي هستند. خصوصا گروه هاي آسيب پذيري نظير کودکان، سالمندان، زنان و معلولان داراي جايگاه مناسبي در آنها نيستند. در واقع فضاهاي بي دفاع قادر به نيل به اهداف مترتب بر ماهيت خود نيستند و ممکن است ترکيبي از آسيب پذيري هاي کالبدي، اقتصادي و اجتماعي و ... را به طور همزمان در خود داشته باشند. عمده راهکارهايي که در چنين فضاهايي به کار گرفته مي شود، شامل توانمندسازي و مقاوم سازي آنها مي باشند.</a:t>
            </a:r>
          </a:p>
          <a:p>
            <a:pPr algn="just" rtl="1" eaLnBrk="1" hangingPunct="1">
              <a:lnSpc>
                <a:spcPct val="80000"/>
              </a:lnSpc>
            </a:pPr>
            <a:endParaRPr lang="fa-IR" altLang="en-US" sz="2800" smtClean="0"/>
          </a:p>
          <a:p>
            <a:pPr algn="just" rtl="1" eaLnBrk="1" hangingPunct="1">
              <a:lnSpc>
                <a:spcPct val="80000"/>
              </a:lnSpc>
            </a:pPr>
            <a:endParaRPr lang="fa-IR" altLang="en-US" sz="2800" smtClean="0"/>
          </a:p>
          <a:p>
            <a:pPr algn="just" rtl="1" eaLnBrk="1" hangingPunct="1">
              <a:lnSpc>
                <a:spcPct val="80000"/>
              </a:lnSpc>
            </a:pPr>
            <a:endParaRPr lang="fa-IR" altLang="en-US" sz="2800" smtClean="0"/>
          </a:p>
          <a:p>
            <a:pPr algn="just" rtl="1" eaLnBrk="1" hangingPunct="1">
              <a:lnSpc>
                <a:spcPct val="80000"/>
              </a:lnSpc>
            </a:pPr>
            <a:endParaRPr lang="en-US" altLang="en-US" sz="28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533400" y="914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3200" smtClean="0">
                <a:solidFill>
                  <a:srgbClr val="862000"/>
                </a:solidFill>
              </a:rPr>
              <a:t>راهکارهای مداخله در معماری و شهرسازی قدیم </a:t>
            </a:r>
            <a:endParaRPr lang="en-US" altLang="en-US" sz="3200" smtClean="0">
              <a:solidFill>
                <a:srgbClr val="862000"/>
              </a:solidFill>
            </a:endParaRPr>
          </a:p>
        </p:txBody>
      </p:sp>
      <p:sp>
        <p:nvSpPr>
          <p:cNvPr id="35843" name="Rectangle 4"/>
          <p:cNvSpPr>
            <a:spLocks noChangeArrowheads="1"/>
          </p:cNvSpPr>
          <p:nvPr/>
        </p:nvSpPr>
        <p:spPr bwMode="auto">
          <a:xfrm>
            <a:off x="381000" y="1676400"/>
            <a:ext cx="82296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lnSpc>
                <a:spcPct val="80000"/>
              </a:lnSpc>
            </a:pPr>
            <a:endParaRPr lang="en-US" altLang="en-US" sz="2600">
              <a:cs typeface="Badr" pitchFamily="2" charset="0"/>
            </a:endParaRPr>
          </a:p>
        </p:txBody>
      </p:sp>
      <p:sp>
        <p:nvSpPr>
          <p:cNvPr id="35844" name="Rectangle 5"/>
          <p:cNvSpPr>
            <a:spLocks noGrp="1" noChangeArrowheads="1"/>
          </p:cNvSpPr>
          <p:nvPr>
            <p:ph type="body" idx="1"/>
          </p:nvPr>
        </p:nvSpPr>
        <p:spPr>
          <a:xfrm>
            <a:off x="457200" y="1600200"/>
            <a:ext cx="8229600" cy="4343400"/>
          </a:xfrm>
        </p:spPr>
        <p:txBody>
          <a:bodyPr/>
          <a:lstStyle/>
          <a:p>
            <a:pPr marL="381000" indent="-381000" algn="just" rtl="1" eaLnBrk="1" hangingPunct="1">
              <a:lnSpc>
                <a:spcPct val="80000"/>
              </a:lnSpc>
              <a:buFontTx/>
              <a:buAutoNum type="arabicPeriod"/>
            </a:pPr>
            <a:r>
              <a:rPr lang="ar-KW" altLang="en-US" sz="2000" smtClean="0"/>
              <a:t>ايجاد "اندروني" و "بيروني در پلان منازل مسكوني و نحوه قرار گيري اتاقها در امكان دهي به ديد بيشتر</a:t>
            </a:r>
          </a:p>
          <a:p>
            <a:pPr marL="381000" indent="-381000" algn="just" rtl="1" eaLnBrk="1" hangingPunct="1">
              <a:lnSpc>
                <a:spcPct val="80000"/>
              </a:lnSpc>
              <a:buFontTx/>
              <a:buAutoNum type="arabicPeriod"/>
            </a:pPr>
            <a:r>
              <a:rPr lang="ar-KW" altLang="en-US" sz="2000" smtClean="0"/>
              <a:t>ايجاد حريم هاي خصوصي در مناطق مسكوني و حتي در پلان مساكن در ميهمان خانه يا حريم خانه</a:t>
            </a:r>
          </a:p>
          <a:p>
            <a:pPr marL="381000" indent="-381000" algn="just" rtl="1" eaLnBrk="1" hangingPunct="1">
              <a:lnSpc>
                <a:spcPct val="80000"/>
              </a:lnSpc>
              <a:buFontTx/>
              <a:buAutoNum type="arabicPeriod"/>
            </a:pPr>
            <a:r>
              <a:rPr lang="ar-KW" altLang="en-US" sz="2000" smtClean="0"/>
              <a:t>ايجاد ديد از داخل به بيرون با پنجره هاي مشبك و كاهش ديد از بيرون به درون براي حفظ ايمني</a:t>
            </a:r>
          </a:p>
          <a:p>
            <a:pPr marL="381000" indent="-381000" algn="just" rtl="1" eaLnBrk="1" hangingPunct="1">
              <a:lnSpc>
                <a:spcPct val="80000"/>
              </a:lnSpc>
              <a:buFontTx/>
              <a:buAutoNum type="arabicPeriod"/>
            </a:pPr>
            <a:r>
              <a:rPr lang="ar-KW" altLang="en-US" sz="2000" smtClean="0"/>
              <a:t>ايجاد خانه ها با حياط مركزي و كنترل و نظارت بر نحوه دسترسي به اتاقهاي مسكوني</a:t>
            </a:r>
          </a:p>
          <a:p>
            <a:pPr marL="381000" indent="-381000" algn="just" rtl="1" eaLnBrk="1" hangingPunct="1">
              <a:lnSpc>
                <a:spcPct val="80000"/>
              </a:lnSpc>
              <a:buFontTx/>
              <a:buAutoNum type="arabicPeriod"/>
            </a:pPr>
            <a:r>
              <a:rPr lang="ar-KW" altLang="en-US" sz="2000" smtClean="0"/>
              <a:t>ايجاد تراكم مسكوني بالا و افزايش ارتباطات محلي با همسايگان و مشاركتهاي محله اي</a:t>
            </a:r>
            <a:endParaRPr lang="en-US" altLang="en-US" sz="2000" smtClean="0"/>
          </a:p>
          <a:p>
            <a:pPr marL="381000" indent="-381000" algn="just" rtl="1" eaLnBrk="1" hangingPunct="1">
              <a:lnSpc>
                <a:spcPct val="80000"/>
              </a:lnSpc>
              <a:buFontTx/>
              <a:buAutoNum type="arabicPeriod"/>
            </a:pPr>
            <a:r>
              <a:rPr lang="ar-SA" altLang="en-US" sz="2000" smtClean="0"/>
              <a:t>خانه:پاسخگويي به نيازهاي سكونتي و حريم خانوادگي</a:t>
            </a:r>
          </a:p>
          <a:p>
            <a:pPr marL="381000" indent="-381000" algn="just" rtl="1" eaLnBrk="1" hangingPunct="1">
              <a:lnSpc>
                <a:spcPct val="80000"/>
              </a:lnSpc>
              <a:buFontTx/>
              <a:buAutoNum type="arabicPeriod"/>
            </a:pPr>
            <a:r>
              <a:rPr lang="ar-SA" altLang="en-US" sz="2000" smtClean="0"/>
              <a:t>هشتي:پاسخگويي يه نيازهاي ارتباطي افراد به عنوان اعضاي خانواده خويشاوند يا همسايه</a:t>
            </a:r>
          </a:p>
          <a:p>
            <a:pPr marL="381000" indent="-381000" algn="just" rtl="1" eaLnBrk="1" hangingPunct="1">
              <a:lnSpc>
                <a:spcPct val="80000"/>
              </a:lnSpc>
              <a:buFontTx/>
              <a:buAutoNum type="arabicPeriod"/>
            </a:pPr>
            <a:r>
              <a:rPr lang="ar-SA" altLang="en-US" sz="2000" smtClean="0"/>
              <a:t>بن بست و سابات:پاسخگويي به نيازهاي ارتباطي افراد بين واحدهاي مسكوني و فضاهاي عمومي</a:t>
            </a:r>
          </a:p>
          <a:p>
            <a:pPr marL="381000" indent="-381000" algn="just" rtl="1" eaLnBrk="1" hangingPunct="1">
              <a:lnSpc>
                <a:spcPct val="80000"/>
              </a:lnSpc>
              <a:buFontTx/>
              <a:buAutoNum type="arabicPeriod"/>
            </a:pPr>
            <a:r>
              <a:rPr lang="ar-SA" altLang="en-US" sz="2000" smtClean="0"/>
              <a:t>كوچه:پاسخگويي به نيازهاي ارتباطي افراد در بين بن بستها و گذرها</a:t>
            </a:r>
          </a:p>
          <a:p>
            <a:pPr marL="381000" indent="-381000" algn="just" rtl="1" eaLnBrk="1" hangingPunct="1">
              <a:lnSpc>
                <a:spcPct val="80000"/>
              </a:lnSpc>
              <a:buFontTx/>
              <a:buAutoNum type="arabicPeriod"/>
            </a:pPr>
            <a:r>
              <a:rPr lang="ar-SA" altLang="en-US" sz="2000" smtClean="0"/>
              <a:t>گذر:پاسخگويي به نيازهاي ارتباطي افراد در تلاقي چند كوچه و پاتوق ساكنين كوچه</a:t>
            </a:r>
          </a:p>
          <a:p>
            <a:pPr marL="381000" indent="-381000" algn="just" rtl="1" eaLnBrk="1" hangingPunct="1">
              <a:lnSpc>
                <a:spcPct val="80000"/>
              </a:lnSpc>
              <a:buFontTx/>
              <a:buAutoNum type="arabicPeriod"/>
            </a:pPr>
            <a:r>
              <a:rPr lang="ar-SA" altLang="en-US" sz="2000" smtClean="0"/>
              <a:t>راسته محله :پاسخگويي به نيازهاي ارتباطي افراد در بين كوچه ها و مسيرهاي ارتباطي بزرگتر</a:t>
            </a:r>
          </a:p>
          <a:p>
            <a:pPr marL="381000" indent="-381000" algn="just" rtl="1" eaLnBrk="1" hangingPunct="1">
              <a:lnSpc>
                <a:spcPct val="80000"/>
              </a:lnSpc>
              <a:buFontTx/>
              <a:buAutoNum type="arabicPeriod"/>
            </a:pPr>
            <a:r>
              <a:rPr lang="ar-SA" altLang="en-US" sz="2000" smtClean="0"/>
              <a:t>ميدان :پاسخگويي به نيازهاي تعاملات جمعي مراسم و آيين هاي مذهبي و ملي</a:t>
            </a:r>
            <a:endParaRPr lang="en-US" altLang="en-US" sz="20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4" descr="0000001-4"/>
          <p:cNvPicPr>
            <a:picLocks noChangeAspect="1" noChangeArrowheads="1"/>
          </p:cNvPicPr>
          <p:nvPr/>
        </p:nvPicPr>
        <p:blipFill>
          <a:blip r:embed="rId2">
            <a:extLst>
              <a:ext uri="{28A0092B-C50C-407E-A947-70E740481C1C}">
                <a14:useLocalDpi xmlns:a14="http://schemas.microsoft.com/office/drawing/2010/main" val="0"/>
              </a:ext>
            </a:extLst>
          </a:blip>
          <a:srcRect b="71864"/>
          <a:stretch>
            <a:fillRect/>
          </a:stretch>
        </p:blipFill>
        <p:spPr bwMode="auto">
          <a:xfrm>
            <a:off x="0" y="0"/>
            <a:ext cx="32432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0000001-3"/>
          <p:cNvPicPr>
            <a:picLocks noChangeAspect="1" noChangeArrowheads="1"/>
          </p:cNvPicPr>
          <p:nvPr/>
        </p:nvPicPr>
        <p:blipFill>
          <a:blip r:embed="rId3">
            <a:extLst>
              <a:ext uri="{28A0092B-C50C-407E-A947-70E740481C1C}">
                <a14:useLocalDpi xmlns:a14="http://schemas.microsoft.com/office/drawing/2010/main" val="0"/>
              </a:ext>
            </a:extLst>
          </a:blip>
          <a:srcRect b="65555"/>
          <a:stretch>
            <a:fillRect/>
          </a:stretch>
        </p:blipFill>
        <p:spPr bwMode="auto">
          <a:xfrm>
            <a:off x="4935538" y="0"/>
            <a:ext cx="42084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0000001-4"/>
          <p:cNvPicPr>
            <a:picLocks noChangeAspect="1" noChangeArrowheads="1"/>
          </p:cNvPicPr>
          <p:nvPr/>
        </p:nvPicPr>
        <p:blipFill>
          <a:blip r:embed="rId4">
            <a:extLst>
              <a:ext uri="{28A0092B-C50C-407E-A947-70E740481C1C}">
                <a14:useLocalDpi xmlns:a14="http://schemas.microsoft.com/office/drawing/2010/main" val="0"/>
              </a:ext>
            </a:extLst>
          </a:blip>
          <a:srcRect t="29773" b="31532"/>
          <a:stretch>
            <a:fillRect/>
          </a:stretch>
        </p:blipFill>
        <p:spPr bwMode="auto">
          <a:xfrm>
            <a:off x="1143000" y="2286000"/>
            <a:ext cx="262731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0000001-4"/>
          <p:cNvPicPr>
            <a:picLocks noChangeAspect="1" noChangeArrowheads="1"/>
          </p:cNvPicPr>
          <p:nvPr/>
        </p:nvPicPr>
        <p:blipFill>
          <a:blip r:embed="rId5">
            <a:extLst>
              <a:ext uri="{28A0092B-C50C-407E-A947-70E740481C1C}">
                <a14:useLocalDpi xmlns:a14="http://schemas.microsoft.com/office/drawing/2010/main" val="0"/>
              </a:ext>
            </a:extLst>
          </a:blip>
          <a:srcRect t="64072"/>
          <a:stretch>
            <a:fillRect/>
          </a:stretch>
        </p:blipFill>
        <p:spPr bwMode="auto">
          <a:xfrm>
            <a:off x="0" y="4900613"/>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descr="0000001-3"/>
          <p:cNvPicPr>
            <a:picLocks noChangeAspect="1" noChangeArrowheads="1"/>
          </p:cNvPicPr>
          <p:nvPr/>
        </p:nvPicPr>
        <p:blipFill>
          <a:blip r:embed="rId6">
            <a:extLst>
              <a:ext uri="{28A0092B-C50C-407E-A947-70E740481C1C}">
                <a14:useLocalDpi xmlns:a14="http://schemas.microsoft.com/office/drawing/2010/main" val="0"/>
              </a:ext>
            </a:extLst>
          </a:blip>
          <a:srcRect t="33333"/>
          <a:stretch>
            <a:fillRect/>
          </a:stretch>
        </p:blipFill>
        <p:spPr bwMode="auto">
          <a:xfrm>
            <a:off x="5181600" y="2667000"/>
            <a:ext cx="36480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3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7975"/>
            <a:ext cx="39624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5" y="0"/>
            <a:ext cx="423862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p:cNvPicPr>
            <a:picLocks noChangeAspect="1" noChangeArrowheads="1"/>
          </p:cNvPicPr>
          <p:nvPr/>
        </p:nvPicPr>
        <p:blipFill>
          <a:blip r:embed="rId5">
            <a:extLst>
              <a:ext uri="{28A0092B-C50C-407E-A947-70E740481C1C}">
                <a14:useLocalDpi xmlns:a14="http://schemas.microsoft.com/office/drawing/2010/main" val="0"/>
              </a:ext>
            </a:extLst>
          </a:blip>
          <a:srcRect l="2409" t="2682"/>
          <a:stretch>
            <a:fillRect/>
          </a:stretch>
        </p:blipFill>
        <p:spPr bwMode="auto">
          <a:xfrm>
            <a:off x="4953000" y="3494088"/>
            <a:ext cx="39624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21088"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3" y="0"/>
            <a:ext cx="3582987"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789238"/>
            <a:ext cx="35814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7"/>
          <p:cNvSpPr txBox="1">
            <a:spLocks noChangeArrowheads="1"/>
          </p:cNvSpPr>
          <p:nvPr/>
        </p:nvSpPr>
        <p:spPr bwMode="auto">
          <a:xfrm>
            <a:off x="6477000" y="56388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buFontTx/>
              <a:buNone/>
            </a:pPr>
            <a:r>
              <a:rPr lang="fa-IR" altLang="en-US" sz="1800"/>
              <a:t>بیشترین میزان فضای عمومی</a:t>
            </a:r>
            <a:endParaRPr lang="en-US" altLang="en-US" sz="1800"/>
          </a:p>
        </p:txBody>
      </p:sp>
      <p:sp>
        <p:nvSpPr>
          <p:cNvPr id="38918" name="Text Box 8"/>
          <p:cNvSpPr txBox="1">
            <a:spLocks noChangeArrowheads="1"/>
          </p:cNvSpPr>
          <p:nvPr/>
        </p:nvSpPr>
        <p:spPr bwMode="auto">
          <a:xfrm>
            <a:off x="228600" y="42052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buFontTx/>
              <a:buNone/>
            </a:pPr>
            <a:r>
              <a:rPr lang="fa-IR" altLang="en-US" sz="1800"/>
              <a:t>کمترین میزان فضای عمومی</a:t>
            </a:r>
            <a:endParaRPr lang="en-US" altLang="en-US" sz="1800"/>
          </a:p>
        </p:txBody>
      </p:sp>
      <p:sp>
        <p:nvSpPr>
          <p:cNvPr id="38919" name="Text Box 9"/>
          <p:cNvSpPr txBox="1">
            <a:spLocks noChangeArrowheads="1"/>
          </p:cNvSpPr>
          <p:nvPr/>
        </p:nvSpPr>
        <p:spPr bwMode="auto">
          <a:xfrm>
            <a:off x="3733800" y="1143000"/>
            <a:ext cx="1752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buFontTx/>
              <a:buNone/>
            </a:pPr>
            <a:r>
              <a:rPr lang="fa-IR" altLang="en-US" sz="1800" b="1">
                <a:solidFill>
                  <a:srgbClr val="862000"/>
                </a:solidFill>
              </a:rPr>
              <a:t>مقایسه فضاهای عمومی در سه نوع مسکن</a:t>
            </a:r>
            <a:endParaRPr lang="en-US" altLang="en-US" sz="1800" b="1">
              <a:solidFill>
                <a:srgbClr val="862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48006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7"/>
          <p:cNvSpPr>
            <a:spLocks noGrp="1" noChangeArrowheads="1"/>
          </p:cNvSpPr>
          <p:nvPr>
            <p:ph type="body" sz="half" idx="2"/>
          </p:nvPr>
        </p:nvSpPr>
        <p:spPr>
          <a:xfrm>
            <a:off x="5867400" y="1295400"/>
            <a:ext cx="2819400" cy="1524000"/>
          </a:xfrm>
        </p:spPr>
        <p:txBody>
          <a:bodyPr/>
          <a:lstStyle/>
          <a:p>
            <a:pPr algn="just" rtl="1" eaLnBrk="1" hangingPunct="1"/>
            <a:r>
              <a:rPr lang="fa-IR" altLang="en-US" sz="2000" smtClean="0"/>
              <a:t>فضای سمت چپ نیازمند کنترل</a:t>
            </a:r>
          </a:p>
          <a:p>
            <a:pPr algn="just" rtl="1" eaLnBrk="1" hangingPunct="1"/>
            <a:r>
              <a:rPr lang="fa-IR" altLang="en-US" sz="2000" smtClean="0"/>
              <a:t>فضای سمت راست تحت کنترل ساکنین</a:t>
            </a:r>
            <a:endParaRPr lang="en-US" altLang="en-US" sz="2000" smtClean="0"/>
          </a:p>
        </p:txBody>
      </p:sp>
      <p:pic>
        <p:nvPicPr>
          <p:cNvPr id="399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3429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4" descr="0000001-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0000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7213"/>
            <a:ext cx="91440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5" descr="K-S1-17"/>
          <p:cNvPicPr>
            <a:picLocks noChangeAspect="1" noChangeArrowheads="1"/>
          </p:cNvPicPr>
          <p:nvPr/>
        </p:nvPicPr>
        <p:blipFill>
          <a:blip r:embed="rId3">
            <a:lum bright="-36000" contrast="54000"/>
            <a:extLst>
              <a:ext uri="{28A0092B-C50C-407E-A947-70E740481C1C}">
                <a14:useLocalDpi xmlns:a14="http://schemas.microsoft.com/office/drawing/2010/main" val="0"/>
              </a:ext>
            </a:extLst>
          </a:blip>
          <a:srcRect/>
          <a:stretch>
            <a:fillRect/>
          </a:stretch>
        </p:blipFill>
        <p:spPr bwMode="auto">
          <a:xfrm>
            <a:off x="0" y="2667000"/>
            <a:ext cx="36385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descr="K-S1-22"/>
          <p:cNvPicPr>
            <a:picLocks noChangeAspect="1" noChangeArrowheads="1"/>
          </p:cNvPicPr>
          <p:nvPr/>
        </p:nvPicPr>
        <p:blipFill>
          <a:blip r:embed="rId4">
            <a:lum bright="-36000" contrast="54000"/>
            <a:extLst>
              <a:ext uri="{28A0092B-C50C-407E-A947-70E740481C1C}">
                <a14:useLocalDpi xmlns:a14="http://schemas.microsoft.com/office/drawing/2010/main" val="0"/>
              </a:ext>
            </a:extLst>
          </a:blip>
          <a:srcRect/>
          <a:stretch>
            <a:fillRect/>
          </a:stretch>
        </p:blipFill>
        <p:spPr bwMode="auto">
          <a:xfrm>
            <a:off x="1447800" y="4670425"/>
            <a:ext cx="36385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7" descr="K-S1-25"/>
          <p:cNvPicPr>
            <a:picLocks noChangeAspect="1" noChangeArrowheads="1"/>
          </p:cNvPicPr>
          <p:nvPr/>
        </p:nvPicPr>
        <p:blipFill>
          <a:blip r:embed="rId5">
            <a:lum bright="-42000" contrast="60000"/>
            <a:extLst>
              <a:ext uri="{28A0092B-C50C-407E-A947-70E740481C1C}">
                <a14:useLocalDpi xmlns:a14="http://schemas.microsoft.com/office/drawing/2010/main" val="0"/>
              </a:ext>
            </a:extLst>
          </a:blip>
          <a:srcRect/>
          <a:stretch>
            <a:fillRect/>
          </a:stretch>
        </p:blipFill>
        <p:spPr bwMode="auto">
          <a:xfrm>
            <a:off x="4800600" y="990600"/>
            <a:ext cx="27241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9" name="Object 8"/>
          <p:cNvGraphicFramePr>
            <a:graphicFrameLocks noChangeAspect="1"/>
          </p:cNvGraphicFramePr>
          <p:nvPr/>
        </p:nvGraphicFramePr>
        <p:xfrm>
          <a:off x="6429375" y="3838575"/>
          <a:ext cx="2714625" cy="3019425"/>
        </p:xfrm>
        <a:graphic>
          <a:graphicData uri="http://schemas.openxmlformats.org/presentationml/2006/ole">
            <mc:AlternateContent xmlns:mc="http://schemas.openxmlformats.org/markup-compatibility/2006">
              <mc:Choice xmlns:v="urn:schemas-microsoft-com:vml" Requires="v">
                <p:oleObj spid="_x0000_s41993" name="Picture" r:id="rId6" imgW="2711196" imgH="3020568" progId="Word.Picture.8">
                  <p:embed/>
                </p:oleObj>
              </mc:Choice>
              <mc:Fallback>
                <p:oleObj name="Picture" r:id="rId6" imgW="2711196" imgH="3020568" progId="Word.Picture.8">
                  <p:embed/>
                  <p:pic>
                    <p:nvPicPr>
                      <p:cNvPr id="0" name="Object 8"/>
                      <p:cNvPicPr>
                        <a:picLocks noChangeAspect="1" noChangeArrowheads="1"/>
                      </p:cNvPicPr>
                      <p:nvPr/>
                    </p:nvPicPr>
                    <p:blipFill>
                      <a:blip r:embed="rId7">
                        <a:lum bright="-54000" contrast="72000"/>
                        <a:extLst>
                          <a:ext uri="{28A0092B-C50C-407E-A947-70E740481C1C}">
                            <a14:useLocalDpi xmlns:a14="http://schemas.microsoft.com/office/drawing/2010/main" val="0"/>
                          </a:ext>
                        </a:extLst>
                      </a:blip>
                      <a:srcRect/>
                      <a:stretch>
                        <a:fillRect/>
                      </a:stretch>
                    </p:blipFill>
                    <p:spPr bwMode="auto">
                      <a:xfrm>
                        <a:off x="6429375" y="3838575"/>
                        <a:ext cx="27146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90" name="Text Box 10"/>
          <p:cNvSpPr txBox="1">
            <a:spLocks noChangeArrowheads="1"/>
          </p:cNvSpPr>
          <p:nvPr/>
        </p:nvSpPr>
        <p:spPr bwMode="auto">
          <a:xfrm>
            <a:off x="533400" y="1752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fa-IR" altLang="en-US" sz="1800" b="1">
                <a:solidFill>
                  <a:srgbClr val="862000"/>
                </a:solidFill>
              </a:rPr>
              <a:t>جزئیات موثر در کنترل محیط</a:t>
            </a:r>
            <a:endParaRPr lang="en-US" altLang="en-US" sz="1800" b="1">
              <a:solidFill>
                <a:srgbClr val="862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89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0675"/>
            <a:ext cx="31242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0"/>
            <a:ext cx="4503737"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225" y="0"/>
            <a:ext cx="26447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36591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51275"/>
            <a:ext cx="73723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638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83590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27162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725" y="3124200"/>
            <a:ext cx="25812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7"/>
          <p:cNvSpPr txBox="1">
            <a:spLocks noChangeArrowheads="1"/>
          </p:cNvSpPr>
          <p:nvPr/>
        </p:nvSpPr>
        <p:spPr bwMode="auto">
          <a:xfrm>
            <a:off x="3276600" y="3581400"/>
            <a:ext cx="27432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spcBef>
                <a:spcPct val="50000"/>
              </a:spcBef>
              <a:buFontTx/>
              <a:buNone/>
            </a:pPr>
            <a:r>
              <a:rPr lang="fa-IR" altLang="en-US" sz="1800" b="1">
                <a:solidFill>
                  <a:srgbClr val="862000"/>
                </a:solidFill>
              </a:rPr>
              <a:t>ديد از فضاهاي خصوصي به عمومي</a:t>
            </a:r>
          </a:p>
          <a:p>
            <a:pPr algn="just" rtl="1" eaLnBrk="1" hangingPunct="1">
              <a:spcBef>
                <a:spcPct val="50000"/>
              </a:spcBef>
              <a:buFontTx/>
              <a:buNone/>
            </a:pPr>
            <a:r>
              <a:rPr lang="fa-IR" altLang="en-US" sz="1800" b="1">
                <a:solidFill>
                  <a:srgbClr val="862000"/>
                </a:solidFill>
              </a:rPr>
              <a:t>طراحي پنجره ها و كاربري هاي جاذب</a:t>
            </a:r>
            <a:endParaRPr lang="en-US" altLang="en-US" sz="1800" b="1">
              <a:solidFill>
                <a:srgbClr val="862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533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r>
              <a:rPr lang="fa-IR" altLang="en-US" smtClean="0">
                <a:solidFill>
                  <a:srgbClr val="862000"/>
                </a:solidFill>
              </a:rPr>
              <a:t>تعاريف مختلف از فضا</a:t>
            </a:r>
            <a:endParaRPr lang="en-US" altLang="en-US" smtClean="0">
              <a:solidFill>
                <a:srgbClr val="862000"/>
              </a:solidFill>
            </a:endParaRPr>
          </a:p>
        </p:txBody>
      </p:sp>
      <p:sp>
        <p:nvSpPr>
          <p:cNvPr id="10243" name="Rectangle 3"/>
          <p:cNvSpPr>
            <a:spLocks noGrp="1" noChangeArrowheads="1"/>
          </p:cNvSpPr>
          <p:nvPr>
            <p:ph type="body" sz="half" idx="2"/>
          </p:nvPr>
        </p:nvSpPr>
        <p:spPr/>
        <p:txBody>
          <a:bodyPr/>
          <a:lstStyle/>
          <a:p>
            <a:pPr algn="just" rtl="1" eaLnBrk="1" hangingPunct="1">
              <a:buFontTx/>
              <a:buNone/>
            </a:pPr>
            <a:r>
              <a:rPr lang="ar-SA" altLang="en-US" sz="2400" smtClean="0"/>
              <a:t>فضا در بيان‌ نخست‌، مفهوم‌ ادراك‌ آگاهانه‌ محيط‌</a:t>
            </a:r>
            <a:r>
              <a:rPr lang="en-US" altLang="en-US" sz="2400" smtClean="0"/>
              <a:t> </a:t>
            </a:r>
            <a:r>
              <a:rPr lang="ar-SA" altLang="en-US" sz="2400" smtClean="0"/>
              <a:t>توسط‌ انسان‌ را در بطن‌ خود دارد كه‌ تاثير فعاليت‌هاي‌ انساني‌، آنرا از حالت‌ توده‌</a:t>
            </a:r>
            <a:r>
              <a:rPr lang="en-US" altLang="en-US" sz="2400" smtClean="0"/>
              <a:t> (Mass)</a:t>
            </a:r>
            <a:r>
              <a:rPr lang="ar-SA" altLang="en-US" sz="2400" smtClean="0"/>
              <a:t>به‌فضا</a:t>
            </a:r>
            <a:r>
              <a:rPr lang="en-US" altLang="en-US" sz="2400" smtClean="0"/>
              <a:t> (Space)</a:t>
            </a:r>
            <a:r>
              <a:rPr lang="ar-SA" altLang="en-US" sz="2400" smtClean="0"/>
              <a:t> تبديل‌ كرده‌ است‌. </a:t>
            </a:r>
            <a:endParaRPr lang="fa-IR" altLang="en-US" sz="2400" smtClean="0"/>
          </a:p>
          <a:p>
            <a:pPr algn="just" rtl="1" eaLnBrk="1" hangingPunct="1">
              <a:buFontTx/>
              <a:buNone/>
            </a:pPr>
            <a:r>
              <a:rPr lang="fa-IR" altLang="en-US" sz="2400" smtClean="0"/>
              <a:t>فضا مجموعه ای است از روابط میان اشیا که حتما نمی بایست محصور باشد. ” برونر“</a:t>
            </a:r>
            <a:endParaRPr lang="en-US" altLang="en-US" sz="2400" smtClean="0"/>
          </a:p>
          <a:p>
            <a:pPr algn="just" rtl="1" eaLnBrk="1" hangingPunct="1">
              <a:buFontTx/>
              <a:buNone/>
            </a:pPr>
            <a:endParaRPr lang="fa-IR" altLang="en-US" sz="2400" smtClean="0"/>
          </a:p>
          <a:p>
            <a:pPr algn="just" rtl="1" eaLnBrk="1" hangingPunct="1">
              <a:buFontTx/>
              <a:buNone/>
            </a:pPr>
            <a:r>
              <a:rPr lang="ar-SA" altLang="en-US" sz="1800" smtClean="0"/>
              <a:t>دكتر مجتبي‌ رفيعيان‌</a:t>
            </a:r>
            <a:r>
              <a:rPr lang="fa-IR" altLang="en-US" sz="1800" smtClean="0"/>
              <a:t>، </a:t>
            </a:r>
            <a:r>
              <a:rPr lang="ar-SA" altLang="en-US" sz="1800" i="1" smtClean="0"/>
              <a:t>فضاهاي‌ شهري‌ و باز توليد فرهنگي‌ جامعه‌: با تاكيد خاص‌ بر فضاهاي‌ شهري‌تهران‌</a:t>
            </a:r>
            <a:r>
              <a:rPr lang="ar-SA" altLang="en-US" sz="2400" smtClean="0"/>
              <a:t> </a:t>
            </a:r>
            <a:endParaRPr lang="en-US" altLang="en-US" sz="2400" smtClean="0"/>
          </a:p>
        </p:txBody>
      </p:sp>
      <p:pic>
        <p:nvPicPr>
          <p:cNvPr id="10244" name="Picture 5" descr="bryant_park_rink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placesdesvos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70350"/>
            <a:ext cx="35814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46083"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533400" y="838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mtClean="0">
                <a:solidFill>
                  <a:srgbClr val="862000"/>
                </a:solidFill>
              </a:rPr>
              <a:t>جمعبندی و نتیجه گیری</a:t>
            </a:r>
            <a:endParaRPr lang="en-US" altLang="en-US" smtClean="0">
              <a:solidFill>
                <a:srgbClr val="862000"/>
              </a:solidFill>
            </a:endParaRPr>
          </a:p>
        </p:txBody>
      </p:sp>
      <p:sp>
        <p:nvSpPr>
          <p:cNvPr id="47107" name="Rectangle 3"/>
          <p:cNvSpPr>
            <a:spLocks noGrp="1" noChangeArrowheads="1"/>
          </p:cNvSpPr>
          <p:nvPr>
            <p:ph type="body" idx="1"/>
          </p:nvPr>
        </p:nvSpPr>
        <p:spPr/>
        <p:txBody>
          <a:bodyPr/>
          <a:lstStyle/>
          <a:p>
            <a:pPr algn="just" rtl="1" eaLnBrk="1" hangingPunct="1"/>
            <a:r>
              <a:rPr lang="fa-IR" altLang="en-US" sz="2400" smtClean="0"/>
              <a:t>فضای شهری بستر و ظرفي براي نيازها، فعاليت ها و رفتارهاي ساکنين، بنا بر نيازهاي فردي يا گروهي، الگوهاي رفتاري است که در جهت آسايش و رفاه افراد و گروه ها عمل نمايد.</a:t>
            </a:r>
          </a:p>
          <a:p>
            <a:pPr algn="just" rtl="1" eaLnBrk="1" hangingPunct="1"/>
            <a:r>
              <a:rPr lang="fa-IR" altLang="en-US" sz="2400" smtClean="0"/>
              <a:t>به لحاظ دارا بودن یا نبودن خصیصه امنیت به دو دسته بی دفاع و مقاوم پذیر تقسیم می شود.</a:t>
            </a:r>
          </a:p>
          <a:p>
            <a:pPr algn="just" rtl="1" eaLnBrk="1" hangingPunct="1">
              <a:lnSpc>
                <a:spcPct val="90000"/>
              </a:lnSpc>
            </a:pPr>
            <a:r>
              <a:rPr lang="ar-KW" altLang="en-US" sz="2400" smtClean="0"/>
              <a:t>رويكردهاي جديد طراحي محيطي بر اين است كه بتوان از طريق ساختار كالبدي شهري و طراحي "محيط هاي مصنوع" از ارتكاب جرائم جلوگيري كرد.</a:t>
            </a:r>
            <a:r>
              <a:rPr lang="en-US" altLang="en-US" sz="2400" smtClean="0"/>
              <a:t>) </a:t>
            </a:r>
            <a:r>
              <a:rPr lang="ar-KW" altLang="en-US" sz="2400" smtClean="0"/>
              <a:t>كاهش "پتانسيل طبيعي" </a:t>
            </a:r>
            <a:r>
              <a:rPr lang="en-US" altLang="en-US" sz="2400" smtClean="0"/>
              <a:t>(</a:t>
            </a:r>
            <a:endParaRPr lang="fa-IR" altLang="en-US" sz="2400" smtClean="0"/>
          </a:p>
          <a:p>
            <a:pPr algn="just" rtl="1" eaLnBrk="1" hangingPunct="1">
              <a:lnSpc>
                <a:spcPct val="90000"/>
              </a:lnSpc>
            </a:pPr>
            <a:endParaRPr lang="en-US" altLang="en-US" sz="2400" smtClean="0"/>
          </a:p>
          <a:p>
            <a:pPr algn="just" rtl="1" eaLnBrk="1" hangingPunct="1"/>
            <a:endParaRPr lang="fa-IR" altLang="en-US" sz="2400" smtClean="0"/>
          </a:p>
          <a:p>
            <a:pPr algn="just" rtl="1" eaLnBrk="1" hangingPunct="1"/>
            <a:endParaRPr lang="fa-IR" altLang="en-US" sz="2400" smtClean="0"/>
          </a:p>
          <a:p>
            <a:pPr algn="just" rtl="1" eaLnBrk="1" hangingPunct="1"/>
            <a:endParaRPr lang="fa-IR" altLang="en-US" sz="2400" smtClean="0"/>
          </a:p>
          <a:p>
            <a:pPr algn="just" rtl="1" eaLnBrk="1" hangingPunct="1"/>
            <a:endParaRPr lang="en-US" altLang="en-US" sz="2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mtClean="0">
                <a:solidFill>
                  <a:srgbClr val="862000"/>
                </a:solidFill>
              </a:rPr>
              <a:t>منابع :</a:t>
            </a:r>
            <a:endParaRPr lang="en-US" altLang="en-US" smtClean="0">
              <a:solidFill>
                <a:srgbClr val="862000"/>
              </a:solidFill>
            </a:endParaRPr>
          </a:p>
        </p:txBody>
      </p:sp>
      <p:sp>
        <p:nvSpPr>
          <p:cNvPr id="48131" name="Rectangle 3"/>
          <p:cNvSpPr>
            <a:spLocks noGrp="1" noChangeArrowheads="1"/>
          </p:cNvSpPr>
          <p:nvPr>
            <p:ph type="body" idx="1"/>
          </p:nvPr>
        </p:nvSpPr>
        <p:spPr/>
        <p:txBody>
          <a:bodyPr/>
          <a:lstStyle/>
          <a:p>
            <a:pPr algn="just" eaLnBrk="1" hangingPunct="1"/>
            <a:r>
              <a:rPr lang="en-US" altLang="en-US" sz="2000" smtClean="0"/>
              <a:t>Paul Cozens, DESIGNING OUT CRIME FROM EVIDENCE TO ACTION, Conference paper, Sydney, 21-22 November 2005</a:t>
            </a:r>
            <a:endParaRPr lang="fa-IR" altLang="en-US" sz="2000" smtClean="0"/>
          </a:p>
          <a:p>
            <a:pPr algn="just" eaLnBrk="1" hangingPunct="1"/>
            <a:r>
              <a:rPr lang="en-US" altLang="en-US" sz="2000" smtClean="0"/>
              <a:t>Oscar Newman, Creating Defensible Space, Center for Urban Policy Research Rutgers University, April 1996</a:t>
            </a:r>
            <a:r>
              <a:rPr lang="en-US" altLang="en-US" smtClean="0"/>
              <a:t> </a:t>
            </a:r>
            <a:r>
              <a:rPr lang="en-US" altLang="en-US" sz="2000" smtClean="0"/>
              <a:t> </a:t>
            </a:r>
          </a:p>
          <a:p>
            <a:pPr algn="just" eaLnBrk="1" hangingPunct="1"/>
            <a:endParaRPr lang="en-US" altLang="en-US" sz="2000" smtClean="0"/>
          </a:p>
          <a:p>
            <a:pPr algn="just" rtl="1" eaLnBrk="1" hangingPunct="1">
              <a:spcBef>
                <a:spcPct val="0"/>
              </a:spcBef>
            </a:pPr>
            <a:r>
              <a:rPr lang="ar-SA" altLang="en-US" sz="1800" smtClean="0"/>
              <a:t>دكتر مجتبي‌ رفيعيان‌</a:t>
            </a:r>
            <a:r>
              <a:rPr lang="fa-IR" altLang="en-US" sz="1800" smtClean="0"/>
              <a:t>، </a:t>
            </a:r>
            <a:r>
              <a:rPr lang="ar-SA" altLang="en-US" sz="1800" smtClean="0"/>
              <a:t>فضاهاي‌ شهري‌ و باز توليد فرهنگي‌ جامعه‌: با تاكيد خاص‌ بر فضاهاي‌ شهري‌تهران‌</a:t>
            </a:r>
            <a:endParaRPr lang="en-US" altLang="en-US" sz="1800" smtClean="0"/>
          </a:p>
          <a:p>
            <a:pPr algn="just" rtl="1" eaLnBrk="1" hangingPunct="1"/>
            <a:r>
              <a:rPr lang="fa-IR" altLang="en-US" sz="1800" smtClean="0"/>
              <a:t>دکتر مجتبي رفيعيان، مهسا سيفايي، فضاهاي عمومي شهري؛ بازنگري و ارزيابي کيفي، هنرهاي زيبا، شماره 23، پاييز 84.</a:t>
            </a:r>
            <a:endParaRPr lang="en-US" altLang="en-US" sz="1800" smtClean="0"/>
          </a:p>
          <a:p>
            <a:pPr algn="just" rtl="1" eaLnBrk="1" hangingPunct="1"/>
            <a:r>
              <a:rPr lang="fa-IR" altLang="en-US" sz="1800" smtClean="0"/>
              <a:t>هيلدر براند فري، طراحي شهري به سوي يک شکل پايدارتر شهر</a:t>
            </a:r>
          </a:p>
          <a:p>
            <a:pPr algn="just" rtl="1" eaLnBrk="1" hangingPunct="1"/>
            <a:r>
              <a:rPr lang="fa-IR" altLang="en-US" sz="1800" smtClean="0"/>
              <a:t>دکتر جهانشاه پاکزاد، اصول و ضوابط طراحی فضای شهری، وزارت مسکن و شهرسازی، مرداد80.</a:t>
            </a:r>
            <a:endParaRPr lang="en-US" altLang="en-US" sz="1800" smtClean="0"/>
          </a:p>
          <a:p>
            <a:pPr algn="just" eaLnBrk="1" hangingPunct="1">
              <a:spcBef>
                <a:spcPct val="0"/>
              </a:spcBef>
            </a:pPr>
            <a:endParaRPr lang="en-US" altLang="en-US" sz="1800" smtClean="0"/>
          </a:p>
          <a:p>
            <a:pPr algn="just" eaLnBrk="1" hangingPunct="1">
              <a:spcBef>
                <a:spcPts val="2400"/>
              </a:spcBef>
            </a:pPr>
            <a:endParaRPr lang="en-US" altLang="en-US" sz="1800" smtClean="0"/>
          </a:p>
          <a:p>
            <a:pPr algn="just" eaLnBrk="1" hangingPunct="1"/>
            <a:endParaRPr lang="en-US" altLang="en-US" sz="20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49155"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3600" smtClean="0">
                <a:solidFill>
                  <a:srgbClr val="862000"/>
                </a:solidFill>
              </a:rPr>
              <a:t>مفهوم فضاي شهري :</a:t>
            </a:r>
            <a:endParaRPr lang="en-US" altLang="en-US" sz="3600" smtClean="0">
              <a:solidFill>
                <a:srgbClr val="862000"/>
              </a:solidFill>
            </a:endParaRPr>
          </a:p>
        </p:txBody>
      </p:sp>
      <p:sp>
        <p:nvSpPr>
          <p:cNvPr id="12291" name="Rectangle 3"/>
          <p:cNvSpPr>
            <a:spLocks noGrp="1" noChangeArrowheads="1"/>
          </p:cNvSpPr>
          <p:nvPr>
            <p:ph type="body" sz="half" idx="2"/>
          </p:nvPr>
        </p:nvSpPr>
        <p:spPr/>
        <p:txBody>
          <a:bodyPr/>
          <a:lstStyle/>
          <a:p>
            <a:pPr algn="just" rtl="1" eaLnBrk="1" hangingPunct="1">
              <a:lnSpc>
                <a:spcPct val="80000"/>
              </a:lnSpc>
            </a:pPr>
            <a:r>
              <a:rPr lang="fa-IR" altLang="en-US" sz="2400" smtClean="0"/>
              <a:t>بستر و ظرفي براي نيازها، فعاليت ها و رفتارهاي ساکنين، بنا بر نيازهاي فردي يا گروهي، الگوهاي رفتاري و ... مي باشند.</a:t>
            </a:r>
          </a:p>
          <a:p>
            <a:pPr algn="just" rtl="1" eaLnBrk="1" hangingPunct="1">
              <a:lnSpc>
                <a:spcPct val="80000"/>
              </a:lnSpc>
            </a:pPr>
            <a:r>
              <a:rPr lang="fa-IR" altLang="en-US" sz="2400" smtClean="0"/>
              <a:t>جامعه شکوفا، توانمند و سالم نياز به فضاهايي دارد که نه فقط در جهت آسايش و رفاه افراد و گروه ها عمل نمايد بلکه رفتارهاي مطلوب را تشويق و رفتارهاي ناشايست را از خود دور کند.(</a:t>
            </a:r>
            <a:r>
              <a:rPr lang="fa-IR" altLang="en-US" sz="1600" smtClean="0"/>
              <a:t>پاکزاد، اصول و ضوابط طراحي فضاي شهري، 1380)</a:t>
            </a:r>
          </a:p>
          <a:p>
            <a:pPr algn="just" rtl="1" eaLnBrk="1" hangingPunct="1">
              <a:lnSpc>
                <a:spcPct val="80000"/>
              </a:lnSpc>
            </a:pPr>
            <a:r>
              <a:rPr lang="fa-IR" altLang="en-US" sz="2400" smtClean="0"/>
              <a:t>جزئي است لاينفک از ساخت (اصلي) شهر و از دو عنصر اساسي ميدان و خيابان تشکيل مي گردد. </a:t>
            </a:r>
            <a:r>
              <a:rPr lang="fa-IR" altLang="en-US" sz="1600" smtClean="0"/>
              <a:t>(توسلي،1379)</a:t>
            </a:r>
          </a:p>
          <a:p>
            <a:pPr algn="just" rtl="1" eaLnBrk="1" hangingPunct="1">
              <a:lnSpc>
                <a:spcPct val="80000"/>
              </a:lnSpc>
            </a:pPr>
            <a:endParaRPr lang="fa-IR" altLang="en-US" sz="2400" smtClean="0"/>
          </a:p>
          <a:p>
            <a:pPr algn="just" rtl="1" eaLnBrk="1" hangingPunct="1">
              <a:lnSpc>
                <a:spcPct val="80000"/>
              </a:lnSpc>
            </a:pPr>
            <a:endParaRPr lang="fa-IR" altLang="en-US" sz="2400" smtClean="0"/>
          </a:p>
          <a:p>
            <a:pPr algn="just" rtl="1" eaLnBrk="1" hangingPunct="1">
              <a:lnSpc>
                <a:spcPct val="80000"/>
              </a:lnSpc>
            </a:pPr>
            <a:endParaRPr lang="fa-IR" altLang="en-US" sz="2400" smtClean="0"/>
          </a:p>
          <a:p>
            <a:pPr algn="just" rtl="1" eaLnBrk="1" hangingPunct="1">
              <a:lnSpc>
                <a:spcPct val="80000"/>
              </a:lnSpc>
              <a:buFontTx/>
              <a:buNone/>
            </a:pPr>
            <a:endParaRPr lang="en-US" altLang="en-US" sz="1600" smtClean="0"/>
          </a:p>
        </p:txBody>
      </p:sp>
      <p:pic>
        <p:nvPicPr>
          <p:cNvPr id="12292" name="Picture 5" descr="image-dis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114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nvGraphicFramePr>
        <p:xfrm>
          <a:off x="457200" y="990600"/>
          <a:ext cx="4038600" cy="2187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1" name="Rectangle 3"/>
          <p:cNvSpPr>
            <a:spLocks noGrp="1" noChangeArrowheads="1"/>
          </p:cNvSpPr>
          <p:nvPr>
            <p:ph type="body" sz="half" idx="3"/>
          </p:nvPr>
        </p:nvSpPr>
        <p:spPr>
          <a:xfrm>
            <a:off x="4648200" y="381000"/>
            <a:ext cx="4038600" cy="3276600"/>
          </a:xfrm>
        </p:spPr>
        <p:txBody>
          <a:bodyPr/>
          <a:lstStyle/>
          <a:p>
            <a:pPr lvl="2" algn="just" rtl="1" eaLnBrk="1" hangingPunct="1">
              <a:lnSpc>
                <a:spcPct val="90000"/>
              </a:lnSpc>
            </a:pPr>
            <a:endParaRPr lang="fa-IR" altLang="en-US" sz="2000" smtClean="0"/>
          </a:p>
          <a:p>
            <a:pPr algn="just" rtl="1" eaLnBrk="1" hangingPunct="1">
              <a:lnSpc>
                <a:spcPct val="90000"/>
              </a:lnSpc>
              <a:buFontTx/>
              <a:buNone/>
            </a:pPr>
            <a:r>
              <a:rPr lang="fa-IR" altLang="en-US" sz="2000" smtClean="0"/>
              <a:t>فضاي شهري بخشي از فضاهاي </a:t>
            </a:r>
            <a:r>
              <a:rPr lang="fa-IR" altLang="en-US" sz="2000" b="1" smtClean="0">
                <a:solidFill>
                  <a:srgbClr val="862000"/>
                </a:solidFill>
              </a:rPr>
              <a:t>باز</a:t>
            </a:r>
            <a:r>
              <a:rPr lang="fa-IR" altLang="en-US" sz="2000" smtClean="0"/>
              <a:t> و </a:t>
            </a:r>
            <a:r>
              <a:rPr lang="fa-IR" altLang="en-US" sz="2000" b="1" smtClean="0">
                <a:solidFill>
                  <a:srgbClr val="862000"/>
                </a:solidFill>
              </a:rPr>
              <a:t>عمومي</a:t>
            </a:r>
            <a:r>
              <a:rPr lang="fa-IR" altLang="en-US" sz="2000" smtClean="0"/>
              <a:t> شهرها هستند که به نوعي تبلور ماهيت زندگي جمعي مي باشند، يعني جايي که شهروندان در آن حضور دارند. فضاي شهري صحنه اي است که داستان زندگي جمعي در آن گشوده مي شود.</a:t>
            </a:r>
          </a:p>
          <a:p>
            <a:pPr algn="just" rtl="1" eaLnBrk="1" hangingPunct="1">
              <a:lnSpc>
                <a:spcPct val="90000"/>
              </a:lnSpc>
              <a:buFontTx/>
              <a:buNone/>
            </a:pPr>
            <a:r>
              <a:rPr lang="fa-IR" altLang="en-US" sz="2000" smtClean="0"/>
              <a:t>شرط اساسي براي اينکه يک فضاي عمومي، فضاي شهري تلقي شود اين است که در آن تعامل و تقابل اجتماعي صورت گيرد.</a:t>
            </a:r>
          </a:p>
          <a:p>
            <a:pPr algn="just" rtl="1" eaLnBrk="1" hangingPunct="1">
              <a:lnSpc>
                <a:spcPct val="90000"/>
              </a:lnSpc>
              <a:buFontTx/>
              <a:buNone/>
            </a:pPr>
            <a:r>
              <a:rPr lang="fa-IR" altLang="en-US" sz="1400" smtClean="0"/>
              <a:t>پاکزاد، اصول و ضوابط طراحي فضاي شهري، 1380</a:t>
            </a:r>
            <a:endParaRPr lang="en-US" altLang="en-US" sz="1400" smtClean="0"/>
          </a:p>
          <a:p>
            <a:pPr lvl="2" algn="just" rtl="1" eaLnBrk="1" hangingPunct="1">
              <a:lnSpc>
                <a:spcPct val="90000"/>
              </a:lnSpc>
              <a:buFontTx/>
              <a:buNone/>
            </a:pPr>
            <a:endParaRPr lang="en-US" altLang="en-US" sz="2000" smtClean="0"/>
          </a:p>
        </p:txBody>
      </p:sp>
      <p:pic>
        <p:nvPicPr>
          <p:cNvPr id="1042" name="Picture 31" descr="union_square_holiday_market_lar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8862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32"/>
          <p:cNvSpPr>
            <a:spLocks noChangeArrowheads="1"/>
          </p:cNvSpPr>
          <p:nvPr/>
        </p:nvSpPr>
        <p:spPr bwMode="auto">
          <a:xfrm>
            <a:off x="533400" y="3200400"/>
            <a:ext cx="381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1" eaLnBrk="1" hangingPunct="1">
              <a:lnSpc>
                <a:spcPct val="80000"/>
              </a:lnSpc>
            </a:pPr>
            <a:endParaRPr lang="fa-IR" altLang="en-US" sz="2400"/>
          </a:p>
          <a:p>
            <a:pPr algn="just" rtl="1" eaLnBrk="1" hangingPunct="1">
              <a:lnSpc>
                <a:spcPct val="80000"/>
              </a:lnSpc>
            </a:pPr>
            <a:r>
              <a:rPr lang="fa-IR" altLang="en-US" sz="2400"/>
              <a:t>کاربرد عمومي فضاهاي شهري ايجاد آرامش، سرگرمي و محلي براي گردش، فراهم آوردن ارتباط و زمينه معاشرت، و امکان تردد مي باشد. فضاي شهري به عنوان گره اي از جوامع انساني و تجمعي از مردم و اشيا مادي از عناصر و اجزا مختلفي تشکيل شده است.</a:t>
            </a:r>
            <a:endParaRPr lang="en-US" altLang="en-US" sz="2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a-IR" altLang="fa-IR" smtClean="0">
                <a:solidFill>
                  <a:srgbClr val="00B0F0"/>
                </a:solidFill>
              </a:rPr>
              <a:t>کانال مطالعات شهری</a:t>
            </a:r>
            <a:endParaRPr lang="en-US" altLang="fa-IR" smtClean="0">
              <a:solidFill>
                <a:srgbClr val="00B0F0"/>
              </a:solidFill>
            </a:endParaRPr>
          </a:p>
        </p:txBody>
      </p:sp>
      <p:sp>
        <p:nvSpPr>
          <p:cNvPr id="13315" name="Content Placeholder 2"/>
          <p:cNvSpPr>
            <a:spLocks noGrp="1"/>
          </p:cNvSpPr>
          <p:nvPr>
            <p:ph idx="1"/>
          </p:nvPr>
        </p:nvSpPr>
        <p:spPr/>
        <p:txBody>
          <a:bodyPr/>
          <a:lstStyle/>
          <a:p>
            <a:pPr algn="ctr"/>
            <a:r>
              <a:rPr lang="fa-IR" altLang="fa-IR" sz="4000" smtClean="0">
                <a:solidFill>
                  <a:srgbClr val="002060"/>
                </a:solidFill>
                <a:latin typeface="Times New Roman" panose="02020603050405020304" pitchFamily="18" charset="0"/>
                <a:cs typeface="Times New Roman" panose="02020603050405020304" pitchFamily="18" charset="0"/>
              </a:rPr>
              <a:t>برای دانلود فایل های بیشتر عضو کانال مطالعات شهری شوید</a:t>
            </a:r>
          </a:p>
          <a:p>
            <a:pPr algn="ctr"/>
            <a:r>
              <a:rPr lang="en-US" altLang="fa-IR" sz="4000" smtClean="0">
                <a:solidFill>
                  <a:srgbClr val="FF0000"/>
                </a:solidFill>
                <a:latin typeface="Times New Roman" panose="02020603050405020304" pitchFamily="18" charset="0"/>
                <a:cs typeface="Times New Roman" panose="02020603050405020304" pitchFamily="18" charset="0"/>
                <a:hlinkClick r:id="rId2"/>
              </a:rPr>
              <a:t>www.Telegram.me/RegionalPlanning</a:t>
            </a:r>
            <a:endParaRPr lang="en-US" altLang="fa-IR" sz="4000" smtClean="0">
              <a:solidFill>
                <a:srgbClr val="FF0000"/>
              </a:solidFill>
              <a:latin typeface="Times New Roman" panose="02020603050405020304" pitchFamily="18" charset="0"/>
              <a:cs typeface="Times New Roman" panose="02020603050405020304" pitchFamily="18" charset="0"/>
            </a:endParaRPr>
          </a:p>
          <a:p>
            <a:pPr algn="ctr"/>
            <a:endParaRPr lang="en-US" altLang="fa-IR"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33400" y="838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a-IR" altLang="en-US" sz="2800" smtClean="0">
                <a:solidFill>
                  <a:srgbClr val="862000"/>
                </a:solidFill>
              </a:rPr>
              <a:t>انواع فضاهاي شهري :</a:t>
            </a:r>
            <a:endParaRPr lang="en-US" altLang="en-US" sz="2800" smtClean="0">
              <a:solidFill>
                <a:srgbClr val="862000"/>
              </a:solidFill>
            </a:endParaRPr>
          </a:p>
        </p:txBody>
      </p:sp>
      <p:sp>
        <p:nvSpPr>
          <p:cNvPr id="14339" name="Rectangle 3"/>
          <p:cNvSpPr>
            <a:spLocks noGrp="1" noChangeArrowheads="1"/>
          </p:cNvSpPr>
          <p:nvPr>
            <p:ph type="body" idx="1"/>
          </p:nvPr>
        </p:nvSpPr>
        <p:spPr>
          <a:xfrm>
            <a:off x="6400800" y="1600200"/>
            <a:ext cx="2286000" cy="2590800"/>
          </a:xfrm>
        </p:spPr>
        <p:txBody>
          <a:bodyPr/>
          <a:lstStyle/>
          <a:p>
            <a:pPr algn="just" rtl="1" eaLnBrk="1" hangingPunct="1"/>
            <a:r>
              <a:rPr lang="fa-IR" altLang="en-US" sz="2400" smtClean="0"/>
              <a:t>ورودي</a:t>
            </a:r>
          </a:p>
          <a:p>
            <a:pPr algn="just" rtl="1" eaLnBrk="1" hangingPunct="1"/>
            <a:r>
              <a:rPr lang="fa-IR" altLang="en-US" sz="2400" smtClean="0"/>
              <a:t>ميدان</a:t>
            </a:r>
          </a:p>
          <a:p>
            <a:pPr algn="just" rtl="1" eaLnBrk="1" hangingPunct="1"/>
            <a:r>
              <a:rPr lang="fa-IR" altLang="en-US" sz="2400" smtClean="0"/>
              <a:t>معبر</a:t>
            </a:r>
          </a:p>
          <a:p>
            <a:pPr algn="just" rtl="1" eaLnBrk="1" hangingPunct="1"/>
            <a:r>
              <a:rPr lang="fa-IR" altLang="en-US" sz="2400" smtClean="0"/>
              <a:t>ساحل و کناره</a:t>
            </a:r>
          </a:p>
          <a:p>
            <a:pPr algn="just" rtl="1" eaLnBrk="1" hangingPunct="1"/>
            <a:r>
              <a:rPr lang="fa-IR" altLang="en-US" sz="2400" smtClean="0"/>
              <a:t>پله</a:t>
            </a:r>
          </a:p>
          <a:p>
            <a:pPr algn="just" rtl="1" eaLnBrk="1" hangingPunct="1"/>
            <a:endParaRPr lang="en-US" altLang="en-US" sz="2400" smtClean="0"/>
          </a:p>
        </p:txBody>
      </p:sp>
      <p:pic>
        <p:nvPicPr>
          <p:cNvPr id="14340" name="Picture 5" descr="salzburg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4088"/>
            <a:ext cx="3141663"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DisplayAtt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2663"/>
            <a:ext cx="34290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29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Image08"/>
          <p:cNvPicPr>
            <a:picLocks noChangeAspect="1" noChangeArrowheads="1"/>
          </p:cNvPicPr>
          <p:nvPr/>
        </p:nvPicPr>
        <p:blipFill>
          <a:blip r:embed="rId5">
            <a:lum bright="-48000" contrast="66000"/>
            <a:extLst>
              <a:ext uri="{28A0092B-C50C-407E-A947-70E740481C1C}">
                <a14:useLocalDpi xmlns:a14="http://schemas.microsoft.com/office/drawing/2010/main" val="0"/>
              </a:ext>
            </a:extLst>
          </a:blip>
          <a:srcRect/>
          <a:stretch>
            <a:fillRect/>
          </a:stretch>
        </p:blipFill>
        <p:spPr bwMode="auto">
          <a:xfrm>
            <a:off x="6172200" y="4760913"/>
            <a:ext cx="29718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1" descr="P-06-I08"/>
          <p:cNvPicPr>
            <a:picLocks noChangeAspect="1" noChangeArrowheads="1"/>
          </p:cNvPicPr>
          <p:nvPr/>
        </p:nvPicPr>
        <p:blipFill>
          <a:blip r:embed="rId6">
            <a:lum bright="-30000" contrast="66000"/>
            <a:extLst>
              <a:ext uri="{28A0092B-C50C-407E-A947-70E740481C1C}">
                <a14:useLocalDpi xmlns:a14="http://schemas.microsoft.com/office/drawing/2010/main" val="0"/>
              </a:ext>
            </a:extLst>
          </a:blip>
          <a:srcRect/>
          <a:stretch>
            <a:fillRect/>
          </a:stretch>
        </p:blipFill>
        <p:spPr bwMode="auto">
          <a:xfrm>
            <a:off x="3124200" y="4029075"/>
            <a:ext cx="30480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962400" y="1066800"/>
            <a:ext cx="51816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fa-IR" altLang="en-US" sz="2800">
                <a:solidFill>
                  <a:srgbClr val="862000"/>
                </a:solidFill>
              </a:rPr>
              <a:t>اجزا کالبدي تشکيل دهنده فضاي شهري :</a:t>
            </a:r>
          </a:p>
          <a:p>
            <a:pPr algn="r" rtl="1" eaLnBrk="1" hangingPunct="1">
              <a:spcBef>
                <a:spcPct val="50000"/>
              </a:spcBef>
            </a:pPr>
            <a:r>
              <a:rPr lang="fa-IR" altLang="en-US" sz="2400"/>
              <a:t>کف</a:t>
            </a:r>
          </a:p>
          <a:p>
            <a:pPr algn="r" rtl="1" eaLnBrk="1" hangingPunct="1">
              <a:spcBef>
                <a:spcPct val="50000"/>
              </a:spcBef>
            </a:pPr>
            <a:r>
              <a:rPr lang="fa-IR" altLang="en-US" sz="2400"/>
              <a:t>بدنه</a:t>
            </a:r>
          </a:p>
          <a:p>
            <a:pPr algn="r" rtl="1" eaLnBrk="1" hangingPunct="1">
              <a:spcBef>
                <a:spcPct val="50000"/>
              </a:spcBef>
            </a:pPr>
            <a:r>
              <a:rPr lang="fa-IR" altLang="en-US" sz="2400"/>
              <a:t>سقف</a:t>
            </a:r>
          </a:p>
          <a:p>
            <a:pPr algn="r" rtl="1" eaLnBrk="1" hangingPunct="1">
              <a:spcBef>
                <a:spcPct val="50000"/>
              </a:spcBef>
            </a:pPr>
            <a:r>
              <a:rPr lang="fa-IR" altLang="en-US" sz="2400"/>
              <a:t>اجزا مستقر در فضا</a:t>
            </a:r>
          </a:p>
          <a:p>
            <a:pPr algn="r" eaLnBrk="1" hangingPunct="1">
              <a:spcBef>
                <a:spcPct val="50000"/>
              </a:spcBef>
              <a:buFontTx/>
              <a:buNone/>
            </a:pPr>
            <a:endParaRPr lang="en-US" altLang="en-US" sz="1800"/>
          </a:p>
        </p:txBody>
      </p:sp>
      <p:pic>
        <p:nvPicPr>
          <p:cNvPr id="15363" name="Picture 5" descr="review-may-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33893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the_gates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148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1253</TotalTime>
  <Words>2499</Words>
  <Application>Microsoft Office PowerPoint</Application>
  <PresentationFormat>On-screen Show (4:3)</PresentationFormat>
  <Paragraphs>207</Paragraphs>
  <Slides>43</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0" baseType="lpstr">
      <vt:lpstr>Arial</vt:lpstr>
      <vt:lpstr>B Titr</vt:lpstr>
      <vt:lpstr>Badr</vt:lpstr>
      <vt:lpstr>Tahoma</vt:lpstr>
      <vt:lpstr>Times New Roman</vt:lpstr>
      <vt:lpstr>Default Design</vt:lpstr>
      <vt:lpstr>Picture</vt:lpstr>
      <vt:lpstr>فضاهاي بي دفاع شهري</vt:lpstr>
      <vt:lpstr>ساختار کار</vt:lpstr>
      <vt:lpstr>طرح موضوع و مساله</vt:lpstr>
      <vt:lpstr>تعاريف مختلف از فضا</vt:lpstr>
      <vt:lpstr>مفهوم فضاي شهري :</vt:lpstr>
      <vt:lpstr>PowerPoint Presentation</vt:lpstr>
      <vt:lpstr>کانال مطالعات شهری</vt:lpstr>
      <vt:lpstr>انواع فضاهاي شهري :</vt:lpstr>
      <vt:lpstr>PowerPoint Presentation</vt:lpstr>
      <vt:lpstr>مولفه هاي فضاي شهري :</vt:lpstr>
      <vt:lpstr>کانال مطالعات شهری</vt:lpstr>
      <vt:lpstr>فضاهاي عمومي شهري</vt:lpstr>
      <vt:lpstr>خصيصه ها ي واجد ارزش</vt:lpstr>
      <vt:lpstr>کيفيت فضاي شهري :</vt:lpstr>
      <vt:lpstr>PowerPoint Presentation</vt:lpstr>
      <vt:lpstr>فضاي بي دفاع</vt:lpstr>
      <vt:lpstr>زمينه هاي تاريخي شکل گيري مفهوم فضاي بي دفاع</vt:lpstr>
      <vt:lpstr>PowerPoint Presentation</vt:lpstr>
      <vt:lpstr>کانال مطالعات شهری</vt:lpstr>
      <vt:lpstr>ارائه راهکارهايي به منظورجلوگيري از ايجاد فضاي بي دفاع</vt:lpstr>
      <vt:lpstr>PowerPoint Presentation</vt:lpstr>
      <vt:lpstr>Case study :  The Clason Point Experiment, South Bronx, New York City </vt:lpstr>
      <vt:lpstr>PowerPoint Presentation</vt:lpstr>
      <vt:lpstr>PowerPoint Presentation</vt:lpstr>
      <vt:lpstr>PowerPoint Presentation</vt:lpstr>
      <vt:lpstr>تاثيرات اصلاحات انجام شده : </vt:lpstr>
      <vt:lpstr>PowerPoint Presentation</vt:lpstr>
      <vt:lpstr>اصول راهبردی مداخله</vt:lpstr>
      <vt:lpstr>کانال مطالعات شهری</vt:lpstr>
      <vt:lpstr>راهکارهای مداخله در معماری و شهرسازی قدیم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کانال مطالعات شهری</vt:lpstr>
      <vt:lpstr>جمعبندی و نتیجه گیری</vt:lpstr>
      <vt:lpstr>منابع :</vt:lpstr>
      <vt:lpstr>کانال مطالعات شهری</vt:lpstr>
    </vt:vector>
  </TitlesOfParts>
  <Company>ferdosian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sima</dc:creator>
  <cp:lastModifiedBy>omid</cp:lastModifiedBy>
  <cp:revision>157</cp:revision>
  <dcterms:created xsi:type="dcterms:W3CDTF">2008-01-08T14:55:50Z</dcterms:created>
  <dcterms:modified xsi:type="dcterms:W3CDTF">2018-06-02T09:51:37Z</dcterms:modified>
</cp:coreProperties>
</file>