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1"/>
  </p:notesMasterIdLst>
  <p:sldIdLst>
    <p:sldId id="256" r:id="rId3"/>
    <p:sldId id="261" r:id="rId4"/>
    <p:sldId id="297" r:id="rId5"/>
    <p:sldId id="284" r:id="rId6"/>
    <p:sldId id="305" r:id="rId7"/>
    <p:sldId id="296" r:id="rId8"/>
    <p:sldId id="265" r:id="rId9"/>
    <p:sldId id="258" r:id="rId10"/>
    <p:sldId id="266" r:id="rId11"/>
    <p:sldId id="267" r:id="rId12"/>
    <p:sldId id="289" r:id="rId13"/>
    <p:sldId id="257" r:id="rId14"/>
    <p:sldId id="269" r:id="rId15"/>
    <p:sldId id="298" r:id="rId16"/>
    <p:sldId id="299" r:id="rId17"/>
    <p:sldId id="300" r:id="rId18"/>
    <p:sldId id="306" r:id="rId19"/>
    <p:sldId id="292" r:id="rId20"/>
    <p:sldId id="301" r:id="rId21"/>
    <p:sldId id="307" r:id="rId22"/>
    <p:sldId id="302" r:id="rId23"/>
    <p:sldId id="303" r:id="rId24"/>
    <p:sldId id="304" r:id="rId25"/>
    <p:sldId id="274" r:id="rId26"/>
    <p:sldId id="280" r:id="rId27"/>
    <p:sldId id="281" r:id="rId28"/>
    <p:sldId id="260" r:id="rId29"/>
    <p:sldId id="308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9900"/>
    <a:srgbClr val="00CC66"/>
    <a:srgbClr val="FF00FF"/>
    <a:srgbClr val="990000"/>
    <a:srgbClr val="333333"/>
    <a:srgbClr val="969696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06" autoAdjust="0"/>
    <p:restoredTop sz="94660"/>
  </p:normalViewPr>
  <p:slideViewPr>
    <p:cSldViewPr>
      <p:cViewPr varScale="1">
        <p:scale>
          <a:sx n="42" d="100"/>
          <a:sy n="42" d="100"/>
        </p:scale>
        <p:origin x="135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242304-5F01-4F94-85D2-8DCD7411CC24}" type="doc">
      <dgm:prSet loTypeId="urn:microsoft.com/office/officeart/2005/8/layout/list1" loCatId="list" qsTypeId="urn:microsoft.com/office/officeart/2005/8/quickstyle/3d1" qsCatId="3D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061547A3-E9AD-4317-8E19-7D45C1FE005F}">
      <dgm:prSet phldrT="[Text]" custT="1"/>
      <dgm:spPr/>
      <dgm:t>
        <a:bodyPr/>
        <a:lstStyle/>
        <a:p>
          <a:pPr algn="ctr"/>
          <a:r>
            <a:rPr lang="ar-SA" sz="1600" b="1" dirty="0" smtClean="0">
              <a:cs typeface="B Compset" pitchFamily="2" charset="-78"/>
            </a:rPr>
            <a:t>هر دو سيستم </a:t>
          </a:r>
          <a:r>
            <a:rPr lang="fa-IR" sz="1600" b="1" dirty="0" smtClean="0">
              <a:cs typeface="B Compset" pitchFamily="2" charset="-78"/>
            </a:rPr>
            <a:t>سرمایشی و گرمایشی</a:t>
          </a:r>
          <a:r>
            <a:rPr lang="ar-SA" sz="1600" b="1" dirty="0" smtClean="0">
              <a:cs typeface="B Compset" pitchFamily="2" charset="-78"/>
            </a:rPr>
            <a:t> تهويه مورد نياز را تامين ك</a:t>
          </a:r>
          <a:r>
            <a:rPr lang="fa-IR" sz="1600" b="1" dirty="0" smtClean="0">
              <a:cs typeface="B Compset" pitchFamily="2" charset="-78"/>
            </a:rPr>
            <a:t>نند</a:t>
          </a:r>
          <a:endParaRPr lang="en-US" sz="1600" dirty="0"/>
        </a:p>
      </dgm:t>
    </dgm:pt>
    <dgm:pt modelId="{B5AA5966-D114-4CCA-8D7D-3FBE2C619A56}" type="parTrans" cxnId="{2C993E18-B67A-4AAC-9B7D-7189DCD92C09}">
      <dgm:prSet/>
      <dgm:spPr/>
      <dgm:t>
        <a:bodyPr/>
        <a:lstStyle/>
        <a:p>
          <a:endParaRPr lang="en-US" sz="2000"/>
        </a:p>
      </dgm:t>
    </dgm:pt>
    <dgm:pt modelId="{7FD8F225-395F-4458-B33C-406309F290E4}" type="sibTrans" cxnId="{2C993E18-B67A-4AAC-9B7D-7189DCD92C09}">
      <dgm:prSet/>
      <dgm:spPr/>
      <dgm:t>
        <a:bodyPr/>
        <a:lstStyle/>
        <a:p>
          <a:endParaRPr lang="en-US" sz="2000"/>
        </a:p>
      </dgm:t>
    </dgm:pt>
    <dgm:pt modelId="{F683774D-6A58-490C-9663-92F46E9E2949}">
      <dgm:prSet phldrT="[Text]" custT="1"/>
      <dgm:spPr/>
      <dgm:t>
        <a:bodyPr/>
        <a:lstStyle/>
        <a:p>
          <a:pPr algn="ctr"/>
          <a:r>
            <a:rPr lang="ar-SA" sz="1600" b="1" dirty="0" smtClean="0">
              <a:cs typeface="B Compset" pitchFamily="2" charset="-78"/>
            </a:rPr>
            <a:t>هر دو سيستم تهويه مورد نياز را تامين نكنند</a:t>
          </a:r>
          <a:endParaRPr lang="en-US" sz="1600" dirty="0"/>
        </a:p>
      </dgm:t>
    </dgm:pt>
    <dgm:pt modelId="{B5B7830E-7875-4EE9-AC09-9FC14FF42EB2}" type="parTrans" cxnId="{1EBDDC1F-10B4-4EC0-9673-D30619E782A0}">
      <dgm:prSet/>
      <dgm:spPr/>
      <dgm:t>
        <a:bodyPr/>
        <a:lstStyle/>
        <a:p>
          <a:endParaRPr lang="en-US" sz="2000"/>
        </a:p>
      </dgm:t>
    </dgm:pt>
    <dgm:pt modelId="{24A12039-1AFA-4472-8E8E-303A6FBAADB9}" type="sibTrans" cxnId="{1EBDDC1F-10B4-4EC0-9673-D30619E782A0}">
      <dgm:prSet/>
      <dgm:spPr/>
      <dgm:t>
        <a:bodyPr/>
        <a:lstStyle/>
        <a:p>
          <a:endParaRPr lang="en-US" sz="2000"/>
        </a:p>
      </dgm:t>
    </dgm:pt>
    <dgm:pt modelId="{4D0B6C50-F842-4D30-AE58-2D5234E5D32F}">
      <dgm:prSet phldrT="[Text]" custT="1"/>
      <dgm:spPr/>
      <dgm:t>
        <a:bodyPr/>
        <a:lstStyle/>
        <a:p>
          <a:pPr algn="ctr" rtl="1"/>
          <a:r>
            <a:rPr lang="ar-SA" sz="1600" b="1" smtClean="0">
              <a:ea typeface="Times New Roman" pitchFamily="18" charset="0"/>
              <a:cs typeface="B Compset" pitchFamily="2" charset="-78"/>
            </a:rPr>
            <a:t>اگر جواب يكي از دو الگوريتم</a:t>
          </a:r>
          <a:r>
            <a:rPr lang="fa-IR" sz="1600" b="1" smtClean="0">
              <a:ea typeface="Times New Roman" pitchFamily="18" charset="0"/>
              <a:cs typeface="B Compset" pitchFamily="2" charset="-78"/>
            </a:rPr>
            <a:t> </a:t>
          </a:r>
          <a:r>
            <a:rPr lang="ar-SA" sz="1600" b="1" smtClean="0">
              <a:ea typeface="Times New Roman" pitchFamily="18" charset="0"/>
              <a:cs typeface="B Compset" pitchFamily="2" charset="-78"/>
            </a:rPr>
            <a:t>هاي بالا مثبت و ديگري منفي ب</a:t>
          </a:r>
          <a:r>
            <a:rPr lang="fa-IR" sz="1600" b="1" smtClean="0">
              <a:ea typeface="Times New Roman" pitchFamily="18" charset="0"/>
              <a:cs typeface="B Compset" pitchFamily="2" charset="-78"/>
            </a:rPr>
            <a:t>اشد</a:t>
          </a:r>
          <a:endParaRPr lang="en-US" sz="1600" dirty="0"/>
        </a:p>
      </dgm:t>
    </dgm:pt>
    <dgm:pt modelId="{9301F566-299D-4D16-854A-C14972F746F9}" type="parTrans" cxnId="{89B3CFA0-AFCD-4FC2-A55C-EB769DB51D49}">
      <dgm:prSet/>
      <dgm:spPr/>
      <dgm:t>
        <a:bodyPr/>
        <a:lstStyle/>
        <a:p>
          <a:endParaRPr lang="en-US" sz="2000"/>
        </a:p>
      </dgm:t>
    </dgm:pt>
    <dgm:pt modelId="{90F4778C-165C-457F-AC41-4CBAC7E81FF0}" type="sibTrans" cxnId="{89B3CFA0-AFCD-4FC2-A55C-EB769DB51D49}">
      <dgm:prSet/>
      <dgm:spPr/>
      <dgm:t>
        <a:bodyPr/>
        <a:lstStyle/>
        <a:p>
          <a:endParaRPr lang="en-US" sz="2000"/>
        </a:p>
      </dgm:t>
    </dgm:pt>
    <dgm:pt modelId="{5893B818-FB37-4043-8881-C223F9506CB2}" type="pres">
      <dgm:prSet presAssocID="{B7242304-5F01-4F94-85D2-8DCD7411CC2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AD5C67-9207-481A-8985-984B696883DD}" type="pres">
      <dgm:prSet presAssocID="{061547A3-E9AD-4317-8E19-7D45C1FE005F}" presName="parentLin" presStyleCnt="0"/>
      <dgm:spPr/>
    </dgm:pt>
    <dgm:pt modelId="{4E0BE49D-516C-4AF3-AA0A-CDBD2232456B}" type="pres">
      <dgm:prSet presAssocID="{061547A3-E9AD-4317-8E19-7D45C1FE005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257C405-DCC8-4696-9A44-2F1C2DAB156A}" type="pres">
      <dgm:prSet presAssocID="{061547A3-E9AD-4317-8E19-7D45C1FE005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84D68E-0BC9-43AB-A601-6FBE61A9B53A}" type="pres">
      <dgm:prSet presAssocID="{061547A3-E9AD-4317-8E19-7D45C1FE005F}" presName="negativeSpace" presStyleCnt="0"/>
      <dgm:spPr/>
    </dgm:pt>
    <dgm:pt modelId="{FF382C80-281E-4D3A-A17C-0E7B36F6413A}" type="pres">
      <dgm:prSet presAssocID="{061547A3-E9AD-4317-8E19-7D45C1FE005F}" presName="childText" presStyleLbl="conFgAcc1" presStyleIdx="0" presStyleCnt="3">
        <dgm:presLayoutVars>
          <dgm:bulletEnabled val="1"/>
        </dgm:presLayoutVars>
      </dgm:prSet>
      <dgm:spPr/>
    </dgm:pt>
    <dgm:pt modelId="{02179DA2-1D78-457D-ACE5-AC7A745E3980}" type="pres">
      <dgm:prSet presAssocID="{7FD8F225-395F-4458-B33C-406309F290E4}" presName="spaceBetweenRectangles" presStyleCnt="0"/>
      <dgm:spPr/>
    </dgm:pt>
    <dgm:pt modelId="{709E4901-D819-4D54-9DCB-9A2DE8EA17A1}" type="pres">
      <dgm:prSet presAssocID="{F683774D-6A58-490C-9663-92F46E9E2949}" presName="parentLin" presStyleCnt="0"/>
      <dgm:spPr/>
    </dgm:pt>
    <dgm:pt modelId="{A130C5DA-0E7A-4CCB-9494-6F053A6E2183}" type="pres">
      <dgm:prSet presAssocID="{F683774D-6A58-490C-9663-92F46E9E294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74753CC-D4AA-4571-AAB5-02A8F9064FD0}" type="pres">
      <dgm:prSet presAssocID="{F683774D-6A58-490C-9663-92F46E9E294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2BF400-9D5E-4E0A-AD20-0E034722F5BC}" type="pres">
      <dgm:prSet presAssocID="{F683774D-6A58-490C-9663-92F46E9E2949}" presName="negativeSpace" presStyleCnt="0"/>
      <dgm:spPr/>
    </dgm:pt>
    <dgm:pt modelId="{9757A17D-1A39-4798-B6B6-7CFEE0EC46B7}" type="pres">
      <dgm:prSet presAssocID="{F683774D-6A58-490C-9663-92F46E9E2949}" presName="childText" presStyleLbl="conFgAcc1" presStyleIdx="1" presStyleCnt="3">
        <dgm:presLayoutVars>
          <dgm:bulletEnabled val="1"/>
        </dgm:presLayoutVars>
      </dgm:prSet>
      <dgm:spPr/>
    </dgm:pt>
    <dgm:pt modelId="{7D32811C-8BC1-4686-8E9C-45B2EE79299A}" type="pres">
      <dgm:prSet presAssocID="{24A12039-1AFA-4472-8E8E-303A6FBAADB9}" presName="spaceBetweenRectangles" presStyleCnt="0"/>
      <dgm:spPr/>
    </dgm:pt>
    <dgm:pt modelId="{2EED648E-BB11-4E2E-9346-9A9F537F4BB7}" type="pres">
      <dgm:prSet presAssocID="{4D0B6C50-F842-4D30-AE58-2D5234E5D32F}" presName="parentLin" presStyleCnt="0"/>
      <dgm:spPr/>
    </dgm:pt>
    <dgm:pt modelId="{1FAA68EF-3A72-4699-9BCA-BB51F9E3DCB4}" type="pres">
      <dgm:prSet presAssocID="{4D0B6C50-F842-4D30-AE58-2D5234E5D32F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9BD21082-2203-4120-A3F6-BB04E0ACF3B4}" type="pres">
      <dgm:prSet presAssocID="{4D0B6C50-F842-4D30-AE58-2D5234E5D32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D17008-822C-42E8-B0A2-059152F8A2B9}" type="pres">
      <dgm:prSet presAssocID="{4D0B6C50-F842-4D30-AE58-2D5234E5D32F}" presName="negativeSpace" presStyleCnt="0"/>
      <dgm:spPr/>
    </dgm:pt>
    <dgm:pt modelId="{C789FE0A-0937-43BE-86EE-45ED27BB5205}" type="pres">
      <dgm:prSet presAssocID="{4D0B6C50-F842-4D30-AE58-2D5234E5D32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CE02D18-EE55-40F0-B5CA-97E055C758A1}" type="presOf" srcId="{061547A3-E9AD-4317-8E19-7D45C1FE005F}" destId="{9257C405-DCC8-4696-9A44-2F1C2DAB156A}" srcOrd="1" destOrd="0" presId="urn:microsoft.com/office/officeart/2005/8/layout/list1"/>
    <dgm:cxn modelId="{89B3CFA0-AFCD-4FC2-A55C-EB769DB51D49}" srcId="{B7242304-5F01-4F94-85D2-8DCD7411CC24}" destId="{4D0B6C50-F842-4D30-AE58-2D5234E5D32F}" srcOrd="2" destOrd="0" parTransId="{9301F566-299D-4D16-854A-C14972F746F9}" sibTransId="{90F4778C-165C-457F-AC41-4CBAC7E81FF0}"/>
    <dgm:cxn modelId="{794F89D2-E672-4F4F-8068-6421B5CBB4C0}" type="presOf" srcId="{061547A3-E9AD-4317-8E19-7D45C1FE005F}" destId="{4E0BE49D-516C-4AF3-AA0A-CDBD2232456B}" srcOrd="0" destOrd="0" presId="urn:microsoft.com/office/officeart/2005/8/layout/list1"/>
    <dgm:cxn modelId="{5C29727D-6215-451C-917B-A819CE05DB02}" type="presOf" srcId="{F683774D-6A58-490C-9663-92F46E9E2949}" destId="{A130C5DA-0E7A-4CCB-9494-6F053A6E2183}" srcOrd="0" destOrd="0" presId="urn:microsoft.com/office/officeart/2005/8/layout/list1"/>
    <dgm:cxn modelId="{1EBDDC1F-10B4-4EC0-9673-D30619E782A0}" srcId="{B7242304-5F01-4F94-85D2-8DCD7411CC24}" destId="{F683774D-6A58-490C-9663-92F46E9E2949}" srcOrd="1" destOrd="0" parTransId="{B5B7830E-7875-4EE9-AC09-9FC14FF42EB2}" sibTransId="{24A12039-1AFA-4472-8E8E-303A6FBAADB9}"/>
    <dgm:cxn modelId="{2C993E18-B67A-4AAC-9B7D-7189DCD92C09}" srcId="{B7242304-5F01-4F94-85D2-8DCD7411CC24}" destId="{061547A3-E9AD-4317-8E19-7D45C1FE005F}" srcOrd="0" destOrd="0" parTransId="{B5AA5966-D114-4CCA-8D7D-3FBE2C619A56}" sibTransId="{7FD8F225-395F-4458-B33C-406309F290E4}"/>
    <dgm:cxn modelId="{C200ED10-283F-4027-94CB-E8F8821783E8}" type="presOf" srcId="{4D0B6C50-F842-4D30-AE58-2D5234E5D32F}" destId="{9BD21082-2203-4120-A3F6-BB04E0ACF3B4}" srcOrd="1" destOrd="0" presId="urn:microsoft.com/office/officeart/2005/8/layout/list1"/>
    <dgm:cxn modelId="{64AEC273-14FD-4330-8E02-3AF147E84CBB}" type="presOf" srcId="{B7242304-5F01-4F94-85D2-8DCD7411CC24}" destId="{5893B818-FB37-4043-8881-C223F9506CB2}" srcOrd="0" destOrd="0" presId="urn:microsoft.com/office/officeart/2005/8/layout/list1"/>
    <dgm:cxn modelId="{42B3554B-8359-4310-8DD6-C485EFD93929}" type="presOf" srcId="{4D0B6C50-F842-4D30-AE58-2D5234E5D32F}" destId="{1FAA68EF-3A72-4699-9BCA-BB51F9E3DCB4}" srcOrd="0" destOrd="0" presId="urn:microsoft.com/office/officeart/2005/8/layout/list1"/>
    <dgm:cxn modelId="{978DC381-A390-4CCC-9676-95157C05CDF5}" type="presOf" srcId="{F683774D-6A58-490C-9663-92F46E9E2949}" destId="{774753CC-D4AA-4571-AAB5-02A8F9064FD0}" srcOrd="1" destOrd="0" presId="urn:microsoft.com/office/officeart/2005/8/layout/list1"/>
    <dgm:cxn modelId="{5DBF4E1B-FB34-4A3E-B2DD-D3527CB97B39}" type="presParOf" srcId="{5893B818-FB37-4043-8881-C223F9506CB2}" destId="{96AD5C67-9207-481A-8985-984B696883DD}" srcOrd="0" destOrd="0" presId="urn:microsoft.com/office/officeart/2005/8/layout/list1"/>
    <dgm:cxn modelId="{77A7C693-C13C-44A1-A6E4-10AD980EEB7B}" type="presParOf" srcId="{96AD5C67-9207-481A-8985-984B696883DD}" destId="{4E0BE49D-516C-4AF3-AA0A-CDBD2232456B}" srcOrd="0" destOrd="0" presId="urn:microsoft.com/office/officeart/2005/8/layout/list1"/>
    <dgm:cxn modelId="{5C62AB24-57FD-4176-9AFE-D84F226B9602}" type="presParOf" srcId="{96AD5C67-9207-481A-8985-984B696883DD}" destId="{9257C405-DCC8-4696-9A44-2F1C2DAB156A}" srcOrd="1" destOrd="0" presId="urn:microsoft.com/office/officeart/2005/8/layout/list1"/>
    <dgm:cxn modelId="{1C764B19-BEC7-4E1E-9EE7-D2CE0A460DA3}" type="presParOf" srcId="{5893B818-FB37-4043-8881-C223F9506CB2}" destId="{0984D68E-0BC9-43AB-A601-6FBE61A9B53A}" srcOrd="1" destOrd="0" presId="urn:microsoft.com/office/officeart/2005/8/layout/list1"/>
    <dgm:cxn modelId="{F3F128D8-0A62-4777-86AD-D0464DF5E8AF}" type="presParOf" srcId="{5893B818-FB37-4043-8881-C223F9506CB2}" destId="{FF382C80-281E-4D3A-A17C-0E7B36F6413A}" srcOrd="2" destOrd="0" presId="urn:microsoft.com/office/officeart/2005/8/layout/list1"/>
    <dgm:cxn modelId="{2B1ECC8C-BC0C-44C7-A07C-66BC3340C402}" type="presParOf" srcId="{5893B818-FB37-4043-8881-C223F9506CB2}" destId="{02179DA2-1D78-457D-ACE5-AC7A745E3980}" srcOrd="3" destOrd="0" presId="urn:microsoft.com/office/officeart/2005/8/layout/list1"/>
    <dgm:cxn modelId="{3FF23CBA-F0AE-4457-B892-F86521722019}" type="presParOf" srcId="{5893B818-FB37-4043-8881-C223F9506CB2}" destId="{709E4901-D819-4D54-9DCB-9A2DE8EA17A1}" srcOrd="4" destOrd="0" presId="urn:microsoft.com/office/officeart/2005/8/layout/list1"/>
    <dgm:cxn modelId="{A07216C8-785A-4FCD-8B65-D29CD7697066}" type="presParOf" srcId="{709E4901-D819-4D54-9DCB-9A2DE8EA17A1}" destId="{A130C5DA-0E7A-4CCB-9494-6F053A6E2183}" srcOrd="0" destOrd="0" presId="urn:microsoft.com/office/officeart/2005/8/layout/list1"/>
    <dgm:cxn modelId="{0A916BD9-8DB5-453B-A78A-742D49B3D992}" type="presParOf" srcId="{709E4901-D819-4D54-9DCB-9A2DE8EA17A1}" destId="{774753CC-D4AA-4571-AAB5-02A8F9064FD0}" srcOrd="1" destOrd="0" presId="urn:microsoft.com/office/officeart/2005/8/layout/list1"/>
    <dgm:cxn modelId="{A9DE4E79-9B6C-4DFD-8D86-6240570239E3}" type="presParOf" srcId="{5893B818-FB37-4043-8881-C223F9506CB2}" destId="{0B2BF400-9D5E-4E0A-AD20-0E034722F5BC}" srcOrd="5" destOrd="0" presId="urn:microsoft.com/office/officeart/2005/8/layout/list1"/>
    <dgm:cxn modelId="{E5C34E83-BB17-4FE2-9131-5BC2C281630A}" type="presParOf" srcId="{5893B818-FB37-4043-8881-C223F9506CB2}" destId="{9757A17D-1A39-4798-B6B6-7CFEE0EC46B7}" srcOrd="6" destOrd="0" presId="urn:microsoft.com/office/officeart/2005/8/layout/list1"/>
    <dgm:cxn modelId="{65946696-3196-402D-BF7B-D82839BFE81D}" type="presParOf" srcId="{5893B818-FB37-4043-8881-C223F9506CB2}" destId="{7D32811C-8BC1-4686-8E9C-45B2EE79299A}" srcOrd="7" destOrd="0" presId="urn:microsoft.com/office/officeart/2005/8/layout/list1"/>
    <dgm:cxn modelId="{6039C479-BF50-433E-86DC-9BAFC7D017FD}" type="presParOf" srcId="{5893B818-FB37-4043-8881-C223F9506CB2}" destId="{2EED648E-BB11-4E2E-9346-9A9F537F4BB7}" srcOrd="8" destOrd="0" presId="urn:microsoft.com/office/officeart/2005/8/layout/list1"/>
    <dgm:cxn modelId="{722E1D5A-C568-4760-9D7C-E0BC55B6340D}" type="presParOf" srcId="{2EED648E-BB11-4E2E-9346-9A9F537F4BB7}" destId="{1FAA68EF-3A72-4699-9BCA-BB51F9E3DCB4}" srcOrd="0" destOrd="0" presId="urn:microsoft.com/office/officeart/2005/8/layout/list1"/>
    <dgm:cxn modelId="{45D88A75-7870-4B05-B55A-1A8EF5BF0D34}" type="presParOf" srcId="{2EED648E-BB11-4E2E-9346-9A9F537F4BB7}" destId="{9BD21082-2203-4120-A3F6-BB04E0ACF3B4}" srcOrd="1" destOrd="0" presId="urn:microsoft.com/office/officeart/2005/8/layout/list1"/>
    <dgm:cxn modelId="{334FF639-B4F7-4B1E-8705-6134E29400BD}" type="presParOf" srcId="{5893B818-FB37-4043-8881-C223F9506CB2}" destId="{E7D17008-822C-42E8-B0A2-059152F8A2B9}" srcOrd="9" destOrd="0" presId="urn:microsoft.com/office/officeart/2005/8/layout/list1"/>
    <dgm:cxn modelId="{818F3655-48DB-4A18-8B16-5352BE2C3906}" type="presParOf" srcId="{5893B818-FB37-4043-8881-C223F9506CB2}" destId="{C789FE0A-0937-43BE-86EE-45ED27BB520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B57CB00-56EC-4EB5-8B64-8AEC968A385A}" type="datetimeFigureOut">
              <a:rPr lang="en-US"/>
              <a:pPr>
                <a:defRPr/>
              </a:pPr>
              <a:t>5/21/2017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581C829-62FD-479A-A01D-8F5FC3DB9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076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11010943-AC5B-4434-A2DA-1D29413E448B}" type="slidenum">
              <a:rPr lang="en-US" smtClean="0"/>
              <a:pPr eaLnBrk="1" hangingPunct="1">
                <a:defRPr/>
              </a:pPr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05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480B03AF-10B7-4864-9974-89B17DEFE103}" type="slidenum">
              <a:rPr lang="en-US" smtClean="0"/>
              <a:pPr eaLnBrk="1" hangingPunct="1">
                <a:defRPr/>
              </a:pPr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19037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6096000" cy="838200"/>
          </a:xfrm>
        </p:spPr>
        <p:txBody>
          <a:bodyPr anchor="b"/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000592"/>
            <a:ext cx="6096000" cy="457200"/>
          </a:xfrm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66514-47F7-408F-8C97-E4FD2E937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90600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CC472-C5EC-412F-95D0-8CC2B93D8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F487D-5A71-4B32-A43C-05B04B852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05450" y="838200"/>
            <a:ext cx="158115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838200"/>
            <a:ext cx="48768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A2339-1BAE-487B-958E-23533EBB4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1447800"/>
            <a:ext cx="5486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2743200"/>
            <a:ext cx="3086100" cy="99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238500" y="2743200"/>
            <a:ext cx="3086100" cy="99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0" y="3886200"/>
            <a:ext cx="3086100" cy="99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38500" y="3886200"/>
            <a:ext cx="3086100" cy="99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F8FFC-E66B-4FCF-91B7-CD8E806F9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49CE0-B354-495B-88C5-E1902F9BA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CC64F-C41B-4A10-8EAA-BBDE97651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8DBCF-5BEE-4D57-A3DF-955AD9145B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30861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95700" y="1828800"/>
            <a:ext cx="30861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09969-93B9-4B14-B66E-3E6E7307E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6400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535113"/>
            <a:ext cx="320039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2174875"/>
            <a:ext cx="320039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33800" y="1535113"/>
            <a:ext cx="3124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33800" y="2174875"/>
            <a:ext cx="3124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E3B20-82C7-4CFF-BD9B-12BEC8495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D21C2-9020-4A79-856E-5023F769D8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87DA2-4102-4023-BD08-1CD636EF0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06D74-B3B4-4315-A777-AB07FAD3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sharpenSoften amount="-100000"/>
                    </a14:imgEffect>
                    <a14:imgEffect>
                      <a14:brightnessContrast bright="-68000"/>
                    </a14:imgEffect>
                  </a14:imgLayer>
                </a14:imgProps>
              </a:ext>
            </a:extLst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0"/>
            <a:ext cx="6324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6324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F6CF675-B33B-48BD-9EF6-56BDDC4F9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13" r:id="rId2"/>
    <p:sldLayoutId id="2147483724" r:id="rId3"/>
    <p:sldLayoutId id="2147483725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imo.ir/" TargetMode="External"/><Relationship Id="rId2" Type="http://schemas.openxmlformats.org/officeDocument/2006/relationships/hyperlink" Target="http://www.suna.org.ir/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eteonorm.com/" TargetMode="Externa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2362200"/>
            <a:ext cx="8534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ar-SA" sz="3600" b="1" dirty="0" smtClean="0">
                <a:cs typeface="B Titr" panose="00000700000000000000" pitchFamily="2" charset="-78"/>
              </a:rPr>
              <a:t>استفاده</a:t>
            </a:r>
            <a:r>
              <a:rPr lang="fa-IR" sz="3600" b="1" dirty="0" smtClean="0">
                <a:cs typeface="B Titr" panose="00000700000000000000" pitchFamily="2" charset="-78"/>
              </a:rPr>
              <a:t> </a:t>
            </a:r>
            <a:r>
              <a:rPr lang="ar-SA" sz="3600" b="1" dirty="0" smtClean="0">
                <a:cs typeface="B Titr" panose="00000700000000000000" pitchFamily="2" charset="-78"/>
              </a:rPr>
              <a:t>از </a:t>
            </a:r>
            <a:r>
              <a:rPr lang="ar-SA" sz="3600" b="1" dirty="0">
                <a:cs typeface="B Titr" panose="00000700000000000000" pitchFamily="2" charset="-78"/>
              </a:rPr>
              <a:t>انرژي هاي خورشيدي در صنعت </a:t>
            </a:r>
            <a:r>
              <a:rPr lang="ar-SA" sz="3600" b="1" dirty="0" smtClean="0">
                <a:cs typeface="B Titr" panose="00000700000000000000" pitchFamily="2" charset="-78"/>
              </a:rPr>
              <a:t>ساختمان</a:t>
            </a:r>
            <a:endParaRPr lang="en-US" sz="3600" dirty="0">
              <a:cs typeface="B Titr" panose="00000700000000000000" pitchFamily="2" charset="-78"/>
            </a:endParaRPr>
          </a:p>
          <a:p>
            <a:pPr algn="ctr" rtl="1"/>
            <a:r>
              <a:rPr lang="en-US" sz="3600" dirty="0">
                <a:latin typeface="IranNastaliq" pitchFamily="18" charset="0"/>
                <a:cs typeface="B Titr" panose="00000700000000000000" pitchFamily="2" charset="-78"/>
              </a:rPr>
              <a:t/>
            </a:r>
            <a:br>
              <a:rPr lang="en-US" sz="3600" dirty="0">
                <a:latin typeface="IranNastaliq" pitchFamily="18" charset="0"/>
                <a:cs typeface="B Titr" panose="00000700000000000000" pitchFamily="2" charset="-78"/>
              </a:rPr>
            </a:br>
            <a:endParaRPr lang="en-US" sz="3600" dirty="0">
              <a:latin typeface="IranNastaliq" pitchFamily="18" charset="0"/>
              <a:cs typeface="B Titr" panose="000007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696200" y="304800"/>
            <a:ext cx="1295400" cy="119181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a-IR" sz="3200" dirty="0">
                <a:cs typeface="B Compset" pitchFamily="2" charset="-78"/>
              </a:rPr>
              <a:t>اهداف کمی </a:t>
            </a:r>
            <a:endParaRPr lang="en-US" sz="3200" dirty="0">
              <a:cs typeface="B Compset" pitchFamily="2" charset="-78"/>
            </a:endParaRPr>
          </a:p>
        </p:txBody>
      </p:sp>
      <p:sp>
        <p:nvSpPr>
          <p:cNvPr id="17413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-1066800" y="6381750"/>
            <a:ext cx="2133600" cy="476250"/>
          </a:xfrm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04022FDC-4B95-4F34-9292-6190ED23CECB}" type="slidenum">
              <a:rPr lang="en-US" smtClean="0"/>
              <a:pPr eaLnBrk="1" hangingPunct="1">
                <a:defRPr/>
              </a:pPr>
              <a:t>10</a:t>
            </a:fld>
            <a:endParaRPr lang="en-US" smtClean="0"/>
          </a:p>
        </p:txBody>
      </p:sp>
      <p:sp>
        <p:nvSpPr>
          <p:cNvPr id="15366" name="Rectangle 4"/>
          <p:cNvSpPr>
            <a:spLocks noChangeArrowheads="1"/>
          </p:cNvSpPr>
          <p:nvPr/>
        </p:nvSpPr>
        <p:spPr bwMode="auto">
          <a:xfrm>
            <a:off x="4025900" y="32448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a-IR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6400800" cy="5516563"/>
          </a:xfrm>
        </p:spPr>
        <p:txBody>
          <a:bodyPr>
            <a:normAutofit fontScale="92500" lnSpcReduction="10000"/>
          </a:bodyPr>
          <a:lstStyle/>
          <a:p>
            <a:pPr marL="514350" indent="-514350" algn="ctr" rtl="1" eaLnBrk="1" hangingPunct="1">
              <a:buFontTx/>
              <a:buNone/>
              <a:defRPr/>
            </a:pPr>
            <a:r>
              <a:rPr lang="fa-IR" sz="2800" b="1" dirty="0" smtClean="0">
                <a:cs typeface="B Compset" pitchFamily="2" charset="-78"/>
              </a:rPr>
              <a:t>اهداف کمی بصورت زیر است:</a:t>
            </a:r>
          </a:p>
          <a:p>
            <a:pPr marL="514350" indent="-514350" algn="just" rtl="1" eaLnBrk="1" hangingPunct="1">
              <a:buFontTx/>
              <a:buNone/>
              <a:defRPr/>
            </a:pPr>
            <a:endParaRPr lang="fa-IR" dirty="0" smtClean="0">
              <a:cs typeface="B Compset" pitchFamily="2" charset="-78"/>
            </a:endParaRPr>
          </a:p>
          <a:p>
            <a:pPr marL="514350" indent="-514350" algn="just" rtl="1" eaLnBrk="1" hangingPunct="1">
              <a:buFont typeface="+mj-lt"/>
              <a:buAutoNum type="arabicPeriod"/>
              <a:defRPr/>
            </a:pPr>
            <a:r>
              <a:rPr lang="fa-IR" b="1" dirty="0" smtClean="0">
                <a:cs typeface="B Compset" pitchFamily="2" charset="-78"/>
              </a:rPr>
              <a:t>تعيين تعداد بهينه کلکتور با توجه به تابش آفتاب و ميزان دما در هر شهر</a:t>
            </a:r>
          </a:p>
          <a:p>
            <a:pPr marL="514350" indent="-514350" algn="just" rtl="1" eaLnBrk="1" hangingPunct="1">
              <a:buFont typeface="+mj-lt"/>
              <a:buAutoNum type="arabicPeriod"/>
              <a:defRPr/>
            </a:pPr>
            <a:r>
              <a:rPr lang="fa-IR" b="1" dirty="0" smtClean="0">
                <a:cs typeface="B Compset" pitchFamily="2" charset="-78"/>
              </a:rPr>
              <a:t>حداقل نمودن استفاده از انرژي کمکي</a:t>
            </a:r>
          </a:p>
          <a:p>
            <a:pPr marL="514350" indent="-514350" algn="just" rtl="1" eaLnBrk="1" hangingPunct="1">
              <a:buFont typeface="+mj-lt"/>
              <a:buAutoNum type="arabicPeriod"/>
              <a:defRPr/>
            </a:pPr>
            <a:r>
              <a:rPr lang="fa-IR" b="1" dirty="0" smtClean="0">
                <a:cs typeface="B Compset" pitchFamily="2" charset="-78"/>
              </a:rPr>
              <a:t>افزايش راندمان</a:t>
            </a:r>
          </a:p>
          <a:p>
            <a:pPr marL="514350" indent="-514350" algn="just" rtl="1" eaLnBrk="1" hangingPunct="1">
              <a:buFont typeface="+mj-lt"/>
              <a:buAutoNum type="arabicPeriod"/>
              <a:defRPr/>
            </a:pPr>
            <a:r>
              <a:rPr lang="fa-IR" b="1" dirty="0" smtClean="0">
                <a:cs typeface="B Compset" pitchFamily="2" charset="-78"/>
              </a:rPr>
              <a:t>حداقل نمودن هزينه راه اندازي </a:t>
            </a:r>
            <a:endParaRPr lang="en-US" b="1" dirty="0" smtClean="0">
              <a:cs typeface="B Compset" pitchFamily="2" charset="-78"/>
            </a:endParaRPr>
          </a:p>
          <a:p>
            <a:pPr marL="514350" indent="-514350" algn="just" rtl="1" eaLnBrk="1" hangingPunct="1">
              <a:buFont typeface="+mj-lt"/>
              <a:buAutoNum type="arabicPeriod"/>
              <a:defRPr/>
            </a:pPr>
            <a:endParaRPr lang="en-US" dirty="0" smtClean="0">
              <a:cs typeface="B Compset" pitchFamily="2" charset="-78"/>
            </a:endParaRPr>
          </a:p>
          <a:p>
            <a:pPr algn="just" rtl="1" eaLnBrk="1" hangingPunct="1">
              <a:buFontTx/>
              <a:buNone/>
              <a:defRPr/>
            </a:pPr>
            <a:endParaRPr lang="en-US" dirty="0" smtClean="0">
              <a:cs typeface="B Compset" pitchFamily="2" charset="-78"/>
            </a:endParaRPr>
          </a:p>
          <a:p>
            <a:pPr algn="just" rtl="1" eaLnBrk="1" hangingPunct="1">
              <a:buFontTx/>
              <a:buNone/>
              <a:defRPr/>
            </a:pPr>
            <a:endParaRPr lang="fa-IR" dirty="0" smtClean="0">
              <a:cs typeface="B Compset" pitchFamily="2" charset="-78"/>
            </a:endParaRPr>
          </a:p>
          <a:p>
            <a:pPr algn="just" rtl="1" eaLnBrk="1" hangingPunct="1">
              <a:buFontTx/>
              <a:buNone/>
              <a:defRPr/>
            </a:pPr>
            <a:endParaRPr lang="fa-IR" dirty="0">
              <a:cs typeface="B Compset" pitchFamily="2" charset="-78"/>
            </a:endParaRPr>
          </a:p>
          <a:p>
            <a:pPr algn="just" rtl="1" eaLnBrk="1" hangingPunct="1">
              <a:buFontTx/>
              <a:buNone/>
              <a:defRPr/>
            </a:pPr>
            <a:endParaRPr lang="en-US" dirty="0" smtClean="0">
              <a:cs typeface="B Compset" pitchFamily="2" charset="-78"/>
            </a:endParaRPr>
          </a:p>
          <a:p>
            <a:pPr algn="just" rtl="1" eaLnBrk="1" hangingPunct="1">
              <a:buFontTx/>
              <a:buNone/>
              <a:defRPr/>
            </a:pPr>
            <a:r>
              <a:rPr lang="fa-IR" b="1" dirty="0" smtClean="0">
                <a:cs typeface="B Compset" pitchFamily="2" charset="-78"/>
              </a:rPr>
              <a:t>در پي اين اهداف، تعداد بهينه کلکتور ، راندمان، هزينه ها و سود تعيين مي گردد.  </a:t>
            </a:r>
            <a:endParaRPr lang="en-US" b="1" dirty="0">
              <a:cs typeface="B Compset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3449782"/>
            <a:ext cx="5867400" cy="138499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>
              <a:defRPr/>
            </a:pPr>
            <a:r>
              <a:rPr lang="fa-IR" sz="2800" b="1" dirty="0">
                <a:ln w="11430"/>
                <a:solidFill>
                  <a:srgbClr val="99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+mn-cs"/>
              </a:rPr>
              <a:t>تحقق تمامي اين اهداف بوسيله بهينه سازي شبيه سازي </a:t>
            </a:r>
          </a:p>
          <a:p>
            <a:pPr algn="ctr" rtl="1">
              <a:defRPr/>
            </a:pPr>
            <a:r>
              <a:rPr lang="fa-IR" sz="2800" b="1" dirty="0">
                <a:ln w="11430"/>
                <a:solidFill>
                  <a:srgbClr val="99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+mn-cs"/>
              </a:rPr>
              <a:t>امکان پذير خواهد بود. </a:t>
            </a:r>
          </a:p>
        </p:txBody>
      </p:sp>
      <p:pic>
        <p:nvPicPr>
          <p:cNvPr id="15369" name="Picture 2" descr="H:\Capture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0" y="1524000"/>
            <a:ext cx="10668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-1066800" y="6381750"/>
            <a:ext cx="2133600" cy="476250"/>
          </a:xfrm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C82C8703-800C-47F5-9AB4-838DED9B0428}" type="slidenum">
              <a:rPr lang="en-US" smtClean="0"/>
              <a:pPr eaLnBrk="1" hangingPunct="1">
                <a:defRPr/>
              </a:pPr>
              <a:t>11</a:t>
            </a:fld>
            <a:endParaRPr lang="en-US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4025900" y="32448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a-IR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6400800" cy="5516563"/>
          </a:xfrm>
        </p:spPr>
        <p:txBody>
          <a:bodyPr/>
          <a:lstStyle/>
          <a:p>
            <a:pPr marL="514350" indent="-514350" algn="r" rtl="1" eaLnBrk="1" hangingPunct="1">
              <a:buFont typeface="Wingdings" pitchFamily="2" charset="2"/>
              <a:buChar char="ü"/>
            </a:pPr>
            <a:r>
              <a:rPr lang="fa-IR" b="1" smtClean="0">
                <a:cs typeface="B Compset" pitchFamily="2" charset="-78"/>
              </a:rPr>
              <a:t>به منظور ارزیابی عملکرد سیستم ، در هر زمانی نیاز به یک پایگاه داده ، برای بررسی امکان سنجی فنی سیستم است.</a:t>
            </a:r>
            <a:endParaRPr lang="en-US" b="1" smtClean="0">
              <a:cs typeface="B Compset" pitchFamily="2" charset="-78"/>
            </a:endParaRPr>
          </a:p>
          <a:p>
            <a:pPr marL="514350" indent="-514350" algn="r" rtl="1" eaLnBrk="1" hangingPunct="1">
              <a:buFont typeface="Wingdings" pitchFamily="2" charset="2"/>
              <a:buChar char="ü"/>
            </a:pPr>
            <a:endParaRPr lang="en-US" b="1" smtClean="0">
              <a:cs typeface="B Compset" pitchFamily="2" charset="-78"/>
            </a:endParaRPr>
          </a:p>
          <a:p>
            <a:pPr marL="514350" indent="-514350" algn="r" rtl="1" eaLnBrk="1" hangingPunct="1">
              <a:buFont typeface="Wingdings" pitchFamily="2" charset="2"/>
              <a:buChar char="ü"/>
            </a:pPr>
            <a:r>
              <a:rPr lang="fa-IR" b="1" smtClean="0">
                <a:cs typeface="B Compset" pitchFamily="2" charset="-78"/>
              </a:rPr>
              <a:t> در این کار ، پایگاه اطلاعات آب و هوا با استفاده از اطلاعات ارائه شده توسط </a:t>
            </a:r>
            <a:r>
              <a:rPr lang="en-US" b="1" smtClean="0">
                <a:cs typeface="B Compset" pitchFamily="2" charset="-78"/>
              </a:rPr>
              <a:t>:</a:t>
            </a:r>
          </a:p>
          <a:p>
            <a:pPr marL="514350" indent="-514350" algn="r" rtl="1" eaLnBrk="1" hangingPunct="1">
              <a:buFont typeface="Wingdings" pitchFamily="2" charset="2"/>
              <a:buChar char="ü"/>
            </a:pPr>
            <a:endParaRPr lang="en-US" b="1" smtClean="0">
              <a:cs typeface="B Compset" pitchFamily="2" charset="-78"/>
            </a:endParaRPr>
          </a:p>
          <a:p>
            <a:pPr marL="514350" indent="-514350" algn="r" rtl="1" eaLnBrk="1" hangingPunct="1">
              <a:buFont typeface="Wingdings" pitchFamily="2" charset="2"/>
              <a:buChar char="q"/>
            </a:pPr>
            <a:r>
              <a:rPr lang="fa-IR" b="1" smtClean="0">
                <a:cs typeface="B Compset" pitchFamily="2" charset="-78"/>
              </a:rPr>
              <a:t>اداره هواشناسی جمهوری  اسلامی ایران به نشانی </a:t>
            </a:r>
            <a:r>
              <a:rPr lang="en-US" b="1" smtClean="0">
                <a:cs typeface="B Compset" pitchFamily="2" charset="-78"/>
              </a:rPr>
              <a:t>www.irimo.ir </a:t>
            </a:r>
            <a:r>
              <a:rPr lang="fa-IR" b="1" smtClean="0">
                <a:cs typeface="B Compset" pitchFamily="2" charset="-78"/>
              </a:rPr>
              <a:t> </a:t>
            </a:r>
            <a:endParaRPr lang="en-US" b="1" smtClean="0">
              <a:cs typeface="B Compset" pitchFamily="2" charset="-78"/>
            </a:endParaRPr>
          </a:p>
          <a:p>
            <a:pPr marL="514350" indent="-514350" algn="r" rtl="1" eaLnBrk="1" hangingPunct="1">
              <a:buFont typeface="Wingdings" pitchFamily="2" charset="2"/>
              <a:buChar char="q"/>
            </a:pPr>
            <a:r>
              <a:rPr lang="fa-IR" b="1" smtClean="0">
                <a:cs typeface="B Compset" pitchFamily="2" charset="-78"/>
              </a:rPr>
              <a:t>سایت پایگاه داده جهانی تابش خورشید </a:t>
            </a:r>
            <a:r>
              <a:rPr lang="en-US" b="1" smtClean="0">
                <a:cs typeface="B Compset" pitchFamily="2" charset="-78"/>
              </a:rPr>
              <a:t>www.meteonorm.com</a:t>
            </a:r>
          </a:p>
          <a:p>
            <a:pPr marL="514350" indent="-514350" algn="r" rtl="1" eaLnBrk="1" hangingPunct="1">
              <a:buFont typeface="Wingdings" pitchFamily="2" charset="2"/>
              <a:buChar char="ü"/>
            </a:pPr>
            <a:endParaRPr lang="en-US" b="1" smtClean="0">
              <a:cs typeface="B Compset" pitchFamily="2" charset="-78"/>
            </a:endParaRPr>
          </a:p>
        </p:txBody>
      </p:sp>
      <p:pic>
        <p:nvPicPr>
          <p:cNvPr id="16389" name="Picture 2" descr="H:\Capture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0" y="1524000"/>
            <a:ext cx="10668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696200" y="304800"/>
            <a:ext cx="1295400" cy="91940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>
              <a:defRPr/>
            </a:pPr>
            <a:r>
              <a:rPr lang="fa-IR" sz="2400" b="1" dirty="0">
                <a:cs typeface="B Compset" pitchFamily="2" charset="-78"/>
              </a:rPr>
              <a:t>داده هاي شبيه سازي</a:t>
            </a:r>
            <a:endParaRPr lang="en-US" sz="2400" dirty="0">
              <a:cs typeface="B Compset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90600"/>
            <a:ext cx="6172200" cy="3352800"/>
          </a:xfrm>
        </p:spPr>
        <p:txBody>
          <a:bodyPr/>
          <a:lstStyle/>
          <a:p>
            <a:pPr algn="ctr" rtl="1" eaLnBrk="1" hangingPunct="1"/>
            <a:r>
              <a:rPr lang="fa-IR" sz="6000" b="1" smtClean="0">
                <a:cs typeface="B Compset" pitchFamily="2" charset="-78"/>
              </a:rPr>
              <a:t>مراحل شبیه سازی </a:t>
            </a:r>
            <a:br>
              <a:rPr lang="fa-IR" sz="6000" b="1" smtClean="0">
                <a:cs typeface="B Compset" pitchFamily="2" charset="-78"/>
              </a:rPr>
            </a:br>
            <a:r>
              <a:rPr lang="fa-IR" sz="6000" b="1" smtClean="0">
                <a:cs typeface="B Compset" pitchFamily="2" charset="-78"/>
              </a:rPr>
              <a:t> به کمک نرم افزار </a:t>
            </a:r>
            <a:r>
              <a:rPr lang="en-US" sz="6000" b="1" smtClean="0">
                <a:latin typeface="Times New Roman" pitchFamily="18" charset="0"/>
                <a:cs typeface="Times New Roman" pitchFamily="18" charset="0"/>
              </a:rPr>
              <a:t>Arena</a:t>
            </a:r>
            <a:endParaRPr lang="en-US" sz="6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-533400" y="6381750"/>
            <a:ext cx="2133600" cy="476250"/>
          </a:xfrm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fld id="{A788947F-5BBD-49DB-9F4C-CC3B3F3AB976}" type="slidenum">
              <a:rPr lang="en-US" smtClean="0"/>
              <a:pPr algn="ctr" eaLnBrk="1" hangingPunct="1">
                <a:defRPr/>
              </a:pPr>
              <a:t>12</a:t>
            </a:fld>
            <a:endParaRPr lang="en-US" smtClean="0"/>
          </a:p>
        </p:txBody>
      </p:sp>
      <p:pic>
        <p:nvPicPr>
          <p:cNvPr id="17412" name="Picture 2" descr="H:\بسم الله\SearchEngineOptimizationStudy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" y="39624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2" descr="H:\Capture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48600" y="304800"/>
            <a:ext cx="10668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-1066800" y="6381750"/>
            <a:ext cx="2133600" cy="476250"/>
          </a:xfrm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57FC3CF0-742C-4597-86ED-2AE7D34E82FD}" type="slidenum">
              <a:rPr lang="en-US" smtClean="0"/>
              <a:pPr eaLnBrk="1" hangingPunct="1">
                <a:defRPr/>
              </a:pPr>
              <a:t>13</a:t>
            </a:fld>
            <a:endParaRPr lang="en-US" smtClean="0"/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4025900" y="32448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a-IR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685800"/>
            <a:ext cx="6172200" cy="5562600"/>
          </a:xfrm>
        </p:spPr>
        <p:txBody>
          <a:bodyPr/>
          <a:lstStyle/>
          <a:p>
            <a:pPr algn="ctr" rtl="1" eaLnBrk="1" hangingPunct="1">
              <a:buFontTx/>
              <a:buBlip>
                <a:blip r:embed="rId2"/>
              </a:buBlip>
            </a:pPr>
            <a:r>
              <a:rPr lang="fa-IR" sz="3200" smtClean="0">
                <a:cs typeface="B Compset" pitchFamily="2" charset="-78"/>
              </a:rPr>
              <a:t>داده هاي ورودی براي شبيه سازي عبارتند از: </a:t>
            </a:r>
            <a:endParaRPr lang="en-US" sz="3200" smtClean="0">
              <a:cs typeface="B Compset" pitchFamily="2" charset="-78"/>
            </a:endParaRPr>
          </a:p>
          <a:p>
            <a:pPr algn="r" rtl="1" eaLnBrk="1" hangingPunct="1">
              <a:buFontTx/>
              <a:buNone/>
            </a:pPr>
            <a:endParaRPr lang="en-US" sz="3200" smtClean="0">
              <a:cs typeface="B Compset" pitchFamily="2" charset="-78"/>
            </a:endParaRPr>
          </a:p>
          <a:p>
            <a:pPr algn="r" rtl="1" eaLnBrk="1" hangingPunct="1">
              <a:buFont typeface="Wingdings" pitchFamily="2" charset="2"/>
              <a:buChar char="ü"/>
            </a:pPr>
            <a:r>
              <a:rPr lang="fa-IR" sz="2800" smtClean="0">
                <a:cs typeface="B Compset" pitchFamily="2" charset="-78"/>
              </a:rPr>
              <a:t>دماي هوا</a:t>
            </a:r>
            <a:endParaRPr lang="en-US" sz="2800" smtClean="0">
              <a:cs typeface="B Compset" pitchFamily="2" charset="-78"/>
            </a:endParaRPr>
          </a:p>
          <a:p>
            <a:pPr algn="r" rtl="1" eaLnBrk="1" hangingPunct="1">
              <a:buFont typeface="Wingdings" pitchFamily="2" charset="2"/>
              <a:buChar char="ü"/>
            </a:pPr>
            <a:r>
              <a:rPr lang="fa-IR" sz="2800" smtClean="0">
                <a:cs typeface="B Compset" pitchFamily="2" charset="-78"/>
              </a:rPr>
              <a:t>تعداد ساعات آفتابي </a:t>
            </a:r>
            <a:endParaRPr lang="en-US" sz="2800" smtClean="0">
              <a:cs typeface="B Compset" pitchFamily="2" charset="-78"/>
            </a:endParaRPr>
          </a:p>
          <a:p>
            <a:pPr algn="r" rtl="1" eaLnBrk="1" hangingPunct="1">
              <a:buFont typeface="Wingdings" pitchFamily="2" charset="2"/>
              <a:buChar char="ü"/>
            </a:pPr>
            <a:r>
              <a:rPr lang="fa-IR" sz="2800" smtClean="0">
                <a:cs typeface="B Compset" pitchFamily="2" charset="-78"/>
              </a:rPr>
              <a:t>ميزان تابش آفتاب </a:t>
            </a:r>
          </a:p>
          <a:p>
            <a:pPr algn="r" rtl="1" eaLnBrk="1" hangingPunct="1">
              <a:buFont typeface="Wingdings" pitchFamily="2" charset="2"/>
              <a:buChar char="ü"/>
            </a:pPr>
            <a:endParaRPr lang="fa-IR" sz="3200" smtClean="0">
              <a:cs typeface="B Compset" pitchFamily="2" charset="-78"/>
            </a:endParaRPr>
          </a:p>
          <a:p>
            <a:pPr algn="r" rtl="1" eaLnBrk="1" hangingPunct="1">
              <a:buFont typeface="Wingdings" pitchFamily="2" charset="2"/>
              <a:buChar char="ü"/>
            </a:pPr>
            <a:endParaRPr lang="fa-IR" sz="3200" smtClean="0">
              <a:cs typeface="B Compset" pitchFamily="2" charset="-78"/>
            </a:endParaRPr>
          </a:p>
          <a:p>
            <a:pPr algn="just" rtl="1" eaLnBrk="1" hangingPunct="1">
              <a:buFontTx/>
              <a:buNone/>
            </a:pPr>
            <a:r>
              <a:rPr lang="fa-IR" smtClean="0">
                <a:cs typeface="B Compset" pitchFamily="2" charset="-78"/>
              </a:rPr>
              <a:t>پس از تهيه داده هاي اوليه ، به کمک بخش</a:t>
            </a:r>
            <a:r>
              <a:rPr lang="en-US" smtClean="0">
                <a:cs typeface="B Compset" pitchFamily="2" charset="-78"/>
              </a:rPr>
              <a:t> </a:t>
            </a:r>
            <a:r>
              <a:rPr lang="en-US" smtClean="0">
                <a:latin typeface="Times New Roman" pitchFamily="18" charset="0"/>
                <a:cs typeface="B Compset" pitchFamily="2" charset="-78"/>
              </a:rPr>
              <a:t>Input analyzer </a:t>
            </a:r>
            <a:r>
              <a:rPr lang="fa-IR" smtClean="0">
                <a:latin typeface="Times New Roman" pitchFamily="18" charset="0"/>
                <a:cs typeface="B Compset" pitchFamily="2" charset="-78"/>
              </a:rPr>
              <a:t> </a:t>
            </a:r>
            <a:r>
              <a:rPr lang="fa-IR" smtClean="0">
                <a:cs typeface="B Compset" pitchFamily="2" charset="-78"/>
              </a:rPr>
              <a:t>نرم افزار </a:t>
            </a:r>
            <a:r>
              <a:rPr lang="en-US" smtClean="0">
                <a:latin typeface="Times New Roman" pitchFamily="18" charset="0"/>
                <a:cs typeface="B Compset" pitchFamily="2" charset="-78"/>
              </a:rPr>
              <a:t>Arena</a:t>
            </a:r>
            <a:r>
              <a:rPr lang="fa-IR" smtClean="0">
                <a:cs typeface="B Compset" pitchFamily="2" charset="-78"/>
              </a:rPr>
              <a:t>، تابع توزيع هر بخش تخمين زده مي شود.</a:t>
            </a:r>
          </a:p>
          <a:p>
            <a:pPr algn="r" rtl="1" eaLnBrk="1" hangingPunct="1">
              <a:buFontTx/>
              <a:buNone/>
            </a:pPr>
            <a:r>
              <a:rPr lang="fa-IR" smtClean="0">
                <a:cs typeface="B Compset" pitchFamily="2" charset="-78"/>
              </a:rPr>
              <a:t>   </a:t>
            </a:r>
            <a:endParaRPr lang="en-US" smtClean="0">
              <a:cs typeface="B Compset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96200" y="304800"/>
            <a:ext cx="1295400" cy="91940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>
              <a:defRPr/>
            </a:pPr>
            <a:r>
              <a:rPr lang="fa-IR" sz="2400" b="1" dirty="0">
                <a:cs typeface="B Compset" pitchFamily="2" charset="-78"/>
              </a:rPr>
              <a:t>داده هاي شبيه سازي</a:t>
            </a:r>
            <a:endParaRPr lang="en-US" sz="2400" dirty="0">
              <a:cs typeface="B Compset" pitchFamily="2" charset="-78"/>
            </a:endParaRPr>
          </a:p>
        </p:txBody>
      </p:sp>
      <p:pic>
        <p:nvPicPr>
          <p:cNvPr id="18440" name="Picture 2" descr="H:\Capture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0" y="1371600"/>
            <a:ext cx="10668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696200" y="304800"/>
            <a:ext cx="1295400" cy="91940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>
              <a:defRPr/>
            </a:pPr>
            <a:r>
              <a:rPr lang="fa-IR" sz="2400" dirty="0">
                <a:cs typeface="B Compset" pitchFamily="2" charset="-78"/>
              </a:rPr>
              <a:t>نکاتي درباره مدل </a:t>
            </a:r>
            <a:endParaRPr lang="en-US" sz="2400" dirty="0">
              <a:cs typeface="B Compset" pitchFamily="2" charset="-78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-1066800" y="6381750"/>
            <a:ext cx="2133600" cy="476250"/>
          </a:xfrm>
        </p:spPr>
        <p:txBody>
          <a:bodyPr/>
          <a:lstStyle/>
          <a:p>
            <a:pPr>
              <a:defRPr/>
            </a:pPr>
            <a:fld id="{D490A3BB-A704-4B78-810B-120499E270D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4025900" y="32448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6400800" cy="6096000"/>
          </a:xfrm>
        </p:spPr>
        <p:txBody>
          <a:bodyPr>
            <a:noAutofit/>
          </a:bodyPr>
          <a:lstStyle/>
          <a:p>
            <a:pPr algn="just" rtl="1">
              <a:buFont typeface="Wingdings" pitchFamily="2" charset="2"/>
              <a:buChar char="q"/>
              <a:defRPr/>
            </a:pPr>
            <a:r>
              <a:rPr lang="fa-IR" sz="2000" b="1" dirty="0" smtClean="0">
                <a:cs typeface="B Compset" pitchFamily="2" charset="-78"/>
              </a:rPr>
              <a:t>ميزان ورودي و خروجي بر حسب </a:t>
            </a:r>
            <a:r>
              <a:rPr lang="fa-IR" sz="2000" b="1" u="sng" dirty="0" smtClean="0">
                <a:solidFill>
                  <a:srgbClr val="FF0000"/>
                </a:solidFill>
                <a:cs typeface="B Compset" pitchFamily="2" charset="-78"/>
              </a:rPr>
              <a:t>بسته هاي انرژي </a:t>
            </a:r>
            <a:r>
              <a:rPr lang="fa-IR" sz="2000" b="1" dirty="0" smtClean="0">
                <a:cs typeface="B Compset" pitchFamily="2" charset="-78"/>
              </a:rPr>
              <a:t>بيان مي شود که تصور مي گردد با فاصله هاي زماني بسيار کوچک به سيستم وارد مي شوند. </a:t>
            </a:r>
            <a:endParaRPr lang="en-US" sz="2000" b="1" dirty="0" smtClean="0">
              <a:cs typeface="B Compset" pitchFamily="2" charset="-78"/>
            </a:endParaRPr>
          </a:p>
          <a:p>
            <a:pPr algn="just" rtl="1">
              <a:buFont typeface="Wingdings" pitchFamily="2" charset="2"/>
              <a:buChar char="q"/>
              <a:defRPr/>
            </a:pPr>
            <a:endParaRPr lang="en-US" sz="2000" b="1" dirty="0" smtClean="0">
              <a:cs typeface="B Compset" pitchFamily="2" charset="-78"/>
            </a:endParaRPr>
          </a:p>
          <a:p>
            <a:pPr algn="just" rtl="1">
              <a:buFont typeface="Wingdings" pitchFamily="2" charset="2"/>
              <a:buChar char="q"/>
              <a:defRPr/>
            </a:pPr>
            <a:r>
              <a:rPr lang="fa-IR" sz="2000" b="1" dirty="0" smtClean="0">
                <a:cs typeface="B Compset" pitchFamily="2" charset="-78"/>
              </a:rPr>
              <a:t>تابع توزیع داده هایی که لازم است وارد سیستم شوند در ابتدا باید تخمین زده شود.</a:t>
            </a:r>
          </a:p>
          <a:p>
            <a:pPr algn="just" rtl="1">
              <a:buFont typeface="Wingdings" pitchFamily="2" charset="2"/>
              <a:buChar char="q"/>
              <a:defRPr/>
            </a:pPr>
            <a:endParaRPr lang="fa-IR" sz="2000" b="1" dirty="0" smtClean="0">
              <a:cs typeface="B Compset" pitchFamily="2" charset="-78"/>
            </a:endParaRPr>
          </a:p>
          <a:p>
            <a:pPr algn="just" rtl="1">
              <a:buFont typeface="Wingdings" pitchFamily="2" charset="2"/>
              <a:buChar char="q"/>
              <a:defRPr/>
            </a:pPr>
            <a:r>
              <a:rPr lang="fa-I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B Compset" pitchFamily="2" charset="-78"/>
              </a:rPr>
              <a:t>تعداد کلکتور ها</a:t>
            </a:r>
            <a:r>
              <a:rPr lang="fa-IR" sz="2000" b="1" dirty="0" smtClean="0">
                <a:cs typeface="B Compset" pitchFamily="2" charset="-78"/>
              </a:rPr>
              <a:t>، مستقيما درجذب انرژي، مؤثر است .واضح است که با افزايش تعداد کلکتورها، مقدار انرژي جذب شده افزايش مييابد.</a:t>
            </a:r>
          </a:p>
          <a:p>
            <a:pPr algn="just" rtl="1">
              <a:buFont typeface="Wingdings" pitchFamily="2" charset="2"/>
              <a:buChar char="q"/>
              <a:defRPr/>
            </a:pPr>
            <a:endParaRPr lang="en-US" sz="2000" b="1" dirty="0" smtClean="0">
              <a:cs typeface="B Compset" pitchFamily="2" charset="-78"/>
            </a:endParaRPr>
          </a:p>
          <a:p>
            <a:pPr algn="just" rtl="1">
              <a:buFont typeface="Wingdings" pitchFamily="2" charset="2"/>
              <a:buChar char="q"/>
              <a:defRPr/>
            </a:pPr>
            <a:r>
              <a:rPr lang="fa-IR" sz="2000" b="1" dirty="0" smtClean="0">
                <a:solidFill>
                  <a:srgbClr val="FF00FF"/>
                </a:solidFill>
                <a:cs typeface="B Compset" pitchFamily="2" charset="-78"/>
              </a:rPr>
              <a:t> </a:t>
            </a:r>
            <a:r>
              <a:rPr lang="ar-SA" sz="2000" b="1" dirty="0" smtClean="0">
                <a:solidFill>
                  <a:srgbClr val="FF00FF"/>
                </a:solidFill>
                <a:cs typeface="B Compset" pitchFamily="2" charset="-78"/>
              </a:rPr>
              <a:t>تعداد ساعات آفتابي</a:t>
            </a:r>
            <a:r>
              <a:rPr lang="ar-SA" sz="2000" b="1" dirty="0" smtClean="0">
                <a:cs typeface="B Compset" pitchFamily="2" charset="-78"/>
              </a:rPr>
              <a:t>، مدت زمان شبيه سازي را  تعيين مي کند.</a:t>
            </a:r>
            <a:endParaRPr lang="fa-IR" sz="2000" b="1" dirty="0" smtClean="0">
              <a:cs typeface="B Compset" pitchFamily="2" charset="-78"/>
            </a:endParaRPr>
          </a:p>
          <a:p>
            <a:pPr algn="just" rtl="1">
              <a:buFont typeface="Wingdings" pitchFamily="2" charset="2"/>
              <a:buChar char="q"/>
              <a:defRPr/>
            </a:pPr>
            <a:endParaRPr lang="en-US" sz="2000" b="1" dirty="0" smtClean="0">
              <a:cs typeface="B Compset" pitchFamily="2" charset="-78"/>
            </a:endParaRPr>
          </a:p>
          <a:p>
            <a:pPr algn="just" rtl="1">
              <a:buFont typeface="Wingdings" pitchFamily="2" charset="2"/>
              <a:buChar char="q"/>
              <a:defRPr/>
            </a:pPr>
            <a:r>
              <a:rPr lang="ar-SA" sz="2000" b="1" dirty="0" smtClean="0">
                <a:cs typeface="B Compset" pitchFamily="2" charset="-78"/>
              </a:rPr>
              <a:t>با داشتن </a:t>
            </a:r>
            <a:r>
              <a:rPr lang="ar-SA" sz="2000" b="1" dirty="0" smtClean="0">
                <a:solidFill>
                  <a:srgbClr val="990000"/>
                </a:solidFill>
                <a:cs typeface="B Compset" pitchFamily="2" charset="-78"/>
              </a:rPr>
              <a:t>دماي هوا </a:t>
            </a:r>
            <a:r>
              <a:rPr lang="ar-SA" sz="2000" b="1" dirty="0" smtClean="0">
                <a:cs typeface="B Compset" pitchFamily="2" charset="-78"/>
              </a:rPr>
              <a:t>و </a:t>
            </a:r>
            <a:r>
              <a:rPr lang="ar-SA" sz="2000" b="1" dirty="0" smtClean="0">
                <a:solidFill>
                  <a:srgbClr val="990000"/>
                </a:solidFill>
                <a:cs typeface="B Compset" pitchFamily="2" charset="-78"/>
              </a:rPr>
              <a:t>ميزان تابش آفتاب </a:t>
            </a:r>
            <a:r>
              <a:rPr lang="ar-SA" sz="2000" b="1" dirty="0" smtClean="0">
                <a:solidFill>
                  <a:srgbClr val="0070C0"/>
                </a:solidFill>
                <a:cs typeface="B Compset" pitchFamily="2" charset="-78"/>
              </a:rPr>
              <a:t>انرژي ورودي </a:t>
            </a:r>
            <a:r>
              <a:rPr lang="ar-SA" sz="2000" b="1" dirty="0" smtClean="0">
                <a:cs typeface="B Compset" pitchFamily="2" charset="-78"/>
              </a:rPr>
              <a:t>به سيستم تعيين </a:t>
            </a:r>
            <a:r>
              <a:rPr lang="fa-IR" sz="2000" b="1" dirty="0" smtClean="0">
                <a:cs typeface="B Compset" pitchFamily="2" charset="-78"/>
              </a:rPr>
              <a:t>می شود؛</a:t>
            </a:r>
          </a:p>
          <a:p>
            <a:pPr algn="just" rtl="1">
              <a:buFont typeface="Wingdings" pitchFamily="2" charset="2"/>
              <a:buChar char="q"/>
              <a:defRPr/>
            </a:pPr>
            <a:endParaRPr lang="fa-IR" sz="2000" b="1" dirty="0" smtClean="0">
              <a:cs typeface="B Compset" pitchFamily="2" charset="-78"/>
            </a:endParaRPr>
          </a:p>
          <a:p>
            <a:pPr algn="just">
              <a:buFont typeface="Wingdings" pitchFamily="2" charset="2"/>
              <a:buChar char="q"/>
              <a:defRPr/>
            </a:pPr>
            <a:endParaRPr lang="en-US" sz="2000" b="1" dirty="0" smtClean="0">
              <a:cs typeface="B Compset" pitchFamily="2" charset="-78"/>
            </a:endParaRPr>
          </a:p>
          <a:p>
            <a:pPr algn="r">
              <a:buFont typeface="Wingdings" pitchFamily="2" charset="2"/>
              <a:buChar char="q"/>
              <a:defRPr/>
            </a:pPr>
            <a:endParaRPr lang="en-US" sz="2000" b="1" dirty="0">
              <a:cs typeface="B Compset" pitchFamily="2" charset="-78"/>
            </a:endParaRPr>
          </a:p>
        </p:txBody>
      </p:sp>
      <p:pic>
        <p:nvPicPr>
          <p:cNvPr id="19464" name="Picture 2" descr="H:\Captur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0" y="1371600"/>
            <a:ext cx="10668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696200" y="304800"/>
            <a:ext cx="1295400" cy="91940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>
              <a:defRPr/>
            </a:pPr>
            <a:r>
              <a:rPr lang="fa-IR" sz="2400" dirty="0">
                <a:cs typeface="B Compset" pitchFamily="2" charset="-78"/>
              </a:rPr>
              <a:t>نکاتي درباره مدل </a:t>
            </a:r>
            <a:endParaRPr lang="en-US" sz="2400" dirty="0">
              <a:cs typeface="B Compset" pitchFamily="2" charset="-78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-1066800" y="6381750"/>
            <a:ext cx="2133600" cy="476250"/>
          </a:xfrm>
        </p:spPr>
        <p:txBody>
          <a:bodyPr/>
          <a:lstStyle/>
          <a:p>
            <a:pPr>
              <a:defRPr/>
            </a:pPr>
            <a:fld id="{D16A880C-1479-4205-9EDB-F4E63ABD3C9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4025900" y="32448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6400800" cy="6096000"/>
          </a:xfrm>
        </p:spPr>
        <p:txBody>
          <a:bodyPr/>
          <a:lstStyle/>
          <a:p>
            <a:pPr algn="r" rtl="1">
              <a:buFont typeface="Wingdings" pitchFamily="2" charset="2"/>
              <a:buChar char="ü"/>
            </a:pPr>
            <a:endParaRPr lang="fa-IR" sz="2000" b="1" dirty="0" smtClean="0">
              <a:cs typeface="B Compset" pitchFamily="2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SA" sz="2000" b="1" dirty="0" smtClean="0">
                <a:cs typeface="B Compset" pitchFamily="2" charset="-78"/>
              </a:rPr>
              <a:t>در ابتدا با داشتن دمای هوا و میزان تابش آفتاب می توان انرژی ورودی به سیستم را تعیین کرد، </a:t>
            </a:r>
            <a:r>
              <a:rPr lang="fa-IR" sz="2000" b="1" dirty="0" smtClean="0">
                <a:cs typeface="B Compset" pitchFamily="2" charset="-78"/>
              </a:rPr>
              <a:t>از طرفي</a:t>
            </a:r>
            <a:r>
              <a:rPr lang="ar-SA" sz="2000" b="1" dirty="0" smtClean="0">
                <a:cs typeface="B Compset" pitchFamily="2" charset="-78"/>
              </a:rPr>
              <a:t> درباره هزينه ها هم محدودیت زیر وجود دارد </a:t>
            </a:r>
            <a:endParaRPr lang="fa-IR" sz="2000" b="1" dirty="0" smtClean="0">
              <a:cs typeface="B Compset" pitchFamily="2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2000" b="1" dirty="0" smtClean="0">
                <a:cs typeface="B Compset" pitchFamily="2" charset="-78"/>
              </a:rPr>
              <a:t>  </a:t>
            </a:r>
            <a:r>
              <a:rPr lang="ar-SA" sz="2000" b="1" dirty="0" smtClean="0">
                <a:cs typeface="B Compset" pitchFamily="2" charset="-78"/>
              </a:rPr>
              <a:t>(عمر مفيد سيستم 6 سال در نظر گرفته شده)</a:t>
            </a:r>
            <a:r>
              <a:rPr lang="fa-IR" sz="2000" b="1" dirty="0" smtClean="0">
                <a:cs typeface="B Compset" pitchFamily="2" charset="-78"/>
              </a:rPr>
              <a:t>  </a:t>
            </a:r>
          </a:p>
          <a:p>
            <a:pPr algn="r" rtl="1">
              <a:buFontTx/>
              <a:buNone/>
            </a:pPr>
            <a:endParaRPr lang="fa-IR" sz="2000" b="1" dirty="0" smtClean="0">
              <a:cs typeface="B Compset" pitchFamily="2" charset="-78"/>
            </a:endParaRPr>
          </a:p>
          <a:p>
            <a:pPr algn="r" rtl="1">
              <a:buFont typeface="Wingdings" pitchFamily="2" charset="2"/>
              <a:buChar char="ü"/>
            </a:pPr>
            <a:endParaRPr lang="fa-IR" sz="2000" b="1" dirty="0" smtClean="0">
              <a:cs typeface="B Compset" pitchFamily="2" charset="-78"/>
            </a:endParaRPr>
          </a:p>
          <a:p>
            <a:pPr algn="r" rtl="1">
              <a:buFont typeface="Wingdings" pitchFamily="2" charset="2"/>
              <a:buChar char="ü"/>
            </a:pPr>
            <a:endParaRPr lang="fa-IR" sz="2000" b="1" dirty="0" smtClean="0">
              <a:cs typeface="B Compset" pitchFamily="2" charset="-78"/>
            </a:endParaRPr>
          </a:p>
          <a:p>
            <a:pPr algn="r" rtl="1">
              <a:buFont typeface="Wingdings" pitchFamily="2" charset="2"/>
              <a:buChar char="ü"/>
            </a:pPr>
            <a:endParaRPr lang="fa-IR" sz="2000" b="1" dirty="0" smtClean="0">
              <a:cs typeface="B Compset" pitchFamily="2" charset="-78"/>
            </a:endParaRPr>
          </a:p>
          <a:p>
            <a:pPr algn="r" rtl="1">
              <a:buFontTx/>
              <a:buNone/>
            </a:pPr>
            <a:endParaRPr lang="fa-IR" sz="2000" b="1" dirty="0" smtClean="0">
              <a:cs typeface="B Compset" pitchFamily="2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SA" sz="2000" b="1" dirty="0" smtClean="0">
                <a:cs typeface="B Compset" pitchFamily="2" charset="-78"/>
              </a:rPr>
              <a:t>براي يافتن جواب مورد نظر از الگوريتم </a:t>
            </a:r>
            <a:r>
              <a:rPr lang="fa-IR" sz="2000" b="1" dirty="0" smtClean="0">
                <a:cs typeface="B Compset" pitchFamily="2" charset="-78"/>
              </a:rPr>
              <a:t>صفحه بعد</a:t>
            </a:r>
            <a:r>
              <a:rPr lang="ar-SA" sz="2000" b="1" dirty="0" smtClean="0">
                <a:cs typeface="B Compset" pitchFamily="2" charset="-78"/>
              </a:rPr>
              <a:t> استفاده می</a:t>
            </a:r>
            <a:r>
              <a:rPr lang="fa-IR" sz="2000" b="1" dirty="0" smtClean="0">
                <a:cs typeface="B Compset" pitchFamily="2" charset="-78"/>
              </a:rPr>
              <a:t> </a:t>
            </a:r>
            <a:r>
              <a:rPr lang="ar-SA" sz="2000" b="1" dirty="0" smtClean="0">
                <a:cs typeface="B Compset" pitchFamily="2" charset="-78"/>
              </a:rPr>
              <a:t>شود</a:t>
            </a:r>
            <a:endParaRPr lang="fa-IR" sz="2000" b="1" dirty="0" smtClean="0">
              <a:cs typeface="B Compset" pitchFamily="2" charset="-78"/>
            </a:endParaRPr>
          </a:p>
          <a:p>
            <a:pPr algn="r" rtl="1">
              <a:buFontTx/>
              <a:buNone/>
            </a:pPr>
            <a:endParaRPr lang="fa-IR" sz="2000" b="1" dirty="0" smtClean="0">
              <a:cs typeface="B Compset" pitchFamily="2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2000" b="1" dirty="0" smtClean="0">
                <a:cs typeface="B Compset" pitchFamily="2" charset="-78"/>
              </a:rPr>
              <a:t>(</a:t>
            </a:r>
            <a:r>
              <a:rPr lang="ar-SA" sz="2000" b="1" dirty="0" smtClean="0">
                <a:cs typeface="B Compset" pitchFamily="2" charset="-78"/>
              </a:rPr>
              <a:t>البته منطق</a:t>
            </a:r>
            <a:r>
              <a:rPr lang="fa-IR" sz="2000" b="1" dirty="0" smtClean="0">
                <a:cs typeface="B Compset" pitchFamily="2" charset="-78"/>
              </a:rPr>
              <a:t> م</a:t>
            </a:r>
            <a:r>
              <a:rPr lang="ar-SA" sz="2000" b="1" dirty="0" smtClean="0">
                <a:cs typeface="B Compset" pitchFamily="2" charset="-78"/>
              </a:rPr>
              <a:t>ذك</a:t>
            </a:r>
            <a:r>
              <a:rPr lang="fa-IR" sz="2000" b="1" dirty="0" smtClean="0">
                <a:cs typeface="B Compset" pitchFamily="2" charset="-78"/>
              </a:rPr>
              <a:t>و</a:t>
            </a:r>
            <a:r>
              <a:rPr lang="ar-SA" sz="2000" b="1" dirty="0" smtClean="0">
                <a:cs typeface="B Compset" pitchFamily="2" charset="-78"/>
              </a:rPr>
              <a:t>ر شد براي زماني است كه بخواهيم از كلكتورها، تنها براي تامين سرمايش استفاده كنيم؛ اما از آنجايي كه هدف ما، دو منظوره كردن استفاده از كلكتورهاست، </a:t>
            </a:r>
            <a:r>
              <a:rPr lang="fa-IR" sz="2000" b="1" dirty="0" smtClean="0">
                <a:cs typeface="B Compset" pitchFamily="2" charset="-78"/>
              </a:rPr>
              <a:t>این</a:t>
            </a:r>
            <a:r>
              <a:rPr lang="ar-SA" sz="2000" b="1" dirty="0" smtClean="0">
                <a:cs typeface="B Compset" pitchFamily="2" charset="-78"/>
              </a:rPr>
              <a:t> منطق به تنهايي كافي نيست. در ادامه به اين موضوع خواهيم پرداخت.</a:t>
            </a:r>
            <a:r>
              <a:rPr lang="fa-IR" sz="2000" b="1" dirty="0" smtClean="0">
                <a:cs typeface="B Compset" pitchFamily="2" charset="-78"/>
              </a:rPr>
              <a:t>)</a:t>
            </a:r>
          </a:p>
          <a:p>
            <a:pPr algn="r" rtl="1">
              <a:buFontTx/>
              <a:buNone/>
            </a:pPr>
            <a:r>
              <a:rPr lang="fa-IR" sz="2000" b="1" dirty="0" smtClean="0">
                <a:cs typeface="B Compset" pitchFamily="2" charset="-78"/>
              </a:rPr>
              <a:t>                  </a:t>
            </a:r>
            <a:endParaRPr lang="en-US" sz="2000" b="1" dirty="0" smtClean="0">
              <a:cs typeface="B Compset" pitchFamily="2" charset="-78"/>
            </a:endParaRPr>
          </a:p>
          <a:p>
            <a:pPr algn="r" rtl="1">
              <a:buFont typeface="Wingdings" pitchFamily="2" charset="2"/>
              <a:buChar char="ü"/>
            </a:pPr>
            <a:endParaRPr lang="en-US" sz="2000" b="1" dirty="0" smtClean="0">
              <a:cs typeface="B Compset" pitchFamily="2" charset="-78"/>
            </a:endParaRPr>
          </a:p>
          <a:p>
            <a:pPr algn="just">
              <a:buFont typeface="Wingdings" pitchFamily="2" charset="2"/>
              <a:buChar char="q"/>
            </a:pPr>
            <a:endParaRPr lang="en-US" sz="2000" b="1" dirty="0" smtClean="0">
              <a:cs typeface="B Compset" pitchFamily="2" charset="-78"/>
            </a:endParaRPr>
          </a:p>
        </p:txBody>
      </p:sp>
      <p:pic>
        <p:nvPicPr>
          <p:cNvPr id="20488" name="Picture 2" descr="H:\Captur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0" y="1371600"/>
            <a:ext cx="10668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286000"/>
            <a:ext cx="61404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-1066800" y="6381750"/>
            <a:ext cx="2133600" cy="476250"/>
          </a:xfrm>
        </p:spPr>
        <p:txBody>
          <a:bodyPr/>
          <a:lstStyle/>
          <a:p>
            <a:pPr>
              <a:defRPr/>
            </a:pPr>
            <a:fld id="{E88FAA0F-0594-4DF0-8E98-AAE05C0AEDD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21507" name="Picture 2" descr="H:\Captur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0" y="1371600"/>
            <a:ext cx="10668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Box 31"/>
          <p:cNvSpPr txBox="1"/>
          <p:nvPr/>
        </p:nvSpPr>
        <p:spPr>
          <a:xfrm>
            <a:off x="7696200" y="228600"/>
            <a:ext cx="1295400" cy="91940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>
              <a:defRPr/>
            </a:pPr>
            <a:r>
              <a:rPr lang="fa-IR" sz="2400" dirty="0">
                <a:cs typeface="B Compset" pitchFamily="2" charset="-78"/>
              </a:rPr>
              <a:t>منطق</a:t>
            </a:r>
          </a:p>
          <a:p>
            <a:pPr algn="ctr" rtl="1">
              <a:defRPr/>
            </a:pPr>
            <a:r>
              <a:rPr lang="fa-IR" sz="2400" dirty="0">
                <a:cs typeface="B Compset" pitchFamily="2" charset="-78"/>
              </a:rPr>
              <a:t>شبيه سازي</a:t>
            </a:r>
            <a:endParaRPr lang="en-US" sz="2400" dirty="0">
              <a:cs typeface="B Compset" pitchFamily="2" charset="-78"/>
            </a:endParaRPr>
          </a:p>
        </p:txBody>
      </p:sp>
      <p:pic>
        <p:nvPicPr>
          <p:cNvPr id="215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304800"/>
            <a:ext cx="5419725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-1066800" y="6381750"/>
            <a:ext cx="2133600" cy="476250"/>
          </a:xfrm>
        </p:spPr>
        <p:txBody>
          <a:bodyPr/>
          <a:lstStyle/>
          <a:p>
            <a:fld id="{A86F38E5-157D-44DF-8C40-B0224E59B719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025215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6248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7696200" y="228600"/>
            <a:ext cx="1295400" cy="150554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800" dirty="0" smtClean="0">
                <a:cs typeface="B Compset" pitchFamily="2" charset="-78"/>
              </a:rPr>
              <a:t>بخشی از مدل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Arena</a:t>
            </a:r>
            <a:endParaRPr lang="fa-IR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9200" y="53340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Compset" pitchFamily="2" charset="-78"/>
              </a:rPr>
              <a:t>بخشی از مدل طراحی شده در نرم افزار </a:t>
            </a:r>
            <a:r>
              <a:rPr lang="en-US" sz="2400" dirty="0" smtClean="0">
                <a:cs typeface="B Compset" pitchFamily="2" charset="-78"/>
              </a:rPr>
              <a:t>Arena</a:t>
            </a:r>
            <a:endParaRPr lang="en-US" sz="2400" dirty="0">
              <a:cs typeface="B Compset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-1066800" y="6381750"/>
            <a:ext cx="2133600" cy="476250"/>
          </a:xfrm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0F3BF503-9136-4B0B-BFDE-414FD90CB19E}" type="slidenum">
              <a:rPr lang="en-US" smtClean="0"/>
              <a:pPr eaLnBrk="1" hangingPunct="1">
                <a:defRPr/>
              </a:pPr>
              <a:t>18</a:t>
            </a:fld>
            <a:endParaRPr lang="en-US" smtClean="0"/>
          </a:p>
        </p:txBody>
      </p:sp>
      <p:pic>
        <p:nvPicPr>
          <p:cNvPr id="22531" name="Picture 2" descr="H:\Captur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0" y="1371600"/>
            <a:ext cx="10668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Box 31"/>
          <p:cNvSpPr txBox="1"/>
          <p:nvPr/>
        </p:nvSpPr>
        <p:spPr>
          <a:xfrm>
            <a:off x="7696200" y="228600"/>
            <a:ext cx="1295400" cy="91940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>
              <a:defRPr/>
            </a:pPr>
            <a:r>
              <a:rPr lang="fa-IR" sz="2400" dirty="0">
                <a:cs typeface="B Compset" pitchFamily="2" charset="-78"/>
              </a:rPr>
              <a:t>منطق</a:t>
            </a:r>
          </a:p>
          <a:p>
            <a:pPr algn="ctr" rtl="1">
              <a:defRPr/>
            </a:pPr>
            <a:r>
              <a:rPr lang="fa-IR" sz="2400" dirty="0">
                <a:cs typeface="B Compset" pitchFamily="2" charset="-78"/>
              </a:rPr>
              <a:t>شبيه سازي</a:t>
            </a:r>
            <a:endParaRPr lang="en-US" sz="2400" dirty="0">
              <a:cs typeface="B Compset" pitchFamily="2" charset="-78"/>
            </a:endParaRPr>
          </a:p>
        </p:txBody>
      </p:sp>
      <p:pic>
        <p:nvPicPr>
          <p:cNvPr id="225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304800"/>
            <a:ext cx="48768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TextBox 6"/>
          <p:cNvSpPr txBox="1">
            <a:spLocks noChangeArrowheads="1"/>
          </p:cNvSpPr>
          <p:nvPr/>
        </p:nvSpPr>
        <p:spPr bwMode="auto">
          <a:xfrm>
            <a:off x="457200" y="2438400"/>
            <a:ext cx="6400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Font typeface="Wingdings" pitchFamily="2" charset="2"/>
              <a:buChar char="ü"/>
            </a:pPr>
            <a:r>
              <a:rPr lang="ar-SA" sz="2000" b="1">
                <a:cs typeface="B Compset" pitchFamily="2" charset="-78"/>
              </a:rPr>
              <a:t>بطور مثال اگر بخواهيم شهر مورد نظر خود را تهران انتخاب كنيم،  همانطور كه از </a:t>
            </a:r>
            <a:r>
              <a:rPr lang="fa-IR" sz="2000" b="1">
                <a:cs typeface="B Compset" pitchFamily="2" charset="-78"/>
              </a:rPr>
              <a:t>شکل 5</a:t>
            </a:r>
            <a:r>
              <a:rPr lang="ar-SA" sz="2000" b="1">
                <a:cs typeface="B Compset" pitchFamily="2" charset="-78"/>
              </a:rPr>
              <a:t> پيداست، 2 ماه انتهايي سال و 3 ماهه اول سال دماي هوا پايين بوده و بالطبع به سيستم گرمايشي نياز داريم و از ماه چهارم تا انتهاي ماه دهم نياز به سيستم هاي خنك كننده مي باشد (ماه</a:t>
            </a:r>
            <a:r>
              <a:rPr lang="en-US" sz="2000" b="1">
                <a:cs typeface="B Compset" pitchFamily="2" charset="-78"/>
              </a:rPr>
              <a:t>­</a:t>
            </a:r>
            <a:r>
              <a:rPr lang="ar-SA" sz="2000" b="1">
                <a:cs typeface="B Compset" pitchFamily="2" charset="-78"/>
              </a:rPr>
              <a:t>ها ميلادي هستند). مي توان داده هاي خود را در جدول زير دسته بندي كرد</a:t>
            </a:r>
            <a:r>
              <a:rPr lang="fa-IR" sz="2000" b="1">
                <a:cs typeface="B Compset" pitchFamily="2" charset="-78"/>
              </a:rPr>
              <a:t>؛</a:t>
            </a:r>
            <a:endParaRPr lang="en-US" sz="2000" b="1">
              <a:cs typeface="B Compset" pitchFamily="2" charset="-78"/>
            </a:endParaRPr>
          </a:p>
          <a:p>
            <a:pPr algn="r"/>
            <a:endParaRPr lang="en-US" sz="2000" b="1">
              <a:cs typeface="B Compset" pitchFamily="2" charset="-78"/>
            </a:endParaRPr>
          </a:p>
        </p:txBody>
      </p:sp>
      <p:pic>
        <p:nvPicPr>
          <p:cNvPr id="2253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4267200"/>
            <a:ext cx="589597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-1066800" y="6381750"/>
            <a:ext cx="2133600" cy="476250"/>
          </a:xfrm>
        </p:spPr>
        <p:txBody>
          <a:bodyPr/>
          <a:lstStyle/>
          <a:p>
            <a:pPr>
              <a:defRPr/>
            </a:pPr>
            <a:fld id="{E021E0FC-29B3-4AEF-888E-1366ABE91DDC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23555" name="Picture 2" descr="H:\Captur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0" y="1371600"/>
            <a:ext cx="10668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Box 31"/>
          <p:cNvSpPr txBox="1"/>
          <p:nvPr/>
        </p:nvSpPr>
        <p:spPr>
          <a:xfrm>
            <a:off x="7696200" y="228600"/>
            <a:ext cx="1295400" cy="91940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>
              <a:defRPr/>
            </a:pPr>
            <a:r>
              <a:rPr lang="fa-IR" sz="2400" dirty="0">
                <a:cs typeface="B Compset" pitchFamily="2" charset="-78"/>
              </a:rPr>
              <a:t>منطق</a:t>
            </a:r>
          </a:p>
          <a:p>
            <a:pPr algn="ctr" rtl="1">
              <a:defRPr/>
            </a:pPr>
            <a:r>
              <a:rPr lang="fa-IR" sz="2400" dirty="0">
                <a:cs typeface="B Compset" pitchFamily="2" charset="-78"/>
              </a:rPr>
              <a:t>شبيه سازي</a:t>
            </a:r>
            <a:endParaRPr lang="en-US" sz="2400" dirty="0">
              <a:cs typeface="B Compset" pitchFamily="2" charset="-78"/>
            </a:endParaRPr>
          </a:p>
        </p:txBody>
      </p:sp>
      <p:sp>
        <p:nvSpPr>
          <p:cNvPr id="23559" name="TextBox 8"/>
          <p:cNvSpPr txBox="1">
            <a:spLocks noChangeArrowheads="1"/>
          </p:cNvSpPr>
          <p:nvPr/>
        </p:nvSpPr>
        <p:spPr bwMode="auto">
          <a:xfrm>
            <a:off x="609600" y="457200"/>
            <a:ext cx="61722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>
              <a:buFont typeface="Wingdings" pitchFamily="2" charset="2"/>
              <a:buChar char="ü"/>
            </a:pPr>
            <a:endParaRPr lang="fa-IR" sz="2400" b="1" dirty="0" smtClean="0">
              <a:cs typeface="B Compset" pitchFamily="2" charset="-78"/>
            </a:endParaRPr>
          </a:p>
          <a:p>
            <a:pPr algn="just" rtl="1">
              <a:buFont typeface="Wingdings" pitchFamily="2" charset="2"/>
              <a:buChar char="ü"/>
            </a:pPr>
            <a:r>
              <a:rPr lang="ar-SA" sz="2400" b="1" dirty="0" smtClean="0">
                <a:cs typeface="B Compset" pitchFamily="2" charset="-78"/>
              </a:rPr>
              <a:t>همانطور </a:t>
            </a:r>
            <a:r>
              <a:rPr lang="ar-SA" sz="2400" b="1" dirty="0">
                <a:cs typeface="B Compset" pitchFamily="2" charset="-78"/>
              </a:rPr>
              <a:t>كه در جدول 1 ديده مي شود،  اگر بتوان كلكتورهايي را همواره در ساختمان مورد نظر داشته و متناسب با نياز،  لوازم جانبي آنرا تغيير داده و به صورت سرمايشي و هم گرمايشي تبديل نمود، آنگاه مي توان به صورت بهينه از اين كلكتورها ، كه با هزينه بالايي تهيه مي شوند استفاده كرد. در </a:t>
            </a:r>
            <a:r>
              <a:rPr lang="ar-SA" sz="2400" b="1" dirty="0" smtClean="0">
                <a:cs typeface="B Compset" pitchFamily="2" charset="-78"/>
              </a:rPr>
              <a:t>ادامه، </a:t>
            </a:r>
            <a:r>
              <a:rPr lang="ar-SA" sz="2400" b="1" dirty="0">
                <a:cs typeface="B Compset" pitchFamily="2" charset="-78"/>
              </a:rPr>
              <a:t>منطق انتخاب تعداد كلكتورها خواهد آمد. (لازم به ياد آوري است كه منظور از سيستم سرمايشي، سيستم سرمايشي تهويه است</a:t>
            </a:r>
            <a:r>
              <a:rPr lang="ar-SA" sz="2400" b="1" dirty="0" smtClean="0">
                <a:cs typeface="B Compset" pitchFamily="2" charset="-78"/>
              </a:rPr>
              <a:t>.)</a:t>
            </a:r>
            <a:endParaRPr lang="fa-IR" sz="2400" b="1" dirty="0" smtClean="0">
              <a:cs typeface="B Compset" pitchFamily="2" charset="-78"/>
            </a:endParaRPr>
          </a:p>
          <a:p>
            <a:pPr algn="just" rtl="1">
              <a:buFont typeface="Wingdings" pitchFamily="2" charset="2"/>
              <a:buChar char="ü"/>
            </a:pPr>
            <a:endParaRPr lang="fa-IR" sz="2400" b="1" dirty="0">
              <a:cs typeface="B Compset" pitchFamily="2" charset="-78"/>
            </a:endParaRPr>
          </a:p>
          <a:p>
            <a:pPr algn="just" rtl="1">
              <a:buFont typeface="Wingdings" pitchFamily="2" charset="2"/>
              <a:buChar char="ü"/>
            </a:pPr>
            <a:endParaRPr lang="en-US" sz="2400" b="1" dirty="0">
              <a:cs typeface="B Compset" pitchFamily="2" charset="-78"/>
            </a:endParaRPr>
          </a:p>
          <a:p>
            <a:pPr algn="just" rtl="1">
              <a:buFont typeface="Wingdings" pitchFamily="2" charset="2"/>
              <a:buChar char="ü"/>
            </a:pPr>
            <a:r>
              <a:rPr lang="ar-SA" sz="2400" b="1" dirty="0">
                <a:cs typeface="B Compset" pitchFamily="2" charset="-78"/>
              </a:rPr>
              <a:t>همانطور كه </a:t>
            </a:r>
            <a:r>
              <a:rPr lang="ar-SA" sz="2400" b="1" dirty="0" smtClean="0">
                <a:cs typeface="B Compset" pitchFamily="2" charset="-78"/>
              </a:rPr>
              <a:t>نحوه</a:t>
            </a:r>
            <a:r>
              <a:rPr lang="fa-IR" sz="2400" b="1" dirty="0" smtClean="0">
                <a:cs typeface="B Compset" pitchFamily="2" charset="-78"/>
              </a:rPr>
              <a:t> </a:t>
            </a:r>
            <a:r>
              <a:rPr lang="ar-SA" sz="2400" b="1" dirty="0" smtClean="0">
                <a:cs typeface="B Compset" pitchFamily="2" charset="-78"/>
              </a:rPr>
              <a:t>ی </a:t>
            </a:r>
            <a:r>
              <a:rPr lang="ar-SA" sz="2400" b="1" dirty="0">
                <a:cs typeface="B Compset" pitchFamily="2" charset="-78"/>
              </a:rPr>
              <a:t>شبيه سازي سيستم خنك كننده تشريح شد، مي توان تعداد بهينه كلكتور هاي مورد نياز براي سيستم گرمايشي را  نیز به دست آورد </a:t>
            </a:r>
            <a:endParaRPr lang="fa-IR" sz="2400" b="1" dirty="0">
              <a:cs typeface="B Compset" pitchFamily="2" charset="-78"/>
            </a:endParaRPr>
          </a:p>
          <a:p>
            <a:pPr algn="just" rtl="1">
              <a:buFont typeface="Wingdings" pitchFamily="2" charset="2"/>
              <a:buChar char="ü"/>
            </a:pPr>
            <a:endParaRPr lang="en-US" sz="2400" b="1" dirty="0">
              <a:cs typeface="B Compset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590800" y="914400"/>
            <a:ext cx="2438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200" b="1" dirty="0">
              <a:latin typeface="+mn-lt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96200" y="304800"/>
            <a:ext cx="1295400" cy="783193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a-IR" sz="4000" dirty="0">
                <a:latin typeface="Nazanin"/>
                <a:cs typeface="B Compset" pitchFamily="2" charset="-78"/>
              </a:rPr>
              <a:t>چكيده</a:t>
            </a:r>
            <a:endParaRPr lang="en-US" sz="4000" dirty="0">
              <a:cs typeface="B Compset" pitchFamily="2" charset="-78"/>
            </a:endParaRPr>
          </a:p>
        </p:txBody>
      </p:sp>
      <p:sp>
        <p:nvSpPr>
          <p:cNvPr id="7174" name="Content Placeholder 5"/>
          <p:cNvSpPr>
            <a:spLocks noGrp="1"/>
          </p:cNvSpPr>
          <p:nvPr>
            <p:ph idx="1"/>
          </p:nvPr>
        </p:nvSpPr>
        <p:spPr>
          <a:xfrm>
            <a:off x="609600" y="381000"/>
            <a:ext cx="6172200" cy="5715000"/>
          </a:xfrm>
        </p:spPr>
        <p:txBody>
          <a:bodyPr/>
          <a:lstStyle/>
          <a:p>
            <a:pPr algn="just" rtl="1" eaLnBrk="1" hangingPunct="1">
              <a:buFont typeface="Wingdings" pitchFamily="2" charset="2"/>
              <a:buChar char="ü"/>
            </a:pPr>
            <a:r>
              <a:rPr lang="fa-IR" b="1" smtClean="0">
                <a:cs typeface="B Compset" pitchFamily="2" charset="-78"/>
              </a:rPr>
              <a:t>افزایش هزینه تولید انرژی برق،محدودیت منابع فسیلی و پیامدهای زیست محیطی،</a:t>
            </a:r>
            <a:r>
              <a:rPr lang="en-US" b="1" smtClean="0">
                <a:cs typeface="B Compset" pitchFamily="2" charset="-78"/>
              </a:rPr>
              <a:t> </a:t>
            </a:r>
          </a:p>
          <a:p>
            <a:pPr algn="just" rtl="1" eaLnBrk="1" hangingPunct="1">
              <a:buFont typeface="Wingdings" pitchFamily="2" charset="2"/>
              <a:buChar char="ü"/>
            </a:pPr>
            <a:r>
              <a:rPr lang="fa-IR" b="1" smtClean="0">
                <a:cs typeface="B Compset" pitchFamily="2" charset="-78"/>
              </a:rPr>
              <a:t>فرصت </a:t>
            </a:r>
            <a:r>
              <a:rPr lang="fa-IR" b="1" smtClean="0">
                <a:solidFill>
                  <a:srgbClr val="CC9900"/>
                </a:solidFill>
                <a:cs typeface="B Compset" pitchFamily="2" charset="-78"/>
              </a:rPr>
              <a:t>رقابت انرژی خورشیدی </a:t>
            </a:r>
            <a:r>
              <a:rPr lang="fa-IR" b="1" smtClean="0">
                <a:cs typeface="B Compset" pitchFamily="2" charset="-78"/>
              </a:rPr>
              <a:t>با انرژیهای فسیلی خصوصا در کشورهایی با پتانسیل بالای تابش</a:t>
            </a:r>
          </a:p>
          <a:p>
            <a:pPr algn="just" rtl="1" eaLnBrk="1" hangingPunct="1">
              <a:buFont typeface="Wingdings" pitchFamily="2" charset="2"/>
              <a:buChar char="ü"/>
            </a:pPr>
            <a:r>
              <a:rPr lang="fa-IR" b="1" smtClean="0">
                <a:cs typeface="B Compset" pitchFamily="2" charset="-78"/>
              </a:rPr>
              <a:t> سیستمهای انرژی خورشیدی، فن آوریهای جدیدی</a:t>
            </a:r>
          </a:p>
          <a:p>
            <a:pPr algn="just" rtl="1" eaLnBrk="1" hangingPunct="1">
              <a:buFont typeface="Wingdings" pitchFamily="2" charset="2"/>
              <a:buChar char="ü"/>
            </a:pPr>
            <a:r>
              <a:rPr lang="fa-IR" b="1" smtClean="0">
                <a:cs typeface="B Compset" pitchFamily="2" charset="-78"/>
              </a:rPr>
              <a:t> برای تامین گرما، الکتریسیته و حتی سرمایش منازل مسکونی، مراکز تجاری و صنعتی</a:t>
            </a:r>
            <a:endParaRPr lang="en-US" b="1" smtClean="0">
              <a:cs typeface="B Compset" pitchFamily="2" charset="-78"/>
            </a:endParaRPr>
          </a:p>
          <a:p>
            <a:pPr algn="just" rtl="1" eaLnBrk="1" hangingPunct="1">
              <a:buFont typeface="Wingdings" pitchFamily="2" charset="2"/>
              <a:buChar char="ü"/>
            </a:pPr>
            <a:r>
              <a:rPr lang="fa-IR" b="1" smtClean="0">
                <a:cs typeface="B Compset" pitchFamily="2" charset="-78"/>
              </a:rPr>
              <a:t>در این تحقیق با </a:t>
            </a:r>
            <a:r>
              <a:rPr lang="fa-IR" b="1" smtClean="0">
                <a:solidFill>
                  <a:srgbClr val="FF6600"/>
                </a:solidFill>
                <a:cs typeface="B Compset" pitchFamily="2" charset="-78"/>
              </a:rPr>
              <a:t>مدلسازی</a:t>
            </a:r>
            <a:r>
              <a:rPr lang="ar-SA" b="1" smtClean="0">
                <a:solidFill>
                  <a:srgbClr val="FF6600"/>
                </a:solidFill>
                <a:cs typeface="B Compset" pitchFamily="2" charset="-78"/>
              </a:rPr>
              <a:t> کامپيوتري</a:t>
            </a:r>
            <a:r>
              <a:rPr lang="fa-IR" b="1" smtClean="0">
                <a:solidFill>
                  <a:srgbClr val="FF6600"/>
                </a:solidFill>
                <a:cs typeface="B Compset" pitchFamily="2" charset="-78"/>
              </a:rPr>
              <a:t>، بررسی و ارزیابی راه اندازي سيستمهای خورشيدي</a:t>
            </a:r>
            <a:r>
              <a:rPr lang="fa-IR" b="1" smtClean="0">
                <a:cs typeface="B Compset" pitchFamily="2" charset="-78"/>
              </a:rPr>
              <a:t> به عنوان تامين كننده تهويه (يك سيستم تركيبي سرمايشي و گرمايشي) </a:t>
            </a:r>
          </a:p>
          <a:p>
            <a:pPr algn="just" rtl="1" eaLnBrk="1" hangingPunct="1">
              <a:buFont typeface="Wingdings" pitchFamily="2" charset="2"/>
              <a:buChar char="ü"/>
            </a:pPr>
            <a:r>
              <a:rPr lang="fa-IR" b="1" smtClean="0">
                <a:cs typeface="B Compset" pitchFamily="2" charset="-78"/>
              </a:rPr>
              <a:t>این مدل با استفاده از برنامه شبیه سازی </a:t>
            </a:r>
            <a:r>
              <a:rPr lang="en-US" b="1" smtClean="0">
                <a:cs typeface="B Compset" pitchFamily="2" charset="-78"/>
              </a:rPr>
              <a:t> Arena</a:t>
            </a:r>
            <a:r>
              <a:rPr lang="fa-IR" b="1" smtClean="0">
                <a:cs typeface="B Compset" pitchFamily="2" charset="-78"/>
              </a:rPr>
              <a:t>ایجاد شده</a:t>
            </a:r>
            <a:r>
              <a:rPr lang="en-US" b="1" smtClean="0">
                <a:cs typeface="B Compset" pitchFamily="2" charset="-78"/>
              </a:rPr>
              <a:t> </a:t>
            </a:r>
            <a:endParaRPr lang="fa-IR" b="1" smtClean="0">
              <a:cs typeface="B Compset" pitchFamily="2" charset="-78"/>
            </a:endParaRPr>
          </a:p>
          <a:p>
            <a:pPr algn="just" rtl="1" eaLnBrk="1" hangingPunct="1">
              <a:buFont typeface="Wingdings" pitchFamily="2" charset="2"/>
              <a:buChar char="ü"/>
            </a:pPr>
            <a:r>
              <a:rPr lang="fa-IR" b="1" smtClean="0">
                <a:cs typeface="B Compset" pitchFamily="2" charset="-78"/>
              </a:rPr>
              <a:t>س</a:t>
            </a:r>
            <a:r>
              <a:rPr lang="ar-SA" b="1" smtClean="0">
                <a:cs typeface="B Compset" pitchFamily="2" charset="-78"/>
              </a:rPr>
              <a:t>پس </a:t>
            </a:r>
            <a:r>
              <a:rPr lang="fa-IR" b="1" smtClean="0">
                <a:cs typeface="B Compset" pitchFamily="2" charset="-78"/>
              </a:rPr>
              <a:t>با استفاده از تکنیک بهینه سازی شبیه سازی  بررسي  و امكان</a:t>
            </a:r>
            <a:r>
              <a:rPr lang="en-US" b="1" smtClean="0">
                <a:cs typeface="B Compset" pitchFamily="2" charset="-78"/>
              </a:rPr>
              <a:t> </a:t>
            </a:r>
            <a:r>
              <a:rPr lang="fa-IR" b="1" smtClean="0">
                <a:cs typeface="B Compset" pitchFamily="2" charset="-78"/>
              </a:rPr>
              <a:t>سنجي اقتصادي </a:t>
            </a:r>
          </a:p>
          <a:p>
            <a:pPr algn="just" rtl="1" eaLnBrk="1" hangingPunct="1">
              <a:buFont typeface="Wingdings" pitchFamily="2" charset="2"/>
              <a:buChar char="ü"/>
            </a:pPr>
            <a:r>
              <a:rPr lang="fa-IR" b="1" smtClean="0">
                <a:cs typeface="B Compset" pitchFamily="2" charset="-78"/>
              </a:rPr>
              <a:t>گامی اثربخش و کارآمد  جهت تحلیل وتوسعه فن آوری</a:t>
            </a:r>
            <a:r>
              <a:rPr lang="en-US" b="1" smtClean="0">
                <a:cs typeface="B Compset" pitchFamily="2" charset="-78"/>
              </a:rPr>
              <a:t> </a:t>
            </a:r>
            <a:r>
              <a:rPr lang="fa-IR" b="1" smtClean="0">
                <a:cs typeface="B Compset" pitchFamily="2" charset="-78"/>
              </a:rPr>
              <a:t>های نوین و بومی</a:t>
            </a:r>
            <a:r>
              <a:rPr lang="en-US" b="1" smtClean="0">
                <a:cs typeface="B Compset" pitchFamily="2" charset="-78"/>
              </a:rPr>
              <a:t> </a:t>
            </a:r>
            <a:r>
              <a:rPr lang="fa-IR" b="1" smtClean="0">
                <a:cs typeface="B Compset" pitchFamily="2" charset="-78"/>
              </a:rPr>
              <a:t>سازی آنها</a:t>
            </a:r>
            <a:endParaRPr lang="en-US" b="1" smtClean="0">
              <a:cs typeface="B Compset" pitchFamily="2" charset="-78"/>
            </a:endParaRPr>
          </a:p>
          <a:p>
            <a:pPr algn="just" eaLnBrk="1" hangingPunct="1">
              <a:buFont typeface="Wingdings" pitchFamily="2" charset="2"/>
              <a:buChar char="ü"/>
            </a:pPr>
            <a:endParaRPr lang="en-US" sz="1800" smtClean="0">
              <a:cs typeface="B Compset" pitchFamily="2" charset="-78"/>
            </a:endParaRPr>
          </a:p>
        </p:txBody>
      </p:sp>
      <p:sp>
        <p:nvSpPr>
          <p:cNvPr id="7175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-1066800" y="6381750"/>
            <a:ext cx="2133600" cy="476250"/>
          </a:xfrm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871AA826-4397-4190-9080-E56F8DB64485}" type="slidenum">
              <a:rPr lang="en-US" smtClean="0"/>
              <a:pPr eaLnBrk="1" hangingPunct="1">
                <a:defRPr/>
              </a:pPr>
              <a:t>2</a:t>
            </a:fld>
            <a:endParaRPr lang="en-US" smtClean="0"/>
          </a:p>
        </p:txBody>
      </p:sp>
      <p:pic>
        <p:nvPicPr>
          <p:cNvPr id="7176" name="Picture 2" descr="H:\Captur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0" y="1371600"/>
            <a:ext cx="10668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>
                <a:cs typeface="B Compset" pitchFamily="2" charset="-78"/>
              </a:rPr>
              <a:t> مطابق با منطق نمودار 2  </a:t>
            </a:r>
            <a:r>
              <a:rPr lang="fa-IR" b="1" dirty="0" smtClean="0">
                <a:cs typeface="B Compset" pitchFamily="2" charset="-78"/>
              </a:rPr>
              <a:t>حالات زیر رخ می دهد: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63246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CC64F-C41B-4A10-8EAA-BBDE9765138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7" name="Picture 2" descr="H:\Capture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0" y="1371600"/>
            <a:ext cx="10668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696200" y="228600"/>
            <a:ext cx="1295400" cy="91940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>
              <a:defRPr/>
            </a:pPr>
            <a:r>
              <a:rPr lang="fa-IR" sz="2400" dirty="0">
                <a:cs typeface="B Compset" pitchFamily="2" charset="-78"/>
              </a:rPr>
              <a:t>منطق</a:t>
            </a:r>
          </a:p>
          <a:p>
            <a:pPr algn="ctr" rtl="1">
              <a:defRPr/>
            </a:pPr>
            <a:r>
              <a:rPr lang="fa-IR" sz="2400" dirty="0">
                <a:cs typeface="B Compset" pitchFamily="2" charset="-78"/>
              </a:rPr>
              <a:t>شبيه سازي</a:t>
            </a:r>
            <a:endParaRPr lang="en-US" sz="2400" dirty="0">
              <a:cs typeface="B Compse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6324600" cy="5562600"/>
          </a:xfrm>
        </p:spPr>
        <p:txBody>
          <a:bodyPr/>
          <a:lstStyle/>
          <a:p>
            <a:pPr algn="r" rtl="1">
              <a:buFont typeface="Wingdings" pitchFamily="2" charset="2"/>
              <a:buChar char="ü"/>
            </a:pPr>
            <a:r>
              <a:rPr lang="fa-IR" sz="2200" b="1" dirty="0" smtClean="0">
                <a:cs typeface="B Compset" pitchFamily="2" charset="-78"/>
              </a:rPr>
              <a:t>در حالت 1:</a:t>
            </a:r>
            <a:r>
              <a:rPr lang="ar-SA" sz="2200" b="1" dirty="0" smtClean="0">
                <a:cs typeface="B Compset" pitchFamily="2" charset="-78"/>
              </a:rPr>
              <a:t> تعداد كلكتور مورد نياز عبارتست از : </a:t>
            </a:r>
            <a:endParaRPr lang="fa-IR" sz="2200" b="1" dirty="0" smtClean="0">
              <a:cs typeface="B Compset" pitchFamily="2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sz="2200" b="1" dirty="0" smtClean="0">
                <a:cs typeface="B Compset" pitchFamily="2" charset="-78"/>
              </a:rPr>
              <a:t>در حالت 2:</a:t>
            </a:r>
            <a:r>
              <a:rPr lang="ar-SA" sz="2200" b="1" dirty="0" smtClean="0">
                <a:cs typeface="B Compset" pitchFamily="2" charset="-78"/>
              </a:rPr>
              <a:t> از رابطه زير استفاده مي گردد:</a:t>
            </a:r>
            <a:endParaRPr lang="en-US" sz="2200" b="1" dirty="0" smtClean="0">
              <a:cs typeface="B Compset" pitchFamily="2" charset="-78"/>
            </a:endParaRPr>
          </a:p>
          <a:p>
            <a:endParaRPr lang="fa-IR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CEB855-A550-43A4-BBE7-F554DC9F141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96200" y="228600"/>
            <a:ext cx="1295400" cy="91940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>
              <a:defRPr/>
            </a:pPr>
            <a:r>
              <a:rPr lang="fa-IR" sz="2400" dirty="0">
                <a:cs typeface="B Compset" pitchFamily="2" charset="-78"/>
              </a:rPr>
              <a:t>منطق</a:t>
            </a:r>
          </a:p>
          <a:p>
            <a:pPr algn="ctr" rtl="1">
              <a:defRPr/>
            </a:pPr>
            <a:r>
              <a:rPr lang="fa-IR" sz="2400" dirty="0">
                <a:cs typeface="B Compset" pitchFamily="2" charset="-78"/>
              </a:rPr>
              <a:t>شبيه سازي</a:t>
            </a:r>
            <a:endParaRPr lang="en-US" sz="2400" dirty="0">
              <a:cs typeface="B Compset" pitchFamily="2" charset="-78"/>
            </a:endParaRPr>
          </a:p>
        </p:txBody>
      </p:sp>
      <p:pic>
        <p:nvPicPr>
          <p:cNvPr id="24583" name="Picture 2" descr="H:\Captur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0" y="1371600"/>
            <a:ext cx="10668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371600"/>
            <a:ext cx="64103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5" name="Rectangle 7"/>
          <p:cNvSpPr>
            <a:spLocks noChangeArrowheads="1"/>
          </p:cNvSpPr>
          <p:nvPr/>
        </p:nvSpPr>
        <p:spPr bwMode="auto">
          <a:xfrm>
            <a:off x="838200" y="3200400"/>
            <a:ext cx="59436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Font typeface="Wingdings" pitchFamily="2" charset="2"/>
              <a:buChar char="ü"/>
            </a:pPr>
            <a:r>
              <a:rPr lang="ar-SA" sz="2200" b="1" dirty="0">
                <a:ea typeface="Times New Roman" pitchFamily="18" charset="0"/>
                <a:cs typeface="B Compset" pitchFamily="2" charset="-78"/>
              </a:rPr>
              <a:t>حال تعداد حداكثر كلكتور محاسبه مي</a:t>
            </a:r>
            <a:r>
              <a:rPr lang="fa-IR" sz="2200" b="1" dirty="0">
                <a:ea typeface="Times New Roman" pitchFamily="18" charset="0"/>
                <a:cs typeface="B Compset" pitchFamily="2" charset="-78"/>
              </a:rPr>
              <a:t> </a:t>
            </a:r>
            <a:r>
              <a:rPr lang="ar-SA" sz="2200" b="1" dirty="0" smtClean="0">
                <a:ea typeface="Times New Roman" pitchFamily="18" charset="0"/>
                <a:cs typeface="B Compset" pitchFamily="2" charset="-78"/>
              </a:rPr>
              <a:t>گردد،آيا </a:t>
            </a:r>
            <a:r>
              <a:rPr lang="ar-SA" sz="2200" b="1" dirty="0">
                <a:ea typeface="Times New Roman" pitchFamily="18" charset="0"/>
                <a:cs typeface="B Compset" pitchFamily="2" charset="-78"/>
              </a:rPr>
              <a:t>هنوز هم اين سيستم</a:t>
            </a:r>
            <a:r>
              <a:rPr lang="fa-IR" sz="2200" b="1" dirty="0">
                <a:ea typeface="Times New Roman" pitchFamily="18" charset="0"/>
                <a:cs typeface="B Compset" pitchFamily="2" charset="-78"/>
              </a:rPr>
              <a:t> </a:t>
            </a:r>
            <a:r>
              <a:rPr lang="ar-SA" sz="2200" b="1" dirty="0">
                <a:ea typeface="Times New Roman" pitchFamily="18" charset="0"/>
                <a:cs typeface="B Compset" pitchFamily="2" charset="-78"/>
              </a:rPr>
              <a:t>ها،  تهويه مناسب را فراهم نمي</a:t>
            </a:r>
            <a:r>
              <a:rPr lang="fa-IR" sz="2200" b="1" dirty="0">
                <a:ea typeface="Times New Roman" pitchFamily="18" charset="0"/>
                <a:cs typeface="B Compset" pitchFamily="2" charset="-78"/>
              </a:rPr>
              <a:t> </a:t>
            </a:r>
            <a:r>
              <a:rPr lang="ar-SA" sz="2200" b="1" dirty="0">
                <a:ea typeface="Times New Roman" pitchFamily="18" charset="0"/>
                <a:cs typeface="B Compset" pitchFamily="2" charset="-78"/>
              </a:rPr>
              <a:t>كنند؟</a:t>
            </a:r>
            <a:endParaRPr lang="fa-IR" sz="2200" b="1" dirty="0">
              <a:ea typeface="Times New Roman" pitchFamily="18" charset="0"/>
              <a:cs typeface="B Compset" pitchFamily="2" charset="-78"/>
            </a:endParaRPr>
          </a:p>
          <a:p>
            <a:pPr algn="r" rtl="1">
              <a:buFont typeface="Wingdings" pitchFamily="2" charset="2"/>
              <a:buChar char="ü"/>
            </a:pPr>
            <a:endParaRPr lang="en-US" sz="2200" b="1" dirty="0">
              <a:latin typeface="Times New Roman" pitchFamily="18" charset="0"/>
              <a:ea typeface="Times New Roman" pitchFamily="18" charset="0"/>
              <a:cs typeface="B Compset" pitchFamily="2" charset="-78"/>
            </a:endParaRPr>
          </a:p>
          <a:p>
            <a:pPr algn="r" rtl="1" eaLnBrk="0" hangingPunct="0">
              <a:buFont typeface="Wingdings" pitchFamily="2" charset="2"/>
              <a:buChar char="ü"/>
            </a:pPr>
            <a:r>
              <a:rPr lang="ar-SA" sz="2200" b="1" dirty="0">
                <a:latin typeface="Times New Roman" pitchFamily="18" charset="0"/>
                <a:ea typeface="Times New Roman" pitchFamily="18" charset="0"/>
                <a:cs typeface="B Compset" pitchFamily="2" charset="-78"/>
              </a:rPr>
              <a:t>اگر جواب هر دو، يا يكي از این سيستم</a:t>
            </a:r>
            <a:r>
              <a:rPr lang="fa-IR" sz="2200" b="1" dirty="0">
                <a:latin typeface="Times New Roman" pitchFamily="18" charset="0"/>
                <a:ea typeface="Times New Roman" pitchFamily="18" charset="0"/>
                <a:cs typeface="B Compset" pitchFamily="2" charset="-78"/>
              </a:rPr>
              <a:t> </a:t>
            </a:r>
            <a:r>
              <a:rPr lang="ar-SA" sz="2200" b="1" dirty="0">
                <a:latin typeface="Times New Roman" pitchFamily="18" charset="0"/>
                <a:ea typeface="Times New Roman" pitchFamily="18" charset="0"/>
                <a:cs typeface="B Compset" pitchFamily="2" charset="-78"/>
              </a:rPr>
              <a:t>ها هم خير باشد، اين سيستم به صرفه نيست</a:t>
            </a:r>
            <a:r>
              <a:rPr lang="en-US" sz="2200" b="1" dirty="0">
                <a:latin typeface="Times New Roman" pitchFamily="18" charset="0"/>
                <a:ea typeface="Times New Roman" pitchFamily="18" charset="0"/>
                <a:cs typeface="B Compset" pitchFamily="2" charset="-78"/>
              </a:rPr>
              <a:t>.</a:t>
            </a:r>
            <a:r>
              <a:rPr lang="en-US" sz="2200" b="1" dirty="0">
                <a:cs typeface="B Compset" pitchFamily="2" charset="-78"/>
              </a:rPr>
              <a:t> </a:t>
            </a:r>
          </a:p>
        </p:txBody>
      </p:sp>
      <p:sp>
        <p:nvSpPr>
          <p:cNvPr id="24586" name="Rectangle 8"/>
          <p:cNvSpPr>
            <a:spLocks noChangeArrowheads="1"/>
          </p:cNvSpPr>
          <p:nvPr/>
        </p:nvSpPr>
        <p:spPr bwMode="auto">
          <a:xfrm>
            <a:off x="914400" y="5105400"/>
            <a:ext cx="5867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Font typeface="Wingdings" pitchFamily="2" charset="2"/>
              <a:buChar char="ü"/>
            </a:pPr>
            <a:r>
              <a:rPr lang="fa-IR" sz="2200" b="1" dirty="0" smtClean="0">
                <a:ea typeface="Times New Roman" pitchFamily="18" charset="0"/>
                <a:cs typeface="B Compset" pitchFamily="2" charset="-78"/>
              </a:rPr>
              <a:t>در حالت 3: </a:t>
            </a:r>
            <a:r>
              <a:rPr lang="ar-SA" sz="2200" b="1" dirty="0" smtClean="0">
                <a:ea typeface="Times New Roman" pitchFamily="18" charset="0"/>
                <a:cs typeface="B Compset" pitchFamily="2" charset="-78"/>
              </a:rPr>
              <a:t>اگر </a:t>
            </a:r>
            <a:r>
              <a:rPr lang="ar-SA" sz="2200" b="1" dirty="0">
                <a:ea typeface="Times New Roman" pitchFamily="18" charset="0"/>
                <a:cs typeface="B Compset" pitchFamily="2" charset="-78"/>
              </a:rPr>
              <a:t>جواب </a:t>
            </a:r>
            <a:r>
              <a:rPr lang="fa-IR" sz="2200" b="1" dirty="0" smtClean="0">
                <a:ea typeface="Times New Roman" pitchFamily="18" charset="0"/>
                <a:cs typeface="B Compset" pitchFamily="2" charset="-78"/>
              </a:rPr>
              <a:t>سیستم گرمایشی منفی باشد، از منطق ذکر شده در صفحه بعد استفاده می شود.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2200" b="1" dirty="0" smtClean="0">
                <a:ea typeface="Times New Roman" pitchFamily="18" charset="0"/>
                <a:cs typeface="B Compset" pitchFamily="2" charset="-78"/>
              </a:rPr>
              <a:t>(در مورد سیستم سرمایشی نیز همین منطق بکار می رود.)</a:t>
            </a:r>
            <a:endParaRPr lang="ar-SA" sz="2200" b="1" dirty="0">
              <a:ea typeface="Times New Roman" pitchFamily="18" charset="0"/>
              <a:cs typeface="B Compset" pitchFamily="2" charset="-78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533400"/>
            <a:ext cx="18494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5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5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4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4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-1066800" y="6381750"/>
            <a:ext cx="2133600" cy="476250"/>
          </a:xfrm>
        </p:spPr>
        <p:txBody>
          <a:bodyPr/>
          <a:lstStyle/>
          <a:p>
            <a:pPr>
              <a:defRPr/>
            </a:pPr>
            <a:fld id="{BF03AE62-A31D-49BD-B424-F5B28F94B1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pic>
        <p:nvPicPr>
          <p:cNvPr id="25603" name="Picture 2" descr="H:\Captur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0" y="1371600"/>
            <a:ext cx="10668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Box 31"/>
          <p:cNvSpPr txBox="1"/>
          <p:nvPr/>
        </p:nvSpPr>
        <p:spPr>
          <a:xfrm>
            <a:off x="7696200" y="228600"/>
            <a:ext cx="1295400" cy="91940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>
              <a:defRPr/>
            </a:pPr>
            <a:r>
              <a:rPr lang="fa-IR" sz="2400" dirty="0">
                <a:cs typeface="B Compset" pitchFamily="2" charset="-78"/>
              </a:rPr>
              <a:t>منطق</a:t>
            </a:r>
          </a:p>
          <a:p>
            <a:pPr algn="ctr" rtl="1">
              <a:defRPr/>
            </a:pPr>
            <a:r>
              <a:rPr lang="fa-IR" sz="2400" dirty="0">
                <a:cs typeface="B Compset" pitchFamily="2" charset="-78"/>
              </a:rPr>
              <a:t>شبيه سازي</a:t>
            </a:r>
            <a:endParaRPr lang="en-US" sz="2400" dirty="0">
              <a:cs typeface="B Compset" pitchFamily="2" charset="-78"/>
            </a:endParaRPr>
          </a:p>
        </p:txBody>
      </p:sp>
      <p:pic>
        <p:nvPicPr>
          <p:cNvPr id="25607" name="Picture 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3000" y="304800"/>
            <a:ext cx="5638800" cy="608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-1066800" y="6381750"/>
            <a:ext cx="2133600" cy="476250"/>
          </a:xfrm>
        </p:spPr>
        <p:txBody>
          <a:bodyPr/>
          <a:lstStyle/>
          <a:p>
            <a:pPr>
              <a:defRPr/>
            </a:pPr>
            <a:fld id="{C554C979-819F-4B5E-AF08-E22561FB598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4025900" y="32448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96200" y="228600"/>
            <a:ext cx="1295400" cy="150554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>
              <a:defRPr/>
            </a:pPr>
            <a:r>
              <a:rPr lang="fa-IR" sz="2800" dirty="0">
                <a:cs typeface="B Compset" pitchFamily="2" charset="-78"/>
              </a:rPr>
              <a:t>تجزیه و تحلیل نتایج</a:t>
            </a:r>
          </a:p>
        </p:txBody>
      </p:sp>
      <p:pic>
        <p:nvPicPr>
          <p:cNvPr id="26631" name="Picture 2" descr="H:\Captur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0" y="1752600"/>
            <a:ext cx="10668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2" name="TextBox 9"/>
          <p:cNvSpPr txBox="1">
            <a:spLocks noChangeArrowheads="1"/>
          </p:cNvSpPr>
          <p:nvPr/>
        </p:nvSpPr>
        <p:spPr bwMode="auto">
          <a:xfrm>
            <a:off x="762000" y="381000"/>
            <a:ext cx="59436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Font typeface="Wingdings" pitchFamily="2" charset="2"/>
              <a:buChar char="ü"/>
            </a:pPr>
            <a:r>
              <a:rPr lang="fa-IR" sz="2200" b="1" dirty="0">
                <a:cs typeface="B Compset" pitchFamily="2" charset="-78"/>
              </a:rPr>
              <a:t>به جهت درک بهتر نتایج شبیه سازی، خروجی های مورد نظر در جدول زیر ارائه شده است . با توجه به این داده ها دریافت می شود که هر سیستمی برای راه اندازی چه مقدار هزینه دارد و چه میزان راندمان به دست </a:t>
            </a:r>
            <a:r>
              <a:rPr lang="fa-IR" sz="2200" b="1" dirty="0" smtClean="0">
                <a:cs typeface="B Compset" pitchFamily="2" charset="-78"/>
              </a:rPr>
              <a:t>می دهد</a:t>
            </a:r>
            <a:r>
              <a:rPr lang="fa-IR" sz="2200" b="1" dirty="0">
                <a:cs typeface="B Compset" pitchFamily="2" charset="-78"/>
              </a:rPr>
              <a:t>، حال با توجه به این نتایج می توان هزینه راه اندازی و کارکرد چند ساله سیستم را تخمین زد.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2200" b="1" dirty="0">
                <a:cs typeface="B Compset" pitchFamily="2" charset="-78"/>
              </a:rPr>
              <a:t> بدین صورت به آسانی </a:t>
            </a:r>
            <a:r>
              <a:rPr lang="fa-IR" sz="2200" b="1" dirty="0" smtClean="0">
                <a:cs typeface="B Compset" pitchFamily="2" charset="-78"/>
              </a:rPr>
              <a:t>می توان </a:t>
            </a:r>
            <a:r>
              <a:rPr lang="fa-IR" sz="2200" b="1" dirty="0">
                <a:cs typeface="B Compset" pitchFamily="2" charset="-78"/>
              </a:rPr>
              <a:t>تصمیم گیری جهت راه اندازی یا عدم راه اندازی سیستم اتخاذ نمود .</a:t>
            </a:r>
            <a:endParaRPr lang="en-US" sz="2200" b="1" dirty="0">
              <a:cs typeface="B Compset" pitchFamily="2" charset="-78"/>
            </a:endParaRPr>
          </a:p>
        </p:txBody>
      </p:sp>
      <p:pic>
        <p:nvPicPr>
          <p:cNvPr id="2663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3124200"/>
            <a:ext cx="5962650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696200" y="304800"/>
            <a:ext cx="1295400" cy="783193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>
              <a:defRPr/>
            </a:pPr>
            <a:r>
              <a:rPr lang="fa-IR" sz="4000" dirty="0">
                <a:cs typeface="B Compset" pitchFamily="2" charset="-78"/>
              </a:rPr>
              <a:t>نتيجه</a:t>
            </a:r>
            <a:endParaRPr lang="en-US" sz="4000" dirty="0">
              <a:cs typeface="B Compset" pitchFamily="2" charset="-78"/>
            </a:endParaRPr>
          </a:p>
        </p:txBody>
      </p:sp>
      <p:sp>
        <p:nvSpPr>
          <p:cNvPr id="28677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-1066800" y="6381750"/>
            <a:ext cx="2133600" cy="476250"/>
          </a:xfrm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261CB904-19F0-4A64-8C9F-E3C6E2E18BFF}" type="slidenum">
              <a:rPr lang="en-US" smtClean="0"/>
              <a:pPr eaLnBrk="1" hangingPunct="1">
                <a:defRPr/>
              </a:pPr>
              <a:t>24</a:t>
            </a:fld>
            <a:endParaRPr lang="en-US" smtClean="0"/>
          </a:p>
        </p:txBody>
      </p:sp>
      <p:sp>
        <p:nvSpPr>
          <p:cNvPr id="27654" name="Rectangle 4"/>
          <p:cNvSpPr>
            <a:spLocks noChangeArrowheads="1"/>
          </p:cNvSpPr>
          <p:nvPr/>
        </p:nvSpPr>
        <p:spPr bwMode="auto">
          <a:xfrm>
            <a:off x="4025900" y="32448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a-IR"/>
          </a:p>
        </p:txBody>
      </p:sp>
      <p:pic>
        <p:nvPicPr>
          <p:cNvPr id="27655" name="Picture 2" descr="H:\Captur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0" y="1371600"/>
            <a:ext cx="10668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6" name="Content Placeholder 6"/>
          <p:cNvSpPr>
            <a:spLocks noGrp="1"/>
          </p:cNvSpPr>
          <p:nvPr>
            <p:ph idx="1"/>
          </p:nvPr>
        </p:nvSpPr>
        <p:spPr>
          <a:xfrm>
            <a:off x="457200" y="533400"/>
            <a:ext cx="6477000" cy="5878513"/>
          </a:xfrm>
        </p:spPr>
        <p:txBody>
          <a:bodyPr>
            <a:spAutoFit/>
          </a:bodyPr>
          <a:lstStyle/>
          <a:p>
            <a:pPr algn="r" rtl="1" eaLnBrk="1" hangingPunct="1">
              <a:buFont typeface="Wingdings" pitchFamily="2" charset="2"/>
              <a:buChar char="ü"/>
            </a:pPr>
            <a:r>
              <a:rPr lang="fa-IR" sz="2000" b="1" dirty="0" smtClean="0">
                <a:cs typeface="B Compset" pitchFamily="2" charset="-78"/>
              </a:rPr>
              <a:t>در این تحقیق سعی شد تا با کمک روش شبیه سازی- بهینه سازی، رویکردی جهت ارزیابی اقتصادی سیستم گرمايشي و سرمايشي خورشیدی ، و با بررسی کارایی سیستم ، متناسب با شرایط اقلیمی کشور، طراحی گردد</a:t>
            </a:r>
            <a:endParaRPr lang="en-US" sz="2000" b="1" dirty="0" smtClean="0">
              <a:cs typeface="B Compset" pitchFamily="2" charset="-78"/>
            </a:endParaRPr>
          </a:p>
          <a:p>
            <a:pPr algn="r" rtl="1" eaLnBrk="1" hangingPunct="1">
              <a:buFont typeface="Wingdings" pitchFamily="2" charset="2"/>
              <a:buChar char="ü"/>
            </a:pPr>
            <a:endParaRPr lang="en-US" sz="2000" b="1" dirty="0" smtClean="0">
              <a:cs typeface="B Compset" pitchFamily="2" charset="-78"/>
            </a:endParaRPr>
          </a:p>
          <a:p>
            <a:pPr algn="r" rtl="1" eaLnBrk="1" hangingPunct="1">
              <a:buFont typeface="Wingdings" pitchFamily="2" charset="2"/>
              <a:buChar char="ü"/>
            </a:pPr>
            <a:r>
              <a:rPr lang="fa-IR" sz="2000" b="1" dirty="0" smtClean="0">
                <a:cs typeface="B Compset" pitchFamily="2" charset="-78"/>
              </a:rPr>
              <a:t> تا تحلیلگران و مدیران سیستم با صحت و دقت بیشتر ، هزینه های جانبی کمتر، به راحتی قدرت تجزیه و تحلیل در شرایط مختلف را دارا باشند.</a:t>
            </a:r>
          </a:p>
          <a:p>
            <a:pPr algn="r" rtl="1" eaLnBrk="1" hangingPunct="1">
              <a:buFont typeface="Wingdings" pitchFamily="2" charset="2"/>
              <a:buChar char="ü"/>
            </a:pPr>
            <a:endParaRPr lang="fa-IR" sz="2000" b="1" dirty="0" smtClean="0">
              <a:cs typeface="B Compset" pitchFamily="2" charset="-78"/>
            </a:endParaRPr>
          </a:p>
          <a:p>
            <a:pPr algn="r" rtl="1" eaLnBrk="1" hangingPunct="1">
              <a:buFont typeface="Wingdings" pitchFamily="2" charset="2"/>
              <a:buChar char="ü"/>
            </a:pPr>
            <a:r>
              <a:rPr lang="fa-IR" sz="2000" b="1" dirty="0" smtClean="0">
                <a:cs typeface="B Compset" pitchFamily="2" charset="-78"/>
              </a:rPr>
              <a:t>حاصل این بررسی، اتخاذ بهترین و با صرفه ترین تصمیم خواهد بود، </a:t>
            </a:r>
            <a:endParaRPr lang="en-US" sz="2000" b="1" dirty="0" smtClean="0">
              <a:cs typeface="B Compset" pitchFamily="2" charset="-78"/>
            </a:endParaRPr>
          </a:p>
          <a:p>
            <a:pPr algn="r" rtl="1" eaLnBrk="1" hangingPunct="1">
              <a:buFont typeface="Wingdings" pitchFamily="2" charset="2"/>
              <a:buChar char="ü"/>
            </a:pPr>
            <a:endParaRPr lang="en-US" sz="2000" b="1" dirty="0" smtClean="0">
              <a:cs typeface="B Compset" pitchFamily="2" charset="-78"/>
            </a:endParaRPr>
          </a:p>
          <a:p>
            <a:pPr algn="r" rtl="1" eaLnBrk="1" hangingPunct="1">
              <a:buFont typeface="Wingdings" pitchFamily="2" charset="2"/>
              <a:buChar char="ü"/>
            </a:pPr>
            <a:r>
              <a:rPr lang="fa-IR" sz="2000" b="1" dirty="0" smtClean="0">
                <a:cs typeface="B Compset" pitchFamily="2" charset="-78"/>
              </a:rPr>
              <a:t>چرا که هر چند راه اندازی سیستم تهويه خورشيدي مزایای بسیاری را در پی دارد اما ممکن است که در بعضی از شهرها و مناطق آب و هوایی، استفاده از يك، يا هر دو اين سيستم ها، توجیه اقتصادی و همچنین راندمان مطلوب در رابطه با راه اندازی آنان وجود نداشته باشد. </a:t>
            </a:r>
            <a:endParaRPr lang="en-US" sz="2000" b="1" dirty="0" smtClean="0">
              <a:cs typeface="B Compset" pitchFamily="2" charset="-78"/>
            </a:endParaRPr>
          </a:p>
          <a:p>
            <a:pPr algn="r" rtl="1" eaLnBrk="1" hangingPunct="1">
              <a:buFont typeface="Wingdings" pitchFamily="2" charset="2"/>
              <a:buChar char="ü"/>
            </a:pPr>
            <a:endParaRPr lang="en-US" sz="2000" b="1" dirty="0" smtClean="0">
              <a:cs typeface="B Compset" pitchFamily="2" charset="-78"/>
            </a:endParaRPr>
          </a:p>
          <a:p>
            <a:pPr algn="r" rtl="1" eaLnBrk="1" hangingPunct="1">
              <a:buFont typeface="Wingdings" pitchFamily="2" charset="2"/>
              <a:buChar char="ü"/>
            </a:pPr>
            <a:r>
              <a:rPr lang="fa-IR" sz="2000" b="1" dirty="0" smtClean="0">
                <a:cs typeface="B Compset" pitchFamily="2" charset="-78"/>
              </a:rPr>
              <a:t>بدین صورت علاوه بر تعیین بهترین پیکره</a:t>
            </a:r>
            <a:r>
              <a:rPr lang="en-US" sz="2000" b="1" dirty="0" smtClean="0">
                <a:cs typeface="B Compset" pitchFamily="2" charset="-78"/>
              </a:rPr>
              <a:t> </a:t>
            </a:r>
            <a:r>
              <a:rPr lang="fa-IR" sz="2000" b="1" dirty="0" smtClean="0">
                <a:cs typeface="B Compset" pitchFamily="2" charset="-78"/>
              </a:rPr>
              <a:t>بندی سیستم تهویه خورشیدی ، توجیه اقتصادی طرح ، بدون هر گونه ریسک نامطلوب فراهم خواهدگردید.</a:t>
            </a:r>
            <a:endParaRPr lang="en-US" sz="2000" b="1" dirty="0" smtClean="0">
              <a:cs typeface="B Compset" pitchFamily="2" charset="-78"/>
            </a:endParaRPr>
          </a:p>
          <a:p>
            <a:pPr algn="r" eaLnBrk="1" hangingPunct="1">
              <a:buFont typeface="Wingdings" pitchFamily="2" charset="2"/>
              <a:buChar char="ü"/>
            </a:pPr>
            <a:endParaRPr lang="en-US" sz="2000" b="1" dirty="0" smtClean="0">
              <a:cs typeface="B Compset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6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6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2"/>
          </p:nvPr>
        </p:nvSpPr>
        <p:spPr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A750EC20-B761-4D68-A501-E8DF105890E9}" type="slidenum">
              <a:rPr lang="en-US" smtClean="0"/>
              <a:pPr eaLnBrk="1" hangingPunct="1">
                <a:defRPr/>
              </a:pPr>
              <a:t>25</a:t>
            </a:fld>
            <a:endParaRPr lang="en-US" smtClean="0"/>
          </a:p>
        </p:txBody>
      </p:sp>
      <p:sp>
        <p:nvSpPr>
          <p:cNvPr id="28675" name="Content Placeholder 5"/>
          <p:cNvSpPr>
            <a:spLocks noGrp="1"/>
          </p:cNvSpPr>
          <p:nvPr>
            <p:ph idx="1"/>
          </p:nvPr>
        </p:nvSpPr>
        <p:spPr>
          <a:xfrm>
            <a:off x="457200" y="304800"/>
            <a:ext cx="6324600" cy="5791200"/>
          </a:xfrm>
        </p:spPr>
        <p:txBody>
          <a:bodyPr/>
          <a:lstStyle/>
          <a:p>
            <a:pPr algn="r" rtl="1" eaLnBrk="1" hangingPunct="1">
              <a:buFontTx/>
              <a:buNone/>
            </a:pPr>
            <a:endParaRPr lang="en-US" sz="1600" smtClean="0">
              <a:latin typeface="Arial" charset="0"/>
              <a:cs typeface="Arial" charset="0"/>
            </a:endParaRPr>
          </a:p>
          <a:p>
            <a:pPr algn="r" rtl="1" eaLnBrk="1" hangingPunct="1">
              <a:buFontTx/>
              <a:buNone/>
            </a:pPr>
            <a:r>
              <a:rPr lang="en-US" sz="1600" smtClean="0">
                <a:latin typeface="Arial" charset="0"/>
                <a:cs typeface="Arial" charset="0"/>
              </a:rPr>
              <a:t> [1]</a:t>
            </a:r>
            <a:r>
              <a:rPr lang="ar-SA" sz="1600" smtClean="0">
                <a:latin typeface="Arial" charset="0"/>
                <a:cs typeface="Arial" charset="0"/>
              </a:rPr>
              <a:t>عربی،مهسا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و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دهقانی،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محمودرضا. 1389. بررسی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فنی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و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اقتصادی سیستم های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چیلر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جذبی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خورشیدی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در ایران </a:t>
            </a:r>
            <a:r>
              <a:rPr lang="fa-IR" sz="1600" smtClean="0">
                <a:latin typeface="Arial" charset="0"/>
                <a:cs typeface="Arial" charset="0"/>
              </a:rPr>
              <a:t>، </a:t>
            </a:r>
            <a:r>
              <a:rPr lang="ar-SA" sz="1600" smtClean="0">
                <a:latin typeface="Arial" charset="0"/>
                <a:cs typeface="Arial" charset="0"/>
              </a:rPr>
              <a:t>مجله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مهندسی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شیمی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ایران،دانشگاه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علم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و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صنعت،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دانشکده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مهندسی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شیمی،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سال 9،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شماره 46،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صفحه 72-60 </a:t>
            </a:r>
            <a:r>
              <a:rPr lang="fa-IR" sz="1600" smtClean="0">
                <a:latin typeface="Arial" charset="0"/>
                <a:cs typeface="Arial" charset="0"/>
              </a:rPr>
              <a:t>.</a:t>
            </a:r>
            <a:endParaRPr lang="en-US" sz="1600" smtClean="0">
              <a:latin typeface="Arial" charset="0"/>
              <a:cs typeface="Arial" charset="0"/>
            </a:endParaRPr>
          </a:p>
          <a:p>
            <a:pPr algn="r" rtl="1" eaLnBrk="1" hangingPunct="1">
              <a:buFontTx/>
              <a:buNone/>
            </a:pPr>
            <a:endParaRPr lang="en-US" sz="1600" smtClean="0">
              <a:latin typeface="Arial" charset="0"/>
              <a:cs typeface="Arial" charset="0"/>
            </a:endParaRPr>
          </a:p>
          <a:p>
            <a:pPr algn="r" rtl="1" eaLnBrk="1" hangingPunct="1">
              <a:buFontTx/>
              <a:buNone/>
            </a:pPr>
            <a:r>
              <a:rPr lang="en-US" sz="1600" smtClean="0">
                <a:latin typeface="Arial" charset="0"/>
                <a:cs typeface="Arial" charset="0"/>
              </a:rPr>
              <a:t>[2]</a:t>
            </a:r>
            <a:r>
              <a:rPr lang="fa-IR" sz="1600" smtClean="0">
                <a:latin typeface="Arial" charset="0"/>
                <a:cs typeface="Arial" charset="0"/>
              </a:rPr>
              <a:t> فیلی،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fa-IR" sz="1600" smtClean="0">
                <a:latin typeface="Arial" charset="0"/>
                <a:cs typeface="Arial" charset="0"/>
              </a:rPr>
              <a:t>حمیدرضا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fa-IR" sz="1600" smtClean="0">
                <a:latin typeface="Arial" charset="0"/>
                <a:cs typeface="Arial" charset="0"/>
              </a:rPr>
              <a:t>و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fa-IR" sz="1600" smtClean="0">
                <a:latin typeface="Arial" charset="0"/>
                <a:cs typeface="Arial" charset="0"/>
              </a:rPr>
              <a:t>مقدسی،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fa-IR" sz="1600" smtClean="0">
                <a:latin typeface="Arial" charset="0"/>
                <a:cs typeface="Arial" charset="0"/>
              </a:rPr>
              <a:t>فاطمه 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fa-IR" sz="1600" smtClean="0">
                <a:latin typeface="Arial" charset="0"/>
                <a:cs typeface="Arial" charset="0"/>
              </a:rPr>
              <a:t>و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fa-IR" sz="1600" smtClean="0">
                <a:latin typeface="Arial" charset="0"/>
                <a:cs typeface="Arial" charset="0"/>
              </a:rPr>
              <a:t>نادری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fa-IR" sz="1600" smtClean="0">
                <a:latin typeface="Arial" charset="0"/>
                <a:cs typeface="Arial" charset="0"/>
              </a:rPr>
              <a:t>پور،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fa-IR" sz="1600" smtClean="0">
                <a:latin typeface="Arial" charset="0"/>
                <a:cs typeface="Arial" charset="0"/>
              </a:rPr>
              <a:t>پریسا. 1390 .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مدلسازي کامپيوتري 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سيستم  تهويه 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هواي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خورشيدي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در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ايران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به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کمک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تکنيک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بهينه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سازي- شبيه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سازي،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اولین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همایش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رویکردهای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نوین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درمهندسی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کامپیوتر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و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فناوری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اطلاعات،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رودسر.</a:t>
            </a:r>
            <a:endParaRPr lang="en-US" sz="1600" smtClean="0">
              <a:latin typeface="Arial" charset="0"/>
              <a:cs typeface="Arial" charset="0"/>
            </a:endParaRPr>
          </a:p>
          <a:p>
            <a:pPr algn="r" rtl="1" eaLnBrk="1" hangingPunct="1">
              <a:buFontTx/>
              <a:buNone/>
            </a:pPr>
            <a:endParaRPr lang="en-US" sz="1600" b="1" smtClean="0">
              <a:latin typeface="Arial" charset="0"/>
              <a:cs typeface="Arial" charset="0"/>
            </a:endParaRPr>
          </a:p>
          <a:p>
            <a:pPr algn="r" rtl="1" eaLnBrk="1" hangingPunct="1">
              <a:buFontTx/>
              <a:buNone/>
            </a:pPr>
            <a:r>
              <a:rPr lang="en-US" sz="1600" smtClean="0">
                <a:latin typeface="Arial" charset="0"/>
                <a:cs typeface="Arial" charset="0"/>
              </a:rPr>
              <a:t>[3]</a:t>
            </a:r>
            <a:r>
              <a:rPr lang="ar-SA" sz="1600" smtClean="0">
                <a:latin typeface="Arial" charset="0"/>
                <a:cs typeface="Arial" charset="0"/>
              </a:rPr>
              <a:t> سایت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سازمان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انرژی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های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نو ایران (سانا) به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نشانی  </a:t>
            </a:r>
            <a:r>
              <a:rPr lang="en-US" sz="1600" u="sng" smtClean="0">
                <a:latin typeface="Arial" charset="0"/>
                <a:cs typeface="Arial" charset="0"/>
                <a:hlinkClick r:id="rId2"/>
              </a:rPr>
              <a:t>www.suna.org.ir</a:t>
            </a:r>
            <a:r>
              <a:rPr lang="ar-SA" sz="1600" smtClean="0">
                <a:latin typeface="Arial" charset="0"/>
                <a:cs typeface="Arial" charset="0"/>
              </a:rPr>
              <a:t>.</a:t>
            </a:r>
            <a:endParaRPr lang="en-US" sz="1600" smtClean="0">
              <a:latin typeface="Arial" charset="0"/>
              <a:cs typeface="Arial" charset="0"/>
            </a:endParaRPr>
          </a:p>
          <a:p>
            <a:pPr algn="r" rtl="1" eaLnBrk="1" hangingPunct="1">
              <a:buFontTx/>
              <a:buNone/>
            </a:pPr>
            <a:endParaRPr lang="en-US" sz="1600" smtClean="0">
              <a:latin typeface="Arial" charset="0"/>
              <a:cs typeface="Arial" charset="0"/>
            </a:endParaRPr>
          </a:p>
          <a:p>
            <a:pPr algn="r" rtl="1" eaLnBrk="1" hangingPunct="1">
              <a:buFontTx/>
              <a:buNone/>
            </a:pPr>
            <a:r>
              <a:rPr lang="en-US" sz="1600" smtClean="0">
                <a:latin typeface="Arial" charset="0"/>
                <a:cs typeface="Arial" charset="0"/>
              </a:rPr>
              <a:t>[4]</a:t>
            </a:r>
            <a:r>
              <a:rPr lang="ar-SA" sz="1600" smtClean="0">
                <a:latin typeface="Arial" charset="0"/>
                <a:cs typeface="Arial" charset="0"/>
              </a:rPr>
              <a:t> سایت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سازمان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هواشناسی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جمهوری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اسلامی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ایران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  <a:r>
              <a:rPr lang="ar-SA" sz="1600" smtClean="0">
                <a:latin typeface="Arial" charset="0"/>
                <a:cs typeface="Arial" charset="0"/>
              </a:rPr>
              <a:t>به نشانی </a:t>
            </a:r>
            <a:r>
              <a:rPr lang="en-US" sz="1600" u="sng" smtClean="0">
                <a:latin typeface="Arial" charset="0"/>
                <a:cs typeface="Arial" charset="0"/>
                <a:hlinkClick r:id="rId3"/>
              </a:rPr>
              <a:t>www.irimo.ir</a:t>
            </a:r>
            <a:r>
              <a:rPr lang="ar-SA" sz="1600" smtClean="0">
                <a:latin typeface="Arial" charset="0"/>
                <a:cs typeface="Arial" charset="0"/>
              </a:rPr>
              <a:t>.</a:t>
            </a:r>
            <a:endParaRPr lang="en-US" sz="1600" smtClean="0">
              <a:latin typeface="Arial" charset="0"/>
              <a:cs typeface="Arial" charset="0"/>
            </a:endParaRPr>
          </a:p>
          <a:p>
            <a:pPr algn="r" rtl="1" eaLnBrk="1" hangingPunct="1">
              <a:buFontTx/>
              <a:buNone/>
            </a:pPr>
            <a:endParaRPr lang="en-US" sz="1600" smtClean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sz="1600" smtClean="0">
                <a:latin typeface="Arial" charset="0"/>
                <a:cs typeface="Arial" charset="0"/>
              </a:rPr>
              <a:t>[5] Climasol , 2005</a:t>
            </a:r>
            <a:r>
              <a:rPr lang="ar-SA" sz="1600" smtClean="0">
                <a:latin typeface="Arial" charset="0"/>
                <a:cs typeface="Arial" charset="0"/>
              </a:rPr>
              <a:t>.</a:t>
            </a:r>
            <a:r>
              <a:rPr lang="en-US" sz="1600" smtClean="0">
                <a:latin typeface="Arial" charset="0"/>
                <a:cs typeface="Arial" charset="0"/>
              </a:rPr>
              <a:t>Guidelines for Solar Cooling Feasibility Studies and Analysis of  the  Feasibility Studies, ALTENER Project. ALTENER Project Number 4.1030/Z/02-121/20 Eicker .U, 2003.Solar Technologies for Buildings, Wiley. </a:t>
            </a:r>
          </a:p>
          <a:p>
            <a:pPr eaLnBrk="1" hangingPunct="1">
              <a:buFontTx/>
              <a:buNone/>
            </a:pPr>
            <a:r>
              <a:rPr lang="en-US" sz="1600" smtClean="0">
                <a:latin typeface="Arial" charset="0"/>
                <a:cs typeface="Arial" charset="0"/>
              </a:rPr>
              <a:t> </a:t>
            </a:r>
          </a:p>
          <a:p>
            <a:pPr eaLnBrk="1" hangingPunct="1">
              <a:buFontTx/>
              <a:buNone/>
            </a:pPr>
            <a:r>
              <a:rPr lang="en-US" sz="1600" smtClean="0">
                <a:latin typeface="Arial" charset="0"/>
                <a:cs typeface="Arial" charset="0"/>
              </a:rPr>
              <a:t>[6] Fong K.F, Chow T.T, Lin</a:t>
            </a:r>
            <a:r>
              <a:rPr lang="fa-IR" sz="1600" smtClean="0">
                <a:latin typeface="Arial" charset="0"/>
                <a:cs typeface="Arial" charset="0"/>
              </a:rPr>
              <a:t>.</a:t>
            </a:r>
            <a:r>
              <a:rPr lang="en-US" sz="1600" smtClean="0">
                <a:latin typeface="Arial" charset="0"/>
                <a:cs typeface="Arial" charset="0"/>
              </a:rPr>
              <a:t> Z, Chan L.S, 2010. Simulation–optimization of solar-assisted desiccant cooling system for subtropical Hong Kong, Applied Thermal Engineering 220–228.</a:t>
            </a:r>
          </a:p>
          <a:p>
            <a:pPr algn="r" rtl="1" eaLnBrk="1" hangingPunct="1">
              <a:buFontTx/>
              <a:buNone/>
            </a:pPr>
            <a:endParaRPr lang="en-US" sz="1600" smtClean="0">
              <a:latin typeface="Arial" charset="0"/>
              <a:cs typeface="Arial" charset="0"/>
            </a:endParaRPr>
          </a:p>
          <a:p>
            <a:pPr rtl="1" eaLnBrk="1" hangingPunct="1">
              <a:buFontTx/>
              <a:buNone/>
            </a:pPr>
            <a:endParaRPr lang="en-US" sz="1600" smtClean="0">
              <a:latin typeface="Arial" charset="0"/>
              <a:cs typeface="Arial" charset="0"/>
            </a:endParaRPr>
          </a:p>
          <a:p>
            <a:pPr algn="r" rtl="1" eaLnBrk="1" hangingPunct="1"/>
            <a:endParaRPr lang="en-US" sz="1600" smtClean="0"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96200" y="304800"/>
            <a:ext cx="1295400" cy="783193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>
              <a:defRPr/>
            </a:pPr>
            <a:r>
              <a:rPr lang="fa-IR" sz="4000" dirty="0">
                <a:cs typeface="B Compset" pitchFamily="2" charset="-78"/>
              </a:rPr>
              <a:t>مراجع</a:t>
            </a:r>
            <a:endParaRPr lang="en-US" sz="4000" dirty="0">
              <a:cs typeface="B Compset" pitchFamily="2" charset="-78"/>
            </a:endParaRPr>
          </a:p>
        </p:txBody>
      </p:sp>
      <p:pic>
        <p:nvPicPr>
          <p:cNvPr id="28679" name="Picture 2" descr="H:\Capture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0" y="1371600"/>
            <a:ext cx="10668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2"/>
          </p:nvPr>
        </p:nvSpPr>
        <p:spPr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BD0A21A8-E706-48B0-B426-A1A6C38DAF6A}" type="slidenum">
              <a:rPr lang="en-US" smtClean="0"/>
              <a:pPr eaLnBrk="1" hangingPunct="1">
                <a:defRPr/>
              </a:pPr>
              <a:t>26</a:t>
            </a:fld>
            <a:endParaRPr lang="en-US" smtClean="0"/>
          </a:p>
        </p:txBody>
      </p:sp>
      <p:sp>
        <p:nvSpPr>
          <p:cNvPr id="29699" name="Content Placeholder 5"/>
          <p:cNvSpPr>
            <a:spLocks noGrp="1"/>
          </p:cNvSpPr>
          <p:nvPr>
            <p:ph idx="1"/>
          </p:nvPr>
        </p:nvSpPr>
        <p:spPr>
          <a:xfrm>
            <a:off x="457200" y="304800"/>
            <a:ext cx="6324600" cy="57912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1600" smtClean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sz="1600" smtClean="0">
                <a:latin typeface="Arial" charset="0"/>
                <a:cs typeface="Arial" charset="0"/>
              </a:rPr>
              <a:t>[7] Mavrotas N George,</a:t>
            </a:r>
            <a:r>
              <a:rPr lang="ar-SA" sz="1600" smtClean="0">
                <a:latin typeface="Arial" charset="0"/>
                <a:cs typeface="Arial" charset="0"/>
              </a:rPr>
              <a:t>2009</a:t>
            </a:r>
            <a:r>
              <a:rPr lang="en-US" sz="1600" smtClean="0">
                <a:latin typeface="Arial" charset="0"/>
                <a:cs typeface="Arial" charset="0"/>
              </a:rPr>
              <a:t>. Effective implementation of the ε-constraint method in Multi-Objective Mathematical Programming problems, Applied Mathematics and Computation, Volume 213, Issue 2, 15 July 2009, Pages 455-465</a:t>
            </a:r>
            <a:r>
              <a:rPr lang="ar-SA" sz="1600" smtClean="0">
                <a:latin typeface="Arial" charset="0"/>
                <a:cs typeface="Arial" charset="0"/>
              </a:rPr>
              <a:t>.</a:t>
            </a:r>
            <a:endParaRPr lang="en-US" sz="1600" smtClean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ar-SA" sz="1600" smtClean="0">
                <a:latin typeface="Arial" charset="0"/>
                <a:cs typeface="Arial" charset="0"/>
              </a:rPr>
              <a:t> </a:t>
            </a:r>
            <a:endParaRPr lang="en-US" sz="1600" smtClean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sz="1600" smtClean="0">
                <a:latin typeface="Arial" charset="0"/>
                <a:cs typeface="Arial" charset="0"/>
              </a:rPr>
              <a:t>[8] Syberfeldt Anna, Amos Ng, I</a:t>
            </a:r>
            <a:r>
              <a:rPr lang="ar-SA" sz="1600" smtClean="0">
                <a:latin typeface="Arial" charset="0"/>
                <a:cs typeface="Arial" charset="0"/>
              </a:rPr>
              <a:t>.</a:t>
            </a:r>
            <a:r>
              <a:rPr lang="en-US" sz="1600" smtClean="0">
                <a:latin typeface="Arial" charset="0"/>
                <a:cs typeface="Arial" charset="0"/>
              </a:rPr>
              <a:t>John Robert, Moore Philip, 2009</a:t>
            </a:r>
            <a:r>
              <a:rPr lang="ar-SA" sz="1600" smtClean="0">
                <a:latin typeface="Arial" charset="0"/>
                <a:cs typeface="Arial" charset="0"/>
              </a:rPr>
              <a:t>. </a:t>
            </a:r>
            <a:r>
              <a:rPr lang="en-US" sz="1600" smtClean="0">
                <a:latin typeface="Arial" charset="0"/>
                <a:cs typeface="Arial" charset="0"/>
              </a:rPr>
              <a:t>Multi-objective evolutionary</a:t>
            </a:r>
            <a:r>
              <a:rPr lang="ar-SA" sz="1600" smtClean="0">
                <a:latin typeface="Arial" charset="0"/>
                <a:cs typeface="Arial" charset="0"/>
              </a:rPr>
              <a:t>  </a:t>
            </a:r>
            <a:r>
              <a:rPr lang="en-US" sz="1600" smtClean="0">
                <a:latin typeface="Arial" charset="0"/>
                <a:cs typeface="Arial" charset="0"/>
              </a:rPr>
              <a:t>simulation-optimization of a real-world manufacturing problem, Robotics and Computer- Integrated Manufacturing, Volume 25, Issue 6, December 2009, Pages 926-931</a:t>
            </a:r>
            <a:r>
              <a:rPr lang="ar-SA" sz="1600" smtClean="0">
                <a:latin typeface="Arial" charset="0"/>
                <a:cs typeface="Arial" charset="0"/>
              </a:rPr>
              <a:t>. </a:t>
            </a:r>
            <a:endParaRPr lang="en-US" sz="1600" smtClean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ar-SA" sz="1600" smtClean="0">
                <a:latin typeface="Arial" charset="0"/>
                <a:cs typeface="Arial" charset="0"/>
              </a:rPr>
              <a:t> </a:t>
            </a:r>
            <a:endParaRPr lang="en-US" sz="1600" smtClean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sz="1600" smtClean="0">
                <a:latin typeface="Arial" charset="0"/>
                <a:cs typeface="Arial" charset="0"/>
              </a:rPr>
              <a:t>[9] Vidal H, Escobar.R , Colle.S, 2009. Simulation and Optimization of  a Solar Driven Air Conditioning System for a house in Chile, Proceeding of the ISES Solar World Congress:Renewable Energy Shaping Our Future.</a:t>
            </a:r>
          </a:p>
          <a:p>
            <a:pPr eaLnBrk="1" hangingPunct="1">
              <a:buFontTx/>
              <a:buNone/>
            </a:pPr>
            <a:r>
              <a:rPr lang="en-US" sz="1600" smtClean="0">
                <a:latin typeface="Arial" charset="0"/>
                <a:cs typeface="Arial" charset="0"/>
              </a:rPr>
              <a:t> </a:t>
            </a:r>
          </a:p>
          <a:p>
            <a:pPr eaLnBrk="1" hangingPunct="1">
              <a:buFontTx/>
              <a:buNone/>
            </a:pPr>
            <a:r>
              <a:rPr lang="en-US" sz="1600" smtClean="0">
                <a:latin typeface="Arial" charset="0"/>
                <a:cs typeface="Arial" charset="0"/>
              </a:rPr>
              <a:t>[10] </a:t>
            </a:r>
            <a:r>
              <a:rPr lang="en-US" sz="1600" u="sng" smtClean="0">
                <a:latin typeface="Arial" charset="0"/>
                <a:cs typeface="Arial" charset="0"/>
                <a:hlinkClick r:id="rId2"/>
              </a:rPr>
              <a:t>www.meteonorm.com</a:t>
            </a:r>
            <a:endParaRPr lang="en-US" sz="1600" smtClean="0">
              <a:latin typeface="Arial" charset="0"/>
              <a:cs typeface="Arial" charset="0"/>
            </a:endParaRPr>
          </a:p>
          <a:p>
            <a:pPr rtl="1" eaLnBrk="1" hangingPunct="1">
              <a:buFontTx/>
              <a:buNone/>
            </a:pPr>
            <a:r>
              <a:rPr lang="ar-SA" sz="1600" smtClean="0">
                <a:latin typeface="Arial" charset="0"/>
                <a:cs typeface="Arial" charset="0"/>
              </a:rPr>
              <a:t> </a:t>
            </a:r>
            <a:endParaRPr lang="en-US" sz="1600" smtClean="0">
              <a:latin typeface="Arial" charset="0"/>
              <a:cs typeface="Arial" charset="0"/>
            </a:endParaRPr>
          </a:p>
          <a:p>
            <a:pPr rtl="1" eaLnBrk="1" hangingPunct="1">
              <a:buFontTx/>
              <a:buNone/>
            </a:pPr>
            <a:r>
              <a:rPr lang="en-US" sz="1600" smtClean="0">
                <a:latin typeface="Arial" charset="0"/>
                <a:cs typeface="Arial" charset="0"/>
              </a:rPr>
              <a:t>[11] Zhai X.Q,Wang R.Z, Dai Y.J, Wu J.Y, Xu Y.X, Ma. Q, 2007. Solar integrated energy</a:t>
            </a:r>
          </a:p>
          <a:p>
            <a:pPr algn="r" rtl="1" eaLnBrk="1" hangingPunct="1"/>
            <a:endParaRPr lang="en-US" sz="1600" smtClean="0"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96200" y="304800"/>
            <a:ext cx="1295400" cy="783193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>
              <a:defRPr/>
            </a:pPr>
            <a:r>
              <a:rPr lang="fa-IR" sz="4000" dirty="0">
                <a:cs typeface="B Compset" pitchFamily="2" charset="-78"/>
              </a:rPr>
              <a:t>مراجع</a:t>
            </a:r>
            <a:endParaRPr lang="en-US" sz="4000" dirty="0">
              <a:cs typeface="B Compset" pitchFamily="2" charset="-78"/>
            </a:endParaRPr>
          </a:p>
        </p:txBody>
      </p:sp>
      <p:pic>
        <p:nvPicPr>
          <p:cNvPr id="29703" name="Picture 2" descr="H:\Capture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0" y="1371600"/>
            <a:ext cx="10668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5800" y="1371600"/>
            <a:ext cx="7772400" cy="2438400"/>
          </a:xfrm>
        </p:spPr>
        <p:txBody>
          <a:bodyPr/>
          <a:lstStyle/>
          <a:p>
            <a:pPr algn="ctr" eaLnBrk="1" hangingPunct="1"/>
            <a:r>
              <a:rPr lang="fa-IR" sz="7200" smtClean="0">
                <a:latin typeface="IranNastaliq" pitchFamily="18" charset="0"/>
                <a:cs typeface="IranNastaliq" pitchFamily="18" charset="0"/>
              </a:rPr>
              <a:t>از حسن </a:t>
            </a:r>
            <a:r>
              <a:rPr lang="fa-IR" sz="8000" smtClean="0">
                <a:latin typeface="IranNastaliq" pitchFamily="18" charset="0"/>
                <a:cs typeface="IranNastaliq" pitchFamily="18" charset="0"/>
              </a:rPr>
              <a:t>توجه</a:t>
            </a:r>
            <a:r>
              <a:rPr lang="fa-IR" sz="7200" smtClean="0">
                <a:latin typeface="IranNastaliq" pitchFamily="18" charset="0"/>
                <a:cs typeface="IranNastaliq" pitchFamily="18" charset="0"/>
              </a:rPr>
              <a:t> شما سپاسگزاریم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-228600" y="6381750"/>
            <a:ext cx="2133600" cy="476250"/>
          </a:xfrm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fld id="{E57EC985-BDF3-4E39-964F-E990B10120B1}" type="slidenum">
              <a:rPr lang="en-US" smtClean="0"/>
              <a:pPr algn="ctr" eaLnBrk="1" hangingPunct="1">
                <a:defRPr/>
              </a:pPr>
              <a:t>27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85"/>
            <a:ext cx="9144000" cy="6853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75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590800" y="914400"/>
            <a:ext cx="2438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200" b="1" dirty="0">
              <a:latin typeface="+mn-lt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96200" y="304800"/>
            <a:ext cx="1295400" cy="783193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a-IR" sz="4000" dirty="0">
                <a:cs typeface="B Compset" pitchFamily="2" charset="-78"/>
              </a:rPr>
              <a:t>مقدمه</a:t>
            </a:r>
            <a:endParaRPr lang="en-US" sz="4000" dirty="0">
              <a:cs typeface="B Compset" pitchFamily="2" charset="-78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-1066800" y="6381750"/>
            <a:ext cx="2133600" cy="476250"/>
          </a:xfrm>
        </p:spPr>
        <p:txBody>
          <a:bodyPr/>
          <a:lstStyle/>
          <a:p>
            <a:pPr>
              <a:defRPr/>
            </a:pPr>
            <a:fld id="{3B265AEE-91A8-4D67-9DF4-692A7EE0F4A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324600" cy="5715000"/>
          </a:xfrm>
        </p:spPr>
        <p:txBody>
          <a:bodyPr>
            <a:normAutofit fontScale="92500" lnSpcReduction="10000"/>
          </a:bodyPr>
          <a:lstStyle/>
          <a:p>
            <a:pPr algn="just" rtl="1">
              <a:buFont typeface="Wingdings" pitchFamily="2" charset="2"/>
              <a:buChar char="ü"/>
              <a:defRPr/>
            </a:pPr>
            <a:r>
              <a:rPr lang="fa-IR" b="1" dirty="0" smtClean="0">
                <a:cs typeface="B Compset" pitchFamily="2" charset="-78"/>
              </a:rPr>
              <a:t>از آنجا که در راه اندازی سیستم های تهویه خورشیدی بالاترین هزينه مربوط به خريد كلكتورها می باشد ،  بر آن شدیم  تا از كلكتورهاي خريداري گردیده بيشترين استفاده را نموده و با تغيير در تجهيزات جانبي با توجه به نياز در فصول مختلف، سيستم تهويه را بصورت گرمايشي وهم سرمايشي تبديل كرد.</a:t>
            </a:r>
          </a:p>
          <a:p>
            <a:pPr algn="just" rtl="1">
              <a:buFont typeface="Wingdings" pitchFamily="2" charset="2"/>
              <a:buChar char="ü"/>
              <a:defRPr/>
            </a:pPr>
            <a:endParaRPr lang="fa-IR" b="1" dirty="0" smtClean="0">
              <a:cs typeface="B Compset" pitchFamily="2" charset="-78"/>
            </a:endParaRPr>
          </a:p>
          <a:p>
            <a:pPr algn="just" rtl="1">
              <a:buFont typeface="Wingdings" pitchFamily="2" charset="2"/>
              <a:buChar char="ü"/>
              <a:defRPr/>
            </a:pPr>
            <a:r>
              <a:rPr lang="fa-IR" b="1" dirty="0" smtClean="0">
                <a:cs typeface="B Compset" pitchFamily="2" charset="-78"/>
              </a:rPr>
              <a:t> در اين تحقيق به بررسي يك سيستم دو منظوره سرمايشي-گرمايشي پرداختيم و بدلیل </a:t>
            </a:r>
            <a:r>
              <a:rPr lang="ar-SA" b="1" dirty="0" smtClean="0">
                <a:cs typeface="B Compset" pitchFamily="2" charset="-78"/>
              </a:rPr>
              <a:t>جدید </a:t>
            </a:r>
            <a:r>
              <a:rPr lang="fa-IR" b="1" dirty="0" smtClean="0">
                <a:cs typeface="B Compset" pitchFamily="2" charset="-78"/>
              </a:rPr>
              <a:t>بودن </a:t>
            </a:r>
            <a:r>
              <a:rPr lang="ar-SA" b="1" dirty="0" smtClean="0">
                <a:cs typeface="B Compset" pitchFamily="2" charset="-78"/>
              </a:rPr>
              <a:t>ايده </a:t>
            </a:r>
            <a:r>
              <a:rPr lang="fa-IR" b="1" dirty="0" smtClean="0">
                <a:cs typeface="B Compset" pitchFamily="2" charset="-78"/>
              </a:rPr>
              <a:t>تامین سرمایش از انرژی خورشید، در اين تحقيق در باره سيستم سرمايشي به تفصيل سخن گفته خواهد شد.</a:t>
            </a:r>
          </a:p>
          <a:p>
            <a:pPr algn="just" rtl="1">
              <a:buFont typeface="Wingdings" pitchFamily="2" charset="2"/>
              <a:buChar char="ü"/>
              <a:defRPr/>
            </a:pPr>
            <a:endParaRPr lang="fa-IR" b="1" dirty="0" smtClean="0">
              <a:cs typeface="B Compset" pitchFamily="2" charset="-78"/>
            </a:endParaRPr>
          </a:p>
          <a:p>
            <a:pPr algn="just" rtl="1">
              <a:buFont typeface="Wingdings" pitchFamily="2" charset="2"/>
              <a:buChar char="ü"/>
              <a:defRPr/>
            </a:pPr>
            <a:r>
              <a:rPr lang="fa-IR" b="1" dirty="0" smtClean="0">
                <a:cs typeface="B Compset" pitchFamily="2" charset="-78"/>
              </a:rPr>
              <a:t> جهت جلوگيري از اطاله كلام ، صرفا به بیان فرایند و نتايج شبيه</a:t>
            </a:r>
            <a:r>
              <a:rPr lang="en-US" b="1" dirty="0" smtClean="0">
                <a:cs typeface="B Compset" pitchFamily="2" charset="-78"/>
              </a:rPr>
              <a:t> </a:t>
            </a:r>
            <a:r>
              <a:rPr lang="fa-IR" b="1" dirty="0" smtClean="0">
                <a:cs typeface="B Compset" pitchFamily="2" charset="-78"/>
              </a:rPr>
              <a:t>سازي در مورد سيستم سرمايشي  </a:t>
            </a:r>
            <a:r>
              <a:rPr lang="ar-SA" b="1" dirty="0" smtClean="0">
                <a:cs typeface="B Compset" pitchFamily="2" charset="-78"/>
              </a:rPr>
              <a:t>پرداخته و از </a:t>
            </a:r>
            <a:r>
              <a:rPr lang="fa-IR" b="1" dirty="0" smtClean="0">
                <a:cs typeface="B Compset" pitchFamily="2" charset="-78"/>
              </a:rPr>
              <a:t>توضيحات مجدد  جهت  شبيه سازي  براي سيستم گرمايشی صرف نظر خواهد گردید. </a:t>
            </a:r>
          </a:p>
          <a:p>
            <a:pPr algn="just" rtl="1">
              <a:buFont typeface="Wingdings" pitchFamily="2" charset="2"/>
              <a:buChar char="ü"/>
              <a:defRPr/>
            </a:pPr>
            <a:endParaRPr lang="fa-IR" b="1" dirty="0" smtClean="0">
              <a:cs typeface="B Compset" pitchFamily="2" charset="-78"/>
            </a:endParaRPr>
          </a:p>
          <a:p>
            <a:pPr algn="just" rtl="1">
              <a:buFont typeface="Wingdings" pitchFamily="2" charset="2"/>
              <a:buChar char="ü"/>
              <a:defRPr/>
            </a:pPr>
            <a:r>
              <a:rPr lang="fa-IR" b="1" dirty="0" smtClean="0">
                <a:cs typeface="B Compset" pitchFamily="2" charset="-78"/>
              </a:rPr>
              <a:t>سيستم مذكور صرفا جهت تهويه مي باشد و نه تهيه آبگرم و ... .</a:t>
            </a:r>
            <a:endParaRPr lang="en-US" b="1" dirty="0" smtClean="0">
              <a:cs typeface="B Compset" pitchFamily="2" charset="-78"/>
            </a:endParaRPr>
          </a:p>
          <a:p>
            <a:pPr algn="just" rtl="1">
              <a:buFont typeface="Wingdings" pitchFamily="2" charset="2"/>
              <a:buChar char="v"/>
              <a:defRPr/>
            </a:pPr>
            <a:endParaRPr lang="fa-IR" b="1" dirty="0" smtClean="0">
              <a:cs typeface="B Compset" pitchFamily="2" charset="-78"/>
            </a:endParaRPr>
          </a:p>
        </p:txBody>
      </p:sp>
      <p:pic>
        <p:nvPicPr>
          <p:cNvPr id="8200" name="Picture 2" descr="H:\Captur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0" y="1371600"/>
            <a:ext cx="10668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590800" y="914400"/>
            <a:ext cx="2438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200" b="1" dirty="0">
              <a:latin typeface="+mn-lt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96200" y="304800"/>
            <a:ext cx="1295400" cy="783193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a-IR" sz="4000" dirty="0">
                <a:cs typeface="B Compset" pitchFamily="2" charset="-78"/>
              </a:rPr>
              <a:t>مقدمه</a:t>
            </a:r>
            <a:endParaRPr lang="en-US" sz="4000" dirty="0">
              <a:cs typeface="B Compset" pitchFamily="2" charset="-78"/>
            </a:endParaRPr>
          </a:p>
        </p:txBody>
      </p:sp>
      <p:sp>
        <p:nvSpPr>
          <p:cNvPr id="11270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-1066800" y="6381750"/>
            <a:ext cx="2133600" cy="476250"/>
          </a:xfrm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5BA70FFD-C9E8-446C-96CE-55A0472FE55E}" type="slidenum">
              <a:rPr lang="en-US" smtClean="0"/>
              <a:pPr eaLnBrk="1" hangingPunct="1">
                <a:defRPr/>
              </a:pPr>
              <a:t>4</a:t>
            </a:fld>
            <a:endParaRPr lang="en-US" smtClean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324600" cy="5715000"/>
          </a:xfrm>
        </p:spPr>
        <p:txBody>
          <a:bodyPr>
            <a:normAutofit lnSpcReduction="10000"/>
          </a:bodyPr>
          <a:lstStyle/>
          <a:p>
            <a:pPr algn="r" rtl="1" eaLnBrk="1" hangingPunct="1">
              <a:buFont typeface="Wingdings" pitchFamily="2" charset="2"/>
              <a:buChar char="ü"/>
              <a:defRPr/>
            </a:pPr>
            <a:endParaRPr lang="fa-IR" b="1" dirty="0" smtClean="0">
              <a:cs typeface="B Compset" pitchFamily="2" charset="-78"/>
            </a:endParaRPr>
          </a:p>
          <a:p>
            <a:pPr algn="r" rtl="1" eaLnBrk="1" hangingPunct="1">
              <a:buFont typeface="Wingdings" pitchFamily="2" charset="2"/>
              <a:buChar char="ü"/>
              <a:defRPr/>
            </a:pPr>
            <a:r>
              <a:rPr lang="ar-SA" b="1" dirty="0" smtClean="0">
                <a:cs typeface="B Compset" pitchFamily="2" charset="-78"/>
              </a:rPr>
              <a:t>آنچه که در این تحقیق دنبال می شود،  بررسی این نکته است که با  توجه  به این که  هزینه اولیه راه اندازی سیستم</a:t>
            </a:r>
            <a:r>
              <a:rPr lang="en-US" b="1" dirty="0" smtClean="0">
                <a:cs typeface="B Compset" pitchFamily="2" charset="-78"/>
              </a:rPr>
              <a:t> </a:t>
            </a:r>
            <a:r>
              <a:rPr lang="ar-SA" b="1" dirty="0" smtClean="0">
                <a:cs typeface="B Compset" pitchFamily="2" charset="-78"/>
              </a:rPr>
              <a:t>هاي خورشيدي بالاتر از هزینه اولیه استفاده از سيستم هاي گرمايشي و سرمايشي ديگر است ، و با در نظر داشتن اینکه ایران در زمینه استفاده از انرژی خورشیدی قابلیت زیادی دارد، (به علت موقعیت جغرافیایی و قرار گرفتن در عرض جغرافیایی جنوب کمتر از 40 درجه)، آیا استفاده از این سیستمها به صرفه هست و یا خیر؟</a:t>
            </a:r>
            <a:endParaRPr lang="fa-IR" b="1" dirty="0" smtClean="0">
              <a:cs typeface="B Compset" pitchFamily="2" charset="-78"/>
            </a:endParaRPr>
          </a:p>
          <a:p>
            <a:pPr algn="r" rtl="1" eaLnBrk="1" hangingPunct="1">
              <a:buFont typeface="Wingdings" pitchFamily="2" charset="2"/>
              <a:buChar char="ü"/>
              <a:defRPr/>
            </a:pPr>
            <a:endParaRPr lang="fa-IR" b="1" dirty="0" smtClean="0">
              <a:cs typeface="B Compset" pitchFamily="2" charset="-78"/>
            </a:endParaRPr>
          </a:p>
          <a:p>
            <a:pPr algn="r" rtl="1" eaLnBrk="1" hangingPunct="1">
              <a:buFont typeface="Wingdings" pitchFamily="2" charset="2"/>
              <a:buChar char="ü"/>
              <a:defRPr/>
            </a:pPr>
            <a:r>
              <a:rPr lang="ar-SA" b="1" dirty="0" smtClean="0">
                <a:cs typeface="B Compset" pitchFamily="2" charset="-78"/>
              </a:rPr>
              <a:t>در آخر لازم به ذكر است که هر يك از اين سيستم ها نيازمند سوخت كمكي هستند تا كمبود تابش خورشيد را در بعضي روزها مانند روزهايي كه گرد و غبار زياد  يا  هوا  ابري است، را جبران كنند</a:t>
            </a:r>
            <a:r>
              <a:rPr lang="fa-IR" b="1" dirty="0" smtClean="0">
                <a:cs typeface="B Compset" pitchFamily="2" charset="-78"/>
              </a:rPr>
              <a:t>.</a:t>
            </a:r>
            <a:endParaRPr lang="en-US" b="1" dirty="0" smtClean="0">
              <a:cs typeface="B Compset" pitchFamily="2" charset="-78"/>
            </a:endParaRPr>
          </a:p>
          <a:p>
            <a:pPr algn="r" rtl="1" eaLnBrk="1" hangingPunct="1">
              <a:buFontTx/>
              <a:buNone/>
              <a:defRPr/>
            </a:pPr>
            <a:r>
              <a:rPr lang="en-US" b="1" dirty="0" smtClean="0">
                <a:cs typeface="B Compset" pitchFamily="2" charset="-78"/>
              </a:rPr>
              <a:t> </a:t>
            </a:r>
          </a:p>
        </p:txBody>
      </p:sp>
      <p:pic>
        <p:nvPicPr>
          <p:cNvPr id="9224" name="Picture 2" descr="H:\Captur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0" y="1371600"/>
            <a:ext cx="10668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590800" y="914400"/>
            <a:ext cx="2438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200" b="1" dirty="0">
              <a:latin typeface="+mn-lt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96200" y="304800"/>
            <a:ext cx="1295400" cy="119181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a-IR" sz="3200" dirty="0">
                <a:cs typeface="B Compset" pitchFamily="2" charset="-78"/>
              </a:rPr>
              <a:t>توصيف سيستم</a:t>
            </a:r>
            <a:endParaRPr lang="en-US" sz="3200" dirty="0">
              <a:cs typeface="B Compset" pitchFamily="2" charset="-78"/>
            </a:endParaRPr>
          </a:p>
        </p:txBody>
      </p:sp>
      <p:sp>
        <p:nvSpPr>
          <p:cNvPr id="13318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-1066800" y="6381750"/>
            <a:ext cx="2133600" cy="476250"/>
          </a:xfrm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17CC0F6C-E2D7-4BCC-AF55-5B40DB57AC86}" type="slidenum">
              <a:rPr lang="en-US" smtClean="0"/>
              <a:pPr eaLnBrk="1" hangingPunct="1">
                <a:defRPr/>
              </a:pPr>
              <a:t>5</a:t>
            </a:fld>
            <a:endParaRPr lang="en-US" smtClean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28600"/>
            <a:ext cx="6324600" cy="6019800"/>
          </a:xfrm>
        </p:spPr>
        <p:txBody>
          <a:bodyPr/>
          <a:lstStyle/>
          <a:p>
            <a:pPr algn="r" rtl="1" eaLnBrk="1" hangingPunct="1">
              <a:buFont typeface="Wingdings" pitchFamily="2" charset="2"/>
              <a:buChar char="ü"/>
            </a:pPr>
            <a:r>
              <a:rPr lang="fa-IR" b="1" dirty="0" smtClean="0">
                <a:cs typeface="B Compset" pitchFamily="2" charset="-78"/>
              </a:rPr>
              <a:t>دو نوع چیلر وجود دارد، چیلر تراکمی ( سیستمهای متداول موجود ) و چیلر جذبی</a:t>
            </a:r>
          </a:p>
          <a:p>
            <a:pPr algn="r" rtl="1" eaLnBrk="1" hangingPunct="1">
              <a:buFont typeface="Wingdings" pitchFamily="2" charset="2"/>
              <a:buChar char="ü"/>
            </a:pPr>
            <a:r>
              <a:rPr lang="fa-IR" b="1" dirty="0" smtClean="0">
                <a:cs typeface="B Compset" pitchFamily="2" charset="-78"/>
              </a:rPr>
              <a:t>چیلر های جذبی نیز به دو دسته چیلر جذبی با جاذب جامد و چیلر جذبی با جاذب مایع</a:t>
            </a:r>
          </a:p>
          <a:p>
            <a:pPr algn="r" rtl="1" eaLnBrk="1" hangingPunct="1">
              <a:buFont typeface="Wingdings" pitchFamily="2" charset="2"/>
              <a:buChar char="ü"/>
            </a:pPr>
            <a:endParaRPr lang="en-US" b="1" dirty="0" smtClean="0">
              <a:cs typeface="B Compset" pitchFamily="2" charset="-78"/>
            </a:endParaRPr>
          </a:p>
          <a:p>
            <a:pPr algn="r" rtl="1" eaLnBrk="1" hangingPunct="1">
              <a:buFont typeface="Wingdings" pitchFamily="2" charset="2"/>
              <a:buChar char="ü"/>
            </a:pPr>
            <a:r>
              <a:rPr lang="fa-IR" b="1" dirty="0" smtClean="0">
                <a:cs typeface="B Compset" pitchFamily="2" charset="-78"/>
              </a:rPr>
              <a:t>در این تحقیق، سیستم جذبی با جاذب مایع لیتیم برومید مورد مطالعه قرار گرفته است.</a:t>
            </a:r>
          </a:p>
          <a:p>
            <a:pPr algn="r" rtl="1" eaLnBrk="1" hangingPunct="1">
              <a:buFont typeface="Wingdings" pitchFamily="2" charset="2"/>
              <a:buChar char="ü"/>
            </a:pPr>
            <a:endParaRPr lang="en-US" b="1" dirty="0" smtClean="0">
              <a:cs typeface="B Compset" pitchFamily="2" charset="-78"/>
            </a:endParaRPr>
          </a:p>
          <a:p>
            <a:pPr algn="r" rtl="1" eaLnBrk="1" hangingPunct="1">
              <a:buFont typeface="Wingdings" pitchFamily="2" charset="2"/>
              <a:buChar char="ü"/>
            </a:pPr>
            <a:r>
              <a:rPr lang="fa-IR" sz="2800" b="1" dirty="0" smtClean="0">
                <a:cs typeface="B Compset" pitchFamily="2" charset="-78"/>
              </a:rPr>
              <a:t>مزایای چیلرهای جذبی خورشیدی :</a:t>
            </a:r>
          </a:p>
          <a:p>
            <a:pPr algn="r" rtl="1" eaLnBrk="1" hangingPunct="1">
              <a:buFont typeface="Wingdings" pitchFamily="2" charset="2"/>
              <a:buChar char="v"/>
            </a:pPr>
            <a:r>
              <a:rPr lang="fa-IR" b="1" dirty="0" smtClean="0">
                <a:cs typeface="B Compset" pitchFamily="2" charset="-78"/>
              </a:rPr>
              <a:t>کاهش مصرف برق</a:t>
            </a:r>
            <a:r>
              <a:rPr lang="fa-IR" b="1" i="1" dirty="0" smtClean="0">
                <a:cs typeface="B Compset" pitchFamily="2" charset="-78"/>
              </a:rPr>
              <a:t> </a:t>
            </a:r>
            <a:endParaRPr lang="fa-IR" b="1" dirty="0" smtClean="0">
              <a:cs typeface="B Compset" pitchFamily="2" charset="-78"/>
            </a:endParaRPr>
          </a:p>
          <a:p>
            <a:pPr algn="r" rtl="1" eaLnBrk="1" hangingPunct="1">
              <a:buFont typeface="Wingdings" pitchFamily="2" charset="2"/>
              <a:buChar char="v"/>
            </a:pPr>
            <a:r>
              <a:rPr lang="fa-IR" b="1" dirty="0" smtClean="0">
                <a:cs typeface="B Compset" pitchFamily="2" charset="-78"/>
              </a:rPr>
              <a:t>کاهش تولیدگازگلخانه ای</a:t>
            </a:r>
          </a:p>
          <a:p>
            <a:pPr algn="r" rtl="1" eaLnBrk="1" hangingPunct="1">
              <a:buFont typeface="Wingdings" pitchFamily="2" charset="2"/>
              <a:buChar char="v"/>
            </a:pPr>
            <a:r>
              <a:rPr lang="fa-IR" b="1" dirty="0" smtClean="0">
                <a:cs typeface="B Compset" pitchFamily="2" charset="-78"/>
              </a:rPr>
              <a:t>عدم وابستگی به سوخت های فسیلی(تا حد زیادی، با در نظر گرفتن سوخت کمکی)</a:t>
            </a:r>
            <a:r>
              <a:rPr lang="fa-IR" b="1" i="1" dirty="0" smtClean="0">
                <a:cs typeface="B Compset" pitchFamily="2" charset="-78"/>
              </a:rPr>
              <a:t> </a:t>
            </a:r>
            <a:endParaRPr lang="fa-IR" b="1" dirty="0" smtClean="0">
              <a:cs typeface="B Compset" pitchFamily="2" charset="-78"/>
            </a:endParaRPr>
          </a:p>
          <a:p>
            <a:pPr algn="r" rtl="1" eaLnBrk="1" hangingPunct="1">
              <a:buFont typeface="Wingdings" pitchFamily="2" charset="2"/>
              <a:buChar char="v"/>
            </a:pPr>
            <a:r>
              <a:rPr lang="fa-IR" b="1" dirty="0" smtClean="0">
                <a:cs typeface="B Compset" pitchFamily="2" charset="-78"/>
              </a:rPr>
              <a:t>کاهش مصرف مبردهای مضر برای محیط زیست مانند </a:t>
            </a:r>
            <a:r>
              <a:rPr lang="en-US" b="1" dirty="0" smtClean="0">
                <a:cs typeface="B Compset" pitchFamily="2" charset="-78"/>
              </a:rPr>
              <a:t>CFC</a:t>
            </a:r>
            <a:endParaRPr lang="fa-IR" b="1" dirty="0" smtClean="0">
              <a:cs typeface="B Compset" pitchFamily="2" charset="-78"/>
            </a:endParaRPr>
          </a:p>
          <a:p>
            <a:pPr algn="r" rtl="1" eaLnBrk="1" hangingPunct="1">
              <a:buFont typeface="Wingdings" pitchFamily="2" charset="2"/>
              <a:buChar char="ü"/>
            </a:pPr>
            <a:endParaRPr lang="fa-IR" b="1" dirty="0" smtClean="0">
              <a:cs typeface="B Compset" pitchFamily="2" charset="-78"/>
            </a:endParaRPr>
          </a:p>
          <a:p>
            <a:pPr eaLnBrk="1" hangingPunct="1">
              <a:buFontTx/>
              <a:buNone/>
            </a:pPr>
            <a:endParaRPr lang="en-US" sz="2000" dirty="0" smtClean="0">
              <a:cs typeface="B Compset" pitchFamily="2" charset="-78"/>
            </a:endParaRPr>
          </a:p>
        </p:txBody>
      </p:sp>
      <p:pic>
        <p:nvPicPr>
          <p:cNvPr id="11272" name="Picture 2" descr="H:\Captur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10668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F:\fatemeh\fatemeh\Data base\Presenter Media\erq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96200" y="3657600"/>
            <a:ext cx="12192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590800" y="914400"/>
            <a:ext cx="2438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200" b="1" dirty="0">
              <a:latin typeface="+mn-lt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96200" y="304800"/>
            <a:ext cx="1295400" cy="119181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a-IR" sz="3200" dirty="0">
                <a:cs typeface="B Compset" pitchFamily="2" charset="-78"/>
              </a:rPr>
              <a:t>توصيف سيستم</a:t>
            </a:r>
            <a:endParaRPr lang="en-US" sz="3200" dirty="0">
              <a:cs typeface="B Compset" pitchFamily="2" charset="-78"/>
            </a:endParaRPr>
          </a:p>
        </p:txBody>
      </p:sp>
      <p:sp>
        <p:nvSpPr>
          <p:cNvPr id="12294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-1066800" y="6381750"/>
            <a:ext cx="2133600" cy="476250"/>
          </a:xfrm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665D6C3A-2A7F-4EB5-A973-D616537306F8}" type="slidenum">
              <a:rPr lang="en-US" smtClean="0"/>
              <a:pPr eaLnBrk="1" hangingPunct="1">
                <a:defRPr/>
              </a:pPr>
              <a:t>6</a:t>
            </a:fld>
            <a:endParaRPr lang="en-US" smtClean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381000"/>
            <a:ext cx="6324600" cy="4419600"/>
          </a:xfrm>
        </p:spPr>
        <p:txBody>
          <a:bodyPr/>
          <a:lstStyle/>
          <a:p>
            <a:pPr algn="ctr" rtl="1" eaLnBrk="1" hangingPunct="1">
              <a:buFontTx/>
              <a:buNone/>
              <a:defRPr/>
            </a:pPr>
            <a:r>
              <a:rPr lang="fa-IR" sz="2800" b="1" dirty="0" smtClean="0">
                <a:cs typeface="B Compset" pitchFamily="2" charset="-78"/>
              </a:rPr>
              <a:t>اجزاي اصلي اين سيستم عبارتند از : </a:t>
            </a:r>
          </a:p>
          <a:p>
            <a:pPr algn="ctr" rtl="1" eaLnBrk="1" hangingPunct="1">
              <a:buFontTx/>
              <a:buNone/>
              <a:defRPr/>
            </a:pPr>
            <a:endParaRPr lang="fa-IR" sz="2800" dirty="0" smtClean="0">
              <a:cs typeface="B Compset" pitchFamily="2" charset="-78"/>
            </a:endParaRPr>
          </a:p>
          <a:p>
            <a:pPr algn="ctr" rtl="1" eaLnBrk="1" hangingPunct="1">
              <a:buFontTx/>
              <a:buNone/>
              <a:defRPr/>
            </a:pPr>
            <a:endParaRPr lang="fa-IR" sz="2800" dirty="0" smtClean="0">
              <a:cs typeface="B Compset" pitchFamily="2" charset="-78"/>
            </a:endParaRPr>
          </a:p>
          <a:p>
            <a:pPr marL="514350" indent="-514350" algn="r" rtl="1" eaLnBrk="1" hangingPunct="1">
              <a:buFont typeface="+mj-lt"/>
              <a:buAutoNum type="arabicPeriod"/>
              <a:defRPr/>
            </a:pPr>
            <a:r>
              <a:rPr lang="fa-IR" b="1" dirty="0" smtClean="0">
                <a:cs typeface="B Compset" pitchFamily="2" charset="-78"/>
              </a:rPr>
              <a:t>صفحه مسطح جمع کننده خورشيدي</a:t>
            </a:r>
          </a:p>
          <a:p>
            <a:pPr marL="514350" indent="-514350" algn="r" rtl="1" eaLnBrk="1" hangingPunct="1">
              <a:buFont typeface="+mj-lt"/>
              <a:buAutoNum type="arabicPeriod"/>
              <a:defRPr/>
            </a:pPr>
            <a:r>
              <a:rPr lang="fa-IR" b="1" dirty="0" smtClean="0">
                <a:cs typeface="B Compset" pitchFamily="2" charset="-78"/>
              </a:rPr>
              <a:t>مخزن ذخيره سازي آب گرم</a:t>
            </a:r>
          </a:p>
          <a:p>
            <a:pPr marL="514350" indent="-514350" algn="r" rtl="1" eaLnBrk="1" hangingPunct="1">
              <a:buFont typeface="+mj-lt"/>
              <a:buAutoNum type="arabicPeriod"/>
              <a:defRPr/>
            </a:pPr>
            <a:r>
              <a:rPr lang="fa-IR" b="1" dirty="0" smtClean="0">
                <a:cs typeface="B Compset" pitchFamily="2" charset="-78"/>
              </a:rPr>
              <a:t>چيلر جذبي</a:t>
            </a:r>
          </a:p>
          <a:p>
            <a:pPr marL="514350" indent="-514350" algn="r" rtl="1" eaLnBrk="1" hangingPunct="1">
              <a:buFont typeface="+mj-lt"/>
              <a:buAutoNum type="arabicPeriod"/>
              <a:defRPr/>
            </a:pPr>
            <a:r>
              <a:rPr lang="fa-IR" b="1" dirty="0" smtClean="0">
                <a:cs typeface="B Compset" pitchFamily="2" charset="-78"/>
              </a:rPr>
              <a:t>برج خنک کننده</a:t>
            </a:r>
          </a:p>
          <a:p>
            <a:pPr marL="514350" indent="-514350" algn="r" rtl="1" eaLnBrk="1" hangingPunct="1">
              <a:buFont typeface="+mj-lt"/>
              <a:buAutoNum type="arabicPeriod"/>
              <a:defRPr/>
            </a:pPr>
            <a:r>
              <a:rPr lang="fa-IR" b="1" dirty="0" smtClean="0">
                <a:cs typeface="B Compset" pitchFamily="2" charset="-78"/>
              </a:rPr>
              <a:t>گرم کننده کمکي</a:t>
            </a:r>
            <a:endParaRPr lang="en-US" b="1" dirty="0" smtClean="0">
              <a:cs typeface="B Compset" pitchFamily="2" charset="-78"/>
            </a:endParaRPr>
          </a:p>
          <a:p>
            <a:pPr eaLnBrk="1" hangingPunct="1">
              <a:buFontTx/>
              <a:buNone/>
              <a:defRPr/>
            </a:pPr>
            <a:endParaRPr lang="en-US" dirty="0">
              <a:cs typeface="B Compset" pitchFamily="2" charset="-78"/>
            </a:endParaRPr>
          </a:p>
        </p:txBody>
      </p:sp>
      <p:pic>
        <p:nvPicPr>
          <p:cNvPr id="10248" name="Picture 2" descr="H:\Captur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0668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590800" y="914400"/>
            <a:ext cx="2438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200" b="1" dirty="0">
              <a:latin typeface="+mn-lt"/>
              <a:cs typeface="+mn-cs"/>
            </a:endParaRPr>
          </a:p>
        </p:txBody>
      </p:sp>
      <p:sp>
        <p:nvSpPr>
          <p:cNvPr id="14339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-1066800" y="6381750"/>
            <a:ext cx="2133600" cy="476250"/>
          </a:xfrm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5C40CA65-4251-4A47-AAA4-32376E8E7962}" type="slidenum">
              <a:rPr lang="en-US" smtClean="0"/>
              <a:pPr eaLnBrk="1" hangingPunct="1">
                <a:defRPr/>
              </a:pPr>
              <a:t>7</a:t>
            </a:fld>
            <a:endParaRPr lang="en-US" smtClean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6324600" cy="5562600"/>
          </a:xfrm>
        </p:spPr>
        <p:txBody>
          <a:bodyPr>
            <a:normAutofit fontScale="92500"/>
          </a:bodyPr>
          <a:lstStyle/>
          <a:p>
            <a:pPr algn="ctr" rtl="1" eaLnBrk="1" hangingPunct="1">
              <a:buFontTx/>
              <a:buNone/>
              <a:defRPr/>
            </a:pPr>
            <a:r>
              <a:rPr lang="fa-IR" sz="3500" b="1" dirty="0" smtClean="0">
                <a:solidFill>
                  <a:srgbClr val="990000"/>
                </a:solidFill>
                <a:cs typeface="B Compset" pitchFamily="2" charset="-78"/>
              </a:rPr>
              <a:t>چهار چرخه اصلي اين سيستم :</a:t>
            </a:r>
          </a:p>
          <a:p>
            <a:pPr algn="r" rtl="1" eaLnBrk="1" hangingPunct="1">
              <a:buFontTx/>
              <a:buNone/>
              <a:defRPr/>
            </a:pPr>
            <a:r>
              <a:rPr lang="fa-IR" dirty="0" smtClean="0">
                <a:cs typeface="B Compset" pitchFamily="2" charset="-78"/>
              </a:rPr>
              <a:t> </a:t>
            </a:r>
            <a:endParaRPr lang="en-US" b="1" dirty="0" smtClean="0">
              <a:cs typeface="B Compset" pitchFamily="2" charset="-78"/>
            </a:endParaRPr>
          </a:p>
          <a:p>
            <a:pPr marL="514350" indent="-514350" algn="r" rtl="1" eaLnBrk="1" hangingPunct="1">
              <a:buFont typeface="+mj-lt"/>
              <a:buAutoNum type="arabicPeriod"/>
              <a:defRPr/>
            </a:pPr>
            <a:r>
              <a:rPr lang="fa-IR" b="1" dirty="0" smtClean="0">
                <a:cs typeface="B Compset" pitchFamily="2" charset="-78"/>
              </a:rPr>
              <a:t>يک چرخه جذب کننده انرژي خورشيدي، که مسئول جذب انرژي خورشيدي از طريق يک سيال است و در مخزن</a:t>
            </a:r>
            <a:r>
              <a:rPr lang="en-US" b="1" dirty="0" smtClean="0">
                <a:cs typeface="B Compset" pitchFamily="2" charset="-78"/>
              </a:rPr>
              <a:t> </a:t>
            </a:r>
            <a:r>
              <a:rPr lang="fa-IR" b="1" dirty="0" smtClean="0">
                <a:cs typeface="B Compset" pitchFamily="2" charset="-78"/>
              </a:rPr>
              <a:t>حرارتي ذخيره مي شود؛ </a:t>
            </a:r>
          </a:p>
          <a:p>
            <a:pPr marL="514350" indent="-514350" algn="r" rtl="1" eaLnBrk="1" hangingPunct="1">
              <a:buFont typeface="+mj-lt"/>
              <a:buAutoNum type="arabicPeriod"/>
              <a:defRPr/>
            </a:pPr>
            <a:r>
              <a:rPr lang="fa-IR" b="1" dirty="0" smtClean="0">
                <a:cs typeface="B Compset" pitchFamily="2" charset="-78"/>
              </a:rPr>
              <a:t>يک چرخه براي پشتيباني چيلر جذبي است که قلب سيستم است، به خاطر انرژي موجود در مخازن آب واکنشهاي شيميايي لازم براي توليد آب سرد را انجام مي دهد،</a:t>
            </a:r>
            <a:endParaRPr lang="en-US" b="1" dirty="0" smtClean="0">
              <a:cs typeface="B Compset" pitchFamily="2" charset="-78"/>
            </a:endParaRPr>
          </a:p>
          <a:p>
            <a:pPr marL="514350" indent="-514350" algn="r" rtl="1" eaLnBrk="1" hangingPunct="1">
              <a:buFont typeface="+mj-lt"/>
              <a:buAutoNum type="arabicPeriod"/>
              <a:defRPr/>
            </a:pPr>
            <a:r>
              <a:rPr lang="fa-IR" b="1" dirty="0" smtClean="0">
                <a:cs typeface="B Compset" pitchFamily="2" charset="-78"/>
              </a:rPr>
              <a:t>چرخه خنک کننده آب، که براي پراکنده کردن انرژي فرايند جذب و تبخير که در داخل چيلر رخ مي دهد لازم است، </a:t>
            </a:r>
            <a:endParaRPr lang="en-US" b="1" dirty="0" smtClean="0">
              <a:cs typeface="B Compset" pitchFamily="2" charset="-78"/>
            </a:endParaRPr>
          </a:p>
          <a:p>
            <a:pPr marL="514350" indent="-514350" algn="r" rtl="1" eaLnBrk="1" hangingPunct="1">
              <a:buFont typeface="+mj-lt"/>
              <a:buAutoNum type="arabicPeriod"/>
              <a:defRPr/>
            </a:pPr>
            <a:r>
              <a:rPr lang="fa-IR" b="1" dirty="0" smtClean="0">
                <a:cs typeface="B Compset" pitchFamily="2" charset="-78"/>
              </a:rPr>
              <a:t>يک چرخه شارژر که تقاضاي ايجاد سرما براي توليد تهويه مطبوع را تحويل مي دهد. </a:t>
            </a:r>
            <a:endParaRPr lang="en-US" b="1" dirty="0" smtClean="0">
              <a:cs typeface="B Compset" pitchFamily="2" charset="-78"/>
            </a:endParaRPr>
          </a:p>
          <a:p>
            <a:pPr marL="514350" indent="-514350" algn="r" rtl="1" eaLnBrk="1" hangingPunct="1">
              <a:buFont typeface="+mj-lt"/>
              <a:buAutoNum type="arabicPeriod"/>
              <a:defRPr/>
            </a:pPr>
            <a:endParaRPr lang="fa-IR" dirty="0" smtClean="0">
              <a:cs typeface="B Compset" pitchFamily="2" charset="-78"/>
            </a:endParaRPr>
          </a:p>
          <a:p>
            <a:pPr algn="r" rtl="1" eaLnBrk="1" hangingPunct="1">
              <a:buFontTx/>
              <a:buNone/>
              <a:defRPr/>
            </a:pPr>
            <a:r>
              <a:rPr lang="fa-IR" dirty="0" smtClean="0">
                <a:cs typeface="B Compset" pitchFamily="2" charset="-78"/>
              </a:rPr>
              <a:t>   </a:t>
            </a:r>
            <a:endParaRPr lang="en-US" dirty="0" smtClean="0">
              <a:cs typeface="B Compset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96200" y="304800"/>
            <a:ext cx="1295400" cy="119181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a-IR" sz="3200" dirty="0">
                <a:cs typeface="B Compset" pitchFamily="2" charset="-78"/>
              </a:rPr>
              <a:t>توصيف سيستم</a:t>
            </a:r>
            <a:endParaRPr lang="en-US" sz="3200" dirty="0">
              <a:cs typeface="B Compset" pitchFamily="2" charset="-78"/>
            </a:endParaRPr>
          </a:p>
        </p:txBody>
      </p:sp>
      <p:pic>
        <p:nvPicPr>
          <p:cNvPr id="12296" name="Picture 2" descr="H:\Captur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0" y="1524000"/>
            <a:ext cx="10668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-1066800" y="6172200"/>
            <a:ext cx="2133600" cy="476250"/>
          </a:xfrm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2DF95C6C-46FC-4FAC-9C86-565AC704B35A}" type="slidenum">
              <a:rPr lang="en-US" smtClean="0"/>
              <a:pPr eaLnBrk="1" hangingPunct="1">
                <a:defRPr/>
              </a:pPr>
              <a:t>8</a:t>
            </a:fld>
            <a:endParaRPr lang="en-US" smtClean="0"/>
          </a:p>
        </p:txBody>
      </p:sp>
      <p:sp>
        <p:nvSpPr>
          <p:cNvPr id="6" name="TextBox 5"/>
          <p:cNvSpPr txBox="1"/>
          <p:nvPr/>
        </p:nvSpPr>
        <p:spPr>
          <a:xfrm>
            <a:off x="7696200" y="304800"/>
            <a:ext cx="1295400" cy="119181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a-IR" sz="3200" dirty="0">
                <a:cs typeface="B Compset" pitchFamily="2" charset="-78"/>
              </a:rPr>
              <a:t>توصيف سيستم</a:t>
            </a:r>
            <a:endParaRPr lang="en-US" sz="3200" dirty="0">
              <a:cs typeface="B Compset" pitchFamily="2" charset="-78"/>
            </a:endParaRPr>
          </a:p>
        </p:txBody>
      </p:sp>
      <p:pic>
        <p:nvPicPr>
          <p:cNvPr id="13318" name="Picture 2" descr="H:\Captur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0" y="1600200"/>
            <a:ext cx="10668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0" y="685800"/>
            <a:ext cx="6096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8"/>
          <p:cNvSpPr>
            <a:spLocks noGrp="1"/>
          </p:cNvSpPr>
          <p:nvPr>
            <p:ph idx="1"/>
          </p:nvPr>
        </p:nvSpPr>
        <p:spPr>
          <a:xfrm>
            <a:off x="533400" y="457200"/>
            <a:ext cx="6324600" cy="4419600"/>
          </a:xfrm>
        </p:spPr>
        <p:txBody>
          <a:bodyPr/>
          <a:lstStyle/>
          <a:p>
            <a:pPr algn="ctr" rtl="1" eaLnBrk="1" hangingPunct="1">
              <a:buFontTx/>
              <a:buNone/>
            </a:pPr>
            <a:r>
              <a:rPr lang="fa-IR" b="1" dirty="0" smtClean="0">
                <a:cs typeface="B Compset" pitchFamily="2" charset="-78"/>
              </a:rPr>
              <a:t>در تحقیق با کمک روش شبیه سازی-بهینه سازی، اهداف زیر را دنبال می شود:</a:t>
            </a:r>
          </a:p>
          <a:p>
            <a:pPr algn="r" rtl="1" eaLnBrk="1" hangingPunct="1"/>
            <a:endParaRPr lang="en-US" sz="2000" b="1" dirty="0" smtClean="0">
              <a:cs typeface="B Compset" pitchFamily="2" charset="-78"/>
            </a:endParaRPr>
          </a:p>
          <a:p>
            <a:pPr algn="ctr" rtl="1" eaLnBrk="1" hangingPunct="1">
              <a:buFont typeface="Wingdings" pitchFamily="2" charset="2"/>
              <a:buChar char="ü"/>
            </a:pPr>
            <a:r>
              <a:rPr lang="fa-IR" sz="2000" b="1" dirty="0" smtClean="0">
                <a:cs typeface="B Compset" pitchFamily="2" charset="-78"/>
              </a:rPr>
              <a:t>کاهش هزینه ها</a:t>
            </a:r>
            <a:endParaRPr lang="en-US" sz="2000" b="1" dirty="0" smtClean="0">
              <a:cs typeface="B Compset" pitchFamily="2" charset="-78"/>
            </a:endParaRPr>
          </a:p>
          <a:p>
            <a:pPr algn="ctr" rtl="1" eaLnBrk="1" hangingPunct="1">
              <a:buFont typeface="Wingdings" pitchFamily="2" charset="2"/>
              <a:buChar char="ü"/>
            </a:pPr>
            <a:r>
              <a:rPr lang="fa-IR" sz="2000" b="1" dirty="0" smtClean="0">
                <a:cs typeface="B Compset" pitchFamily="2" charset="-78"/>
              </a:rPr>
              <a:t>افزایش راندمان</a:t>
            </a:r>
          </a:p>
          <a:p>
            <a:pPr algn="ctr" rtl="1" eaLnBrk="1" hangingPunct="1"/>
            <a:endParaRPr lang="en-US" sz="2000" b="1" dirty="0" smtClean="0">
              <a:cs typeface="B Compset" pitchFamily="2" charset="-78"/>
            </a:endParaRPr>
          </a:p>
          <a:p>
            <a:pPr algn="ctr" rtl="1" eaLnBrk="1" hangingPunct="1">
              <a:buFontTx/>
              <a:buNone/>
            </a:pPr>
            <a:r>
              <a:rPr lang="fa-IR" sz="3200" b="1" dirty="0" smtClean="0">
                <a:cs typeface="B Compset" pitchFamily="2" charset="-78"/>
              </a:rPr>
              <a:t>ویژگی ها  ثابت  و غیر قابل تغییر</a:t>
            </a:r>
          </a:p>
          <a:p>
            <a:pPr algn="ctr" rtl="1" eaLnBrk="1" hangingPunct="1"/>
            <a:endParaRPr lang="en-US" sz="2000" b="1" dirty="0" smtClean="0">
              <a:cs typeface="B Compset" pitchFamily="2" charset="-78"/>
            </a:endParaRPr>
          </a:p>
          <a:p>
            <a:pPr algn="r" rtl="1" eaLnBrk="1" hangingPunct="1">
              <a:buFont typeface="Wingdings" pitchFamily="2" charset="2"/>
              <a:buChar char="ü"/>
            </a:pPr>
            <a:r>
              <a:rPr lang="fa-IR" sz="2000" b="1" dirty="0" smtClean="0">
                <a:cs typeface="B Compset" pitchFamily="2" charset="-78"/>
              </a:rPr>
              <a:t>میزان تابش انرژی خورشید در هر شهر وتابع توزیع آن</a:t>
            </a:r>
            <a:endParaRPr lang="en-US" sz="2000" b="1" dirty="0" smtClean="0">
              <a:cs typeface="B Compset" pitchFamily="2" charset="-78"/>
            </a:endParaRPr>
          </a:p>
          <a:p>
            <a:pPr algn="r" rtl="1" eaLnBrk="1" hangingPunct="1">
              <a:buFont typeface="Wingdings" pitchFamily="2" charset="2"/>
              <a:buChar char="ü"/>
            </a:pPr>
            <a:r>
              <a:rPr lang="fa-IR" sz="2000" b="1" dirty="0" smtClean="0">
                <a:cs typeface="B Compset" pitchFamily="2" charset="-78"/>
              </a:rPr>
              <a:t>تعداد ساعات تابش انرژی خورشید در هر شهر  وتابع توزیع آن</a:t>
            </a:r>
            <a:endParaRPr lang="en-US" sz="2000" b="1" dirty="0" smtClean="0">
              <a:cs typeface="B Compset" pitchFamily="2" charset="-78"/>
            </a:endParaRPr>
          </a:p>
          <a:p>
            <a:pPr algn="r" rtl="1" eaLnBrk="1" hangingPunct="1">
              <a:buFont typeface="Wingdings" pitchFamily="2" charset="2"/>
              <a:buChar char="ü"/>
            </a:pPr>
            <a:r>
              <a:rPr lang="fa-IR" sz="2000" b="1" dirty="0" smtClean="0">
                <a:cs typeface="B Compset" pitchFamily="2" charset="-78"/>
              </a:rPr>
              <a:t>تعداد روزهای آفتابی هر شهر و تابع توزیع آن</a:t>
            </a:r>
            <a:endParaRPr lang="en-US" sz="2000" b="1" dirty="0" smtClean="0">
              <a:cs typeface="B Compset" pitchFamily="2" charset="-78"/>
            </a:endParaRPr>
          </a:p>
          <a:p>
            <a:pPr algn="r" rtl="1" eaLnBrk="1" hangingPunct="1">
              <a:buFont typeface="Wingdings" pitchFamily="2" charset="2"/>
              <a:buChar char="ü"/>
            </a:pPr>
            <a:r>
              <a:rPr lang="fa-IR" sz="2000" b="1" dirty="0" smtClean="0">
                <a:cs typeface="B Compset" pitchFamily="2" charset="-78"/>
              </a:rPr>
              <a:t>فضای مورد نیاز (که در هر ساختمانی محدودیتی وجود دارد)</a:t>
            </a:r>
            <a:endParaRPr lang="en-US" sz="2000" b="1" dirty="0" smtClean="0">
              <a:cs typeface="B Compset" pitchFamily="2" charset="-78"/>
            </a:endParaRPr>
          </a:p>
          <a:p>
            <a:pPr algn="r" rtl="1" eaLnBrk="1" hangingPunct="1">
              <a:buFont typeface="Wingdings" pitchFamily="2" charset="2"/>
              <a:buChar char="ü"/>
            </a:pPr>
            <a:r>
              <a:rPr lang="fa-IR" sz="2000" b="1" dirty="0" smtClean="0">
                <a:cs typeface="B Compset" pitchFamily="2" charset="-78"/>
              </a:rPr>
              <a:t>بودجه محدود برای راه اندازی ( این مورد و مورد قبلی برای هر مصرف کننده متمایز    است و مقدار ثابت دارد ) و ...</a:t>
            </a:r>
          </a:p>
          <a:p>
            <a:pPr eaLnBrk="1" hangingPunct="1"/>
            <a:endParaRPr lang="en-US" sz="2000" dirty="0" smtClean="0"/>
          </a:p>
        </p:txBody>
      </p:sp>
      <p:sp>
        <p:nvSpPr>
          <p:cNvPr id="16387" name="Slide Number Placeholder 13"/>
          <p:cNvSpPr>
            <a:spLocks noGrp="1"/>
          </p:cNvSpPr>
          <p:nvPr>
            <p:ph type="sldNum" sz="quarter" idx="12"/>
          </p:nvPr>
        </p:nvSpPr>
        <p:spPr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F8FA765-0860-466C-9019-85F6D1F9AF6D}" type="slidenum">
              <a:rPr lang="en-US" smtClean="0"/>
              <a:pPr eaLnBrk="1" hangingPunct="1">
                <a:defRPr/>
              </a:pPr>
              <a:t>9</a:t>
            </a:fld>
            <a:endParaRPr lang="en-US" smtClean="0"/>
          </a:p>
        </p:txBody>
      </p:sp>
      <p:sp>
        <p:nvSpPr>
          <p:cNvPr id="5" name="TextBox 4"/>
          <p:cNvSpPr txBox="1"/>
          <p:nvPr/>
        </p:nvSpPr>
        <p:spPr>
          <a:xfrm>
            <a:off x="7696200" y="304800"/>
            <a:ext cx="1295400" cy="119181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a-IR" sz="3200" dirty="0">
                <a:cs typeface="B Compset" pitchFamily="2" charset="-78"/>
              </a:rPr>
              <a:t>توصيف سيستم</a:t>
            </a:r>
            <a:endParaRPr lang="en-US" sz="3200" dirty="0">
              <a:cs typeface="B Compset" pitchFamily="2" charset="-78"/>
            </a:endParaRPr>
          </a:p>
        </p:txBody>
      </p:sp>
      <p:pic>
        <p:nvPicPr>
          <p:cNvPr id="14343" name="Picture 2" descr="H:\Captur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0" y="1600200"/>
            <a:ext cx="10668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336785">
  <a:themeElements>
    <a:clrScheme name="Custom 1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000000"/>
      </a:accent1>
      <a:accent2>
        <a:srgbClr val="969696"/>
      </a:accent2>
      <a:accent3>
        <a:srgbClr val="FFFFFF"/>
      </a:accent3>
      <a:accent4>
        <a:srgbClr val="000000"/>
      </a:accent4>
      <a:accent5>
        <a:srgbClr val="AACAFF"/>
      </a:accent5>
      <a:accent6>
        <a:srgbClr val="878787"/>
      </a:accent6>
      <a:hlink>
        <a:srgbClr val="99CCFF"/>
      </a:hlink>
      <a:folHlink>
        <a:srgbClr val="EAEAEA"/>
      </a:folHlink>
    </a:clrScheme>
    <a:fontScheme name="financial_status">
      <a:majorFont>
        <a:latin typeface="Eras Bold ITC"/>
        <a:ea typeface=""/>
        <a:cs typeface=""/>
      </a:majorFont>
      <a:minorFont>
        <a:latin typeface="Eras Bold IT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ncial_stat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_statu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_statu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_statu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_statu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_statu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_statu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_statu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_statu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_statu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_statu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_statu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854117D-F09A-4C85-B430-16B400B3E1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TS010336785</Template>
  <TotalTime>467</TotalTime>
  <Words>1961</Words>
  <Application>Microsoft Office PowerPoint</Application>
  <PresentationFormat>On-screen Show (4:3)</PresentationFormat>
  <Paragraphs>223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Arial</vt:lpstr>
      <vt:lpstr>B Compset</vt:lpstr>
      <vt:lpstr>B Titr</vt:lpstr>
      <vt:lpstr>Calibri</vt:lpstr>
      <vt:lpstr>Eras Bold ITC</vt:lpstr>
      <vt:lpstr>IranNastaliq</vt:lpstr>
      <vt:lpstr>Nazanin</vt:lpstr>
      <vt:lpstr>Times New Roman</vt:lpstr>
      <vt:lpstr>Wingdings</vt:lpstr>
      <vt:lpstr>TS010336785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مراحل شبیه سازی   به کمک نرم افزار Arena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مطابق با منطق نمودار 2  حالات زیر رخ می دهد: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ALZAHRA University.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student</dc:creator>
  <cp:lastModifiedBy>Saman</cp:lastModifiedBy>
  <cp:revision>95</cp:revision>
  <dcterms:created xsi:type="dcterms:W3CDTF">2011-05-24T10:08:25Z</dcterms:created>
  <dcterms:modified xsi:type="dcterms:W3CDTF">2017-05-21T08:09:47Z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TC103367859990</vt:lpwstr>
  </property>
</Properties>
</file>